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4" r:id="rId2"/>
    <p:sldId id="257" r:id="rId3"/>
    <p:sldId id="258" r:id="rId4"/>
    <p:sldId id="262" r:id="rId5"/>
    <p:sldId id="276" r:id="rId6"/>
    <p:sldId id="259" r:id="rId7"/>
    <p:sldId id="282" r:id="rId8"/>
    <p:sldId id="275" r:id="rId9"/>
    <p:sldId id="269" r:id="rId10"/>
    <p:sldId id="277" r:id="rId11"/>
    <p:sldId id="263" r:id="rId12"/>
    <p:sldId id="260" r:id="rId13"/>
    <p:sldId id="261" r:id="rId14"/>
    <p:sldId id="278" r:id="rId15"/>
    <p:sldId id="280" r:id="rId16"/>
    <p:sldId id="279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6600"/>
    <a:srgbClr val="FFA7A7"/>
    <a:srgbClr val="FF8989"/>
    <a:srgbClr val="FF8585"/>
    <a:srgbClr val="FF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2" autoAdjust="0"/>
  </p:normalViewPr>
  <p:slideViewPr>
    <p:cSldViewPr snapToGrid="0">
      <p:cViewPr varScale="1">
        <p:scale>
          <a:sx n="77" d="100"/>
          <a:sy n="77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had Mazlumi" userId="261c645f9e59134c" providerId="LiveId" clId="{80D7D171-1833-4679-BE08-480543328F4B}"/>
    <pc:docChg chg="custSel modSld">
      <pc:chgData name="Farhad Mazlumi" userId="261c645f9e59134c" providerId="LiveId" clId="{80D7D171-1833-4679-BE08-480543328F4B}" dt="2022-09-26T04:20:07.983" v="17" actId="5793"/>
      <pc:docMkLst>
        <pc:docMk/>
      </pc:docMkLst>
      <pc:sldChg chg="modSp mod">
        <pc:chgData name="Farhad Mazlumi" userId="261c645f9e59134c" providerId="LiveId" clId="{80D7D171-1833-4679-BE08-480543328F4B}" dt="2022-09-26T04:20:07.983" v="17" actId="5793"/>
        <pc:sldMkLst>
          <pc:docMk/>
          <pc:sldMk cId="1111961621" sldId="262"/>
        </pc:sldMkLst>
        <pc:spChg chg="mod">
          <ac:chgData name="Farhad Mazlumi" userId="261c645f9e59134c" providerId="LiveId" clId="{80D7D171-1833-4679-BE08-480543328F4B}" dt="2022-09-26T04:20:07.983" v="17" actId="5793"/>
          <ac:spMkLst>
            <pc:docMk/>
            <pc:sldMk cId="1111961621" sldId="262"/>
            <ac:spMk id="3" creationId="{00000000-0000-0000-0000-000000000000}"/>
          </ac:spMkLst>
        </pc:spChg>
      </pc:sldChg>
    </pc:docChg>
  </pc:docChgLst>
  <pc:docChgLst>
    <pc:chgData userId="261c645f9e59134c" providerId="LiveId" clId="{CE699390-424C-4C82-9DEC-FFC1713458FF}"/>
    <pc:docChg chg="undo modSld">
      <pc:chgData name="" userId="261c645f9e59134c" providerId="LiveId" clId="{CE699390-424C-4C82-9DEC-FFC1713458FF}" dt="2021-10-02T05:15:48.136" v="154" actId="20577"/>
      <pc:docMkLst>
        <pc:docMk/>
      </pc:docMkLst>
      <pc:sldChg chg="modSp">
        <pc:chgData name="" userId="261c645f9e59134c" providerId="LiveId" clId="{CE699390-424C-4C82-9DEC-FFC1713458FF}" dt="2021-09-25T09:09:56.967" v="73" actId="20577"/>
        <pc:sldMkLst>
          <pc:docMk/>
          <pc:sldMk cId="2737824095" sldId="258"/>
        </pc:sldMkLst>
        <pc:spChg chg="mod">
          <ac:chgData name="" userId="261c645f9e59134c" providerId="LiveId" clId="{CE699390-424C-4C82-9DEC-FFC1713458FF}" dt="2021-09-25T09:09:56.967" v="73" actId="20577"/>
          <ac:spMkLst>
            <pc:docMk/>
            <pc:sldMk cId="2737824095" sldId="258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09-25T09:08:31.214" v="61"/>
        <pc:sldMkLst>
          <pc:docMk/>
          <pc:sldMk cId="1111961621" sldId="262"/>
        </pc:sldMkLst>
        <pc:spChg chg="mod">
          <ac:chgData name="" userId="261c645f9e59134c" providerId="LiveId" clId="{CE699390-424C-4C82-9DEC-FFC1713458FF}" dt="2021-09-25T09:08:31.214" v="61"/>
          <ac:spMkLst>
            <pc:docMk/>
            <pc:sldMk cId="1111961621" sldId="262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09-25T09:10:32.127" v="99" actId="20577"/>
        <pc:sldMkLst>
          <pc:docMk/>
          <pc:sldMk cId="2078169878" sldId="269"/>
        </pc:sldMkLst>
        <pc:spChg chg="mod">
          <ac:chgData name="" userId="261c645f9e59134c" providerId="LiveId" clId="{CE699390-424C-4C82-9DEC-FFC1713458FF}" dt="2021-09-25T09:10:32.127" v="99" actId="20577"/>
          <ac:spMkLst>
            <pc:docMk/>
            <pc:sldMk cId="2078169878" sldId="269"/>
            <ac:spMk id="3" creationId="{00000000-0000-0000-0000-000000000000}"/>
          </ac:spMkLst>
        </pc:spChg>
      </pc:sldChg>
      <pc:sldChg chg="modSp">
        <pc:chgData name="" userId="261c645f9e59134c" providerId="LiveId" clId="{CE699390-424C-4C82-9DEC-FFC1713458FF}" dt="2021-10-02T05:15:48.136" v="154" actId="20577"/>
        <pc:sldMkLst>
          <pc:docMk/>
          <pc:sldMk cId="2553062888" sldId="271"/>
        </pc:sldMkLst>
        <pc:spChg chg="mod">
          <ac:chgData name="" userId="261c645f9e59134c" providerId="LiveId" clId="{CE699390-424C-4C82-9DEC-FFC1713458FF}" dt="2021-10-02T05:15:48.136" v="154" actId="20577"/>
          <ac:spMkLst>
            <pc:docMk/>
            <pc:sldMk cId="2553062888" sldId="271"/>
            <ac:spMk id="3" creationId="{00000000-0000-0000-0000-000000000000}"/>
          </ac:spMkLst>
        </pc:sp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7" creationId="{00000000-0000-0000-0000-000000000000}"/>
          </ac:graphicFrameMkLst>
        </pc:graphicFrame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26" creationId="{00000000-0000-0000-0000-000000000000}"/>
          </ac:graphicFrameMkLst>
        </pc:graphicFrameChg>
        <pc:graphicFrameChg chg="mod">
          <ac:chgData name="" userId="261c645f9e59134c" providerId="LiveId" clId="{CE699390-424C-4C82-9DEC-FFC1713458FF}" dt="2021-10-02T05:15:09.642" v="118" actId="1036"/>
          <ac:graphicFrameMkLst>
            <pc:docMk/>
            <pc:sldMk cId="2553062888" sldId="271"/>
            <ac:graphicFrameMk id="4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5B37D-6E34-4D93-9757-E004984FAAC6}" type="datetimeFigureOut">
              <a:rPr lang="en-US" smtClean="0"/>
              <a:t>25/09/28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5F5A3-937C-40CE-A1DA-76CB8B8AE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7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05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40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81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the students to name some electromagnetic phenomena and instrument:</a:t>
            </a:r>
          </a:p>
          <a:p>
            <a:pPr lvl="1"/>
            <a:r>
              <a:rPr lang="en-US" sz="1200" dirty="0"/>
              <a:t>Particle accelerators (atom smashers)</a:t>
            </a:r>
          </a:p>
          <a:p>
            <a:pPr lvl="1"/>
            <a:r>
              <a:rPr lang="en-US" sz="1200" dirty="0"/>
              <a:t>Cathode-ray tubes</a:t>
            </a:r>
          </a:p>
          <a:p>
            <a:pPr lvl="1"/>
            <a:r>
              <a:rPr lang="en-US" sz="1200" dirty="0"/>
              <a:t>Electromechanical energy conversion</a:t>
            </a:r>
          </a:p>
          <a:p>
            <a:pPr lvl="1"/>
            <a:r>
              <a:rPr lang="en-US" sz="1200" dirty="0"/>
              <a:t>Microwave devices</a:t>
            </a:r>
          </a:p>
          <a:p>
            <a:pPr lvl="1"/>
            <a:r>
              <a:rPr lang="en-US" sz="1200" dirty="0"/>
              <a:t>Optical fiber communications</a:t>
            </a:r>
          </a:p>
          <a:p>
            <a:pPr lvl="1"/>
            <a:r>
              <a:rPr lang="en-US" sz="1200" dirty="0"/>
              <a:t>Instrument landing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87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D0637-C33A-6AFB-2D6A-6D002486D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BF00B1-0715-9F1C-396D-A469582B5D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7C4B6E-30DA-35E3-E8C9-59CF558BBA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the students to name some electromagnetic phenomena and instrument:</a:t>
            </a:r>
          </a:p>
          <a:p>
            <a:pPr lvl="1"/>
            <a:r>
              <a:rPr lang="en-US" sz="1200" dirty="0"/>
              <a:t>Particle accelerators (atom smashers)</a:t>
            </a:r>
          </a:p>
          <a:p>
            <a:pPr lvl="1"/>
            <a:r>
              <a:rPr lang="en-US" sz="1200" dirty="0"/>
              <a:t>Cathode-ray tubes</a:t>
            </a:r>
          </a:p>
          <a:p>
            <a:pPr lvl="1"/>
            <a:r>
              <a:rPr lang="en-US" sz="1200" dirty="0"/>
              <a:t>Electromechanical energy conversion</a:t>
            </a:r>
          </a:p>
          <a:p>
            <a:pPr lvl="1"/>
            <a:r>
              <a:rPr lang="en-US" sz="1200" dirty="0"/>
              <a:t>Microwave devices</a:t>
            </a:r>
          </a:p>
          <a:p>
            <a:pPr lvl="1"/>
            <a:r>
              <a:rPr lang="en-US" sz="1200" dirty="0"/>
              <a:t>Optical fiber communications</a:t>
            </a:r>
          </a:p>
          <a:p>
            <a:pPr lvl="1"/>
            <a:r>
              <a:rPr lang="en-US" sz="1200" dirty="0"/>
              <a:t>Instrument landing systems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65DBE-F56E-2755-02AD-4C2F0BF26C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57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516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Final Grade Total = 20 + Additional Bonus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25F5A3-937C-40CE-A1DA-76CB8B8AE56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9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0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9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1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6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7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0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82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4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F1071-237C-4F39-BC68-901E48FF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4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catc.ac.i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atc.ac.ir/mazlum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Electromagnetics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Farhad Mazlumi</a:t>
            </a:r>
          </a:p>
          <a:p>
            <a:r>
              <a:rPr lang="en-US" dirty="0"/>
              <a:t>Assistant Professor</a:t>
            </a:r>
          </a:p>
          <a:p>
            <a:r>
              <a:rPr lang="en-US" dirty="0"/>
              <a:t>Civil Aviation Technology College, Tehran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14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Electromagnetics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0218" cy="4351338"/>
          </a:xfrm>
        </p:spPr>
        <p:txBody>
          <a:bodyPr>
            <a:normAutofit/>
          </a:bodyPr>
          <a:lstStyle/>
          <a:p>
            <a:r>
              <a:rPr lang="en-US" sz="3200" dirty="0"/>
              <a:t>Fundamental prerequisites of the following courses</a:t>
            </a:r>
          </a:p>
          <a:p>
            <a:pPr lvl="1"/>
            <a:r>
              <a:rPr lang="en-US" sz="2800" dirty="0"/>
              <a:t>Fields and Waves</a:t>
            </a:r>
          </a:p>
          <a:p>
            <a:pPr lvl="1"/>
            <a:r>
              <a:rPr lang="en-US" sz="2800" dirty="0"/>
              <a:t>Transmission Lines</a:t>
            </a:r>
          </a:p>
          <a:p>
            <a:pPr lvl="1"/>
            <a:r>
              <a:rPr lang="en-US" sz="2800" dirty="0"/>
              <a:t>Microwaves</a:t>
            </a:r>
          </a:p>
          <a:p>
            <a:pPr lvl="1"/>
            <a:r>
              <a:rPr lang="en-US" sz="2800" dirty="0"/>
              <a:t>Antennas</a:t>
            </a:r>
          </a:p>
          <a:p>
            <a:r>
              <a:rPr lang="en-US" sz="3200" dirty="0"/>
              <a:t>Essential subject in the Graduate Entrance Exam (Electrical Engineering)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41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Field and Wave-Electromagnetics by David K. Cheng</a:t>
            </a:r>
          </a:p>
          <a:p>
            <a:r>
              <a:rPr lang="en-US" sz="3200" dirty="0"/>
              <a:t>The Feynman Lectures on Physics by Richard Feynman</a:t>
            </a:r>
          </a:p>
          <a:p>
            <a:r>
              <a:rPr lang="en-US" sz="3200" dirty="0"/>
              <a:t>Elements of Electromagnetics by Matthew Sadiku</a:t>
            </a:r>
          </a:p>
          <a:p>
            <a:pPr algn="r" rtl="1"/>
            <a:r>
              <a:rPr lang="fa-IR" sz="3200" dirty="0"/>
              <a:t>رهیافت در </a:t>
            </a:r>
            <a:r>
              <a:rPr lang="fa-IR" sz="3200" dirty="0" err="1"/>
              <a:t>الکترومغناطیس</a:t>
            </a:r>
            <a:r>
              <a:rPr lang="fa-IR" sz="3200" dirty="0"/>
              <a:t>، تألیف محمود </a:t>
            </a:r>
            <a:r>
              <a:rPr lang="fa-IR" sz="3200" dirty="0" err="1"/>
              <a:t>دیانی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58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This course studies the </a:t>
            </a:r>
            <a:r>
              <a:rPr lang="en-US" sz="3200" b="1" dirty="0"/>
              <a:t>effects</a:t>
            </a:r>
            <a:r>
              <a:rPr lang="en-US" sz="3200" dirty="0"/>
              <a:t> of electric charges at rest and in motion in static situation, i.e.</a:t>
            </a:r>
          </a:p>
          <a:p>
            <a:pPr lvl="1"/>
            <a:r>
              <a:rPr lang="en-US" sz="2800" dirty="0"/>
              <a:t>Electrostatics (Static Electricity)</a:t>
            </a:r>
          </a:p>
          <a:p>
            <a:pPr lvl="1"/>
            <a:r>
              <a:rPr lang="en-US" sz="2800" dirty="0"/>
              <a:t>Magnetostatics (Static Magnetics)</a:t>
            </a:r>
          </a:p>
          <a:p>
            <a:r>
              <a:rPr lang="en-US" sz="3200" dirty="0"/>
              <a:t>Electromagnetics: Electricity + Magnetics</a:t>
            </a:r>
          </a:p>
          <a:p>
            <a:r>
              <a:rPr lang="en-US" sz="3200" dirty="0"/>
              <a:t>Course prerequisites:</a:t>
            </a:r>
          </a:p>
          <a:p>
            <a:pPr lvl="1"/>
            <a:r>
              <a:rPr lang="en-US" sz="2800" dirty="0"/>
              <a:t>Mathematics II</a:t>
            </a:r>
          </a:p>
          <a:p>
            <a:pPr lvl="1"/>
            <a:r>
              <a:rPr lang="en-US" sz="2800" dirty="0"/>
              <a:t>Physics II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6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Introduction (chapter 1)</a:t>
            </a:r>
          </a:p>
          <a:p>
            <a:r>
              <a:rPr lang="en-US" sz="3600" dirty="0"/>
              <a:t>Review of Vector Analysis (chapter 2)</a:t>
            </a:r>
          </a:p>
          <a:p>
            <a:r>
              <a:rPr lang="en-US" sz="3600" dirty="0"/>
              <a:t>Electrostatics (chapters 3 and 4)</a:t>
            </a:r>
          </a:p>
          <a:p>
            <a:r>
              <a:rPr lang="en-US" sz="3600" dirty="0"/>
              <a:t>Steady Electric Currents (chapter 5)</a:t>
            </a:r>
          </a:p>
          <a:p>
            <a:r>
              <a:rPr lang="en-US" sz="3600" dirty="0"/>
              <a:t>Magnetostatics (chapter 6)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07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D5384-0225-0DEE-A576-CDD15F83E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9303-ACF6-03A0-355F-3E8141FB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and Grading Scheme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28194-F5CD-F8F0-FB7D-D6CD8E8E2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DCDEE-90EB-EFC1-C781-5C0FB4FA3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73E5F-89D7-0662-9532-2FFBF6D0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26BEC28-DB22-D740-87B6-1329B7D27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922236"/>
              </p:ext>
            </p:extLst>
          </p:nvPr>
        </p:nvGraphicFramePr>
        <p:xfrm>
          <a:off x="673652" y="1491360"/>
          <a:ext cx="10935253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69583443"/>
                    </a:ext>
                  </a:extLst>
                </a:gridCol>
                <a:gridCol w="1995557">
                  <a:extLst>
                    <a:ext uri="{9D8B030D-6E8A-4147-A177-3AD203B41FA5}">
                      <a16:colId xmlns:a16="http://schemas.microsoft.com/office/drawing/2014/main" val="2574726071"/>
                    </a:ext>
                  </a:extLst>
                </a:gridCol>
                <a:gridCol w="3081130">
                  <a:extLst>
                    <a:ext uri="{9D8B030D-6E8A-4147-A177-3AD203B41FA5}">
                      <a16:colId xmlns:a16="http://schemas.microsoft.com/office/drawing/2014/main" val="509100490"/>
                    </a:ext>
                  </a:extLst>
                </a:gridCol>
                <a:gridCol w="3826566">
                  <a:extLst>
                    <a:ext uri="{9D8B030D-6E8A-4147-A177-3AD203B41FA5}">
                      <a16:colId xmlns:a16="http://schemas.microsoft.com/office/drawing/2014/main" val="3728823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Grade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686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Midterm Exam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Introduction to Electromagnetics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Introduction Slides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Cheng, Chapter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0.8 / 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3585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Midterm Exam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Vector calculus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Vector Calculus Slides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Cheng, Chapter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 / 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159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Midterm Exam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Electrostatics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Electrostatics Slides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Cheng, Chapters 3 &amp;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7.2 / 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781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Final Exam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Current &amp; Magnetostatics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Electric Current Slides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Magnetostatics Slides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Cheng, Chapters 5 &amp;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7.2 / 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3032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Homework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All Topics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2.8 /  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5682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0.1 / 20 added per session attended</a:t>
                      </a:r>
                      <a:r>
                        <a:rPr lang="en-US" sz="2000" baseline="30000" dirty="0"/>
                        <a:t>*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5652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Extra credit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Added to final grade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805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519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59814-14A7-D121-8EF9-794094D0B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2C0E2-9F78-AC17-BF0D-28D7914ED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Policies and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E3F5A-5C49-6C63-F4B9-85D2A2E80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529" y="1825625"/>
            <a:ext cx="10273748" cy="4445966"/>
          </a:xfrm>
        </p:spPr>
        <p:txBody>
          <a:bodyPr>
            <a:normAutofit/>
          </a:bodyPr>
          <a:lstStyle/>
          <a:p>
            <a:r>
              <a:rPr lang="en-US" dirty="0"/>
              <a:t>Students are permitted to enter or leave the classroom as needed, provided they do so without disrupting the lecture.</a:t>
            </a:r>
            <a:endParaRPr lang="fa-IR" dirty="0"/>
          </a:p>
          <a:p>
            <a:r>
              <a:rPr lang="en-US" dirty="0"/>
              <a:t>Extended absence from the class may be recorded as an official absence.</a:t>
            </a:r>
          </a:p>
          <a:p>
            <a:r>
              <a:rPr lang="en-US" dirty="0"/>
              <a:t>Questions can be asked at any time during the lecture; there is no need to wait until the end.</a:t>
            </a:r>
          </a:p>
          <a:p>
            <a:r>
              <a:rPr lang="en-US" dirty="0"/>
              <a:t>Active participation in class may result in extra credit, at the instructor’s discretion.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D5D88-B6D6-0E33-4DCD-20386D0B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EC44E-2BF5-A553-94E0-2CA850528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94682-E529-52D8-FE56-322E2BE3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36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B69F8-69B9-FFEC-33E3-20DFAA780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BD53A-F3D2-65B3-77BB-C8669127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Policies and Guidelines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A55C2-8506-6AB3-656F-2DD00B31F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99304" cy="4445966"/>
          </a:xfrm>
        </p:spPr>
        <p:txBody>
          <a:bodyPr>
            <a:normAutofit/>
          </a:bodyPr>
          <a:lstStyle/>
          <a:p>
            <a:r>
              <a:rPr lang="en-US" dirty="0"/>
              <a:t>Occasionally, course projects will be announced; these projects are optional and only for interested students, not mandatory for everyone.</a:t>
            </a:r>
          </a:p>
          <a:p>
            <a:r>
              <a:rPr lang="en-US" dirty="0"/>
              <a:t>Assignments must be submitted in the specified format and before the deadline.</a:t>
            </a:r>
          </a:p>
          <a:p>
            <a:r>
              <a:rPr lang="en-US" dirty="0"/>
              <a:t>Midterm exams are non-compensatory:</a:t>
            </a:r>
          </a:p>
          <a:p>
            <a:pPr lvl="1"/>
            <a:r>
              <a:rPr lang="en-US" dirty="0"/>
              <a:t>The material covered will not be directly tested on subsequent exams, and</a:t>
            </a:r>
          </a:p>
          <a:p>
            <a:pPr lvl="1"/>
            <a:r>
              <a:rPr lang="en-US" dirty="0"/>
              <a:t>The grades cannot be replaced by scores from other assignments.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A9CE3-094B-EFAF-FF19-55EFCC60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15A00-6B65-7F0D-CC01-B968306AF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AE3F7-B141-CAB5-A629-E97FA3E2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33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E99F7-E957-E304-F22C-CEE5202F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Platforms &amp;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C3E4B-FF36-8814-FA0A-78FFA14FA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60765" cy="435133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Primary Platform</a:t>
            </a:r>
            <a:r>
              <a:rPr lang="en-US" dirty="0"/>
              <a:t>: All course activities will be managed via </a:t>
            </a:r>
            <a:r>
              <a:rPr lang="en-US" i="1" dirty="0"/>
              <a:t>Microsoft Teams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Join our class team using the code: </a:t>
            </a:r>
            <a:r>
              <a:rPr lang="en-US" b="1" dirty="0"/>
              <a:t>rpe3nnt</a:t>
            </a:r>
            <a:endParaRPr lang="en-US" dirty="0"/>
          </a:p>
          <a:p>
            <a:pPr lvl="1"/>
            <a:r>
              <a:rPr lang="en-US" dirty="0"/>
              <a:t>eBooks and resources are in the “Files” tab.</a:t>
            </a:r>
          </a:p>
          <a:p>
            <a:pPr lvl="1"/>
            <a:r>
              <a:rPr lang="en-US" dirty="0"/>
              <a:t>Homework is assigned and submitted via the “Assignments” tab.</a:t>
            </a:r>
          </a:p>
          <a:p>
            <a:r>
              <a:rPr lang="en-US" b="1" dirty="0"/>
              <a:t>Exams &amp; Backup Platform</a:t>
            </a:r>
            <a:r>
              <a:rPr lang="en-US" dirty="0"/>
              <a:t>: </a:t>
            </a:r>
            <a:r>
              <a:rPr lang="en-US" i="1" dirty="0"/>
              <a:t>Moodle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https://moodle.catc.ac.ir</a:t>
            </a:r>
            <a:r>
              <a:rPr lang="en-US" dirty="0"/>
              <a:t>) will be used for administering midterm exams. It will also serve as the official backup platform for all course contents and assignments in the event </a:t>
            </a:r>
            <a:r>
              <a:rPr lang="en-US" i="1" dirty="0"/>
              <a:t>Microsoft Teams</a:t>
            </a:r>
            <a:r>
              <a:rPr lang="en-US" dirty="0"/>
              <a:t> becomes unavailable.</a:t>
            </a:r>
          </a:p>
          <a:p>
            <a:r>
              <a:rPr lang="en-US" b="1" dirty="0"/>
              <a:t>Online Lectures</a:t>
            </a:r>
            <a:r>
              <a:rPr lang="en-US" dirty="0"/>
              <a:t>: Should circumstances require it, live classes will be held online via </a:t>
            </a:r>
            <a:r>
              <a:rPr lang="en-US" i="1" dirty="0"/>
              <a:t>Microsoft Teams</a:t>
            </a:r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D4E90-1C10-C2F2-0E3D-D76E31D67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6F6DA-3893-B2F0-E951-1A6A47C48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4019A-588C-4404-A19F-92EFD7335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43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23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Instructor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Name: Farhad Mazlumi</a:t>
            </a:r>
          </a:p>
          <a:p>
            <a:r>
              <a:rPr lang="en-US" dirty="0"/>
              <a:t>Education</a:t>
            </a:r>
          </a:p>
          <a:p>
            <a:pPr lvl="1"/>
            <a:r>
              <a:rPr lang="en-US" dirty="0"/>
              <a:t>BSc in Electrical Engineering, Telecommunications</a:t>
            </a:r>
          </a:p>
          <a:p>
            <a:pPr lvl="1"/>
            <a:r>
              <a:rPr lang="en-US" dirty="0"/>
              <a:t>MSc in Electrical Engineering, Telecommunications, Fields and Wave</a:t>
            </a:r>
          </a:p>
          <a:p>
            <a:pPr lvl="1"/>
            <a:r>
              <a:rPr lang="en-US" dirty="0"/>
              <a:t>PhD in Electrical Engineering, Telecommunications, Fields and Wave</a:t>
            </a:r>
          </a:p>
          <a:p>
            <a:r>
              <a:rPr lang="en-US" dirty="0"/>
              <a:t>Teaching Experience: more than 20 years</a:t>
            </a:r>
          </a:p>
          <a:p>
            <a:r>
              <a:rPr lang="en-US" dirty="0"/>
              <a:t>Work Experience: Antennas and Microwaves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2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Room: Second floor of Education Building #221 or IT Office</a:t>
            </a:r>
          </a:p>
          <a:p>
            <a:pPr lvl="1"/>
            <a:r>
              <a:rPr lang="en-US" dirty="0"/>
              <a:t>Phones</a:t>
            </a:r>
          </a:p>
          <a:p>
            <a:pPr lvl="2"/>
            <a:r>
              <a:rPr lang="en-US" dirty="0"/>
              <a:t>Mobile: 09126570115 (from 8:00AM to 10:00PM for asking course related questions)</a:t>
            </a:r>
          </a:p>
          <a:p>
            <a:pPr lvl="2"/>
            <a:r>
              <a:rPr lang="en-US" dirty="0"/>
              <a:t>CATC: …</a:t>
            </a:r>
          </a:p>
          <a:p>
            <a:pPr lvl="1"/>
            <a:r>
              <a:rPr lang="en-US" dirty="0"/>
              <a:t>Emails</a:t>
            </a:r>
          </a:p>
          <a:p>
            <a:pPr lvl="2"/>
            <a:r>
              <a:rPr lang="en-US" dirty="0"/>
              <a:t>mazlumi@yahoo.com</a:t>
            </a:r>
          </a:p>
          <a:p>
            <a:pPr lvl="2"/>
            <a:r>
              <a:rPr lang="en-US" dirty="0"/>
              <a:t>mazlumi@catc.ac.ir</a:t>
            </a:r>
          </a:p>
          <a:p>
            <a:pPr lvl="1"/>
            <a:r>
              <a:rPr lang="en-US" dirty="0"/>
              <a:t>Website: </a:t>
            </a:r>
            <a:r>
              <a:rPr lang="en-US" dirty="0">
                <a:hlinkClick r:id="rId3"/>
              </a:rPr>
              <a:t>http://catc.ac.ir/mazlumi</a:t>
            </a:r>
            <a:endParaRPr lang="en-US" dirty="0"/>
          </a:p>
          <a:p>
            <a:pPr lvl="1"/>
            <a:r>
              <a:rPr lang="en-US" dirty="0"/>
              <a:t>Telegram: @mazlumi</a:t>
            </a:r>
          </a:p>
          <a:p>
            <a:pPr lvl="1"/>
            <a:r>
              <a:rPr lang="en-US" dirty="0"/>
              <a:t>Microsoft Teams (mazlumi@ms.catc.</a:t>
            </a:r>
            <a:r>
              <a:rPr lang="en-US"/>
              <a:t>ac.ir)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1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Credits: 3 units (4 hours per week)</a:t>
            </a:r>
          </a:p>
          <a:p>
            <a:r>
              <a:rPr lang="en-US" sz="3200" dirty="0"/>
              <a:t>Course prerequisites</a:t>
            </a:r>
          </a:p>
          <a:p>
            <a:pPr lvl="1"/>
            <a:r>
              <a:rPr lang="en-US" dirty="0"/>
              <a:t>Math II</a:t>
            </a:r>
          </a:p>
          <a:p>
            <a:pPr lvl="1"/>
            <a:r>
              <a:rPr lang="en-US" dirty="0"/>
              <a:t>Physics II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76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Electromagnetics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023538" cy="3240361"/>
          </a:xfrm>
        </p:spPr>
        <p:txBody>
          <a:bodyPr>
            <a:normAutofit/>
          </a:bodyPr>
          <a:lstStyle/>
          <a:p>
            <a:r>
              <a:rPr lang="en-US" sz="3600" dirty="0"/>
              <a:t>Significance for Physicists:</a:t>
            </a:r>
          </a:p>
          <a:p>
            <a:pPr lvl="1"/>
            <a:r>
              <a:rPr lang="en-US" sz="2800" dirty="0"/>
              <a:t>Understanding and Formulating Electromagnetic Phenomena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6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19246D-5817-4B1E-808B-416AAA6858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6172" y="524023"/>
            <a:ext cx="2519980" cy="24240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B39E38-0FA6-470B-9360-CFBC19217E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125" y="4701265"/>
            <a:ext cx="1137861" cy="116022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F6269E3-56E5-479A-AE5B-F9BCEBA4B30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897" y="4341060"/>
            <a:ext cx="1323445" cy="14919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165EF94-32BC-4C0F-B489-1B6C39B1346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7861" y="2512803"/>
            <a:ext cx="2143125" cy="21431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6E3AE65-9CDE-4396-86FF-83C49F4D433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720" y="3924487"/>
            <a:ext cx="2293702" cy="253754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AEE3F84-5065-4F4F-8C5D-DF319741FFD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77" t="14837" r="23168" b="19559"/>
          <a:stretch/>
        </p:blipFill>
        <p:spPr>
          <a:xfrm>
            <a:off x="5700571" y="3604487"/>
            <a:ext cx="1143761" cy="131535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6EB3BA7-E51A-4E36-92A1-D8F58AC4792E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608" y="5061528"/>
            <a:ext cx="1323446" cy="13234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2BE0056-CC66-4001-8420-1C4AAE709B29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85" y="4110802"/>
            <a:ext cx="1722205" cy="172220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C24D533-3911-4BD2-8CE4-922B36A31BBD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1" t="1365" r="4110" b="606"/>
          <a:stretch/>
        </p:blipFill>
        <p:spPr>
          <a:xfrm>
            <a:off x="2243491" y="3924487"/>
            <a:ext cx="1015605" cy="212725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61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D7D6A-5FD7-74E7-E88D-41C264823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94736-43EE-A052-5B8F-29D5E4A8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Electromagnetics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C98E0-6A48-2979-57DE-7D2591B54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7023538" cy="1847850"/>
          </a:xfrm>
        </p:spPr>
        <p:txBody>
          <a:bodyPr>
            <a:normAutofit/>
          </a:bodyPr>
          <a:lstStyle/>
          <a:p>
            <a:r>
              <a:rPr lang="en-US" sz="3600" dirty="0"/>
              <a:t>Relevance for Electrical Engineers:</a:t>
            </a:r>
          </a:p>
          <a:p>
            <a:pPr lvl="1"/>
            <a:r>
              <a:rPr lang="en-US" sz="2800" dirty="0"/>
              <a:t>Analyzing and Designing Electrical and Electronic Devices and Instruments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CCC71-5352-155D-12DF-E806D56A5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D83EE-BFA4-7335-805E-61A354721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323FF-E76F-2319-2BAD-FF5B5C6A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7</a:t>
            </a:fld>
            <a:endParaRPr lang="en-US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2CB12A59-7978-5041-DCE2-2FDAA7F43E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19109" y="3673476"/>
            <a:ext cx="1714295" cy="217568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237A0B-4D37-1997-B8CF-D5DEF8B1789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766" y="3743339"/>
            <a:ext cx="2904657" cy="2175689"/>
          </a:xfrm>
          <a:prstGeom prst="rect">
            <a:avLst/>
          </a:prstGeom>
        </p:spPr>
      </p:pic>
      <p:pic>
        <p:nvPicPr>
          <p:cNvPr id="18" name="Picture 17" descr="A satellite with solar panels&#10;&#10;AI-generated content may be incorrect.">
            <a:extLst>
              <a:ext uri="{FF2B5EF4-FFF2-40B4-BE49-F238E27FC236}">
                <a16:creationId xmlns:a16="http://schemas.microsoft.com/office/drawing/2014/main" id="{6BEC3062-820A-0DE3-0B3D-5797DEA121E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36152">
            <a:off x="9437411" y="930965"/>
            <a:ext cx="2143125" cy="2133600"/>
          </a:xfrm>
          <a:prstGeom prst="rect">
            <a:avLst/>
          </a:prstGeom>
        </p:spPr>
      </p:pic>
      <p:pic>
        <p:nvPicPr>
          <p:cNvPr id="21" name="Picture 20" descr="A red cell phone with a green screen&#10;&#10;AI-generated content may be incorrect.">
            <a:extLst>
              <a:ext uri="{FF2B5EF4-FFF2-40B4-BE49-F238E27FC236}">
                <a16:creationId xmlns:a16="http://schemas.microsoft.com/office/drawing/2014/main" id="{30E07F9A-4F00-E423-8145-75D25E28787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4088982"/>
            <a:ext cx="1714295" cy="1714295"/>
          </a:xfrm>
          <a:prstGeom prst="rect">
            <a:avLst/>
          </a:prstGeom>
        </p:spPr>
      </p:pic>
      <p:pic>
        <p:nvPicPr>
          <p:cNvPr id="24" name="Picture 23" descr="A computer with a blank screen&#10;&#10;AI-generated content may be incorrect.">
            <a:extLst>
              <a:ext uri="{FF2B5EF4-FFF2-40B4-BE49-F238E27FC236}">
                <a16:creationId xmlns:a16="http://schemas.microsoft.com/office/drawing/2014/main" id="{260A7086-6096-CB44-24A8-CD1848F1FCE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27" y="4127687"/>
            <a:ext cx="2835072" cy="1791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049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Electromagnetics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30339" cy="4351338"/>
          </a:xfrm>
        </p:spPr>
        <p:txBody>
          <a:bodyPr>
            <a:normAutofit/>
          </a:bodyPr>
          <a:lstStyle/>
          <a:p>
            <a:r>
              <a:rPr lang="en-US" sz="3600" dirty="0"/>
              <a:t>Relevance for Electrical Engineers:</a:t>
            </a:r>
          </a:p>
          <a:p>
            <a:pPr lvl="1"/>
            <a:r>
              <a:rPr lang="en-US" sz="3200" dirty="0"/>
              <a:t>Fundamental laws of electrical circuits (e.g. KVL and KCL) represent a restricted version, a special case, of electromagnetic concepts.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E73477-2349-4592-A376-A73E4CF386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D8D8D8"/>
              </a:clrFrom>
              <a:clrTo>
                <a:srgbClr val="D8D8D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795" y="3584813"/>
            <a:ext cx="4789005" cy="2681843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581404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this Course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Among the four fundamental forces</a:t>
            </a:r>
          </a:p>
          <a:p>
            <a:pPr lvl="1"/>
            <a:r>
              <a:rPr lang="en-US" sz="3200" dirty="0"/>
              <a:t>Gravitation</a:t>
            </a:r>
          </a:p>
          <a:p>
            <a:pPr lvl="1"/>
            <a:r>
              <a:rPr lang="en-US" sz="3200" dirty="0"/>
              <a:t>Electromagnetism</a:t>
            </a:r>
          </a:p>
          <a:p>
            <a:pPr lvl="1"/>
            <a:r>
              <a:rPr lang="en-US" sz="3200" dirty="0"/>
              <a:t>Weak Nuclear</a:t>
            </a:r>
          </a:p>
          <a:p>
            <a:pPr lvl="1"/>
            <a:r>
              <a:rPr lang="en-US" sz="3200" dirty="0"/>
              <a:t>Strong Nuclear</a:t>
            </a:r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Electromagnetics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Farhad Mazlumi, Civil Aviation Technology College, Tehran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1071-237C-4F39-BC68-901E48FF99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52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y Fonts">
      <a:majorFont>
        <a:latin typeface="Times New Roman"/>
        <a:ea typeface=""/>
        <a:cs typeface="B Nazanin"/>
      </a:majorFont>
      <a:minorFont>
        <a:latin typeface="Times New Roman"/>
        <a:ea typeface=""/>
        <a:cs typeface="B Nazani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5419</TotalTime>
  <Words>992</Words>
  <Application>Microsoft Office PowerPoint</Application>
  <PresentationFormat>Widescreen</PresentationFormat>
  <Paragraphs>196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Electromagnetics</vt:lpstr>
      <vt:lpstr>Course Overview</vt:lpstr>
      <vt:lpstr>About Instructor</vt:lpstr>
      <vt:lpstr>Contact Information </vt:lpstr>
      <vt:lpstr>Course details</vt:lpstr>
      <vt:lpstr>Importance of Electromagnetics</vt:lpstr>
      <vt:lpstr>Importance of Electromagnetics</vt:lpstr>
      <vt:lpstr>Importance of Electromagnetics (cont.)</vt:lpstr>
      <vt:lpstr>Importance of this Course (cont.)</vt:lpstr>
      <vt:lpstr>Importance of Electromagnetics (cont.)</vt:lpstr>
      <vt:lpstr>Course References</vt:lpstr>
      <vt:lpstr>About this course</vt:lpstr>
      <vt:lpstr>Course Contents</vt:lpstr>
      <vt:lpstr>Assessment and Grading Scheme</vt:lpstr>
      <vt:lpstr>Class Policies and Guidelines</vt:lpstr>
      <vt:lpstr>Class Policies and Guidelines (cont.)</vt:lpstr>
      <vt:lpstr>Course Platforms &amp;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Farhad Mazlumi</dc:creator>
  <cp:lastModifiedBy>Farhad Mazlumi</cp:lastModifiedBy>
  <cp:revision>441</cp:revision>
  <dcterms:created xsi:type="dcterms:W3CDTF">2013-09-15T16:17:41Z</dcterms:created>
  <dcterms:modified xsi:type="dcterms:W3CDTF">2025-09-28T05:04:58Z</dcterms:modified>
</cp:coreProperties>
</file>