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4" r:id="rId2"/>
    <p:sldId id="265" r:id="rId3"/>
    <p:sldId id="266" r:id="rId4"/>
    <p:sldId id="267" r:id="rId5"/>
    <p:sldId id="278" r:id="rId6"/>
    <p:sldId id="268" r:id="rId7"/>
    <p:sldId id="279" r:id="rId8"/>
    <p:sldId id="270" r:id="rId9"/>
    <p:sldId id="271" r:id="rId10"/>
    <p:sldId id="272" r:id="rId11"/>
    <p:sldId id="273" r:id="rId12"/>
    <p:sldId id="281" r:id="rId13"/>
    <p:sldId id="282" r:id="rId14"/>
    <p:sldId id="294"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6600"/>
    <a:srgbClr val="FFA7A7"/>
    <a:srgbClr val="FF8989"/>
    <a:srgbClr val="FF8585"/>
    <a:srgbClr val="FFC8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72" autoAdjust="0"/>
  </p:normalViewPr>
  <p:slideViewPr>
    <p:cSldViewPr snapToGrid="0">
      <p:cViewPr varScale="1">
        <p:scale>
          <a:sx n="77" d="100"/>
          <a:sy n="77" d="100"/>
        </p:scale>
        <p:origin x="88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had Mazlumi" userId="261c645f9e59134c" providerId="LiveId" clId="{80D7D171-1833-4679-BE08-480543328F4B}"/>
    <pc:docChg chg="custSel modSld">
      <pc:chgData name="Farhad Mazlumi" userId="261c645f9e59134c" providerId="LiveId" clId="{80D7D171-1833-4679-BE08-480543328F4B}" dt="2022-09-26T04:20:07.983" v="17" actId="5793"/>
      <pc:docMkLst>
        <pc:docMk/>
      </pc:docMkLst>
      <pc:sldChg chg="modSp mod">
        <pc:chgData name="Farhad Mazlumi" userId="261c645f9e59134c" providerId="LiveId" clId="{80D7D171-1833-4679-BE08-480543328F4B}" dt="2022-09-26T04:20:07.983" v="17" actId="5793"/>
        <pc:sldMkLst>
          <pc:docMk/>
          <pc:sldMk cId="1111961621" sldId="262"/>
        </pc:sldMkLst>
        <pc:spChg chg="mod">
          <ac:chgData name="Farhad Mazlumi" userId="261c645f9e59134c" providerId="LiveId" clId="{80D7D171-1833-4679-BE08-480543328F4B}" dt="2022-09-26T04:20:07.983" v="17" actId="5793"/>
          <ac:spMkLst>
            <pc:docMk/>
            <pc:sldMk cId="1111961621" sldId="262"/>
            <ac:spMk id="3" creationId="{00000000-0000-0000-0000-000000000000}"/>
          </ac:spMkLst>
        </pc:spChg>
      </pc:sldChg>
    </pc:docChg>
  </pc:docChgLst>
  <pc:docChgLst>
    <pc:chgData userId="261c645f9e59134c" providerId="LiveId" clId="{CE699390-424C-4C82-9DEC-FFC1713458FF}"/>
    <pc:docChg chg="undo modSld">
      <pc:chgData name="" userId="261c645f9e59134c" providerId="LiveId" clId="{CE699390-424C-4C82-9DEC-FFC1713458FF}" dt="2021-10-02T05:15:48.136" v="154" actId="20577"/>
      <pc:docMkLst>
        <pc:docMk/>
      </pc:docMkLst>
      <pc:sldChg chg="modSp">
        <pc:chgData name="" userId="261c645f9e59134c" providerId="LiveId" clId="{CE699390-424C-4C82-9DEC-FFC1713458FF}" dt="2021-09-25T09:09:56.967" v="73" actId="20577"/>
        <pc:sldMkLst>
          <pc:docMk/>
          <pc:sldMk cId="2737824095" sldId="258"/>
        </pc:sldMkLst>
        <pc:spChg chg="mod">
          <ac:chgData name="" userId="261c645f9e59134c" providerId="LiveId" clId="{CE699390-424C-4C82-9DEC-FFC1713458FF}" dt="2021-09-25T09:09:56.967" v="73" actId="20577"/>
          <ac:spMkLst>
            <pc:docMk/>
            <pc:sldMk cId="2737824095" sldId="258"/>
            <ac:spMk id="3" creationId="{00000000-0000-0000-0000-000000000000}"/>
          </ac:spMkLst>
        </pc:spChg>
      </pc:sldChg>
      <pc:sldChg chg="modSp">
        <pc:chgData name="" userId="261c645f9e59134c" providerId="LiveId" clId="{CE699390-424C-4C82-9DEC-FFC1713458FF}" dt="2021-09-25T09:08:31.214" v="61"/>
        <pc:sldMkLst>
          <pc:docMk/>
          <pc:sldMk cId="1111961621" sldId="262"/>
        </pc:sldMkLst>
        <pc:spChg chg="mod">
          <ac:chgData name="" userId="261c645f9e59134c" providerId="LiveId" clId="{CE699390-424C-4C82-9DEC-FFC1713458FF}" dt="2021-09-25T09:08:31.214" v="61"/>
          <ac:spMkLst>
            <pc:docMk/>
            <pc:sldMk cId="1111961621" sldId="262"/>
            <ac:spMk id="3" creationId="{00000000-0000-0000-0000-000000000000}"/>
          </ac:spMkLst>
        </pc:spChg>
      </pc:sldChg>
      <pc:sldChg chg="modSp">
        <pc:chgData name="" userId="261c645f9e59134c" providerId="LiveId" clId="{CE699390-424C-4C82-9DEC-FFC1713458FF}" dt="2021-09-25T09:10:32.127" v="99" actId="20577"/>
        <pc:sldMkLst>
          <pc:docMk/>
          <pc:sldMk cId="2078169878" sldId="269"/>
        </pc:sldMkLst>
        <pc:spChg chg="mod">
          <ac:chgData name="" userId="261c645f9e59134c" providerId="LiveId" clId="{CE699390-424C-4C82-9DEC-FFC1713458FF}" dt="2021-09-25T09:10:32.127" v="99" actId="20577"/>
          <ac:spMkLst>
            <pc:docMk/>
            <pc:sldMk cId="2078169878" sldId="269"/>
            <ac:spMk id="3" creationId="{00000000-0000-0000-0000-000000000000}"/>
          </ac:spMkLst>
        </pc:spChg>
      </pc:sldChg>
      <pc:sldChg chg="modSp">
        <pc:chgData name="" userId="261c645f9e59134c" providerId="LiveId" clId="{CE699390-424C-4C82-9DEC-FFC1713458FF}" dt="2021-10-02T05:15:48.136" v="154" actId="20577"/>
        <pc:sldMkLst>
          <pc:docMk/>
          <pc:sldMk cId="2553062888" sldId="271"/>
        </pc:sldMkLst>
        <pc:spChg chg="mod">
          <ac:chgData name="" userId="261c645f9e59134c" providerId="LiveId" clId="{CE699390-424C-4C82-9DEC-FFC1713458FF}" dt="2021-10-02T05:15:48.136" v="154" actId="20577"/>
          <ac:spMkLst>
            <pc:docMk/>
            <pc:sldMk cId="2553062888" sldId="271"/>
            <ac:spMk id="3" creationId="{00000000-0000-0000-0000-000000000000}"/>
          </ac:spMkLst>
        </pc:spChg>
        <pc:graphicFrameChg chg="mod">
          <ac:chgData name="" userId="261c645f9e59134c" providerId="LiveId" clId="{CE699390-424C-4C82-9DEC-FFC1713458FF}" dt="2021-10-02T05:15:09.642" v="118" actId="1036"/>
          <ac:graphicFrameMkLst>
            <pc:docMk/>
            <pc:sldMk cId="2553062888" sldId="271"/>
            <ac:graphicFrameMk id="7" creationId="{00000000-0000-0000-0000-000000000000}"/>
          </ac:graphicFrameMkLst>
        </pc:graphicFrameChg>
        <pc:graphicFrameChg chg="mod">
          <ac:chgData name="" userId="261c645f9e59134c" providerId="LiveId" clId="{CE699390-424C-4C82-9DEC-FFC1713458FF}" dt="2021-10-02T05:15:09.642" v="118" actId="1036"/>
          <ac:graphicFrameMkLst>
            <pc:docMk/>
            <pc:sldMk cId="2553062888" sldId="271"/>
            <ac:graphicFrameMk id="26" creationId="{00000000-0000-0000-0000-000000000000}"/>
          </ac:graphicFrameMkLst>
        </pc:graphicFrameChg>
        <pc:graphicFrameChg chg="mod">
          <ac:chgData name="" userId="261c645f9e59134c" providerId="LiveId" clId="{CE699390-424C-4C82-9DEC-FFC1713458FF}" dt="2021-10-02T05:15:09.642" v="118" actId="1036"/>
          <ac:graphicFrameMkLst>
            <pc:docMk/>
            <pc:sldMk cId="2553062888" sldId="271"/>
            <ac:graphicFrameMk id="42"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5B37D-6E34-4D93-9757-E004984FAAC6}" type="datetimeFigureOut">
              <a:rPr lang="en-US" smtClean="0"/>
              <a:t>25/09/21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25F5A3-937C-40CE-A1DA-76CB8B8AE56B}" type="slidenum">
              <a:rPr lang="en-US" smtClean="0"/>
              <a:t>‹#›</a:t>
            </a:fld>
            <a:endParaRPr lang="en-US"/>
          </a:p>
        </p:txBody>
      </p:sp>
    </p:spTree>
    <p:extLst>
      <p:ext uri="{BB962C8B-B14F-4D97-AF65-F5344CB8AC3E}">
        <p14:creationId xmlns:p14="http://schemas.microsoft.com/office/powerpoint/2010/main" val="1674371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25F5A3-937C-40CE-A1DA-76CB8B8AE56B}" type="slidenum">
              <a:rPr lang="en-US" smtClean="0"/>
              <a:t>1</a:t>
            </a:fld>
            <a:endParaRPr lang="en-US"/>
          </a:p>
        </p:txBody>
      </p:sp>
    </p:spTree>
    <p:extLst>
      <p:ext uri="{BB962C8B-B14F-4D97-AF65-F5344CB8AC3E}">
        <p14:creationId xmlns:p14="http://schemas.microsoft.com/office/powerpoint/2010/main" val="2303905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1979601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416449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291421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107491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1331355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Electromagnetics</a:t>
            </a:r>
          </a:p>
        </p:txBody>
      </p:sp>
      <p:sp>
        <p:nvSpPr>
          <p:cNvPr id="6" name="Footer Placeholder 5"/>
          <p:cNvSpPr>
            <a:spLocks noGrp="1"/>
          </p:cNvSpPr>
          <p:nvPr>
            <p:ph type="ftr" sz="quarter" idx="11"/>
          </p:nvPr>
        </p:nvSpPr>
        <p:spPr/>
        <p:txBody>
          <a:bodyPr/>
          <a:lstStyle/>
          <a:p>
            <a:r>
              <a:rPr lang="en-US"/>
              <a:t>Farhad Mazlumi, Civil Aviation Technology College, Tehran</a:t>
            </a:r>
          </a:p>
        </p:txBody>
      </p:sp>
      <p:sp>
        <p:nvSpPr>
          <p:cNvPr id="7" name="Slide Number Placeholder 6"/>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4183660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Electromagnetics</a:t>
            </a:r>
          </a:p>
        </p:txBody>
      </p:sp>
      <p:sp>
        <p:nvSpPr>
          <p:cNvPr id="8" name="Footer Placeholder 7"/>
          <p:cNvSpPr>
            <a:spLocks noGrp="1"/>
          </p:cNvSpPr>
          <p:nvPr>
            <p:ph type="ftr" sz="quarter" idx="11"/>
          </p:nvPr>
        </p:nvSpPr>
        <p:spPr/>
        <p:txBody>
          <a:bodyPr/>
          <a:lstStyle/>
          <a:p>
            <a:r>
              <a:rPr lang="en-US"/>
              <a:t>Farhad Mazlumi, Civil Aviation Technology College, Tehran</a:t>
            </a:r>
          </a:p>
        </p:txBody>
      </p:sp>
      <p:sp>
        <p:nvSpPr>
          <p:cNvPr id="9" name="Slide Number Placeholder 8"/>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2059678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Electromagnetics</a:t>
            </a:r>
          </a:p>
        </p:txBody>
      </p:sp>
      <p:sp>
        <p:nvSpPr>
          <p:cNvPr id="4" name="Footer Placeholder 3"/>
          <p:cNvSpPr>
            <a:spLocks noGrp="1"/>
          </p:cNvSpPr>
          <p:nvPr>
            <p:ph type="ftr" sz="quarter" idx="11"/>
          </p:nvPr>
        </p:nvSpPr>
        <p:spPr/>
        <p:txBody>
          <a:bodyPr/>
          <a:lstStyle/>
          <a:p>
            <a:r>
              <a:rPr lang="en-US"/>
              <a:t>Farhad Mazlumi, Civil Aviation Technology College, Tehran</a:t>
            </a:r>
          </a:p>
        </p:txBody>
      </p:sp>
      <p:sp>
        <p:nvSpPr>
          <p:cNvPr id="5" name="Slide Number Placeholder 4"/>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177740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Electromagnetics</a:t>
            </a:r>
          </a:p>
        </p:txBody>
      </p:sp>
      <p:sp>
        <p:nvSpPr>
          <p:cNvPr id="3" name="Footer Placeholder 2"/>
          <p:cNvSpPr>
            <a:spLocks noGrp="1"/>
          </p:cNvSpPr>
          <p:nvPr>
            <p:ph type="ftr" sz="quarter" idx="11"/>
          </p:nvPr>
        </p:nvSpPr>
        <p:spPr/>
        <p:txBody>
          <a:bodyPr/>
          <a:lstStyle/>
          <a:p>
            <a:r>
              <a:rPr lang="en-US"/>
              <a:t>Farhad Mazlumi, Civil Aviation Technology College, Tehran</a:t>
            </a:r>
          </a:p>
        </p:txBody>
      </p:sp>
      <p:sp>
        <p:nvSpPr>
          <p:cNvPr id="4" name="Slide Number Placeholder 3"/>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3703382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Electromagnetics</a:t>
            </a:r>
          </a:p>
        </p:txBody>
      </p:sp>
      <p:sp>
        <p:nvSpPr>
          <p:cNvPr id="6" name="Footer Placeholder 5"/>
          <p:cNvSpPr>
            <a:spLocks noGrp="1"/>
          </p:cNvSpPr>
          <p:nvPr>
            <p:ph type="ftr" sz="quarter" idx="11"/>
          </p:nvPr>
        </p:nvSpPr>
        <p:spPr/>
        <p:txBody>
          <a:bodyPr/>
          <a:lstStyle/>
          <a:p>
            <a:r>
              <a:rPr lang="en-US"/>
              <a:t>Farhad Mazlumi, Civil Aviation Technology College, Tehran</a:t>
            </a:r>
          </a:p>
        </p:txBody>
      </p:sp>
      <p:sp>
        <p:nvSpPr>
          <p:cNvPr id="7" name="Slide Number Placeholder 6"/>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264299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Electromagnetics</a:t>
            </a:r>
          </a:p>
        </p:txBody>
      </p:sp>
      <p:sp>
        <p:nvSpPr>
          <p:cNvPr id="6" name="Footer Placeholder 5"/>
          <p:cNvSpPr>
            <a:spLocks noGrp="1"/>
          </p:cNvSpPr>
          <p:nvPr>
            <p:ph type="ftr" sz="quarter" idx="11"/>
          </p:nvPr>
        </p:nvSpPr>
        <p:spPr/>
        <p:txBody>
          <a:bodyPr/>
          <a:lstStyle/>
          <a:p>
            <a:r>
              <a:rPr lang="en-US"/>
              <a:t>Farhad Mazlumi, Civil Aviation Technology College, Tehran</a:t>
            </a:r>
          </a:p>
        </p:txBody>
      </p:sp>
      <p:sp>
        <p:nvSpPr>
          <p:cNvPr id="7" name="Slide Number Placeholder 6"/>
          <p:cNvSpPr>
            <a:spLocks noGrp="1"/>
          </p:cNvSpPr>
          <p:nvPr>
            <p:ph type="sldNum" sz="quarter" idx="12"/>
          </p:nvPr>
        </p:nvSpPr>
        <p:spPr/>
        <p:txBody>
          <a:bodyPr/>
          <a:lstStyle/>
          <a:p>
            <a:fld id="{2AEF1071-237C-4F39-BC68-901E48FF9960}" type="slidenum">
              <a:rPr lang="en-US" smtClean="0"/>
              <a:t>‹#›</a:t>
            </a:fld>
            <a:endParaRPr lang="en-US"/>
          </a:p>
        </p:txBody>
      </p:sp>
    </p:spTree>
    <p:extLst>
      <p:ext uri="{BB962C8B-B14F-4D97-AF65-F5344CB8AC3E}">
        <p14:creationId xmlns:p14="http://schemas.microsoft.com/office/powerpoint/2010/main" val="356544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Electromagnetics</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Farhad Mazlumi, Civil Aviation Technology College, Tehran</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F1071-237C-4F39-BC68-901E48FF9960}" type="slidenum">
              <a:rPr lang="en-US" smtClean="0"/>
              <a:t>‹#›</a:t>
            </a:fld>
            <a:endParaRPr lang="en-US"/>
          </a:p>
        </p:txBody>
      </p:sp>
    </p:spTree>
    <p:extLst>
      <p:ext uri="{BB962C8B-B14F-4D97-AF65-F5344CB8AC3E}">
        <p14:creationId xmlns:p14="http://schemas.microsoft.com/office/powerpoint/2010/main" val="3623548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5.wmf"/><Relationship Id="rId4" Type="http://schemas.openxmlformats.org/officeDocument/2006/relationships/oleObject" Target="../embeddings/oleObject15.bin"/><Relationship Id="rId9" Type="http://schemas.openxmlformats.org/officeDocument/2006/relationships/image" Target="../media/image1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19.wmf"/><Relationship Id="rId4" Type="http://schemas.openxmlformats.org/officeDocument/2006/relationships/oleObject" Target="../embeddings/oleObject19.bin"/><Relationship Id="rId9" Type="http://schemas.openxmlformats.org/officeDocument/2006/relationships/image" Target="../media/image2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6.wmf"/><Relationship Id="rId18" Type="http://schemas.openxmlformats.org/officeDocument/2006/relationships/oleObject" Target="../embeddings/oleObject9.bin"/><Relationship Id="rId3" Type="http://schemas.openxmlformats.org/officeDocument/2006/relationships/image" Target="../media/image1.wmf"/><Relationship Id="rId7" Type="http://schemas.openxmlformats.org/officeDocument/2006/relationships/image" Target="../media/image3.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image" Target="../media/image7.wmf"/><Relationship Id="rId10" Type="http://schemas.openxmlformats.org/officeDocument/2006/relationships/oleObject" Target="../embeddings/oleObject5.bin"/><Relationship Id="rId19"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4.wmf"/><Relationship Id="rId1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13.wmf"/><Relationship Id="rId3" Type="http://schemas.openxmlformats.org/officeDocument/2006/relationships/image" Target="../media/image10.wmf"/><Relationship Id="rId7" Type="http://schemas.openxmlformats.org/officeDocument/2006/relationships/image" Target="../media/image12.wmf"/><Relationship Id="rId12" Type="http://schemas.openxmlformats.org/officeDocument/2006/relationships/oleObject" Target="../embeddings/oleObject13.bin"/><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6.wmf"/><Relationship Id="rId5" Type="http://schemas.openxmlformats.org/officeDocument/2006/relationships/image" Target="../media/image11.wmf"/><Relationship Id="rId10" Type="http://schemas.openxmlformats.org/officeDocument/2006/relationships/oleObject" Target="../embeddings/oleObject6.bin"/><Relationship Id="rId4" Type="http://schemas.openxmlformats.org/officeDocument/2006/relationships/oleObject" Target="../embeddings/oleObject11.bin"/><Relationship Id="rId9"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Electromagnetics</a:t>
            </a:r>
          </a:p>
        </p:txBody>
      </p:sp>
      <p:sp>
        <p:nvSpPr>
          <p:cNvPr id="3" name="Subtitle 2"/>
          <p:cNvSpPr>
            <a:spLocks noGrp="1"/>
          </p:cNvSpPr>
          <p:nvPr>
            <p:ph type="subTitle" idx="1"/>
          </p:nvPr>
        </p:nvSpPr>
        <p:spPr/>
        <p:txBody>
          <a:bodyPr>
            <a:normAutofit/>
          </a:bodyPr>
          <a:lstStyle/>
          <a:p>
            <a:r>
              <a:rPr lang="en-US" dirty="0"/>
              <a:t>Farhad Mazlumi</a:t>
            </a:r>
          </a:p>
          <a:p>
            <a:r>
              <a:rPr lang="en-US" dirty="0"/>
              <a:t>Assistant Professor</a:t>
            </a:r>
          </a:p>
          <a:p>
            <a:r>
              <a:rPr lang="en-US" dirty="0"/>
              <a:t>Civil Aviation Technology College, Tehran</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1</a:t>
            </a:fld>
            <a:endParaRPr lang="en-US"/>
          </a:p>
        </p:txBody>
      </p:sp>
    </p:spTree>
    <p:extLst>
      <p:ext uri="{BB962C8B-B14F-4D97-AF65-F5344CB8AC3E}">
        <p14:creationId xmlns:p14="http://schemas.microsoft.com/office/powerpoint/2010/main" val="4056214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Quantities in Electromagnetics Model (cont.)</a:t>
            </a:r>
          </a:p>
        </p:txBody>
      </p:sp>
      <p:sp>
        <p:nvSpPr>
          <p:cNvPr id="3" name="Content Placeholder 2"/>
          <p:cNvSpPr>
            <a:spLocks noGrp="1"/>
          </p:cNvSpPr>
          <p:nvPr>
            <p:ph idx="1"/>
          </p:nvPr>
        </p:nvSpPr>
        <p:spPr/>
        <p:txBody>
          <a:bodyPr>
            <a:normAutofit/>
          </a:bodyPr>
          <a:lstStyle/>
          <a:p>
            <a:r>
              <a:rPr lang="en-US" dirty="0"/>
              <a:t>Field quantities</a:t>
            </a:r>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10</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1679685209"/>
              </p:ext>
            </p:extLst>
          </p:nvPr>
        </p:nvGraphicFramePr>
        <p:xfrm>
          <a:off x="2758965" y="2697823"/>
          <a:ext cx="7092958" cy="2590800"/>
        </p:xfrm>
        <a:graphic>
          <a:graphicData uri="http://schemas.openxmlformats.org/drawingml/2006/table">
            <a:tbl>
              <a:tblPr firstRow="1" bandRow="1">
                <a:tableStyleId>{5C22544A-7EE6-4342-B048-85BDC9FD1C3A}</a:tableStyleId>
              </a:tblPr>
              <a:tblGrid>
                <a:gridCol w="4065885">
                  <a:extLst>
                    <a:ext uri="{9D8B030D-6E8A-4147-A177-3AD203B41FA5}">
                      <a16:colId xmlns:a16="http://schemas.microsoft.com/office/drawing/2014/main" val="20000"/>
                    </a:ext>
                  </a:extLst>
                </a:gridCol>
                <a:gridCol w="1465974">
                  <a:extLst>
                    <a:ext uri="{9D8B030D-6E8A-4147-A177-3AD203B41FA5}">
                      <a16:colId xmlns:a16="http://schemas.microsoft.com/office/drawing/2014/main" val="20001"/>
                    </a:ext>
                  </a:extLst>
                </a:gridCol>
                <a:gridCol w="1561099">
                  <a:extLst>
                    <a:ext uri="{9D8B030D-6E8A-4147-A177-3AD203B41FA5}">
                      <a16:colId xmlns:a16="http://schemas.microsoft.com/office/drawing/2014/main" val="20002"/>
                    </a:ext>
                  </a:extLst>
                </a:gridCol>
              </a:tblGrid>
              <a:tr h="370840">
                <a:tc>
                  <a:txBody>
                    <a:bodyPr/>
                    <a:lstStyle/>
                    <a:p>
                      <a:r>
                        <a:rPr lang="en-US" sz="2800" dirty="0"/>
                        <a:t>Quantity</a:t>
                      </a:r>
                    </a:p>
                  </a:txBody>
                  <a:tcPr/>
                </a:tc>
                <a:tc>
                  <a:txBody>
                    <a:bodyPr/>
                    <a:lstStyle/>
                    <a:p>
                      <a:r>
                        <a:rPr lang="en-US" sz="2800" dirty="0"/>
                        <a:t>Symbol</a:t>
                      </a:r>
                    </a:p>
                  </a:txBody>
                  <a:tcPr/>
                </a:tc>
                <a:tc>
                  <a:txBody>
                    <a:bodyPr/>
                    <a:lstStyle/>
                    <a:p>
                      <a:r>
                        <a:rPr lang="en-US" sz="2800" dirty="0"/>
                        <a:t>Unit</a:t>
                      </a:r>
                    </a:p>
                  </a:txBody>
                  <a:tcPr/>
                </a:tc>
                <a:extLst>
                  <a:ext uri="{0D108BD9-81ED-4DB2-BD59-A6C34878D82A}">
                    <a16:rowId xmlns:a16="http://schemas.microsoft.com/office/drawing/2014/main" val="10000"/>
                  </a:ext>
                </a:extLst>
              </a:tr>
              <a:tr h="370840">
                <a:tc>
                  <a:txBody>
                    <a:bodyPr/>
                    <a:lstStyle/>
                    <a:p>
                      <a:r>
                        <a:rPr lang="en-US" sz="2800" dirty="0"/>
                        <a:t>Electric</a:t>
                      </a:r>
                      <a:r>
                        <a:rPr lang="en-US" sz="2800" baseline="0" dirty="0"/>
                        <a:t> field intensity</a:t>
                      </a:r>
                      <a:endParaRPr lang="en-US" sz="2800" dirty="0"/>
                    </a:p>
                  </a:txBody>
                  <a:tcPr/>
                </a:tc>
                <a:tc>
                  <a:txBody>
                    <a:bodyPr/>
                    <a:lstStyle/>
                    <a:p>
                      <a:pPr algn="ctr"/>
                      <a:r>
                        <a:rPr lang="en-US" sz="2800" b="1" dirty="0"/>
                        <a:t>E</a:t>
                      </a:r>
                    </a:p>
                  </a:txBody>
                  <a:tcPr/>
                </a:tc>
                <a:tc>
                  <a:txBody>
                    <a:bodyPr/>
                    <a:lstStyle/>
                    <a:p>
                      <a:r>
                        <a:rPr lang="en-US" sz="2800" dirty="0"/>
                        <a:t>V/m</a:t>
                      </a:r>
                    </a:p>
                  </a:txBody>
                  <a:tcPr/>
                </a:tc>
                <a:extLst>
                  <a:ext uri="{0D108BD9-81ED-4DB2-BD59-A6C34878D82A}">
                    <a16:rowId xmlns:a16="http://schemas.microsoft.com/office/drawing/2014/main" val="10001"/>
                  </a:ext>
                </a:extLst>
              </a:tr>
              <a:tr h="370840">
                <a:tc>
                  <a:txBody>
                    <a:bodyPr/>
                    <a:lstStyle/>
                    <a:p>
                      <a:r>
                        <a:rPr lang="en-US" sz="2800" dirty="0"/>
                        <a:t>Electric flux density</a:t>
                      </a:r>
                    </a:p>
                  </a:txBody>
                  <a:tcPr/>
                </a:tc>
                <a:tc>
                  <a:txBody>
                    <a:bodyPr/>
                    <a:lstStyle/>
                    <a:p>
                      <a:pPr algn="ctr"/>
                      <a:r>
                        <a:rPr lang="en-US" sz="2800" b="1" dirty="0"/>
                        <a:t>D</a:t>
                      </a:r>
                    </a:p>
                  </a:txBody>
                  <a:tcPr/>
                </a:tc>
                <a:tc>
                  <a:txBody>
                    <a:bodyPr/>
                    <a:lstStyle/>
                    <a:p>
                      <a:r>
                        <a:rPr lang="en-US" sz="2800" dirty="0"/>
                        <a:t>C/m</a:t>
                      </a:r>
                      <a:r>
                        <a:rPr lang="en-US" sz="2800" baseline="30000" dirty="0"/>
                        <a:t>2</a:t>
                      </a:r>
                    </a:p>
                  </a:txBody>
                  <a:tcPr/>
                </a:tc>
                <a:extLst>
                  <a:ext uri="{0D108BD9-81ED-4DB2-BD59-A6C34878D82A}">
                    <a16:rowId xmlns:a16="http://schemas.microsoft.com/office/drawing/2014/main" val="10002"/>
                  </a:ext>
                </a:extLst>
              </a:tr>
              <a:tr h="370840">
                <a:tc>
                  <a:txBody>
                    <a:bodyPr/>
                    <a:lstStyle/>
                    <a:p>
                      <a:r>
                        <a:rPr lang="en-US" sz="2800" dirty="0"/>
                        <a:t>Magnetic flux density</a:t>
                      </a:r>
                    </a:p>
                  </a:txBody>
                  <a:tcPr/>
                </a:tc>
                <a:tc>
                  <a:txBody>
                    <a:bodyPr/>
                    <a:lstStyle/>
                    <a:p>
                      <a:pPr algn="ctr"/>
                      <a:r>
                        <a:rPr lang="en-US" sz="2800" b="1" dirty="0"/>
                        <a:t>B</a:t>
                      </a:r>
                    </a:p>
                  </a:txBody>
                  <a:tcPr/>
                </a:tc>
                <a:tc>
                  <a:txBody>
                    <a:bodyPr/>
                    <a:lstStyle/>
                    <a:p>
                      <a:r>
                        <a:rPr lang="en-US" sz="2800" dirty="0"/>
                        <a:t>T, </a:t>
                      </a:r>
                      <a:r>
                        <a:rPr lang="en-US" sz="2800" dirty="0" err="1"/>
                        <a:t>Wb</a:t>
                      </a:r>
                      <a:r>
                        <a:rPr lang="en-US" sz="2800" dirty="0"/>
                        <a:t>/m</a:t>
                      </a:r>
                      <a:r>
                        <a:rPr lang="en-US" sz="2800" baseline="30000" dirty="0"/>
                        <a:t>2</a:t>
                      </a:r>
                    </a:p>
                  </a:txBody>
                  <a:tcPr/>
                </a:tc>
                <a:extLst>
                  <a:ext uri="{0D108BD9-81ED-4DB2-BD59-A6C34878D82A}">
                    <a16:rowId xmlns:a16="http://schemas.microsoft.com/office/drawing/2014/main" val="10003"/>
                  </a:ext>
                </a:extLst>
              </a:tr>
              <a:tr h="370840">
                <a:tc>
                  <a:txBody>
                    <a:bodyPr/>
                    <a:lstStyle/>
                    <a:p>
                      <a:r>
                        <a:rPr lang="en-US" sz="2800" dirty="0"/>
                        <a:t>Magnetic field intensity</a:t>
                      </a:r>
                    </a:p>
                  </a:txBody>
                  <a:tcPr/>
                </a:tc>
                <a:tc>
                  <a:txBody>
                    <a:bodyPr/>
                    <a:lstStyle/>
                    <a:p>
                      <a:pPr algn="ctr"/>
                      <a:r>
                        <a:rPr lang="en-US" sz="2800" b="1" dirty="0"/>
                        <a:t>H</a:t>
                      </a:r>
                    </a:p>
                  </a:txBody>
                  <a:tcPr/>
                </a:tc>
                <a:tc>
                  <a:txBody>
                    <a:bodyPr/>
                    <a:lstStyle/>
                    <a:p>
                      <a:r>
                        <a:rPr lang="en-US" sz="2800" dirty="0"/>
                        <a:t>A/m</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7839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a:t>Principle of conservation of electric charge</a:t>
            </a:r>
          </a:p>
          <a:p>
            <a:r>
              <a:rPr lang="en-US" sz="3200" dirty="0"/>
              <a:t>Constitutive relations</a:t>
            </a:r>
          </a:p>
          <a:p>
            <a:r>
              <a:rPr lang="en-US" sz="3200" dirty="0"/>
              <a:t>Maxwell equations</a:t>
            </a:r>
          </a:p>
          <a:p>
            <a:endParaRPr lang="en-US" dirty="0">
              <a:sym typeface="Symbol" panose="05050102010706020507" pitchFamily="18" charset="2"/>
            </a:endParaRPr>
          </a:p>
          <a:p>
            <a:pPr lvl="2"/>
            <a:endParaRPr lang="en-US" dirty="0">
              <a:sym typeface="Symbol" panose="05050102010706020507" pitchFamily="18" charset="2"/>
            </a:endParaRPr>
          </a:p>
          <a:p>
            <a:pPr lvl="2"/>
            <a:endParaRPr lang="en-US" dirty="0"/>
          </a:p>
          <a:p>
            <a:pPr lvl="2"/>
            <a:endParaRPr lang="en-US" dirty="0"/>
          </a:p>
          <a:p>
            <a:pPr lvl="2"/>
            <a:endParaRPr lang="en-US" dirty="0"/>
          </a:p>
          <a:p>
            <a:pPr marL="914400" lvl="2" indent="0">
              <a:buNone/>
            </a:pPr>
            <a:endParaRPr lang="en-US" dirty="0"/>
          </a:p>
        </p:txBody>
      </p:sp>
      <p:sp>
        <p:nvSpPr>
          <p:cNvPr id="2" name="Title 1"/>
          <p:cNvSpPr>
            <a:spLocks noGrp="1"/>
          </p:cNvSpPr>
          <p:nvPr>
            <p:ph type="title"/>
          </p:nvPr>
        </p:nvSpPr>
        <p:spPr/>
        <p:txBody>
          <a:bodyPr/>
          <a:lstStyle/>
          <a:p>
            <a:r>
              <a:rPr lang="en-US" dirty="0"/>
              <a:t>Postulates in Electromagnetics Model</a:t>
            </a:r>
          </a:p>
        </p:txBody>
      </p:sp>
      <p:sp>
        <p:nvSpPr>
          <p:cNvPr id="4" name="Date Placeholder 3"/>
          <p:cNvSpPr>
            <a:spLocks noGrp="1"/>
          </p:cNvSpPr>
          <p:nvPr>
            <p:ph type="dt" sz="half" idx="10"/>
          </p:nvPr>
        </p:nvSpPr>
        <p:spPr/>
        <p:txBody>
          <a:bodyPr/>
          <a:lstStyle/>
          <a:p>
            <a:r>
              <a:rPr lang="en-US" dirty="0"/>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11</a:t>
            </a:fld>
            <a:endParaRPr lang="en-US"/>
          </a:p>
        </p:txBody>
      </p:sp>
    </p:spTree>
    <p:extLst>
      <p:ext uri="{BB962C8B-B14F-4D97-AF65-F5344CB8AC3E}">
        <p14:creationId xmlns:p14="http://schemas.microsoft.com/office/powerpoint/2010/main" val="2226470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FB337-1376-2A9A-8DA9-B1B0787178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A3E894-205D-F7DF-0920-5326DAE66BE9}"/>
              </a:ext>
            </a:extLst>
          </p:cNvPr>
          <p:cNvSpPr>
            <a:spLocks noGrp="1"/>
          </p:cNvSpPr>
          <p:nvPr>
            <p:ph idx="1"/>
          </p:nvPr>
        </p:nvSpPr>
        <p:spPr/>
        <p:txBody>
          <a:bodyPr>
            <a:normAutofit/>
          </a:bodyPr>
          <a:lstStyle/>
          <a:p>
            <a:r>
              <a:rPr lang="en-US" i="1" dirty="0"/>
              <a:t>Conservation of charge</a:t>
            </a:r>
            <a:r>
              <a:rPr lang="en-US" dirty="0"/>
              <a:t> is the principle that the total electric charge in an isolated system never changes. The net quantity of electric charge, the amount of positive charge minus the amount of negative charge in the universe, is always conserved.</a:t>
            </a:r>
          </a:p>
          <a:p>
            <a:r>
              <a:rPr lang="en-US" i="1" dirty="0"/>
              <a:t>Continuity equation</a:t>
            </a:r>
          </a:p>
          <a:p>
            <a:endParaRPr lang="en-US" dirty="0">
              <a:sym typeface="Symbol" panose="05050102010706020507" pitchFamily="18" charset="2"/>
            </a:endParaRPr>
          </a:p>
          <a:p>
            <a:pPr lvl="2"/>
            <a:endParaRPr lang="en-US" dirty="0">
              <a:sym typeface="Symbol" panose="05050102010706020507" pitchFamily="18" charset="2"/>
            </a:endParaRPr>
          </a:p>
          <a:p>
            <a:pPr lvl="2"/>
            <a:endParaRPr lang="en-US" dirty="0"/>
          </a:p>
          <a:p>
            <a:pPr lvl="2"/>
            <a:endParaRPr lang="en-US" dirty="0"/>
          </a:p>
          <a:p>
            <a:pPr lvl="2"/>
            <a:endParaRPr lang="en-US" dirty="0"/>
          </a:p>
          <a:p>
            <a:pPr marL="914400" lvl="2" indent="0">
              <a:buNone/>
            </a:pPr>
            <a:endParaRPr lang="en-US" dirty="0"/>
          </a:p>
        </p:txBody>
      </p:sp>
      <p:sp>
        <p:nvSpPr>
          <p:cNvPr id="2" name="Title 1">
            <a:extLst>
              <a:ext uri="{FF2B5EF4-FFF2-40B4-BE49-F238E27FC236}">
                <a16:creationId xmlns:a16="http://schemas.microsoft.com/office/drawing/2014/main" id="{B87EEE44-4DF6-187B-1ADA-B8FF05D9C9C7}"/>
              </a:ext>
            </a:extLst>
          </p:cNvPr>
          <p:cNvSpPr>
            <a:spLocks noGrp="1"/>
          </p:cNvSpPr>
          <p:nvPr>
            <p:ph type="title"/>
          </p:nvPr>
        </p:nvSpPr>
        <p:spPr/>
        <p:txBody>
          <a:bodyPr/>
          <a:lstStyle/>
          <a:p>
            <a:r>
              <a:rPr lang="en-US" sz="4400" dirty="0"/>
              <a:t>Principle of conservation of electric charge</a:t>
            </a:r>
          </a:p>
        </p:txBody>
      </p:sp>
      <p:sp>
        <p:nvSpPr>
          <p:cNvPr id="4" name="Date Placeholder 3">
            <a:extLst>
              <a:ext uri="{FF2B5EF4-FFF2-40B4-BE49-F238E27FC236}">
                <a16:creationId xmlns:a16="http://schemas.microsoft.com/office/drawing/2014/main" id="{15D684EE-F29C-4DC6-CA12-F0C363112D17}"/>
              </a:ext>
            </a:extLst>
          </p:cNvPr>
          <p:cNvSpPr>
            <a:spLocks noGrp="1"/>
          </p:cNvSpPr>
          <p:nvPr>
            <p:ph type="dt" sz="half" idx="10"/>
          </p:nvPr>
        </p:nvSpPr>
        <p:spPr/>
        <p:txBody>
          <a:bodyPr/>
          <a:lstStyle/>
          <a:p>
            <a:r>
              <a:rPr lang="en-US" dirty="0"/>
              <a:t>Electromagnetics</a:t>
            </a:r>
          </a:p>
        </p:txBody>
      </p:sp>
      <p:sp>
        <p:nvSpPr>
          <p:cNvPr id="5" name="Footer Placeholder 4">
            <a:extLst>
              <a:ext uri="{FF2B5EF4-FFF2-40B4-BE49-F238E27FC236}">
                <a16:creationId xmlns:a16="http://schemas.microsoft.com/office/drawing/2014/main" id="{D6F93326-682C-356A-B9DA-15A2A68E4CFF}"/>
              </a:ext>
            </a:extLst>
          </p:cNvPr>
          <p:cNvSpPr>
            <a:spLocks noGrp="1"/>
          </p:cNvSpPr>
          <p:nvPr>
            <p:ph type="ftr" sz="quarter" idx="11"/>
          </p:nvPr>
        </p:nvSpPr>
        <p:spPr/>
        <p:txBody>
          <a:bodyPr/>
          <a:lstStyle/>
          <a:p>
            <a:r>
              <a:rPr lang="en-US"/>
              <a:t>Farhad Mazlumi, Civil Aviation Technology College, Tehran</a:t>
            </a:r>
          </a:p>
        </p:txBody>
      </p:sp>
      <p:sp>
        <p:nvSpPr>
          <p:cNvPr id="6" name="Slide Number Placeholder 5">
            <a:extLst>
              <a:ext uri="{FF2B5EF4-FFF2-40B4-BE49-F238E27FC236}">
                <a16:creationId xmlns:a16="http://schemas.microsoft.com/office/drawing/2014/main" id="{3CCCF6E1-8750-48CF-61E1-91C76BE27F8D}"/>
              </a:ext>
            </a:extLst>
          </p:cNvPr>
          <p:cNvSpPr>
            <a:spLocks noGrp="1"/>
          </p:cNvSpPr>
          <p:nvPr>
            <p:ph type="sldNum" sz="quarter" idx="12"/>
          </p:nvPr>
        </p:nvSpPr>
        <p:spPr/>
        <p:txBody>
          <a:bodyPr/>
          <a:lstStyle/>
          <a:p>
            <a:fld id="{2AEF1071-237C-4F39-BC68-901E48FF9960}" type="slidenum">
              <a:rPr lang="en-US" smtClean="0"/>
              <a:t>12</a:t>
            </a:fld>
            <a:endParaRPr lang="en-US"/>
          </a:p>
        </p:txBody>
      </p:sp>
    </p:spTree>
    <p:extLst>
      <p:ext uri="{BB962C8B-B14F-4D97-AF65-F5344CB8AC3E}">
        <p14:creationId xmlns:p14="http://schemas.microsoft.com/office/powerpoint/2010/main" val="3147970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3E7D3-2CD5-1D1E-4543-E4D264A757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7CA9DF-CB55-D302-87B9-34834A6F3C10}"/>
              </a:ext>
            </a:extLst>
          </p:cNvPr>
          <p:cNvSpPr>
            <a:spLocks noGrp="1"/>
          </p:cNvSpPr>
          <p:nvPr>
            <p:ph idx="1"/>
          </p:nvPr>
        </p:nvSpPr>
        <p:spPr/>
        <p:txBody>
          <a:bodyPr>
            <a:normAutofit/>
          </a:bodyPr>
          <a:lstStyle/>
          <a:p>
            <a:r>
              <a:rPr lang="en-US" dirty="0"/>
              <a:t>Constitutive relations of a medium</a:t>
            </a:r>
          </a:p>
          <a:p>
            <a:pPr lvl="1"/>
            <a:r>
              <a:rPr lang="en-US" dirty="0"/>
              <a:t>Medium electrical parameters</a:t>
            </a:r>
          </a:p>
          <a:p>
            <a:pPr lvl="2"/>
            <a:r>
              <a:rPr lang="en-US" dirty="0">
                <a:sym typeface="Symbol" panose="05050102010706020507" pitchFamily="18" charset="2"/>
              </a:rPr>
              <a:t>Electric permittivity </a:t>
            </a:r>
            <a:r>
              <a:rPr lang="en-US" i="1" dirty="0">
                <a:sym typeface="Symbol" panose="05050102010706020507" pitchFamily="18" charset="2"/>
              </a:rPr>
              <a:t></a:t>
            </a:r>
            <a:r>
              <a:rPr lang="en-US" dirty="0">
                <a:sym typeface="Symbol" panose="05050102010706020507" pitchFamily="18" charset="2"/>
              </a:rPr>
              <a:t>  (F/m)</a:t>
            </a:r>
          </a:p>
          <a:p>
            <a:pPr lvl="2"/>
            <a:r>
              <a:rPr lang="en-US" dirty="0">
                <a:sym typeface="Symbol" panose="05050102010706020507" pitchFamily="18" charset="2"/>
              </a:rPr>
              <a:t>Magnetic permeability </a:t>
            </a:r>
            <a:r>
              <a:rPr lang="en-US" i="1" dirty="0">
                <a:sym typeface="Symbol" panose="05050102010706020507" pitchFamily="18" charset="2"/>
              </a:rPr>
              <a:t></a:t>
            </a:r>
            <a:r>
              <a:rPr lang="en-US" dirty="0">
                <a:sym typeface="Symbol" panose="05050102010706020507" pitchFamily="18" charset="2"/>
              </a:rPr>
              <a:t> (H/m)</a:t>
            </a:r>
          </a:p>
          <a:p>
            <a:pPr lvl="2"/>
            <a:r>
              <a:rPr lang="en-US" dirty="0">
                <a:sym typeface="Symbol" panose="05050102010706020507" pitchFamily="18" charset="2"/>
              </a:rPr>
              <a:t>Electric conductivity </a:t>
            </a:r>
            <a:r>
              <a:rPr lang="en-US" i="1" dirty="0">
                <a:sym typeface="Symbol" panose="05050102010706020507" pitchFamily="18" charset="2"/>
              </a:rPr>
              <a:t></a:t>
            </a:r>
            <a:r>
              <a:rPr lang="en-US" dirty="0">
                <a:sym typeface="Symbol" panose="05050102010706020507" pitchFamily="18" charset="2"/>
              </a:rPr>
              <a:t> (S/m)</a:t>
            </a:r>
          </a:p>
          <a:p>
            <a:pPr lvl="2"/>
            <a:endParaRPr lang="en-US" dirty="0">
              <a:sym typeface="Symbol" panose="05050102010706020507" pitchFamily="18" charset="2"/>
            </a:endParaRPr>
          </a:p>
          <a:p>
            <a:pPr lvl="2"/>
            <a:endParaRPr lang="en-US" dirty="0"/>
          </a:p>
          <a:p>
            <a:pPr lvl="2"/>
            <a:endParaRPr lang="en-US" dirty="0"/>
          </a:p>
          <a:p>
            <a:pPr lvl="2"/>
            <a:endParaRPr lang="en-US" dirty="0"/>
          </a:p>
          <a:p>
            <a:pPr marL="914400" lvl="2" indent="0">
              <a:buNone/>
            </a:pPr>
            <a:endParaRPr lang="en-US" dirty="0"/>
          </a:p>
        </p:txBody>
      </p:sp>
      <p:sp>
        <p:nvSpPr>
          <p:cNvPr id="2" name="Title 1">
            <a:extLst>
              <a:ext uri="{FF2B5EF4-FFF2-40B4-BE49-F238E27FC236}">
                <a16:creationId xmlns:a16="http://schemas.microsoft.com/office/drawing/2014/main" id="{EE8DA1E3-D24F-27DB-5E2F-047F45F43323}"/>
              </a:ext>
            </a:extLst>
          </p:cNvPr>
          <p:cNvSpPr>
            <a:spLocks noGrp="1"/>
          </p:cNvSpPr>
          <p:nvPr>
            <p:ph type="title"/>
          </p:nvPr>
        </p:nvSpPr>
        <p:spPr/>
        <p:txBody>
          <a:bodyPr/>
          <a:lstStyle/>
          <a:p>
            <a:r>
              <a:rPr lang="en-US" dirty="0"/>
              <a:t>Postulates in Electromagnetics Model</a:t>
            </a:r>
          </a:p>
        </p:txBody>
      </p:sp>
      <p:sp>
        <p:nvSpPr>
          <p:cNvPr id="4" name="Date Placeholder 3">
            <a:extLst>
              <a:ext uri="{FF2B5EF4-FFF2-40B4-BE49-F238E27FC236}">
                <a16:creationId xmlns:a16="http://schemas.microsoft.com/office/drawing/2014/main" id="{6DE9EAF1-FDC9-C168-27C3-3A5101B42570}"/>
              </a:ext>
            </a:extLst>
          </p:cNvPr>
          <p:cNvSpPr>
            <a:spLocks noGrp="1"/>
          </p:cNvSpPr>
          <p:nvPr>
            <p:ph type="dt" sz="half" idx="10"/>
          </p:nvPr>
        </p:nvSpPr>
        <p:spPr/>
        <p:txBody>
          <a:bodyPr/>
          <a:lstStyle/>
          <a:p>
            <a:r>
              <a:rPr lang="en-US" dirty="0"/>
              <a:t>Electromagnetics</a:t>
            </a:r>
          </a:p>
        </p:txBody>
      </p:sp>
      <p:sp>
        <p:nvSpPr>
          <p:cNvPr id="5" name="Footer Placeholder 4">
            <a:extLst>
              <a:ext uri="{FF2B5EF4-FFF2-40B4-BE49-F238E27FC236}">
                <a16:creationId xmlns:a16="http://schemas.microsoft.com/office/drawing/2014/main" id="{018A6E98-9190-2CC4-C81C-BCF31261BAB7}"/>
              </a:ext>
            </a:extLst>
          </p:cNvPr>
          <p:cNvSpPr>
            <a:spLocks noGrp="1"/>
          </p:cNvSpPr>
          <p:nvPr>
            <p:ph type="ftr" sz="quarter" idx="11"/>
          </p:nvPr>
        </p:nvSpPr>
        <p:spPr/>
        <p:txBody>
          <a:bodyPr/>
          <a:lstStyle/>
          <a:p>
            <a:r>
              <a:rPr lang="en-US"/>
              <a:t>Farhad Mazlumi, Civil Aviation Technology College, Tehran</a:t>
            </a:r>
          </a:p>
        </p:txBody>
      </p:sp>
      <p:sp>
        <p:nvSpPr>
          <p:cNvPr id="6" name="Slide Number Placeholder 5">
            <a:extLst>
              <a:ext uri="{FF2B5EF4-FFF2-40B4-BE49-F238E27FC236}">
                <a16:creationId xmlns:a16="http://schemas.microsoft.com/office/drawing/2014/main" id="{5B6394A8-1908-03E4-9E5C-8CEFFB78A1DC}"/>
              </a:ext>
            </a:extLst>
          </p:cNvPr>
          <p:cNvSpPr>
            <a:spLocks noGrp="1"/>
          </p:cNvSpPr>
          <p:nvPr>
            <p:ph type="sldNum" sz="quarter" idx="12"/>
          </p:nvPr>
        </p:nvSpPr>
        <p:spPr/>
        <p:txBody>
          <a:bodyPr/>
          <a:lstStyle/>
          <a:p>
            <a:fld id="{2AEF1071-237C-4F39-BC68-901E48FF9960}" type="slidenum">
              <a:rPr lang="en-US" smtClean="0"/>
              <a:t>13</a:t>
            </a:fld>
            <a:endParaRPr lang="en-US"/>
          </a:p>
        </p:txBody>
      </p:sp>
      <p:graphicFrame>
        <p:nvGraphicFramePr>
          <p:cNvPr id="32" name="Object 31">
            <a:extLst>
              <a:ext uri="{FF2B5EF4-FFF2-40B4-BE49-F238E27FC236}">
                <a16:creationId xmlns:a16="http://schemas.microsoft.com/office/drawing/2014/main" id="{3F0F9AA9-91D8-1243-BFB3-9CD53ECBB800}"/>
              </a:ext>
            </a:extLst>
          </p:cNvPr>
          <p:cNvGraphicFramePr>
            <a:graphicFrameLocks noChangeAspect="1"/>
          </p:cNvGraphicFramePr>
          <p:nvPr>
            <p:extLst>
              <p:ext uri="{D42A27DB-BD31-4B8C-83A1-F6EECF244321}">
                <p14:modId xmlns:p14="http://schemas.microsoft.com/office/powerpoint/2010/main" val="1465265597"/>
              </p:ext>
            </p:extLst>
          </p:nvPr>
        </p:nvGraphicFramePr>
        <p:xfrm>
          <a:off x="2164556" y="3958909"/>
          <a:ext cx="965200" cy="355600"/>
        </p:xfrm>
        <a:graphic>
          <a:graphicData uri="http://schemas.openxmlformats.org/presentationml/2006/ole">
            <mc:AlternateContent xmlns:mc="http://schemas.openxmlformats.org/markup-compatibility/2006">
              <mc:Choice xmlns:v="urn:schemas-microsoft-com:vml" Requires="v">
                <p:oleObj name="Equation" r:id="rId2" imgW="482400" imgH="177480" progId="Equation.DSMT4">
                  <p:embed/>
                </p:oleObj>
              </mc:Choice>
              <mc:Fallback>
                <p:oleObj name="Equation" r:id="rId2" imgW="482400" imgH="177480" progId="Equation.DSMT4">
                  <p:embed/>
                  <p:pic>
                    <p:nvPicPr>
                      <p:cNvPr id="32" name="Object 31">
                        <a:extLst>
                          <a:ext uri="{FF2B5EF4-FFF2-40B4-BE49-F238E27FC236}">
                            <a16:creationId xmlns:a16="http://schemas.microsoft.com/office/drawing/2014/main" id="{D680EBD8-46CE-64D3-DAA0-7D8A44D942DA}"/>
                          </a:ext>
                        </a:extLst>
                      </p:cNvPr>
                      <p:cNvPicPr/>
                      <p:nvPr/>
                    </p:nvPicPr>
                    <p:blipFill>
                      <a:blip r:embed="rId3"/>
                      <a:stretch>
                        <a:fillRect/>
                      </a:stretch>
                    </p:blipFill>
                    <p:spPr>
                      <a:xfrm>
                        <a:off x="2164556" y="3958909"/>
                        <a:ext cx="965200" cy="355600"/>
                      </a:xfrm>
                      <a:prstGeom prst="rect">
                        <a:avLst/>
                      </a:prstGeom>
                    </p:spPr>
                  </p:pic>
                </p:oleObj>
              </mc:Fallback>
            </mc:AlternateContent>
          </a:graphicData>
        </a:graphic>
      </p:graphicFrame>
      <p:graphicFrame>
        <p:nvGraphicFramePr>
          <p:cNvPr id="33" name="Object 32">
            <a:extLst>
              <a:ext uri="{FF2B5EF4-FFF2-40B4-BE49-F238E27FC236}">
                <a16:creationId xmlns:a16="http://schemas.microsoft.com/office/drawing/2014/main" id="{3EEB67A2-5B89-74F7-C0BE-75E225D962CE}"/>
              </a:ext>
            </a:extLst>
          </p:cNvPr>
          <p:cNvGraphicFramePr>
            <a:graphicFrameLocks noChangeAspect="1"/>
          </p:cNvGraphicFramePr>
          <p:nvPr>
            <p:extLst>
              <p:ext uri="{D42A27DB-BD31-4B8C-83A1-F6EECF244321}">
                <p14:modId xmlns:p14="http://schemas.microsoft.com/office/powerpoint/2010/main" val="550949640"/>
              </p:ext>
            </p:extLst>
          </p:nvPr>
        </p:nvGraphicFramePr>
        <p:xfrm>
          <a:off x="3517900" y="3937020"/>
          <a:ext cx="1041400" cy="406400"/>
        </p:xfrm>
        <a:graphic>
          <a:graphicData uri="http://schemas.openxmlformats.org/presentationml/2006/ole">
            <mc:AlternateContent xmlns:mc="http://schemas.openxmlformats.org/markup-compatibility/2006">
              <mc:Choice xmlns:v="urn:schemas-microsoft-com:vml" Requires="v">
                <p:oleObj name="Equation" r:id="rId4" imgW="520560" imgH="203040" progId="Equation.DSMT4">
                  <p:embed/>
                </p:oleObj>
              </mc:Choice>
              <mc:Fallback>
                <p:oleObj name="Equation" r:id="rId4" imgW="520560" imgH="203040" progId="Equation.DSMT4">
                  <p:embed/>
                  <p:pic>
                    <p:nvPicPr>
                      <p:cNvPr id="33" name="Object 32">
                        <a:extLst>
                          <a:ext uri="{FF2B5EF4-FFF2-40B4-BE49-F238E27FC236}">
                            <a16:creationId xmlns:a16="http://schemas.microsoft.com/office/drawing/2014/main" id="{642035E8-1B1A-6A42-3DA1-EACEE70DDDE3}"/>
                          </a:ext>
                        </a:extLst>
                      </p:cNvPr>
                      <p:cNvPicPr/>
                      <p:nvPr/>
                    </p:nvPicPr>
                    <p:blipFill>
                      <a:blip r:embed="rId5"/>
                      <a:stretch>
                        <a:fillRect/>
                      </a:stretch>
                    </p:blipFill>
                    <p:spPr>
                      <a:xfrm>
                        <a:off x="3517900" y="3937020"/>
                        <a:ext cx="1041400" cy="406400"/>
                      </a:xfrm>
                      <a:prstGeom prst="rect">
                        <a:avLst/>
                      </a:prstGeom>
                    </p:spPr>
                  </p:pic>
                </p:oleObj>
              </mc:Fallback>
            </mc:AlternateContent>
          </a:graphicData>
        </a:graphic>
      </p:graphicFrame>
      <p:graphicFrame>
        <p:nvGraphicFramePr>
          <p:cNvPr id="34" name="Object 33">
            <a:extLst>
              <a:ext uri="{FF2B5EF4-FFF2-40B4-BE49-F238E27FC236}">
                <a16:creationId xmlns:a16="http://schemas.microsoft.com/office/drawing/2014/main" id="{CECA09FA-4B62-854F-5D6C-D23E7E40CD3F}"/>
              </a:ext>
            </a:extLst>
          </p:cNvPr>
          <p:cNvGraphicFramePr>
            <a:graphicFrameLocks noChangeAspect="1"/>
          </p:cNvGraphicFramePr>
          <p:nvPr>
            <p:extLst>
              <p:ext uri="{D42A27DB-BD31-4B8C-83A1-F6EECF244321}">
                <p14:modId xmlns:p14="http://schemas.microsoft.com/office/powerpoint/2010/main" val="1006624122"/>
              </p:ext>
            </p:extLst>
          </p:nvPr>
        </p:nvGraphicFramePr>
        <p:xfrm>
          <a:off x="4947444" y="3958909"/>
          <a:ext cx="965200" cy="355600"/>
        </p:xfrm>
        <a:graphic>
          <a:graphicData uri="http://schemas.openxmlformats.org/presentationml/2006/ole">
            <mc:AlternateContent xmlns:mc="http://schemas.openxmlformats.org/markup-compatibility/2006">
              <mc:Choice xmlns:v="urn:schemas-microsoft-com:vml" Requires="v">
                <p:oleObj name="Equation" r:id="rId6" imgW="482400" imgH="177480" progId="Equation.DSMT4">
                  <p:embed/>
                </p:oleObj>
              </mc:Choice>
              <mc:Fallback>
                <p:oleObj name="Equation" r:id="rId6" imgW="482400" imgH="177480" progId="Equation.DSMT4">
                  <p:embed/>
                  <p:pic>
                    <p:nvPicPr>
                      <p:cNvPr id="34" name="Object 33">
                        <a:extLst>
                          <a:ext uri="{FF2B5EF4-FFF2-40B4-BE49-F238E27FC236}">
                            <a16:creationId xmlns:a16="http://schemas.microsoft.com/office/drawing/2014/main" id="{1F4D8E11-21A8-A489-2E45-CA4B777B8331}"/>
                          </a:ext>
                        </a:extLst>
                      </p:cNvPr>
                      <p:cNvPicPr/>
                      <p:nvPr/>
                    </p:nvPicPr>
                    <p:blipFill>
                      <a:blip r:embed="rId7"/>
                      <a:stretch>
                        <a:fillRect/>
                      </a:stretch>
                    </p:blipFill>
                    <p:spPr>
                      <a:xfrm>
                        <a:off x="4947444" y="3958909"/>
                        <a:ext cx="965200" cy="355600"/>
                      </a:xfrm>
                      <a:prstGeom prst="rect">
                        <a:avLst/>
                      </a:prstGeom>
                    </p:spPr>
                  </p:pic>
                </p:oleObj>
              </mc:Fallback>
            </mc:AlternateContent>
          </a:graphicData>
        </a:graphic>
      </p:graphicFrame>
      <p:graphicFrame>
        <p:nvGraphicFramePr>
          <p:cNvPr id="35" name="Table 34">
            <a:extLst>
              <a:ext uri="{FF2B5EF4-FFF2-40B4-BE49-F238E27FC236}">
                <a16:creationId xmlns:a16="http://schemas.microsoft.com/office/drawing/2014/main" id="{E42DFC0A-7905-6155-9C03-B440AD4ED6CA}"/>
              </a:ext>
            </a:extLst>
          </p:cNvPr>
          <p:cNvGraphicFramePr>
            <a:graphicFrameLocks noGrp="1"/>
          </p:cNvGraphicFramePr>
          <p:nvPr>
            <p:extLst>
              <p:ext uri="{D42A27DB-BD31-4B8C-83A1-F6EECF244321}">
                <p14:modId xmlns:p14="http://schemas.microsoft.com/office/powerpoint/2010/main" val="2864459134"/>
              </p:ext>
            </p:extLst>
          </p:nvPr>
        </p:nvGraphicFramePr>
        <p:xfrm>
          <a:off x="2164556" y="4559777"/>
          <a:ext cx="7862888" cy="1706880"/>
        </p:xfrm>
        <a:graphic>
          <a:graphicData uri="http://schemas.openxmlformats.org/drawingml/2006/table">
            <a:tbl>
              <a:tblPr firstRow="1" bandRow="1">
                <a:tableStyleId>{5C22544A-7EE6-4342-B048-85BDC9FD1C3A}</a:tableStyleId>
              </a:tblPr>
              <a:tblGrid>
                <a:gridCol w="3810028">
                  <a:extLst>
                    <a:ext uri="{9D8B030D-6E8A-4147-A177-3AD203B41FA5}">
                      <a16:colId xmlns:a16="http://schemas.microsoft.com/office/drawing/2014/main" val="20000"/>
                    </a:ext>
                  </a:extLst>
                </a:gridCol>
                <a:gridCol w="1242499">
                  <a:extLst>
                    <a:ext uri="{9D8B030D-6E8A-4147-A177-3AD203B41FA5}">
                      <a16:colId xmlns:a16="http://schemas.microsoft.com/office/drawing/2014/main" val="20001"/>
                    </a:ext>
                  </a:extLst>
                </a:gridCol>
                <a:gridCol w="1933904">
                  <a:extLst>
                    <a:ext uri="{9D8B030D-6E8A-4147-A177-3AD203B41FA5}">
                      <a16:colId xmlns:a16="http://schemas.microsoft.com/office/drawing/2014/main" val="20002"/>
                    </a:ext>
                  </a:extLst>
                </a:gridCol>
                <a:gridCol w="876457">
                  <a:extLst>
                    <a:ext uri="{9D8B030D-6E8A-4147-A177-3AD203B41FA5}">
                      <a16:colId xmlns:a16="http://schemas.microsoft.com/office/drawing/2014/main" val="20003"/>
                    </a:ext>
                  </a:extLst>
                </a:gridCol>
              </a:tblGrid>
              <a:tr h="370840">
                <a:tc>
                  <a:txBody>
                    <a:bodyPr/>
                    <a:lstStyle/>
                    <a:p>
                      <a:r>
                        <a:rPr lang="en-US" sz="2200" dirty="0"/>
                        <a:t>Universal constant</a:t>
                      </a:r>
                    </a:p>
                  </a:txBody>
                  <a:tcPr/>
                </a:tc>
                <a:tc>
                  <a:txBody>
                    <a:bodyPr/>
                    <a:lstStyle/>
                    <a:p>
                      <a:r>
                        <a:rPr lang="en-US" sz="2200" dirty="0"/>
                        <a:t>Symbol</a:t>
                      </a:r>
                    </a:p>
                  </a:txBody>
                  <a:tcPr/>
                </a:tc>
                <a:tc>
                  <a:txBody>
                    <a:bodyPr/>
                    <a:lstStyle/>
                    <a:p>
                      <a:r>
                        <a:rPr lang="en-US" sz="2200" dirty="0"/>
                        <a:t>Value</a:t>
                      </a:r>
                    </a:p>
                  </a:txBody>
                  <a:tcPr/>
                </a:tc>
                <a:tc>
                  <a:txBody>
                    <a:bodyPr/>
                    <a:lstStyle/>
                    <a:p>
                      <a:r>
                        <a:rPr lang="en-US" sz="2200" dirty="0"/>
                        <a:t>Unit</a:t>
                      </a:r>
                    </a:p>
                  </a:txBody>
                  <a:tcPr/>
                </a:tc>
                <a:extLst>
                  <a:ext uri="{0D108BD9-81ED-4DB2-BD59-A6C34878D82A}">
                    <a16:rowId xmlns:a16="http://schemas.microsoft.com/office/drawing/2014/main" val="10000"/>
                  </a:ext>
                </a:extLst>
              </a:tr>
              <a:tr h="370840">
                <a:tc>
                  <a:txBody>
                    <a:bodyPr/>
                    <a:lstStyle/>
                    <a:p>
                      <a:r>
                        <a:rPr lang="en-US" sz="2200" dirty="0"/>
                        <a:t>Velocity of</a:t>
                      </a:r>
                      <a:r>
                        <a:rPr lang="en-US" sz="2200" baseline="0" dirty="0"/>
                        <a:t> light in free space</a:t>
                      </a:r>
                      <a:endParaRPr lang="en-US" sz="2200" dirty="0"/>
                    </a:p>
                  </a:txBody>
                  <a:tcPr/>
                </a:tc>
                <a:tc>
                  <a:txBody>
                    <a:bodyPr/>
                    <a:lstStyle/>
                    <a:p>
                      <a:r>
                        <a:rPr lang="en-US" sz="2200" b="0" i="1" dirty="0"/>
                        <a:t>c</a:t>
                      </a:r>
                    </a:p>
                  </a:txBody>
                  <a:tcPr/>
                </a:tc>
                <a:tc>
                  <a:txBody>
                    <a:bodyPr/>
                    <a:lstStyle/>
                    <a:p>
                      <a:r>
                        <a:rPr lang="en-US" sz="2200" dirty="0">
                          <a:sym typeface="Symbol" panose="05050102010706020507" pitchFamily="18" charset="2"/>
                        </a:rPr>
                        <a:t> </a:t>
                      </a:r>
                      <a:r>
                        <a:rPr lang="en-US" sz="2200" dirty="0"/>
                        <a:t>299792458</a:t>
                      </a:r>
                    </a:p>
                  </a:txBody>
                  <a:tcPr/>
                </a:tc>
                <a:tc>
                  <a:txBody>
                    <a:bodyPr/>
                    <a:lstStyle/>
                    <a:p>
                      <a:r>
                        <a:rPr lang="en-US" sz="2200" dirty="0"/>
                        <a:t>m/s</a:t>
                      </a:r>
                    </a:p>
                  </a:txBody>
                  <a:tcPr/>
                </a:tc>
                <a:extLst>
                  <a:ext uri="{0D108BD9-81ED-4DB2-BD59-A6C34878D82A}">
                    <a16:rowId xmlns:a16="http://schemas.microsoft.com/office/drawing/2014/main" val="10001"/>
                  </a:ext>
                </a:extLst>
              </a:tr>
              <a:tr h="370840">
                <a:tc>
                  <a:txBody>
                    <a:bodyPr/>
                    <a:lstStyle/>
                    <a:p>
                      <a:r>
                        <a:rPr lang="en-US" sz="2200" dirty="0"/>
                        <a:t>Permeability</a:t>
                      </a:r>
                      <a:r>
                        <a:rPr lang="en-US" sz="2200" baseline="0" dirty="0"/>
                        <a:t> in free space</a:t>
                      </a:r>
                      <a:endParaRPr lang="en-US" sz="2200" dirty="0"/>
                    </a:p>
                  </a:txBody>
                  <a:tcPr/>
                </a:tc>
                <a:tc>
                  <a:txBody>
                    <a:bodyPr/>
                    <a:lstStyle/>
                    <a:p>
                      <a:r>
                        <a:rPr lang="en-US" sz="2200" b="0" i="1" dirty="0">
                          <a:sym typeface="Symbol" panose="05050102010706020507" pitchFamily="18" charset="2"/>
                        </a:rPr>
                        <a:t></a:t>
                      </a:r>
                      <a:r>
                        <a:rPr lang="en-US" sz="2200" b="0" baseline="-25000" dirty="0"/>
                        <a:t>0</a:t>
                      </a:r>
                    </a:p>
                  </a:txBody>
                  <a:tcPr/>
                </a:tc>
                <a:tc>
                  <a:txBody>
                    <a:bodyPr/>
                    <a:lstStyle/>
                    <a:p>
                      <a:r>
                        <a:rPr lang="en-US" sz="2200" b="1" baseline="0" dirty="0">
                          <a:solidFill>
                            <a:srgbClr val="FF0000"/>
                          </a:solidFill>
                        </a:rPr>
                        <a:t>=</a:t>
                      </a:r>
                      <a:r>
                        <a:rPr lang="en-US" sz="2200" baseline="0" dirty="0"/>
                        <a:t> 4</a:t>
                      </a:r>
                      <a:r>
                        <a:rPr lang="en-US" sz="2200" baseline="0" dirty="0">
                          <a:sym typeface="Symbol" panose="05050102010706020507" pitchFamily="18" charset="2"/>
                        </a:rPr>
                        <a:t>10</a:t>
                      </a:r>
                      <a:r>
                        <a:rPr lang="en-US" sz="2200" baseline="30000" dirty="0">
                          <a:sym typeface="Symbol" panose="05050102010706020507" pitchFamily="18" charset="2"/>
                        </a:rPr>
                        <a:t>-7</a:t>
                      </a:r>
                      <a:endParaRPr lang="en-US" sz="2200" baseline="0" dirty="0"/>
                    </a:p>
                  </a:txBody>
                  <a:tcPr/>
                </a:tc>
                <a:tc>
                  <a:txBody>
                    <a:bodyPr/>
                    <a:lstStyle/>
                    <a:p>
                      <a:r>
                        <a:rPr lang="en-US" sz="2200" baseline="0" dirty="0"/>
                        <a:t>H/m</a:t>
                      </a:r>
                    </a:p>
                  </a:txBody>
                  <a:tcPr/>
                </a:tc>
                <a:extLst>
                  <a:ext uri="{0D108BD9-81ED-4DB2-BD59-A6C34878D82A}">
                    <a16:rowId xmlns:a16="http://schemas.microsoft.com/office/drawing/2014/main" val="10002"/>
                  </a:ext>
                </a:extLst>
              </a:tr>
              <a:tr h="370840">
                <a:tc>
                  <a:txBody>
                    <a:bodyPr/>
                    <a:lstStyle/>
                    <a:p>
                      <a:r>
                        <a:rPr lang="en-US" sz="2200" dirty="0"/>
                        <a:t>Permittivity in free space</a:t>
                      </a:r>
                    </a:p>
                  </a:txBody>
                  <a:tcPr/>
                </a:tc>
                <a:tc>
                  <a:txBody>
                    <a:bodyPr/>
                    <a:lstStyle/>
                    <a:p>
                      <a:r>
                        <a:rPr lang="en-US" sz="2200" b="0" i="1" dirty="0">
                          <a:sym typeface="Symbol" panose="05050102010706020507" pitchFamily="18" charset="2"/>
                        </a:rPr>
                        <a:t></a:t>
                      </a:r>
                      <a:r>
                        <a:rPr lang="en-US" sz="2200" b="0" baseline="-25000" dirty="0">
                          <a:sym typeface="Symbol" panose="05050102010706020507" pitchFamily="18" charset="2"/>
                        </a:rPr>
                        <a:t>0</a:t>
                      </a:r>
                      <a:endParaRPr lang="en-US" sz="2200" b="0" dirty="0"/>
                    </a:p>
                  </a:txBody>
                  <a:tcPr/>
                </a:tc>
                <a:tc>
                  <a:txBody>
                    <a:bodyPr/>
                    <a:lstStyle/>
                    <a:p>
                      <a:r>
                        <a:rPr lang="en-US" sz="2200" baseline="0" dirty="0">
                          <a:sym typeface="Symbol" panose="05050102010706020507" pitchFamily="18" charset="2"/>
                        </a:rPr>
                        <a:t> </a:t>
                      </a:r>
                      <a:r>
                        <a:rPr lang="en-US" sz="2200" baseline="0" dirty="0"/>
                        <a:t>8.854</a:t>
                      </a:r>
                      <a:r>
                        <a:rPr lang="en-US" sz="2200" baseline="0" dirty="0">
                          <a:sym typeface="Symbol" panose="05050102010706020507" pitchFamily="18" charset="2"/>
                        </a:rPr>
                        <a:t>10</a:t>
                      </a:r>
                      <a:r>
                        <a:rPr lang="en-US" sz="2200" baseline="30000" dirty="0">
                          <a:sym typeface="Symbol" panose="05050102010706020507" pitchFamily="18" charset="2"/>
                        </a:rPr>
                        <a:t>-12</a:t>
                      </a:r>
                      <a:endParaRPr lang="en-US" sz="2200" baseline="0" dirty="0"/>
                    </a:p>
                  </a:txBody>
                  <a:tcPr/>
                </a:tc>
                <a:tc>
                  <a:txBody>
                    <a:bodyPr/>
                    <a:lstStyle/>
                    <a:p>
                      <a:r>
                        <a:rPr lang="en-US" sz="2200" dirty="0"/>
                        <a:t>F/m</a:t>
                      </a:r>
                      <a:endParaRPr lang="en-US" sz="2200" baseline="30000" dirty="0"/>
                    </a:p>
                  </a:txBody>
                  <a:tcPr/>
                </a:tc>
                <a:extLst>
                  <a:ext uri="{0D108BD9-81ED-4DB2-BD59-A6C34878D82A}">
                    <a16:rowId xmlns:a16="http://schemas.microsoft.com/office/drawing/2014/main" val="10003"/>
                  </a:ext>
                </a:extLst>
              </a:tr>
            </a:tbl>
          </a:graphicData>
        </a:graphic>
      </p:graphicFrame>
      <p:graphicFrame>
        <p:nvGraphicFramePr>
          <p:cNvPr id="7" name="Object 6">
            <a:extLst>
              <a:ext uri="{FF2B5EF4-FFF2-40B4-BE49-F238E27FC236}">
                <a16:creationId xmlns:a16="http://schemas.microsoft.com/office/drawing/2014/main" id="{0EA2A3EE-5AC7-0A76-C027-870C388694A4}"/>
              </a:ext>
            </a:extLst>
          </p:cNvPr>
          <p:cNvGraphicFramePr>
            <a:graphicFrameLocks noChangeAspect="1"/>
          </p:cNvGraphicFramePr>
          <p:nvPr>
            <p:extLst>
              <p:ext uri="{D42A27DB-BD31-4B8C-83A1-F6EECF244321}">
                <p14:modId xmlns:p14="http://schemas.microsoft.com/office/powerpoint/2010/main" val="4224025840"/>
              </p:ext>
            </p:extLst>
          </p:nvPr>
        </p:nvGraphicFramePr>
        <p:xfrm>
          <a:off x="10093697" y="4710491"/>
          <a:ext cx="1371600" cy="914400"/>
        </p:xfrm>
        <a:graphic>
          <a:graphicData uri="http://schemas.openxmlformats.org/presentationml/2006/ole">
            <mc:AlternateContent xmlns:mc="http://schemas.openxmlformats.org/markup-compatibility/2006">
              <mc:Choice xmlns:v="urn:schemas-microsoft-com:vml" Requires="v">
                <p:oleObj name="Equation" r:id="rId8" imgW="685800" imgH="457200" progId="Equation.DSMT4">
                  <p:embed/>
                </p:oleObj>
              </mc:Choice>
              <mc:Fallback>
                <p:oleObj name="Equation" r:id="rId8" imgW="685800" imgH="457200" progId="Equation.DSMT4">
                  <p:embed/>
                  <p:pic>
                    <p:nvPicPr>
                      <p:cNvPr id="7" name="Object 6">
                        <a:extLst>
                          <a:ext uri="{FF2B5EF4-FFF2-40B4-BE49-F238E27FC236}">
                            <a16:creationId xmlns:a16="http://schemas.microsoft.com/office/drawing/2014/main" id="{F706DD98-6D6B-30B5-449B-918D457BF5C6}"/>
                          </a:ext>
                        </a:extLst>
                      </p:cNvPr>
                      <p:cNvPicPr/>
                      <p:nvPr/>
                    </p:nvPicPr>
                    <p:blipFill>
                      <a:blip r:embed="rId9"/>
                      <a:stretch>
                        <a:fillRect/>
                      </a:stretch>
                    </p:blipFill>
                    <p:spPr>
                      <a:xfrm>
                        <a:off x="10093697" y="4710491"/>
                        <a:ext cx="1371600" cy="914400"/>
                      </a:xfrm>
                      <a:prstGeom prst="rect">
                        <a:avLst/>
                      </a:prstGeom>
                    </p:spPr>
                  </p:pic>
                </p:oleObj>
              </mc:Fallback>
            </mc:AlternateContent>
          </a:graphicData>
        </a:graphic>
      </p:graphicFrame>
    </p:spTree>
    <p:extLst>
      <p:ext uri="{BB962C8B-B14F-4D97-AF65-F5344CB8AC3E}">
        <p14:creationId xmlns:p14="http://schemas.microsoft.com/office/powerpoint/2010/main" val="2098978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AB196-E983-F97B-A3C1-8389F5B4F4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145B7-EDDD-4EFD-6763-58E259729434}"/>
              </a:ext>
            </a:extLst>
          </p:cNvPr>
          <p:cNvSpPr>
            <a:spLocks noGrp="1"/>
          </p:cNvSpPr>
          <p:nvPr>
            <p:ph idx="1"/>
          </p:nvPr>
        </p:nvSpPr>
        <p:spPr>
          <a:xfrm>
            <a:off x="838199" y="1825625"/>
            <a:ext cx="10632311" cy="4351338"/>
          </a:xfrm>
        </p:spPr>
        <p:txBody>
          <a:bodyPr>
            <a:normAutofit/>
          </a:bodyPr>
          <a:lstStyle/>
          <a:p>
            <a:pPr lvl="2"/>
            <a:endParaRPr lang="en-US" sz="2800" dirty="0"/>
          </a:p>
          <a:p>
            <a:pPr marL="0" indent="0">
              <a:buNone/>
            </a:pPr>
            <a:r>
              <a:rPr lang="en-US" sz="3600" dirty="0"/>
              <a:t>The </a:t>
            </a:r>
            <a:r>
              <a:rPr lang="en-US" sz="3600" i="1" dirty="0"/>
              <a:t>ampere</a:t>
            </a:r>
            <a:r>
              <a:rPr lang="en-US" sz="3600" dirty="0"/>
              <a:t> is that constant current which, if maintained in </a:t>
            </a:r>
            <a:r>
              <a:rPr lang="en-US" sz="3600" i="1" dirty="0"/>
              <a:t>two straight parallel</a:t>
            </a:r>
            <a:r>
              <a:rPr lang="en-US" sz="3600" dirty="0"/>
              <a:t> conductors of </a:t>
            </a:r>
            <a:r>
              <a:rPr lang="en-US" sz="3600" i="1" dirty="0"/>
              <a:t>infinite</a:t>
            </a:r>
            <a:r>
              <a:rPr lang="en-US" sz="3600" dirty="0"/>
              <a:t> length, of negligible circular cross-section, and placed </a:t>
            </a:r>
            <a:r>
              <a:rPr lang="en-US" sz="3600" i="1" dirty="0"/>
              <a:t>one meter</a:t>
            </a:r>
            <a:r>
              <a:rPr lang="en-US" sz="3600" dirty="0"/>
              <a:t> apart in vacuum, would produce between these conductors a force equal to 2</a:t>
            </a:r>
            <a:r>
              <a:rPr lang="en-US" sz="3600" dirty="0">
                <a:sym typeface="Symbol" panose="05050102010706020507" pitchFamily="18" charset="2"/>
              </a:rPr>
              <a:t></a:t>
            </a:r>
            <a:r>
              <a:rPr lang="en-US" sz="3600" dirty="0"/>
              <a:t>10</a:t>
            </a:r>
            <a:r>
              <a:rPr lang="en-US" sz="3600" baseline="30000" dirty="0"/>
              <a:t>−7</a:t>
            </a:r>
            <a:r>
              <a:rPr lang="en-US" sz="3600" dirty="0"/>
              <a:t> newtons per meter of length.</a:t>
            </a:r>
          </a:p>
          <a:p>
            <a:pPr marL="914400" lvl="2" indent="0">
              <a:buNone/>
            </a:pPr>
            <a:endParaRPr lang="en-US" sz="2800" dirty="0"/>
          </a:p>
        </p:txBody>
      </p:sp>
      <p:sp>
        <p:nvSpPr>
          <p:cNvPr id="2" name="Title 1">
            <a:extLst>
              <a:ext uri="{FF2B5EF4-FFF2-40B4-BE49-F238E27FC236}">
                <a16:creationId xmlns:a16="http://schemas.microsoft.com/office/drawing/2014/main" id="{88D806D3-6483-16EA-8013-36710187D6FF}"/>
              </a:ext>
            </a:extLst>
          </p:cNvPr>
          <p:cNvSpPr>
            <a:spLocks noGrp="1"/>
          </p:cNvSpPr>
          <p:nvPr>
            <p:ph type="title"/>
          </p:nvPr>
        </p:nvSpPr>
        <p:spPr/>
        <p:txBody>
          <a:bodyPr/>
          <a:lstStyle/>
          <a:p>
            <a:r>
              <a:rPr lang="en-US" i="1" dirty="0"/>
              <a:t>Ampere</a:t>
            </a:r>
            <a:r>
              <a:rPr lang="en-US" dirty="0"/>
              <a:t> Definition in SI (until 2019)</a:t>
            </a:r>
          </a:p>
        </p:txBody>
      </p:sp>
      <p:sp>
        <p:nvSpPr>
          <p:cNvPr id="4" name="Date Placeholder 3">
            <a:extLst>
              <a:ext uri="{FF2B5EF4-FFF2-40B4-BE49-F238E27FC236}">
                <a16:creationId xmlns:a16="http://schemas.microsoft.com/office/drawing/2014/main" id="{6BA0A0B2-3751-5360-39BF-F45A7578824C}"/>
              </a:ext>
            </a:extLst>
          </p:cNvPr>
          <p:cNvSpPr>
            <a:spLocks noGrp="1"/>
          </p:cNvSpPr>
          <p:nvPr>
            <p:ph type="dt" sz="half" idx="10"/>
          </p:nvPr>
        </p:nvSpPr>
        <p:spPr/>
        <p:txBody>
          <a:bodyPr/>
          <a:lstStyle/>
          <a:p>
            <a:r>
              <a:rPr lang="en-US" dirty="0"/>
              <a:t>Electromagnetics</a:t>
            </a:r>
          </a:p>
        </p:txBody>
      </p:sp>
      <p:sp>
        <p:nvSpPr>
          <p:cNvPr id="5" name="Footer Placeholder 4">
            <a:extLst>
              <a:ext uri="{FF2B5EF4-FFF2-40B4-BE49-F238E27FC236}">
                <a16:creationId xmlns:a16="http://schemas.microsoft.com/office/drawing/2014/main" id="{5EB7FA6B-FF26-FED7-E0D7-41358D7A30F3}"/>
              </a:ext>
            </a:extLst>
          </p:cNvPr>
          <p:cNvSpPr>
            <a:spLocks noGrp="1"/>
          </p:cNvSpPr>
          <p:nvPr>
            <p:ph type="ftr" sz="quarter" idx="11"/>
          </p:nvPr>
        </p:nvSpPr>
        <p:spPr/>
        <p:txBody>
          <a:bodyPr/>
          <a:lstStyle/>
          <a:p>
            <a:r>
              <a:rPr lang="en-US"/>
              <a:t>Farhad Mazlumi, Civil Aviation Technology College, Tehran</a:t>
            </a:r>
          </a:p>
        </p:txBody>
      </p:sp>
      <p:sp>
        <p:nvSpPr>
          <p:cNvPr id="6" name="Slide Number Placeholder 5">
            <a:extLst>
              <a:ext uri="{FF2B5EF4-FFF2-40B4-BE49-F238E27FC236}">
                <a16:creationId xmlns:a16="http://schemas.microsoft.com/office/drawing/2014/main" id="{7219BAD8-CDF2-CF5D-C28D-8CB32039BF05}"/>
              </a:ext>
            </a:extLst>
          </p:cNvPr>
          <p:cNvSpPr>
            <a:spLocks noGrp="1"/>
          </p:cNvSpPr>
          <p:nvPr>
            <p:ph type="sldNum" sz="quarter" idx="12"/>
          </p:nvPr>
        </p:nvSpPr>
        <p:spPr/>
        <p:txBody>
          <a:bodyPr/>
          <a:lstStyle/>
          <a:p>
            <a:fld id="{2AEF1071-237C-4F39-BC68-901E48FF9960}" type="slidenum">
              <a:rPr lang="en-US" smtClean="0"/>
              <a:t>14</a:t>
            </a:fld>
            <a:endParaRPr lang="en-US"/>
          </a:p>
        </p:txBody>
      </p:sp>
    </p:spTree>
    <p:extLst>
      <p:ext uri="{BB962C8B-B14F-4D97-AF65-F5344CB8AC3E}">
        <p14:creationId xmlns:p14="http://schemas.microsoft.com/office/powerpoint/2010/main" val="1481286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721B1-35A6-2189-814B-8BF26EA7B1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E5FFAE-1102-0835-6794-31F02BE57C75}"/>
              </a:ext>
            </a:extLst>
          </p:cNvPr>
          <p:cNvSpPr>
            <a:spLocks noGrp="1"/>
          </p:cNvSpPr>
          <p:nvPr>
            <p:ph idx="1"/>
          </p:nvPr>
        </p:nvSpPr>
        <p:spPr/>
        <p:txBody>
          <a:bodyPr>
            <a:normAutofit/>
          </a:bodyPr>
          <a:lstStyle/>
          <a:p>
            <a:r>
              <a:rPr lang="en-US" dirty="0"/>
              <a:t>Differential form in time domain</a:t>
            </a:r>
          </a:p>
          <a:p>
            <a:endParaRPr lang="en-US" dirty="0">
              <a:sym typeface="Symbol" panose="05050102010706020507" pitchFamily="18" charset="2"/>
            </a:endParaRPr>
          </a:p>
          <a:p>
            <a:pPr lvl="2"/>
            <a:endParaRPr lang="en-US" dirty="0">
              <a:sym typeface="Symbol" panose="05050102010706020507" pitchFamily="18" charset="2"/>
            </a:endParaRPr>
          </a:p>
          <a:p>
            <a:pPr lvl="2"/>
            <a:endParaRPr lang="en-US" dirty="0"/>
          </a:p>
          <a:p>
            <a:pPr lvl="2"/>
            <a:endParaRPr lang="en-US" dirty="0"/>
          </a:p>
          <a:p>
            <a:pPr lvl="2"/>
            <a:endParaRPr lang="en-US" dirty="0"/>
          </a:p>
          <a:p>
            <a:pPr marL="914400" lvl="2" indent="0">
              <a:buNone/>
            </a:pPr>
            <a:endParaRPr lang="en-US" dirty="0"/>
          </a:p>
        </p:txBody>
      </p:sp>
      <p:sp>
        <p:nvSpPr>
          <p:cNvPr id="2" name="Title 1">
            <a:extLst>
              <a:ext uri="{FF2B5EF4-FFF2-40B4-BE49-F238E27FC236}">
                <a16:creationId xmlns:a16="http://schemas.microsoft.com/office/drawing/2014/main" id="{709A989E-08D7-2D3D-DD43-0FF742D346FA}"/>
              </a:ext>
            </a:extLst>
          </p:cNvPr>
          <p:cNvSpPr>
            <a:spLocks noGrp="1"/>
          </p:cNvSpPr>
          <p:nvPr>
            <p:ph type="title"/>
          </p:nvPr>
        </p:nvSpPr>
        <p:spPr/>
        <p:txBody>
          <a:bodyPr/>
          <a:lstStyle/>
          <a:p>
            <a:r>
              <a:rPr lang="en-US" dirty="0"/>
              <a:t>Maxwell Equations</a:t>
            </a:r>
          </a:p>
        </p:txBody>
      </p:sp>
      <p:sp>
        <p:nvSpPr>
          <p:cNvPr id="4" name="Date Placeholder 3">
            <a:extLst>
              <a:ext uri="{FF2B5EF4-FFF2-40B4-BE49-F238E27FC236}">
                <a16:creationId xmlns:a16="http://schemas.microsoft.com/office/drawing/2014/main" id="{D4E9E2D3-2BFD-1F19-BB71-6F8C66489473}"/>
              </a:ext>
            </a:extLst>
          </p:cNvPr>
          <p:cNvSpPr>
            <a:spLocks noGrp="1"/>
          </p:cNvSpPr>
          <p:nvPr>
            <p:ph type="dt" sz="half" idx="10"/>
          </p:nvPr>
        </p:nvSpPr>
        <p:spPr/>
        <p:txBody>
          <a:bodyPr/>
          <a:lstStyle/>
          <a:p>
            <a:r>
              <a:rPr lang="en-US" dirty="0"/>
              <a:t>Electromagnetics</a:t>
            </a:r>
          </a:p>
        </p:txBody>
      </p:sp>
      <p:sp>
        <p:nvSpPr>
          <p:cNvPr id="5" name="Footer Placeholder 4">
            <a:extLst>
              <a:ext uri="{FF2B5EF4-FFF2-40B4-BE49-F238E27FC236}">
                <a16:creationId xmlns:a16="http://schemas.microsoft.com/office/drawing/2014/main" id="{42003640-87EB-F950-B1FB-9B1975B075EA}"/>
              </a:ext>
            </a:extLst>
          </p:cNvPr>
          <p:cNvSpPr>
            <a:spLocks noGrp="1"/>
          </p:cNvSpPr>
          <p:nvPr>
            <p:ph type="ftr" sz="quarter" idx="11"/>
          </p:nvPr>
        </p:nvSpPr>
        <p:spPr/>
        <p:txBody>
          <a:bodyPr/>
          <a:lstStyle/>
          <a:p>
            <a:r>
              <a:rPr lang="en-US"/>
              <a:t>Farhad Mazlumi, Civil Aviation Technology College, Tehran</a:t>
            </a:r>
          </a:p>
        </p:txBody>
      </p:sp>
      <p:sp>
        <p:nvSpPr>
          <p:cNvPr id="6" name="Slide Number Placeholder 5">
            <a:extLst>
              <a:ext uri="{FF2B5EF4-FFF2-40B4-BE49-F238E27FC236}">
                <a16:creationId xmlns:a16="http://schemas.microsoft.com/office/drawing/2014/main" id="{E634B1CC-38DB-F77A-ED7A-4CBD4CC5D840}"/>
              </a:ext>
            </a:extLst>
          </p:cNvPr>
          <p:cNvSpPr>
            <a:spLocks noGrp="1"/>
          </p:cNvSpPr>
          <p:nvPr>
            <p:ph type="sldNum" sz="quarter" idx="12"/>
          </p:nvPr>
        </p:nvSpPr>
        <p:spPr/>
        <p:txBody>
          <a:bodyPr/>
          <a:lstStyle/>
          <a:p>
            <a:fld id="{2AEF1071-237C-4F39-BC68-901E48FF9960}" type="slidenum">
              <a:rPr lang="en-US" smtClean="0"/>
              <a:t>15</a:t>
            </a:fld>
            <a:endParaRPr lang="en-US"/>
          </a:p>
        </p:txBody>
      </p:sp>
      <p:graphicFrame>
        <p:nvGraphicFramePr>
          <p:cNvPr id="32" name="Object 31">
            <a:extLst>
              <a:ext uri="{FF2B5EF4-FFF2-40B4-BE49-F238E27FC236}">
                <a16:creationId xmlns:a16="http://schemas.microsoft.com/office/drawing/2014/main" id="{53B6CAFC-7C71-B7B3-D502-25499B51742A}"/>
              </a:ext>
            </a:extLst>
          </p:cNvPr>
          <p:cNvGraphicFramePr>
            <a:graphicFrameLocks noChangeAspect="1"/>
          </p:cNvGraphicFramePr>
          <p:nvPr>
            <p:extLst>
              <p:ext uri="{D42A27DB-BD31-4B8C-83A1-F6EECF244321}">
                <p14:modId xmlns:p14="http://schemas.microsoft.com/office/powerpoint/2010/main" val="874193372"/>
              </p:ext>
            </p:extLst>
          </p:nvPr>
        </p:nvGraphicFramePr>
        <p:xfrm>
          <a:off x="1314480" y="5644523"/>
          <a:ext cx="1676160" cy="532440"/>
        </p:xfrm>
        <a:graphic>
          <a:graphicData uri="http://schemas.openxmlformats.org/presentationml/2006/ole">
            <mc:AlternateContent xmlns:mc="http://schemas.openxmlformats.org/markup-compatibility/2006">
              <mc:Choice xmlns:v="urn:schemas-microsoft-com:vml" Requires="v">
                <p:oleObj name="Equation" r:id="rId2" imgW="558720" imgH="177480" progId="Equation.DSMT4">
                  <p:embed/>
                </p:oleObj>
              </mc:Choice>
              <mc:Fallback>
                <p:oleObj name="Equation" r:id="rId2" imgW="558720" imgH="177480" progId="Equation.DSMT4">
                  <p:embed/>
                  <p:pic>
                    <p:nvPicPr>
                      <p:cNvPr id="32" name="Object 31"/>
                      <p:cNvPicPr/>
                      <p:nvPr/>
                    </p:nvPicPr>
                    <p:blipFill>
                      <a:blip r:embed="rId3"/>
                      <a:stretch>
                        <a:fillRect/>
                      </a:stretch>
                    </p:blipFill>
                    <p:spPr>
                      <a:xfrm>
                        <a:off x="1314480" y="5644523"/>
                        <a:ext cx="1676160" cy="53244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1B23B1AA-0008-1D5A-A5A8-1FB0FCAD80D2}"/>
              </a:ext>
            </a:extLst>
          </p:cNvPr>
          <p:cNvGraphicFramePr>
            <a:graphicFrameLocks noChangeAspect="1"/>
          </p:cNvGraphicFramePr>
          <p:nvPr>
            <p:extLst>
              <p:ext uri="{D42A27DB-BD31-4B8C-83A1-F6EECF244321}">
                <p14:modId xmlns:p14="http://schemas.microsoft.com/office/powerpoint/2010/main" val="181715724"/>
              </p:ext>
            </p:extLst>
          </p:nvPr>
        </p:nvGraphicFramePr>
        <p:xfrm>
          <a:off x="1314480" y="4722319"/>
          <a:ext cx="1790640" cy="609120"/>
        </p:xfrm>
        <a:graphic>
          <a:graphicData uri="http://schemas.openxmlformats.org/presentationml/2006/ole">
            <mc:AlternateContent xmlns:mc="http://schemas.openxmlformats.org/markup-compatibility/2006">
              <mc:Choice xmlns:v="urn:schemas-microsoft-com:vml" Requires="v">
                <p:oleObj name="Equation" r:id="rId4" imgW="596880" imgH="203040" progId="Equation.DSMT4">
                  <p:embed/>
                </p:oleObj>
              </mc:Choice>
              <mc:Fallback>
                <p:oleObj name="Equation" r:id="rId4" imgW="596880" imgH="203040" progId="Equation.DSMT4">
                  <p:embed/>
                  <p:pic>
                    <p:nvPicPr>
                      <p:cNvPr id="32" name="Object 31">
                        <a:extLst>
                          <a:ext uri="{FF2B5EF4-FFF2-40B4-BE49-F238E27FC236}">
                            <a16:creationId xmlns:a16="http://schemas.microsoft.com/office/drawing/2014/main" id="{53B6CAFC-7C71-B7B3-D502-25499B51742A}"/>
                          </a:ext>
                        </a:extLst>
                      </p:cNvPr>
                      <p:cNvPicPr/>
                      <p:nvPr/>
                    </p:nvPicPr>
                    <p:blipFill>
                      <a:blip r:embed="rId5"/>
                      <a:stretch>
                        <a:fillRect/>
                      </a:stretch>
                    </p:blipFill>
                    <p:spPr>
                      <a:xfrm>
                        <a:off x="1314480" y="4722319"/>
                        <a:ext cx="1790640" cy="60912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B58724FD-9725-F442-4723-041B4FC05ED2}"/>
              </a:ext>
            </a:extLst>
          </p:cNvPr>
          <p:cNvGraphicFramePr>
            <a:graphicFrameLocks noChangeAspect="1"/>
          </p:cNvGraphicFramePr>
          <p:nvPr>
            <p:extLst>
              <p:ext uri="{D42A27DB-BD31-4B8C-83A1-F6EECF244321}">
                <p14:modId xmlns:p14="http://schemas.microsoft.com/office/powerpoint/2010/main" val="2126509092"/>
              </p:ext>
            </p:extLst>
          </p:nvPr>
        </p:nvGraphicFramePr>
        <p:xfrm>
          <a:off x="1314480" y="2248560"/>
          <a:ext cx="2476440" cy="1180440"/>
        </p:xfrm>
        <a:graphic>
          <a:graphicData uri="http://schemas.openxmlformats.org/presentationml/2006/ole">
            <mc:AlternateContent xmlns:mc="http://schemas.openxmlformats.org/markup-compatibility/2006">
              <mc:Choice xmlns:v="urn:schemas-microsoft-com:vml" Requires="v">
                <p:oleObj name="Equation" r:id="rId6" imgW="825480" imgH="393480" progId="Equation.DSMT4">
                  <p:embed/>
                </p:oleObj>
              </mc:Choice>
              <mc:Fallback>
                <p:oleObj name="Equation" r:id="rId6" imgW="825480" imgH="393480" progId="Equation.DSMT4">
                  <p:embed/>
                  <p:pic>
                    <p:nvPicPr>
                      <p:cNvPr id="7" name="Object 6">
                        <a:extLst>
                          <a:ext uri="{FF2B5EF4-FFF2-40B4-BE49-F238E27FC236}">
                            <a16:creationId xmlns:a16="http://schemas.microsoft.com/office/drawing/2014/main" id="{1B23B1AA-0008-1D5A-A5A8-1FB0FCAD80D2}"/>
                          </a:ext>
                        </a:extLst>
                      </p:cNvPr>
                      <p:cNvPicPr/>
                      <p:nvPr/>
                    </p:nvPicPr>
                    <p:blipFill>
                      <a:blip r:embed="rId7"/>
                      <a:stretch>
                        <a:fillRect/>
                      </a:stretch>
                    </p:blipFill>
                    <p:spPr>
                      <a:xfrm>
                        <a:off x="1314480" y="2248560"/>
                        <a:ext cx="2476440" cy="118044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A9901D77-95BC-6745-40D8-D412F964F3B7}"/>
              </a:ext>
            </a:extLst>
          </p:cNvPr>
          <p:cNvGraphicFramePr>
            <a:graphicFrameLocks noChangeAspect="1"/>
          </p:cNvGraphicFramePr>
          <p:nvPr>
            <p:extLst>
              <p:ext uri="{D42A27DB-BD31-4B8C-83A1-F6EECF244321}">
                <p14:modId xmlns:p14="http://schemas.microsoft.com/office/powerpoint/2010/main" val="1823182468"/>
              </p:ext>
            </p:extLst>
          </p:nvPr>
        </p:nvGraphicFramePr>
        <p:xfrm>
          <a:off x="1314480" y="3429000"/>
          <a:ext cx="2933280" cy="1180440"/>
        </p:xfrm>
        <a:graphic>
          <a:graphicData uri="http://schemas.openxmlformats.org/presentationml/2006/ole">
            <mc:AlternateContent xmlns:mc="http://schemas.openxmlformats.org/markup-compatibility/2006">
              <mc:Choice xmlns:v="urn:schemas-microsoft-com:vml" Requires="v">
                <p:oleObj name="Equation" r:id="rId8" imgW="977760" imgH="393480" progId="Equation.DSMT4">
                  <p:embed/>
                </p:oleObj>
              </mc:Choice>
              <mc:Fallback>
                <p:oleObj name="Equation" r:id="rId8" imgW="977760" imgH="393480" progId="Equation.DSMT4">
                  <p:embed/>
                  <p:pic>
                    <p:nvPicPr>
                      <p:cNvPr id="8" name="Object 7">
                        <a:extLst>
                          <a:ext uri="{FF2B5EF4-FFF2-40B4-BE49-F238E27FC236}">
                            <a16:creationId xmlns:a16="http://schemas.microsoft.com/office/drawing/2014/main" id="{B58724FD-9725-F442-4723-041B4FC05ED2}"/>
                          </a:ext>
                        </a:extLst>
                      </p:cNvPr>
                      <p:cNvPicPr/>
                      <p:nvPr/>
                    </p:nvPicPr>
                    <p:blipFill>
                      <a:blip r:embed="rId9"/>
                      <a:stretch>
                        <a:fillRect/>
                      </a:stretch>
                    </p:blipFill>
                    <p:spPr>
                      <a:xfrm>
                        <a:off x="1314480" y="3429000"/>
                        <a:ext cx="2933280" cy="1180440"/>
                      </a:xfrm>
                      <a:prstGeom prst="rect">
                        <a:avLst/>
                      </a:prstGeom>
                    </p:spPr>
                  </p:pic>
                </p:oleObj>
              </mc:Fallback>
            </mc:AlternateContent>
          </a:graphicData>
        </a:graphic>
      </p:graphicFrame>
    </p:spTree>
    <p:extLst>
      <p:ext uri="{BB962C8B-B14F-4D97-AF65-F5344CB8AC3E}">
        <p14:creationId xmlns:p14="http://schemas.microsoft.com/office/powerpoint/2010/main" val="136438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Text Placeholder 2"/>
          <p:cNvSpPr>
            <a:spLocks noGrp="1"/>
          </p:cNvSpPr>
          <p:nvPr>
            <p:ph type="body" idx="1"/>
          </p:nvPr>
        </p:nvSpPr>
        <p:spPr/>
        <p:txBody>
          <a:bodyPr/>
          <a:lstStyle/>
          <a:p>
            <a:endParaRPr lang="en-US" dirty="0"/>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2</a:t>
            </a:fld>
            <a:endParaRPr lang="en-US"/>
          </a:p>
        </p:txBody>
      </p:sp>
    </p:spTree>
    <p:extLst>
      <p:ext uri="{BB962C8B-B14F-4D97-AF65-F5344CB8AC3E}">
        <p14:creationId xmlns:p14="http://schemas.microsoft.com/office/powerpoint/2010/main" val="1668460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of scientific subject</a:t>
            </a:r>
          </a:p>
        </p:txBody>
      </p:sp>
      <p:sp>
        <p:nvSpPr>
          <p:cNvPr id="3" name="Content Placeholder 2"/>
          <p:cNvSpPr>
            <a:spLocks noGrp="1"/>
          </p:cNvSpPr>
          <p:nvPr>
            <p:ph idx="1"/>
          </p:nvPr>
        </p:nvSpPr>
        <p:spPr/>
        <p:txBody>
          <a:bodyPr>
            <a:normAutofit/>
          </a:bodyPr>
          <a:lstStyle/>
          <a:p>
            <a:r>
              <a:rPr lang="en-US" dirty="0"/>
              <a:t>Approaches in the development of scientific subject</a:t>
            </a:r>
          </a:p>
          <a:p>
            <a:pPr lvl="1"/>
            <a:r>
              <a:rPr lang="en-US" b="1" dirty="0"/>
              <a:t>Inductive approach</a:t>
            </a:r>
            <a:r>
              <a:rPr lang="en-US" dirty="0"/>
              <a:t>: starts with the </a:t>
            </a:r>
            <a:r>
              <a:rPr lang="en-US" i="1" dirty="0">
                <a:solidFill>
                  <a:srgbClr val="FF0000"/>
                </a:solidFill>
              </a:rPr>
              <a:t>observation of some experiments</a:t>
            </a:r>
            <a:r>
              <a:rPr lang="en-US" dirty="0">
                <a:solidFill>
                  <a:srgbClr val="FF0000"/>
                </a:solidFill>
              </a:rPr>
              <a:t> </a:t>
            </a:r>
            <a:r>
              <a:rPr lang="en-US" dirty="0"/>
              <a:t>and infers from them </a:t>
            </a:r>
            <a:r>
              <a:rPr lang="en-US" i="1" dirty="0">
                <a:solidFill>
                  <a:srgbClr val="FF0000"/>
                </a:solidFill>
              </a:rPr>
              <a:t>laws and theorems</a:t>
            </a:r>
            <a:r>
              <a:rPr lang="en-US" dirty="0"/>
              <a:t>.</a:t>
            </a:r>
          </a:p>
          <a:p>
            <a:pPr lvl="1"/>
            <a:r>
              <a:rPr lang="en-US" b="1" dirty="0"/>
              <a:t>Deductive approach</a:t>
            </a:r>
            <a:r>
              <a:rPr lang="en-US" dirty="0"/>
              <a:t>: </a:t>
            </a:r>
            <a:r>
              <a:rPr lang="en-US" i="1" dirty="0">
                <a:solidFill>
                  <a:srgbClr val="FF0000"/>
                </a:solidFill>
              </a:rPr>
              <a:t>postulates</a:t>
            </a:r>
            <a:r>
              <a:rPr lang="en-US" dirty="0"/>
              <a:t> a few </a:t>
            </a:r>
            <a:r>
              <a:rPr lang="en-US" i="1" dirty="0">
                <a:solidFill>
                  <a:srgbClr val="FF0000"/>
                </a:solidFill>
              </a:rPr>
              <a:t>fundamental relations</a:t>
            </a:r>
            <a:r>
              <a:rPr lang="en-US" dirty="0">
                <a:solidFill>
                  <a:srgbClr val="FF0000"/>
                </a:solidFill>
              </a:rPr>
              <a:t> </a:t>
            </a:r>
            <a:r>
              <a:rPr lang="en-US" dirty="0"/>
              <a:t>for an idealized model from which particular laws and theorems can be derived.</a:t>
            </a:r>
          </a:p>
          <a:p>
            <a:endParaRPr lang="en-US" dirty="0"/>
          </a:p>
          <a:p>
            <a:endParaRPr lang="en-US" dirty="0"/>
          </a:p>
          <a:p>
            <a:endParaRPr lang="en-US" dirty="0"/>
          </a:p>
          <a:p>
            <a:pPr marL="0" indent="0" algn="ctr">
              <a:buNone/>
            </a:pPr>
            <a:r>
              <a:rPr lang="en-US" dirty="0"/>
              <a:t>We use the </a:t>
            </a:r>
            <a:r>
              <a:rPr lang="en-US" u="sng" dirty="0"/>
              <a:t>deductive</a:t>
            </a:r>
            <a:r>
              <a:rPr lang="en-US" dirty="0"/>
              <a:t> approach.</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3</a:t>
            </a:fld>
            <a:endParaRPr lang="en-US"/>
          </a:p>
        </p:txBody>
      </p:sp>
    </p:spTree>
    <p:extLst>
      <p:ext uri="{BB962C8B-B14F-4D97-AF65-F5344CB8AC3E}">
        <p14:creationId xmlns:p14="http://schemas.microsoft.com/office/powerpoint/2010/main" val="3269076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Modeling</a:t>
            </a:r>
          </a:p>
        </p:txBody>
      </p:sp>
      <p:sp>
        <p:nvSpPr>
          <p:cNvPr id="3" name="Content Placeholder 2"/>
          <p:cNvSpPr>
            <a:spLocks noGrp="1"/>
          </p:cNvSpPr>
          <p:nvPr>
            <p:ph idx="1"/>
          </p:nvPr>
        </p:nvSpPr>
        <p:spPr/>
        <p:txBody>
          <a:bodyPr/>
          <a:lstStyle/>
          <a:p>
            <a:r>
              <a:rPr lang="en-US" dirty="0"/>
              <a:t>Three steps to build an idealized model:</a:t>
            </a:r>
          </a:p>
          <a:p>
            <a:pPr lvl="1"/>
            <a:r>
              <a:rPr lang="en-US" dirty="0"/>
              <a:t>Define basic quantities</a:t>
            </a:r>
          </a:p>
          <a:p>
            <a:pPr lvl="1"/>
            <a:r>
              <a:rPr lang="en-US" dirty="0"/>
              <a:t>Specify the rules of operations (the mathematics)</a:t>
            </a:r>
          </a:p>
          <a:p>
            <a:pPr lvl="1"/>
            <a:r>
              <a:rPr lang="en-US" dirty="0"/>
              <a:t>Postulate fundamental relations</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4</a:t>
            </a:fld>
            <a:endParaRPr lang="en-US"/>
          </a:p>
        </p:txBody>
      </p:sp>
    </p:spTree>
    <p:extLst>
      <p:ext uri="{BB962C8B-B14F-4D97-AF65-F5344CB8AC3E}">
        <p14:creationId xmlns:p14="http://schemas.microsoft.com/office/powerpoint/2010/main" val="957436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Circuit theory</a:t>
            </a:r>
          </a:p>
        </p:txBody>
      </p:sp>
      <p:sp>
        <p:nvSpPr>
          <p:cNvPr id="3" name="Content Placeholder 2"/>
          <p:cNvSpPr>
            <a:spLocks noGrp="1"/>
          </p:cNvSpPr>
          <p:nvPr>
            <p:ph idx="1"/>
          </p:nvPr>
        </p:nvSpPr>
        <p:spPr/>
        <p:txBody>
          <a:bodyPr>
            <a:normAutofit/>
          </a:bodyPr>
          <a:lstStyle/>
          <a:p>
            <a:pPr lvl="1"/>
            <a:r>
              <a:rPr lang="en-US" sz="2800" i="1" dirty="0"/>
              <a:t>Quantities</a:t>
            </a:r>
            <a:r>
              <a:rPr lang="en-US" sz="2800" dirty="0"/>
              <a:t>: voltage (</a:t>
            </a:r>
            <a:r>
              <a:rPr lang="en-US" sz="2800" i="1" dirty="0"/>
              <a:t>V</a:t>
            </a:r>
            <a:r>
              <a:rPr lang="en-US" sz="2800" dirty="0"/>
              <a:t>), current (</a:t>
            </a:r>
            <a:r>
              <a:rPr lang="en-US" sz="2800" i="1" dirty="0"/>
              <a:t>I</a:t>
            </a:r>
            <a:r>
              <a:rPr lang="en-US" sz="2800" dirty="0"/>
              <a:t>), resistance (</a:t>
            </a:r>
            <a:r>
              <a:rPr lang="en-US" sz="2800" i="1" dirty="0"/>
              <a:t>R</a:t>
            </a:r>
            <a:r>
              <a:rPr lang="en-US" sz="2800" dirty="0"/>
              <a:t>), capacitance (</a:t>
            </a:r>
            <a:r>
              <a:rPr lang="en-US" sz="2800" i="1" dirty="0"/>
              <a:t>C</a:t>
            </a:r>
            <a:r>
              <a:rPr lang="en-US" sz="2800" dirty="0"/>
              <a:t>), inductance (</a:t>
            </a:r>
            <a:r>
              <a:rPr lang="en-US" sz="2800" i="1" dirty="0"/>
              <a:t>L</a:t>
            </a:r>
            <a:r>
              <a:rPr lang="en-US" sz="2800" dirty="0"/>
              <a:t>).</a:t>
            </a:r>
            <a:endParaRPr lang="en-US" sz="2800" i="1" dirty="0"/>
          </a:p>
          <a:p>
            <a:pPr lvl="1"/>
            <a:r>
              <a:rPr lang="en-US" sz="2800" i="1" dirty="0"/>
              <a:t>Rules of operations</a:t>
            </a:r>
            <a:r>
              <a:rPr lang="en-US" sz="2800" dirty="0"/>
              <a:t>: algebra, ordinary differential equations, and Laplace transformation</a:t>
            </a:r>
          </a:p>
          <a:p>
            <a:pPr lvl="1"/>
            <a:r>
              <a:rPr lang="en-US" sz="2800" i="1" dirty="0"/>
              <a:t>Postulates</a:t>
            </a:r>
            <a:r>
              <a:rPr lang="en-US" sz="2800" dirty="0"/>
              <a:t>: Kirchhoff's voltage and current laws (KVL and KCL)</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5</a:t>
            </a:fld>
            <a:endParaRPr lang="en-US"/>
          </a:p>
        </p:txBody>
      </p:sp>
    </p:spTree>
    <p:extLst>
      <p:ext uri="{BB962C8B-B14F-4D97-AF65-F5344CB8AC3E}">
        <p14:creationId xmlns:p14="http://schemas.microsoft.com/office/powerpoint/2010/main" val="367960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Electromagnetic Model</a:t>
            </a:r>
          </a:p>
        </p:txBody>
      </p:sp>
      <p:sp>
        <p:nvSpPr>
          <p:cNvPr id="3" name="Content Placeholder 2"/>
          <p:cNvSpPr>
            <a:spLocks noGrp="1"/>
          </p:cNvSpPr>
          <p:nvPr>
            <p:ph idx="1"/>
          </p:nvPr>
        </p:nvSpPr>
        <p:spPr/>
        <p:txBody>
          <a:bodyPr>
            <a:normAutofit/>
          </a:bodyPr>
          <a:lstStyle/>
          <a:p>
            <a:pPr lvl="1"/>
            <a:r>
              <a:rPr lang="en-US" sz="2800" i="1" dirty="0"/>
              <a:t>Quantities</a:t>
            </a:r>
            <a:r>
              <a:rPr lang="en-US" sz="2800" dirty="0"/>
              <a:t>: basic quantities of electromagnetics (chapter 1)</a:t>
            </a:r>
          </a:p>
          <a:p>
            <a:pPr lvl="1"/>
            <a:r>
              <a:rPr lang="en-US" sz="2800" i="1" dirty="0"/>
              <a:t>Rules of operations</a:t>
            </a:r>
            <a:r>
              <a:rPr lang="en-US" sz="2800" dirty="0"/>
              <a:t>: vector algebra, vector calculus, and partial differential equations (chapter 2)</a:t>
            </a:r>
          </a:p>
          <a:p>
            <a:pPr lvl="1"/>
            <a:r>
              <a:rPr lang="en-US" sz="2800" i="1" dirty="0"/>
              <a:t>Postulates</a:t>
            </a:r>
            <a:r>
              <a:rPr lang="en-US" sz="2800" dirty="0"/>
              <a:t>: Maxwell’s equations</a:t>
            </a:r>
          </a:p>
          <a:p>
            <a:pPr lvl="2"/>
            <a:r>
              <a:rPr lang="en-US" sz="2400" dirty="0"/>
              <a:t>Electrostatics (chapter 3)</a:t>
            </a:r>
          </a:p>
          <a:p>
            <a:pPr lvl="2"/>
            <a:r>
              <a:rPr lang="en-US" sz="2400" dirty="0"/>
              <a:t>Magnetostatics (chapter 6)</a:t>
            </a:r>
          </a:p>
          <a:p>
            <a:pPr lvl="2"/>
            <a:r>
              <a:rPr lang="en-US" sz="2400" dirty="0"/>
              <a:t>Faraday’s law and displacement current (chapter 7)</a:t>
            </a:r>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6</a:t>
            </a:fld>
            <a:endParaRPr lang="en-US"/>
          </a:p>
        </p:txBody>
      </p:sp>
    </p:spTree>
    <p:extLst>
      <p:ext uri="{BB962C8B-B14F-4D97-AF65-F5344CB8AC3E}">
        <p14:creationId xmlns:p14="http://schemas.microsoft.com/office/powerpoint/2010/main" val="14453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Source quantities</a:t>
            </a:r>
          </a:p>
          <a:p>
            <a:pPr lvl="1"/>
            <a:r>
              <a:rPr lang="en-US" dirty="0"/>
              <a:t>Electric charge</a:t>
            </a:r>
          </a:p>
          <a:p>
            <a:pPr lvl="1"/>
            <a:r>
              <a:rPr lang="en-US" dirty="0"/>
              <a:t>Electric current</a:t>
            </a:r>
          </a:p>
          <a:p>
            <a:r>
              <a:rPr lang="en-US" dirty="0"/>
              <a:t>Field quantities</a:t>
            </a:r>
          </a:p>
          <a:p>
            <a:pPr lvl="1"/>
            <a:endParaRPr lang="en-US" dirty="0"/>
          </a:p>
          <a:p>
            <a:pPr marL="0" indent="0">
              <a:buNone/>
            </a:pPr>
            <a:endParaRPr lang="en-US" dirty="0"/>
          </a:p>
          <a:p>
            <a:pPr marL="914400" lvl="2" indent="0">
              <a:buNone/>
            </a:pPr>
            <a:endParaRPr lang="en-US" dirty="0"/>
          </a:p>
        </p:txBody>
      </p:sp>
      <p:sp>
        <p:nvSpPr>
          <p:cNvPr id="2" name="Title 1"/>
          <p:cNvSpPr>
            <a:spLocks noGrp="1"/>
          </p:cNvSpPr>
          <p:nvPr>
            <p:ph type="title"/>
          </p:nvPr>
        </p:nvSpPr>
        <p:spPr/>
        <p:txBody>
          <a:bodyPr/>
          <a:lstStyle/>
          <a:p>
            <a:r>
              <a:rPr lang="en-US" dirty="0"/>
              <a:t>Quantities in Electromagnetics Model</a:t>
            </a:r>
          </a:p>
        </p:txBody>
      </p:sp>
      <p:sp>
        <p:nvSpPr>
          <p:cNvPr id="4" name="Date Placeholder 3"/>
          <p:cNvSpPr>
            <a:spLocks noGrp="1"/>
          </p:cNvSpPr>
          <p:nvPr>
            <p:ph type="dt" sz="half" idx="10"/>
          </p:nvPr>
        </p:nvSpPr>
        <p:spPr/>
        <p:txBody>
          <a:bodyPr/>
          <a:lstStyle/>
          <a:p>
            <a:r>
              <a:rPr lang="en-US" dirty="0"/>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7</a:t>
            </a:fld>
            <a:endParaRPr lang="en-US"/>
          </a:p>
        </p:txBody>
      </p:sp>
    </p:spTree>
    <p:extLst>
      <p:ext uri="{BB962C8B-B14F-4D97-AF65-F5344CB8AC3E}">
        <p14:creationId xmlns:p14="http://schemas.microsoft.com/office/powerpoint/2010/main" val="1246848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4"/>
            <a:ext cx="10515600" cy="1994969"/>
          </a:xfrm>
        </p:spPr>
        <p:txBody>
          <a:bodyPr>
            <a:normAutofit fontScale="92500" lnSpcReduction="10000"/>
          </a:bodyPr>
          <a:lstStyle/>
          <a:p>
            <a:pPr lvl="1"/>
            <a:r>
              <a:rPr lang="en-US" dirty="0"/>
              <a:t>Electric charge (</a:t>
            </a:r>
            <a:r>
              <a:rPr lang="en-US" i="1" dirty="0"/>
              <a:t>Q</a:t>
            </a:r>
            <a:r>
              <a:rPr lang="en-US" dirty="0"/>
              <a:t> or </a:t>
            </a:r>
            <a:r>
              <a:rPr lang="en-US" i="1" dirty="0"/>
              <a:t>q</a:t>
            </a:r>
            <a:r>
              <a:rPr lang="en-US" dirty="0"/>
              <a:t>): unit of charge is  C (Coulomb).</a:t>
            </a:r>
          </a:p>
          <a:p>
            <a:pPr lvl="2"/>
            <a:r>
              <a:rPr lang="en-US" dirty="0"/>
              <a:t>Two kinds of charges: positive and negative.</a:t>
            </a:r>
          </a:p>
          <a:p>
            <a:pPr lvl="2"/>
            <a:r>
              <a:rPr lang="en-US" dirty="0"/>
              <a:t>Microscopic sense: discrete (</a:t>
            </a:r>
            <a:r>
              <a:rPr lang="en-US" i="1" dirty="0"/>
              <a:t>e</a:t>
            </a:r>
            <a:r>
              <a:rPr lang="en-US" dirty="0"/>
              <a:t>  </a:t>
            </a:r>
            <a:r>
              <a:rPr lang="en-US" dirty="0">
                <a:sym typeface="Symbol" panose="05050102010706020507" pitchFamily="18" charset="2"/>
              </a:rPr>
              <a:t></a:t>
            </a:r>
            <a:r>
              <a:rPr lang="en-US" dirty="0"/>
              <a:t> 1.60</a:t>
            </a:r>
            <a:r>
              <a:rPr lang="en-US" dirty="0">
                <a:sym typeface="Symbol" panose="05050102010706020507" pitchFamily="18" charset="2"/>
              </a:rPr>
              <a:t>10</a:t>
            </a:r>
            <a:r>
              <a:rPr lang="en-US" baseline="30000" dirty="0">
                <a:sym typeface="Symbol" panose="05050102010706020507" pitchFamily="18" charset="2"/>
              </a:rPr>
              <a:t>-19</a:t>
            </a:r>
            <a:r>
              <a:rPr lang="en-US" dirty="0">
                <a:sym typeface="Symbol" panose="05050102010706020507" pitchFamily="18" charset="2"/>
              </a:rPr>
              <a:t>C)</a:t>
            </a:r>
          </a:p>
          <a:p>
            <a:pPr lvl="2"/>
            <a:r>
              <a:rPr lang="en-US" dirty="0">
                <a:sym typeface="Symbol" panose="05050102010706020507" pitchFamily="18" charset="2"/>
              </a:rPr>
              <a:t>Macroscopic sense: continuous</a:t>
            </a:r>
          </a:p>
          <a:p>
            <a:pPr lvl="2"/>
            <a:r>
              <a:rPr lang="en-US" dirty="0">
                <a:sym typeface="Symbol" panose="05050102010706020507" pitchFamily="18" charset="2"/>
              </a:rPr>
              <a:t>Point charge</a:t>
            </a:r>
          </a:p>
          <a:p>
            <a:pPr lvl="2"/>
            <a:r>
              <a:rPr lang="en-US" dirty="0">
                <a:sym typeface="Symbol" panose="05050102010706020507" pitchFamily="18" charset="2"/>
              </a:rPr>
              <a:t>Charge distributions</a:t>
            </a:r>
            <a:endParaRPr lang="en-US" dirty="0"/>
          </a:p>
        </p:txBody>
      </p:sp>
      <p:sp>
        <p:nvSpPr>
          <p:cNvPr id="28" name="Flowchart: Punched Tape 27"/>
          <p:cNvSpPr/>
          <p:nvPr/>
        </p:nvSpPr>
        <p:spPr>
          <a:xfrm>
            <a:off x="4895991" y="5053742"/>
            <a:ext cx="2014779" cy="1298356"/>
          </a:xfrm>
          <a:prstGeom prst="flowChartPunchedTape">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Source Quantities: Electric Charge</a:t>
            </a:r>
          </a:p>
        </p:txBody>
      </p:sp>
      <p:sp>
        <p:nvSpPr>
          <p:cNvPr id="4" name="Date Placeholder 3"/>
          <p:cNvSpPr>
            <a:spLocks noGrp="1"/>
          </p:cNvSpPr>
          <p:nvPr>
            <p:ph type="dt" sz="half" idx="10"/>
          </p:nvPr>
        </p:nvSpPr>
        <p:spPr/>
        <p:txBody>
          <a:bodyPr/>
          <a:lstStyle/>
          <a:p>
            <a:r>
              <a:rPr lang="en-US" dirty="0"/>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8</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4121496735"/>
              </p:ext>
            </p:extLst>
          </p:nvPr>
        </p:nvGraphicFramePr>
        <p:xfrm>
          <a:off x="1701434" y="4135107"/>
          <a:ext cx="1377810" cy="688590"/>
        </p:xfrm>
        <a:graphic>
          <a:graphicData uri="http://schemas.openxmlformats.org/presentationml/2006/ole">
            <mc:AlternateContent xmlns:mc="http://schemas.openxmlformats.org/markup-compatibility/2006">
              <mc:Choice xmlns:v="urn:schemas-microsoft-com:vml" Requires="v">
                <p:oleObj name="Equation" r:id="rId2" imgW="787320" imgH="393480" progId="Equation.DSMT4">
                  <p:embed/>
                </p:oleObj>
              </mc:Choice>
              <mc:Fallback>
                <p:oleObj name="Equation" r:id="rId2" imgW="787320" imgH="393480" progId="Equation.DSMT4">
                  <p:embed/>
                  <p:pic>
                    <p:nvPicPr>
                      <p:cNvPr id="7" name="Object 6"/>
                      <p:cNvPicPr/>
                      <p:nvPr/>
                    </p:nvPicPr>
                    <p:blipFill>
                      <a:blip r:embed="rId3"/>
                      <a:stretch>
                        <a:fillRect/>
                      </a:stretch>
                    </p:blipFill>
                    <p:spPr>
                      <a:xfrm>
                        <a:off x="1701434" y="4135107"/>
                        <a:ext cx="1377810" cy="68859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588550282"/>
              </p:ext>
            </p:extLst>
          </p:nvPr>
        </p:nvGraphicFramePr>
        <p:xfrm>
          <a:off x="5109150" y="4092873"/>
          <a:ext cx="1421910" cy="688590"/>
        </p:xfrm>
        <a:graphic>
          <a:graphicData uri="http://schemas.openxmlformats.org/presentationml/2006/ole">
            <mc:AlternateContent xmlns:mc="http://schemas.openxmlformats.org/markup-compatibility/2006">
              <mc:Choice xmlns:v="urn:schemas-microsoft-com:vml" Requires="v">
                <p:oleObj name="Equation" r:id="rId4" imgW="812520" imgH="393480" progId="Equation.DSMT4">
                  <p:embed/>
                </p:oleObj>
              </mc:Choice>
              <mc:Fallback>
                <p:oleObj name="Equation" r:id="rId4" imgW="812520" imgH="393480" progId="Equation.DSMT4">
                  <p:embed/>
                  <p:pic>
                    <p:nvPicPr>
                      <p:cNvPr id="8" name="Object 7"/>
                      <p:cNvPicPr/>
                      <p:nvPr/>
                    </p:nvPicPr>
                    <p:blipFill>
                      <a:blip r:embed="rId5"/>
                      <a:stretch>
                        <a:fillRect/>
                      </a:stretch>
                    </p:blipFill>
                    <p:spPr>
                      <a:xfrm>
                        <a:off x="5109150" y="4092873"/>
                        <a:ext cx="1421910" cy="68859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799537788"/>
              </p:ext>
            </p:extLst>
          </p:nvPr>
        </p:nvGraphicFramePr>
        <p:xfrm>
          <a:off x="8759816" y="4210216"/>
          <a:ext cx="1399860" cy="688590"/>
        </p:xfrm>
        <a:graphic>
          <a:graphicData uri="http://schemas.openxmlformats.org/presentationml/2006/ole">
            <mc:AlternateContent xmlns:mc="http://schemas.openxmlformats.org/markup-compatibility/2006">
              <mc:Choice xmlns:v="urn:schemas-microsoft-com:vml" Requires="v">
                <p:oleObj name="Equation" r:id="rId6" imgW="799920" imgH="393480" progId="Equation.DSMT4">
                  <p:embed/>
                </p:oleObj>
              </mc:Choice>
              <mc:Fallback>
                <p:oleObj name="Equation" r:id="rId6" imgW="799920" imgH="393480" progId="Equation.DSMT4">
                  <p:embed/>
                  <p:pic>
                    <p:nvPicPr>
                      <p:cNvPr id="9" name="Object 8"/>
                      <p:cNvPicPr/>
                      <p:nvPr/>
                    </p:nvPicPr>
                    <p:blipFill>
                      <a:blip r:embed="rId7"/>
                      <a:stretch>
                        <a:fillRect/>
                      </a:stretch>
                    </p:blipFill>
                    <p:spPr>
                      <a:xfrm>
                        <a:off x="8759816" y="4210216"/>
                        <a:ext cx="1399860" cy="688590"/>
                      </a:xfrm>
                      <a:prstGeom prst="rect">
                        <a:avLst/>
                      </a:prstGeom>
                    </p:spPr>
                  </p:pic>
                </p:oleObj>
              </mc:Fallback>
            </mc:AlternateContent>
          </a:graphicData>
        </a:graphic>
      </p:graphicFrame>
      <p:sp>
        <p:nvSpPr>
          <p:cNvPr id="10" name="Oval 9"/>
          <p:cNvSpPr/>
          <p:nvPr/>
        </p:nvSpPr>
        <p:spPr>
          <a:xfrm>
            <a:off x="1037846" y="4877901"/>
            <a:ext cx="2433234" cy="151898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be 10"/>
          <p:cNvSpPr/>
          <p:nvPr/>
        </p:nvSpPr>
        <p:spPr>
          <a:xfrm>
            <a:off x="1580289" y="5395381"/>
            <a:ext cx="387457" cy="387458"/>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3713915449"/>
              </p:ext>
            </p:extLst>
          </p:nvPr>
        </p:nvGraphicFramePr>
        <p:xfrm>
          <a:off x="1614621" y="5745808"/>
          <a:ext cx="493199" cy="363410"/>
        </p:xfrm>
        <a:graphic>
          <a:graphicData uri="http://schemas.openxmlformats.org/presentationml/2006/ole">
            <mc:AlternateContent xmlns:mc="http://schemas.openxmlformats.org/markup-compatibility/2006">
              <mc:Choice xmlns:v="urn:schemas-microsoft-com:vml" Requires="v">
                <p:oleObj name="Equation" r:id="rId8" imgW="241200" imgH="177480" progId="Equation.DSMT4">
                  <p:embed/>
                </p:oleObj>
              </mc:Choice>
              <mc:Fallback>
                <p:oleObj name="Equation" r:id="rId8" imgW="241200" imgH="177480" progId="Equation.DSMT4">
                  <p:embed/>
                  <p:pic>
                    <p:nvPicPr>
                      <p:cNvPr id="13" name="Object 12"/>
                      <p:cNvPicPr/>
                      <p:nvPr/>
                    </p:nvPicPr>
                    <p:blipFill>
                      <a:blip r:embed="rId9"/>
                      <a:stretch>
                        <a:fillRect/>
                      </a:stretch>
                    </p:blipFill>
                    <p:spPr>
                      <a:xfrm>
                        <a:off x="1614621" y="5745808"/>
                        <a:ext cx="493199" cy="363410"/>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80521798"/>
              </p:ext>
            </p:extLst>
          </p:nvPr>
        </p:nvGraphicFramePr>
        <p:xfrm>
          <a:off x="6145569" y="5358448"/>
          <a:ext cx="439737" cy="363538"/>
        </p:xfrm>
        <a:graphic>
          <a:graphicData uri="http://schemas.openxmlformats.org/presentationml/2006/ole">
            <mc:AlternateContent xmlns:mc="http://schemas.openxmlformats.org/markup-compatibility/2006">
              <mc:Choice xmlns:v="urn:schemas-microsoft-com:vml" Requires="v">
                <p:oleObj name="Equation" r:id="rId10" imgW="215640" imgH="177480" progId="Equation.DSMT4">
                  <p:embed/>
                </p:oleObj>
              </mc:Choice>
              <mc:Fallback>
                <p:oleObj name="Equation" r:id="rId10" imgW="215640" imgH="177480" progId="Equation.DSMT4">
                  <p:embed/>
                  <p:pic>
                    <p:nvPicPr>
                      <p:cNvPr id="16" name="Object 15"/>
                      <p:cNvPicPr/>
                      <p:nvPr/>
                    </p:nvPicPr>
                    <p:blipFill>
                      <a:blip r:embed="rId11"/>
                      <a:stretch>
                        <a:fillRect/>
                      </a:stretch>
                    </p:blipFill>
                    <p:spPr>
                      <a:xfrm>
                        <a:off x="6145569" y="5358448"/>
                        <a:ext cx="439737" cy="363538"/>
                      </a:xfrm>
                      <a:prstGeom prst="rect">
                        <a:avLst/>
                      </a:prstGeom>
                    </p:spPr>
                  </p:pic>
                </p:oleObj>
              </mc:Fallback>
            </mc:AlternateContent>
          </a:graphicData>
        </a:graphic>
      </p:graphicFrame>
      <p:sp>
        <p:nvSpPr>
          <p:cNvPr id="17" name="Block Arc 16"/>
          <p:cNvSpPr/>
          <p:nvPr/>
        </p:nvSpPr>
        <p:spPr>
          <a:xfrm rot="1997879">
            <a:off x="5881903" y="5206984"/>
            <a:ext cx="1244000" cy="1028874"/>
          </a:xfrm>
          <a:prstGeom prst="blockArc">
            <a:avLst>
              <a:gd name="adj1" fmla="val 12040465"/>
              <a:gd name="adj2" fmla="val 13904723"/>
              <a:gd name="adj3" fmla="val 219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Freeform 17"/>
          <p:cNvSpPr/>
          <p:nvPr/>
        </p:nvSpPr>
        <p:spPr>
          <a:xfrm>
            <a:off x="8435563" y="5320655"/>
            <a:ext cx="2805193" cy="829417"/>
          </a:xfrm>
          <a:custGeom>
            <a:avLst/>
            <a:gdLst>
              <a:gd name="connsiteX0" fmla="*/ 0 w 3130658"/>
              <a:gd name="connsiteY0" fmla="*/ 1085079 h 1085079"/>
              <a:gd name="connsiteX1" fmla="*/ 1720312 w 3130658"/>
              <a:gd name="connsiteY1" fmla="*/ 198 h 1085079"/>
              <a:gd name="connsiteX2" fmla="*/ 2200760 w 3130658"/>
              <a:gd name="connsiteY2" fmla="*/ 992090 h 1085079"/>
              <a:gd name="connsiteX3" fmla="*/ 3130658 w 3130658"/>
              <a:gd name="connsiteY3" fmla="*/ 651127 h 1085079"/>
              <a:gd name="connsiteX4" fmla="*/ 3130658 w 3130658"/>
              <a:gd name="connsiteY4" fmla="*/ 651127 h 1085079"/>
              <a:gd name="connsiteX0" fmla="*/ 0 w 3130658"/>
              <a:gd name="connsiteY0" fmla="*/ 996449 h 996449"/>
              <a:gd name="connsiteX1" fmla="*/ 1225066 w 3130658"/>
              <a:gd name="connsiteY1" fmla="*/ 216 h 996449"/>
              <a:gd name="connsiteX2" fmla="*/ 2200760 w 3130658"/>
              <a:gd name="connsiteY2" fmla="*/ 903460 h 996449"/>
              <a:gd name="connsiteX3" fmla="*/ 3130658 w 3130658"/>
              <a:gd name="connsiteY3" fmla="*/ 562497 h 996449"/>
              <a:gd name="connsiteX4" fmla="*/ 3130658 w 3130658"/>
              <a:gd name="connsiteY4" fmla="*/ 562497 h 996449"/>
              <a:gd name="connsiteX0" fmla="*/ 0 w 3130658"/>
              <a:gd name="connsiteY0" fmla="*/ 1006535 h 1006535"/>
              <a:gd name="connsiteX1" fmla="*/ 1225066 w 3130658"/>
              <a:gd name="connsiteY1" fmla="*/ 10302 h 1006535"/>
              <a:gd name="connsiteX2" fmla="*/ 2218448 w 3130658"/>
              <a:gd name="connsiteY2" fmla="*/ 492464 h 1006535"/>
              <a:gd name="connsiteX3" fmla="*/ 3130658 w 3130658"/>
              <a:gd name="connsiteY3" fmla="*/ 572583 h 1006535"/>
              <a:gd name="connsiteX4" fmla="*/ 3130658 w 3130658"/>
              <a:gd name="connsiteY4" fmla="*/ 572583 h 1006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30658" h="1006535">
                <a:moveTo>
                  <a:pt x="0" y="1006535"/>
                </a:moveTo>
                <a:cubicBezTo>
                  <a:pt x="676759" y="471843"/>
                  <a:pt x="855325" y="95980"/>
                  <a:pt x="1225066" y="10302"/>
                </a:cubicBezTo>
                <a:cubicBezTo>
                  <a:pt x="1594807" y="-75376"/>
                  <a:pt x="1900849" y="398751"/>
                  <a:pt x="2218448" y="492464"/>
                </a:cubicBezTo>
                <a:cubicBezTo>
                  <a:pt x="2536047" y="586178"/>
                  <a:pt x="2978623" y="559230"/>
                  <a:pt x="3130658" y="572583"/>
                </a:cubicBezTo>
                <a:lnTo>
                  <a:pt x="3130658" y="57258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p:nvCxnSpPr>
        <p:spPr>
          <a:xfrm flipV="1">
            <a:off x="8761031" y="5637699"/>
            <a:ext cx="294468" cy="249507"/>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aphicFrame>
        <p:nvGraphicFramePr>
          <p:cNvPr id="24" name="Object 23"/>
          <p:cNvGraphicFramePr>
            <a:graphicFrameLocks noChangeAspect="1"/>
          </p:cNvGraphicFramePr>
          <p:nvPr>
            <p:extLst>
              <p:ext uri="{D42A27DB-BD31-4B8C-83A1-F6EECF244321}">
                <p14:modId xmlns:p14="http://schemas.microsoft.com/office/powerpoint/2010/main" val="255179998"/>
              </p:ext>
            </p:extLst>
          </p:nvPr>
        </p:nvGraphicFramePr>
        <p:xfrm>
          <a:off x="8906108" y="5702920"/>
          <a:ext cx="414338" cy="338137"/>
        </p:xfrm>
        <a:graphic>
          <a:graphicData uri="http://schemas.openxmlformats.org/presentationml/2006/ole">
            <mc:AlternateContent xmlns:mc="http://schemas.openxmlformats.org/markup-compatibility/2006">
              <mc:Choice xmlns:v="urn:schemas-microsoft-com:vml" Requires="v">
                <p:oleObj name="Equation" r:id="rId12" imgW="203040" imgH="164880" progId="Equation.DSMT4">
                  <p:embed/>
                </p:oleObj>
              </mc:Choice>
              <mc:Fallback>
                <p:oleObj name="Equation" r:id="rId12" imgW="203040" imgH="164880" progId="Equation.DSMT4">
                  <p:embed/>
                  <p:pic>
                    <p:nvPicPr>
                      <p:cNvPr id="24" name="Object 23"/>
                      <p:cNvPicPr/>
                      <p:nvPr/>
                    </p:nvPicPr>
                    <p:blipFill>
                      <a:blip r:embed="rId13"/>
                      <a:stretch>
                        <a:fillRect/>
                      </a:stretch>
                    </p:blipFill>
                    <p:spPr>
                      <a:xfrm>
                        <a:off x="8906108" y="5702920"/>
                        <a:ext cx="414338" cy="338137"/>
                      </a:xfrm>
                      <a:prstGeom prst="rect">
                        <a:avLst/>
                      </a:prstGeom>
                    </p:spPr>
                  </p:pic>
                </p:oleObj>
              </mc:Fallback>
            </mc:AlternateContent>
          </a:graphicData>
        </a:graphic>
      </p:graphicFrame>
      <p:sp>
        <p:nvSpPr>
          <p:cNvPr id="25" name="Oval 24"/>
          <p:cNvSpPr/>
          <p:nvPr/>
        </p:nvSpPr>
        <p:spPr>
          <a:xfrm>
            <a:off x="1701434" y="5565856"/>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284072" y="5224991"/>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8848592" y="5714138"/>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9" name="Object 28"/>
          <p:cNvGraphicFramePr>
            <a:graphicFrameLocks noChangeAspect="1"/>
          </p:cNvGraphicFramePr>
          <p:nvPr>
            <p:extLst>
              <p:ext uri="{D42A27DB-BD31-4B8C-83A1-F6EECF244321}">
                <p14:modId xmlns:p14="http://schemas.microsoft.com/office/powerpoint/2010/main" val="832243717"/>
              </p:ext>
            </p:extLst>
          </p:nvPr>
        </p:nvGraphicFramePr>
        <p:xfrm>
          <a:off x="9995002" y="5542771"/>
          <a:ext cx="336550" cy="468312"/>
        </p:xfrm>
        <a:graphic>
          <a:graphicData uri="http://schemas.openxmlformats.org/presentationml/2006/ole">
            <mc:AlternateContent xmlns:mc="http://schemas.openxmlformats.org/markup-compatibility/2006">
              <mc:Choice xmlns:v="urn:schemas-microsoft-com:vml" Requires="v">
                <p:oleObj name="Equation" r:id="rId14" imgW="164880" imgH="228600" progId="Equation.DSMT4">
                  <p:embed/>
                </p:oleObj>
              </mc:Choice>
              <mc:Fallback>
                <p:oleObj name="Equation" r:id="rId14" imgW="164880" imgH="228600" progId="Equation.DSMT4">
                  <p:embed/>
                  <p:pic>
                    <p:nvPicPr>
                      <p:cNvPr id="29" name="Object 28"/>
                      <p:cNvPicPr/>
                      <p:nvPr/>
                    </p:nvPicPr>
                    <p:blipFill>
                      <a:blip r:embed="rId15"/>
                      <a:stretch>
                        <a:fillRect/>
                      </a:stretch>
                    </p:blipFill>
                    <p:spPr>
                      <a:xfrm>
                        <a:off x="9995002" y="5542771"/>
                        <a:ext cx="336550" cy="468312"/>
                      </a:xfrm>
                      <a:prstGeom prst="rect">
                        <a:avLst/>
                      </a:prstGeom>
                    </p:spPr>
                  </p:pic>
                </p:oleObj>
              </mc:Fallback>
            </mc:AlternateContent>
          </a:graphicData>
        </a:graphic>
      </p:graphicFrame>
      <p:graphicFrame>
        <p:nvGraphicFramePr>
          <p:cNvPr id="30" name="Object 29"/>
          <p:cNvGraphicFramePr>
            <a:graphicFrameLocks noChangeAspect="1"/>
          </p:cNvGraphicFramePr>
          <p:nvPr>
            <p:extLst>
              <p:ext uri="{D42A27DB-BD31-4B8C-83A1-F6EECF244321}">
                <p14:modId xmlns:p14="http://schemas.microsoft.com/office/powerpoint/2010/main" val="926323980"/>
              </p:ext>
            </p:extLst>
          </p:nvPr>
        </p:nvGraphicFramePr>
        <p:xfrm>
          <a:off x="5458155" y="5602681"/>
          <a:ext cx="361950" cy="468312"/>
        </p:xfrm>
        <a:graphic>
          <a:graphicData uri="http://schemas.openxmlformats.org/presentationml/2006/ole">
            <mc:AlternateContent xmlns:mc="http://schemas.openxmlformats.org/markup-compatibility/2006">
              <mc:Choice xmlns:v="urn:schemas-microsoft-com:vml" Requires="v">
                <p:oleObj name="Equation" r:id="rId16" imgW="177480" imgH="228600" progId="Equation.DSMT4">
                  <p:embed/>
                </p:oleObj>
              </mc:Choice>
              <mc:Fallback>
                <p:oleObj name="Equation" r:id="rId16" imgW="177480" imgH="228600" progId="Equation.DSMT4">
                  <p:embed/>
                  <p:pic>
                    <p:nvPicPr>
                      <p:cNvPr id="30" name="Object 29"/>
                      <p:cNvPicPr/>
                      <p:nvPr/>
                    </p:nvPicPr>
                    <p:blipFill>
                      <a:blip r:embed="rId17"/>
                      <a:stretch>
                        <a:fillRect/>
                      </a:stretch>
                    </p:blipFill>
                    <p:spPr>
                      <a:xfrm>
                        <a:off x="5458155" y="5602681"/>
                        <a:ext cx="361950" cy="468312"/>
                      </a:xfrm>
                      <a:prstGeom prst="rect">
                        <a:avLst/>
                      </a:prstGeom>
                    </p:spPr>
                  </p:pic>
                </p:oleObj>
              </mc:Fallback>
            </mc:AlternateContent>
          </a:graphicData>
        </a:graphic>
      </p:graphicFrame>
      <p:graphicFrame>
        <p:nvGraphicFramePr>
          <p:cNvPr id="31" name="Object 30"/>
          <p:cNvGraphicFramePr>
            <a:graphicFrameLocks noChangeAspect="1"/>
          </p:cNvGraphicFramePr>
          <p:nvPr>
            <p:extLst>
              <p:ext uri="{D42A27DB-BD31-4B8C-83A1-F6EECF244321}">
                <p14:modId xmlns:p14="http://schemas.microsoft.com/office/powerpoint/2010/main" val="3531867093"/>
              </p:ext>
            </p:extLst>
          </p:nvPr>
        </p:nvGraphicFramePr>
        <p:xfrm>
          <a:off x="2558528" y="5814465"/>
          <a:ext cx="311150" cy="339725"/>
        </p:xfrm>
        <a:graphic>
          <a:graphicData uri="http://schemas.openxmlformats.org/presentationml/2006/ole">
            <mc:AlternateContent xmlns:mc="http://schemas.openxmlformats.org/markup-compatibility/2006">
              <mc:Choice xmlns:v="urn:schemas-microsoft-com:vml" Requires="v">
                <p:oleObj name="Equation" r:id="rId18" imgW="152280" imgH="164880" progId="Equation.DSMT4">
                  <p:embed/>
                </p:oleObj>
              </mc:Choice>
              <mc:Fallback>
                <p:oleObj name="Equation" r:id="rId18" imgW="152280" imgH="164880" progId="Equation.DSMT4">
                  <p:embed/>
                  <p:pic>
                    <p:nvPicPr>
                      <p:cNvPr id="31" name="Object 30"/>
                      <p:cNvPicPr/>
                      <p:nvPr/>
                    </p:nvPicPr>
                    <p:blipFill>
                      <a:blip r:embed="rId19"/>
                      <a:stretch>
                        <a:fillRect/>
                      </a:stretch>
                    </p:blipFill>
                    <p:spPr>
                      <a:xfrm>
                        <a:off x="2558528" y="5814465"/>
                        <a:ext cx="311150" cy="339725"/>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6763CAEC-FE73-C9D5-E41D-B68E4B88C80F}"/>
              </a:ext>
            </a:extLst>
          </p:cNvPr>
          <p:cNvSpPr txBox="1"/>
          <p:nvPr/>
        </p:nvSpPr>
        <p:spPr>
          <a:xfrm>
            <a:off x="910492" y="3839024"/>
            <a:ext cx="9863021" cy="369332"/>
          </a:xfrm>
          <a:prstGeom prst="rect">
            <a:avLst/>
          </a:prstGeom>
          <a:noFill/>
        </p:spPr>
        <p:txBody>
          <a:bodyPr wrap="none" rtlCol="0">
            <a:spAutoFit/>
          </a:bodyPr>
          <a:lstStyle/>
          <a:p>
            <a:r>
              <a:rPr lang="en-US" sz="1800" dirty="0"/>
              <a:t>Volume charge density (C/m</a:t>
            </a:r>
            <a:r>
              <a:rPr lang="en-US" sz="1800" baseline="30000" dirty="0"/>
              <a:t>3</a:t>
            </a:r>
            <a:r>
              <a:rPr lang="en-US" sz="1800" dirty="0"/>
              <a:t>)            Surface charge density (C/m</a:t>
            </a:r>
            <a:r>
              <a:rPr lang="en-US" sz="1800" baseline="30000" dirty="0"/>
              <a:t>2</a:t>
            </a:r>
            <a:r>
              <a:rPr lang="en-US" sz="1800" dirty="0"/>
              <a:t>)                  Line charge density (C/m)</a:t>
            </a:r>
          </a:p>
        </p:txBody>
      </p:sp>
    </p:spTree>
    <p:extLst>
      <p:ext uri="{BB962C8B-B14F-4D97-AF65-F5344CB8AC3E}">
        <p14:creationId xmlns:p14="http://schemas.microsoft.com/office/powerpoint/2010/main" val="3307260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 Quantities: Electric Current</a:t>
            </a:r>
          </a:p>
        </p:txBody>
      </p:sp>
      <p:sp>
        <p:nvSpPr>
          <p:cNvPr id="3" name="Content Placeholder 2"/>
          <p:cNvSpPr>
            <a:spLocks noGrp="1"/>
          </p:cNvSpPr>
          <p:nvPr>
            <p:ph idx="1"/>
          </p:nvPr>
        </p:nvSpPr>
        <p:spPr/>
        <p:txBody>
          <a:bodyPr>
            <a:normAutofit/>
          </a:bodyPr>
          <a:lstStyle/>
          <a:p>
            <a:pPr lvl="1"/>
            <a:r>
              <a:rPr lang="en-US" dirty="0"/>
              <a:t>Electric current (</a:t>
            </a:r>
            <a:r>
              <a:rPr lang="en-US" i="1" dirty="0"/>
              <a:t>I</a:t>
            </a:r>
            <a:r>
              <a:rPr lang="en-US" dirty="0"/>
              <a:t> or </a:t>
            </a:r>
            <a:r>
              <a:rPr lang="en-US" i="1" dirty="0" err="1"/>
              <a:t>i</a:t>
            </a:r>
            <a:r>
              <a:rPr lang="en-US" dirty="0"/>
              <a:t>): unit of electric current is  A </a:t>
            </a:r>
            <a:r>
              <a:rPr lang="en-US"/>
              <a:t>(Ampere).</a:t>
            </a:r>
            <a:endParaRPr lang="en-US" dirty="0"/>
          </a:p>
          <a:p>
            <a:pPr lvl="2"/>
            <a:r>
              <a:rPr lang="en-US" dirty="0"/>
              <a:t>Electric current is a flow of electric charge.</a:t>
            </a:r>
          </a:p>
          <a:p>
            <a:pPr lvl="2"/>
            <a:r>
              <a:rPr lang="en-US" dirty="0"/>
              <a:t>Electric current flows through a finite area or cross section.</a:t>
            </a:r>
          </a:p>
          <a:p>
            <a:pPr lvl="2"/>
            <a:r>
              <a:rPr lang="en-US" dirty="0"/>
              <a:t>Electric current (A), Volume current density (A/m</a:t>
            </a:r>
            <a:r>
              <a:rPr lang="en-US" baseline="30000" dirty="0"/>
              <a:t>2</a:t>
            </a:r>
            <a:r>
              <a:rPr lang="en-US" dirty="0"/>
              <a:t>), Surface current density (A/m)</a:t>
            </a:r>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a:p>
            <a:pPr lvl="2"/>
            <a:endParaRPr lang="en-US" dirty="0"/>
          </a:p>
        </p:txBody>
      </p:sp>
      <p:sp>
        <p:nvSpPr>
          <p:cNvPr id="4" name="Date Placeholder 3"/>
          <p:cNvSpPr>
            <a:spLocks noGrp="1"/>
          </p:cNvSpPr>
          <p:nvPr>
            <p:ph type="dt" sz="half" idx="10"/>
          </p:nvPr>
        </p:nvSpPr>
        <p:spPr/>
        <p:txBody>
          <a:bodyPr/>
          <a:lstStyle/>
          <a:p>
            <a:r>
              <a:rPr lang="en-US"/>
              <a:t>Electromagnetics</a:t>
            </a:r>
          </a:p>
        </p:txBody>
      </p:sp>
      <p:sp>
        <p:nvSpPr>
          <p:cNvPr id="5" name="Footer Placeholder 4"/>
          <p:cNvSpPr>
            <a:spLocks noGrp="1"/>
          </p:cNvSpPr>
          <p:nvPr>
            <p:ph type="ftr" sz="quarter" idx="11"/>
          </p:nvPr>
        </p:nvSpPr>
        <p:spPr/>
        <p:txBody>
          <a:bodyPr/>
          <a:lstStyle/>
          <a:p>
            <a:r>
              <a:rPr lang="en-US"/>
              <a:t>Farhad Mazlumi, Civil Aviation Technology College, Tehran</a:t>
            </a:r>
          </a:p>
        </p:txBody>
      </p:sp>
      <p:sp>
        <p:nvSpPr>
          <p:cNvPr id="6" name="Slide Number Placeholder 5"/>
          <p:cNvSpPr>
            <a:spLocks noGrp="1"/>
          </p:cNvSpPr>
          <p:nvPr>
            <p:ph type="sldNum" sz="quarter" idx="12"/>
          </p:nvPr>
        </p:nvSpPr>
        <p:spPr/>
        <p:txBody>
          <a:bodyPr/>
          <a:lstStyle/>
          <a:p>
            <a:fld id="{2AEF1071-237C-4F39-BC68-901E48FF9960}" type="slidenum">
              <a:rPr lang="en-US" smtClean="0"/>
              <a:t>9</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332030348"/>
              </p:ext>
            </p:extLst>
          </p:nvPr>
        </p:nvGraphicFramePr>
        <p:xfrm>
          <a:off x="2252663" y="3290597"/>
          <a:ext cx="1311275" cy="688975"/>
        </p:xfrm>
        <a:graphic>
          <a:graphicData uri="http://schemas.openxmlformats.org/presentationml/2006/ole">
            <mc:AlternateContent xmlns:mc="http://schemas.openxmlformats.org/markup-compatibility/2006">
              <mc:Choice xmlns:v="urn:schemas-microsoft-com:vml" Requires="v">
                <p:oleObj name="Equation" r:id="rId2" imgW="749160" imgH="393480" progId="Equation.DSMT4">
                  <p:embed/>
                </p:oleObj>
              </mc:Choice>
              <mc:Fallback>
                <p:oleObj name="Equation" r:id="rId2" imgW="749160" imgH="393480" progId="Equation.DSMT4">
                  <p:embed/>
                  <p:pic>
                    <p:nvPicPr>
                      <p:cNvPr id="7" name="Object 6"/>
                      <p:cNvPicPr/>
                      <p:nvPr/>
                    </p:nvPicPr>
                    <p:blipFill>
                      <a:blip r:embed="rId3"/>
                      <a:stretch>
                        <a:fillRect/>
                      </a:stretch>
                    </p:blipFill>
                    <p:spPr>
                      <a:xfrm>
                        <a:off x="2252663" y="3290597"/>
                        <a:ext cx="1311275" cy="688975"/>
                      </a:xfrm>
                      <a:prstGeom prst="rect">
                        <a:avLst/>
                      </a:prstGeom>
                    </p:spPr>
                  </p:pic>
                </p:oleObj>
              </mc:Fallback>
            </mc:AlternateContent>
          </a:graphicData>
        </a:graphic>
      </p:graphicFrame>
      <p:sp>
        <p:nvSpPr>
          <p:cNvPr id="10" name="Freeform 9"/>
          <p:cNvSpPr/>
          <p:nvPr/>
        </p:nvSpPr>
        <p:spPr>
          <a:xfrm>
            <a:off x="1596327" y="4098437"/>
            <a:ext cx="2805193" cy="829417"/>
          </a:xfrm>
          <a:custGeom>
            <a:avLst/>
            <a:gdLst>
              <a:gd name="connsiteX0" fmla="*/ 0 w 3130658"/>
              <a:gd name="connsiteY0" fmla="*/ 1085079 h 1085079"/>
              <a:gd name="connsiteX1" fmla="*/ 1720312 w 3130658"/>
              <a:gd name="connsiteY1" fmla="*/ 198 h 1085079"/>
              <a:gd name="connsiteX2" fmla="*/ 2200760 w 3130658"/>
              <a:gd name="connsiteY2" fmla="*/ 992090 h 1085079"/>
              <a:gd name="connsiteX3" fmla="*/ 3130658 w 3130658"/>
              <a:gd name="connsiteY3" fmla="*/ 651127 h 1085079"/>
              <a:gd name="connsiteX4" fmla="*/ 3130658 w 3130658"/>
              <a:gd name="connsiteY4" fmla="*/ 651127 h 1085079"/>
              <a:gd name="connsiteX0" fmla="*/ 0 w 3130658"/>
              <a:gd name="connsiteY0" fmla="*/ 996449 h 996449"/>
              <a:gd name="connsiteX1" fmla="*/ 1225066 w 3130658"/>
              <a:gd name="connsiteY1" fmla="*/ 216 h 996449"/>
              <a:gd name="connsiteX2" fmla="*/ 2200760 w 3130658"/>
              <a:gd name="connsiteY2" fmla="*/ 903460 h 996449"/>
              <a:gd name="connsiteX3" fmla="*/ 3130658 w 3130658"/>
              <a:gd name="connsiteY3" fmla="*/ 562497 h 996449"/>
              <a:gd name="connsiteX4" fmla="*/ 3130658 w 3130658"/>
              <a:gd name="connsiteY4" fmla="*/ 562497 h 996449"/>
              <a:gd name="connsiteX0" fmla="*/ 0 w 3130658"/>
              <a:gd name="connsiteY0" fmla="*/ 1006535 h 1006535"/>
              <a:gd name="connsiteX1" fmla="*/ 1225066 w 3130658"/>
              <a:gd name="connsiteY1" fmla="*/ 10302 h 1006535"/>
              <a:gd name="connsiteX2" fmla="*/ 2218448 w 3130658"/>
              <a:gd name="connsiteY2" fmla="*/ 492464 h 1006535"/>
              <a:gd name="connsiteX3" fmla="*/ 3130658 w 3130658"/>
              <a:gd name="connsiteY3" fmla="*/ 572583 h 1006535"/>
              <a:gd name="connsiteX4" fmla="*/ 3130658 w 3130658"/>
              <a:gd name="connsiteY4" fmla="*/ 572583 h 1006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30658" h="1006535">
                <a:moveTo>
                  <a:pt x="0" y="1006535"/>
                </a:moveTo>
                <a:cubicBezTo>
                  <a:pt x="676759" y="471843"/>
                  <a:pt x="855325" y="95980"/>
                  <a:pt x="1225066" y="10302"/>
                </a:cubicBezTo>
                <a:cubicBezTo>
                  <a:pt x="1594807" y="-75376"/>
                  <a:pt x="1900849" y="398751"/>
                  <a:pt x="2218448" y="492464"/>
                </a:cubicBezTo>
                <a:cubicBezTo>
                  <a:pt x="2536047" y="586178"/>
                  <a:pt x="2978623" y="559230"/>
                  <a:pt x="3130658" y="572583"/>
                </a:cubicBezTo>
                <a:lnTo>
                  <a:pt x="3130658" y="572583"/>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flipV="1">
            <a:off x="1921795" y="4415481"/>
            <a:ext cx="294468" cy="249507"/>
          </a:xfrm>
          <a:prstGeom prst="line">
            <a:avLst/>
          </a:prstGeom>
          <a:ln w="5715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2" name="Object 11"/>
          <p:cNvGraphicFramePr>
            <a:graphicFrameLocks noChangeAspect="1"/>
          </p:cNvGraphicFramePr>
          <p:nvPr>
            <p:extLst>
              <p:ext uri="{D42A27DB-BD31-4B8C-83A1-F6EECF244321}">
                <p14:modId xmlns:p14="http://schemas.microsoft.com/office/powerpoint/2010/main" val="2073087211"/>
              </p:ext>
            </p:extLst>
          </p:nvPr>
        </p:nvGraphicFramePr>
        <p:xfrm>
          <a:off x="2144713" y="4479925"/>
          <a:ext cx="258762" cy="338138"/>
        </p:xfrm>
        <a:graphic>
          <a:graphicData uri="http://schemas.openxmlformats.org/presentationml/2006/ole">
            <mc:AlternateContent xmlns:mc="http://schemas.openxmlformats.org/markup-compatibility/2006">
              <mc:Choice xmlns:v="urn:schemas-microsoft-com:vml" Requires="v">
                <p:oleObj name="Equation" r:id="rId4" imgW="126720" imgH="164880" progId="Equation.DSMT4">
                  <p:embed/>
                </p:oleObj>
              </mc:Choice>
              <mc:Fallback>
                <p:oleObj name="Equation" r:id="rId4" imgW="126720" imgH="164880" progId="Equation.DSMT4">
                  <p:embed/>
                  <p:pic>
                    <p:nvPicPr>
                      <p:cNvPr id="12" name="Object 11"/>
                      <p:cNvPicPr/>
                      <p:nvPr/>
                    </p:nvPicPr>
                    <p:blipFill>
                      <a:blip r:embed="rId5"/>
                      <a:stretch>
                        <a:fillRect/>
                      </a:stretch>
                    </p:blipFill>
                    <p:spPr>
                      <a:xfrm>
                        <a:off x="2144713" y="4479925"/>
                        <a:ext cx="258762" cy="338138"/>
                      </a:xfrm>
                      <a:prstGeom prst="rect">
                        <a:avLst/>
                      </a:prstGeom>
                    </p:spPr>
                  </p:pic>
                </p:oleObj>
              </mc:Fallback>
            </mc:AlternateContent>
          </a:graphicData>
        </a:graphic>
      </p:graphicFrame>
      <p:sp>
        <p:nvSpPr>
          <p:cNvPr id="15" name="Can 14"/>
          <p:cNvSpPr/>
          <p:nvPr/>
        </p:nvSpPr>
        <p:spPr>
          <a:xfrm rot="4758845">
            <a:off x="5299406" y="3627987"/>
            <a:ext cx="1515435" cy="2473786"/>
          </a:xfrm>
          <a:prstGeom prst="can">
            <a:avLst>
              <a:gd name="adj" fmla="val 342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flipV="1">
            <a:off x="5497043" y="4449572"/>
            <a:ext cx="511444" cy="10979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5556454" y="4725958"/>
            <a:ext cx="511444" cy="10979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5602949" y="4989433"/>
            <a:ext cx="511444" cy="10979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5649443" y="5283900"/>
            <a:ext cx="511444" cy="10979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rot="-900000">
            <a:off x="6899350" y="4425326"/>
            <a:ext cx="233766" cy="447929"/>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965442" y="4525498"/>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966546" y="4590964"/>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6" name="Object 25"/>
          <p:cNvGraphicFramePr>
            <a:graphicFrameLocks noChangeAspect="1"/>
          </p:cNvGraphicFramePr>
          <p:nvPr>
            <p:extLst>
              <p:ext uri="{D42A27DB-BD31-4B8C-83A1-F6EECF244321}">
                <p14:modId xmlns:p14="http://schemas.microsoft.com/office/powerpoint/2010/main" val="1674129505"/>
              </p:ext>
            </p:extLst>
          </p:nvPr>
        </p:nvGraphicFramePr>
        <p:xfrm>
          <a:off x="5111750" y="3220747"/>
          <a:ext cx="1600200" cy="822325"/>
        </p:xfrm>
        <a:graphic>
          <a:graphicData uri="http://schemas.openxmlformats.org/presentationml/2006/ole">
            <mc:AlternateContent xmlns:mc="http://schemas.openxmlformats.org/markup-compatibility/2006">
              <mc:Choice xmlns:v="urn:schemas-microsoft-com:vml" Requires="v">
                <p:oleObj name="Equation" r:id="rId6" imgW="914400" imgH="469800" progId="Equation.DSMT4">
                  <p:embed/>
                </p:oleObj>
              </mc:Choice>
              <mc:Fallback>
                <p:oleObj name="Equation" r:id="rId6" imgW="914400" imgH="469800" progId="Equation.DSMT4">
                  <p:embed/>
                  <p:pic>
                    <p:nvPicPr>
                      <p:cNvPr id="26" name="Object 25"/>
                      <p:cNvPicPr/>
                      <p:nvPr/>
                    </p:nvPicPr>
                    <p:blipFill>
                      <a:blip r:embed="rId7"/>
                      <a:stretch>
                        <a:fillRect/>
                      </a:stretch>
                    </p:blipFill>
                    <p:spPr>
                      <a:xfrm>
                        <a:off x="5111750" y="3220747"/>
                        <a:ext cx="1600200" cy="822325"/>
                      </a:xfrm>
                      <a:prstGeom prst="rect">
                        <a:avLst/>
                      </a:prstGeom>
                    </p:spPr>
                  </p:pic>
                </p:oleObj>
              </mc:Fallback>
            </mc:AlternateContent>
          </a:graphicData>
        </a:graphic>
      </p:graphicFrame>
      <p:sp>
        <p:nvSpPr>
          <p:cNvPr id="27" name="Flowchart: Punched Tape 26"/>
          <p:cNvSpPr/>
          <p:nvPr/>
        </p:nvSpPr>
        <p:spPr>
          <a:xfrm>
            <a:off x="8095162" y="4185347"/>
            <a:ext cx="2014779" cy="1298356"/>
          </a:xfrm>
          <a:prstGeom prst="flowChartPunchedTape">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p:cNvCxnSpPr/>
          <p:nvPr/>
        </p:nvCxnSpPr>
        <p:spPr>
          <a:xfrm flipV="1">
            <a:off x="8788652" y="4511887"/>
            <a:ext cx="570855" cy="7658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8848063" y="4791586"/>
            <a:ext cx="557939" cy="7327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8891974" y="5036978"/>
            <a:ext cx="557939" cy="7327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9659143" y="4495488"/>
            <a:ext cx="61994" cy="416582"/>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graphicFrame>
        <p:nvGraphicFramePr>
          <p:cNvPr id="39" name="Object 38"/>
          <p:cNvGraphicFramePr>
            <a:graphicFrameLocks noChangeAspect="1"/>
          </p:cNvGraphicFramePr>
          <p:nvPr>
            <p:extLst>
              <p:ext uri="{D42A27DB-BD31-4B8C-83A1-F6EECF244321}">
                <p14:modId xmlns:p14="http://schemas.microsoft.com/office/powerpoint/2010/main" val="1116754967"/>
              </p:ext>
            </p:extLst>
          </p:nvPr>
        </p:nvGraphicFramePr>
        <p:xfrm>
          <a:off x="6856453" y="4830320"/>
          <a:ext cx="439737" cy="363538"/>
        </p:xfrm>
        <a:graphic>
          <a:graphicData uri="http://schemas.openxmlformats.org/presentationml/2006/ole">
            <mc:AlternateContent xmlns:mc="http://schemas.openxmlformats.org/markup-compatibility/2006">
              <mc:Choice xmlns:v="urn:schemas-microsoft-com:vml" Requires="v">
                <p:oleObj name="Equation" r:id="rId8" imgW="215640" imgH="177480" progId="Equation.DSMT4">
                  <p:embed/>
                </p:oleObj>
              </mc:Choice>
              <mc:Fallback>
                <p:oleObj name="Equation" r:id="rId8" imgW="215640" imgH="177480" progId="Equation.DSMT4">
                  <p:embed/>
                  <p:pic>
                    <p:nvPicPr>
                      <p:cNvPr id="39" name="Object 38"/>
                      <p:cNvPicPr/>
                      <p:nvPr/>
                    </p:nvPicPr>
                    <p:blipFill>
                      <a:blip r:embed="rId9"/>
                      <a:stretch>
                        <a:fillRect/>
                      </a:stretch>
                    </p:blipFill>
                    <p:spPr>
                      <a:xfrm>
                        <a:off x="6856453" y="4830320"/>
                        <a:ext cx="439737" cy="363538"/>
                      </a:xfrm>
                      <a:prstGeom prst="rect">
                        <a:avLst/>
                      </a:prstGeom>
                    </p:spPr>
                  </p:pic>
                </p:oleObj>
              </mc:Fallback>
            </mc:AlternateContent>
          </a:graphicData>
        </a:graphic>
      </p:graphicFrame>
      <p:graphicFrame>
        <p:nvGraphicFramePr>
          <p:cNvPr id="40" name="Object 39"/>
          <p:cNvGraphicFramePr>
            <a:graphicFrameLocks noChangeAspect="1"/>
          </p:cNvGraphicFramePr>
          <p:nvPr>
            <p:extLst>
              <p:ext uri="{D42A27DB-BD31-4B8C-83A1-F6EECF244321}">
                <p14:modId xmlns:p14="http://schemas.microsoft.com/office/powerpoint/2010/main" val="3498734106"/>
              </p:ext>
            </p:extLst>
          </p:nvPr>
        </p:nvGraphicFramePr>
        <p:xfrm>
          <a:off x="9726729" y="4484867"/>
          <a:ext cx="414338" cy="338137"/>
        </p:xfrm>
        <a:graphic>
          <a:graphicData uri="http://schemas.openxmlformats.org/presentationml/2006/ole">
            <mc:AlternateContent xmlns:mc="http://schemas.openxmlformats.org/markup-compatibility/2006">
              <mc:Choice xmlns:v="urn:schemas-microsoft-com:vml" Requires="v">
                <p:oleObj name="Equation" r:id="rId10" imgW="203040" imgH="164880" progId="Equation.DSMT4">
                  <p:embed/>
                </p:oleObj>
              </mc:Choice>
              <mc:Fallback>
                <p:oleObj name="Equation" r:id="rId10" imgW="203040" imgH="164880" progId="Equation.DSMT4">
                  <p:embed/>
                  <p:pic>
                    <p:nvPicPr>
                      <p:cNvPr id="40" name="Object 39"/>
                      <p:cNvPicPr/>
                      <p:nvPr/>
                    </p:nvPicPr>
                    <p:blipFill>
                      <a:blip r:embed="rId11"/>
                      <a:stretch>
                        <a:fillRect/>
                      </a:stretch>
                    </p:blipFill>
                    <p:spPr>
                      <a:xfrm>
                        <a:off x="9726729" y="4484867"/>
                        <a:ext cx="414338" cy="338137"/>
                      </a:xfrm>
                      <a:prstGeom prst="rect">
                        <a:avLst/>
                      </a:prstGeom>
                    </p:spPr>
                  </p:pic>
                </p:oleObj>
              </mc:Fallback>
            </mc:AlternateContent>
          </a:graphicData>
        </a:graphic>
      </p:graphicFrame>
      <p:sp>
        <p:nvSpPr>
          <p:cNvPr id="41" name="Oval 40"/>
          <p:cNvSpPr/>
          <p:nvPr/>
        </p:nvSpPr>
        <p:spPr>
          <a:xfrm>
            <a:off x="9638229" y="4652922"/>
            <a:ext cx="91440" cy="914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2" name="Object 41"/>
          <p:cNvGraphicFramePr>
            <a:graphicFrameLocks noChangeAspect="1"/>
          </p:cNvGraphicFramePr>
          <p:nvPr>
            <p:extLst>
              <p:ext uri="{D42A27DB-BD31-4B8C-83A1-F6EECF244321}">
                <p14:modId xmlns:p14="http://schemas.microsoft.com/office/powerpoint/2010/main" val="658064086"/>
              </p:ext>
            </p:extLst>
          </p:nvPr>
        </p:nvGraphicFramePr>
        <p:xfrm>
          <a:off x="8248650" y="3220747"/>
          <a:ext cx="1622425" cy="822325"/>
        </p:xfrm>
        <a:graphic>
          <a:graphicData uri="http://schemas.openxmlformats.org/presentationml/2006/ole">
            <mc:AlternateContent xmlns:mc="http://schemas.openxmlformats.org/markup-compatibility/2006">
              <mc:Choice xmlns:v="urn:schemas-microsoft-com:vml" Requires="v">
                <p:oleObj name="Equation" r:id="rId12" imgW="927000" imgH="469800" progId="Equation.DSMT4">
                  <p:embed/>
                </p:oleObj>
              </mc:Choice>
              <mc:Fallback>
                <p:oleObj name="Equation" r:id="rId12" imgW="927000" imgH="469800" progId="Equation.DSMT4">
                  <p:embed/>
                  <p:pic>
                    <p:nvPicPr>
                      <p:cNvPr id="42" name="Object 41"/>
                      <p:cNvPicPr/>
                      <p:nvPr/>
                    </p:nvPicPr>
                    <p:blipFill>
                      <a:blip r:embed="rId13"/>
                      <a:stretch>
                        <a:fillRect/>
                      </a:stretch>
                    </p:blipFill>
                    <p:spPr>
                      <a:xfrm>
                        <a:off x="8248650" y="3220747"/>
                        <a:ext cx="1622425" cy="822325"/>
                      </a:xfrm>
                      <a:prstGeom prst="rect">
                        <a:avLst/>
                      </a:prstGeom>
                    </p:spPr>
                  </p:pic>
                </p:oleObj>
              </mc:Fallback>
            </mc:AlternateContent>
          </a:graphicData>
        </a:graphic>
      </p:graphicFrame>
    </p:spTree>
    <p:extLst>
      <p:ext uri="{BB962C8B-B14F-4D97-AF65-F5344CB8AC3E}">
        <p14:creationId xmlns:p14="http://schemas.microsoft.com/office/powerpoint/2010/main" val="2553062888"/>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y Fonts">
      <a:majorFont>
        <a:latin typeface="Times New Roman"/>
        <a:ea typeface=""/>
        <a:cs typeface="B Nazanin"/>
      </a:majorFont>
      <a:minorFont>
        <a:latin typeface="Times New Roman"/>
        <a:ea typeface=""/>
        <a:cs typeface="B Nazani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5244</TotalTime>
  <Words>763</Words>
  <Application>Microsoft Office PowerPoint</Application>
  <PresentationFormat>Widescreen</PresentationFormat>
  <Paragraphs>172</Paragraphs>
  <Slides>15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Symbol</vt:lpstr>
      <vt:lpstr>Times New Roman</vt:lpstr>
      <vt:lpstr>Office Theme</vt:lpstr>
      <vt:lpstr>Equation</vt:lpstr>
      <vt:lpstr>Electromagnetics</vt:lpstr>
      <vt:lpstr>Introduction</vt:lpstr>
      <vt:lpstr>Development of scientific subject</vt:lpstr>
      <vt:lpstr>Modeling</vt:lpstr>
      <vt:lpstr>Example: Circuit theory</vt:lpstr>
      <vt:lpstr>Electromagnetic Model</vt:lpstr>
      <vt:lpstr>Quantities in Electromagnetics Model</vt:lpstr>
      <vt:lpstr>Source Quantities: Electric Charge</vt:lpstr>
      <vt:lpstr>Source Quantities: Electric Current</vt:lpstr>
      <vt:lpstr>Quantities in Electromagnetics Model (cont.)</vt:lpstr>
      <vt:lpstr>Postulates in Electromagnetics Model</vt:lpstr>
      <vt:lpstr>Principle of conservation of electric charge</vt:lpstr>
      <vt:lpstr>Postulates in Electromagnetics Model</vt:lpstr>
      <vt:lpstr>Ampere Definition in SI (until 2019)</vt:lpstr>
      <vt:lpstr>Maxwell Equations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Farhad Mazlumi</dc:creator>
  <cp:lastModifiedBy>Farhad Mazlumi</cp:lastModifiedBy>
  <cp:revision>414</cp:revision>
  <dcterms:created xsi:type="dcterms:W3CDTF">2013-09-15T16:17:41Z</dcterms:created>
  <dcterms:modified xsi:type="dcterms:W3CDTF">2025-09-21T07:06:02Z</dcterms:modified>
</cp:coreProperties>
</file>