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64" r:id="rId2"/>
    <p:sldId id="320" r:id="rId3"/>
    <p:sldId id="283" r:id="rId4"/>
    <p:sldId id="284" r:id="rId5"/>
    <p:sldId id="285" r:id="rId6"/>
    <p:sldId id="385" r:id="rId7"/>
    <p:sldId id="386" r:id="rId8"/>
    <p:sldId id="387" r:id="rId9"/>
    <p:sldId id="287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7" r:id="rId19"/>
    <p:sldId id="298" r:id="rId20"/>
    <p:sldId id="299" r:id="rId21"/>
    <p:sldId id="300" r:id="rId22"/>
    <p:sldId id="301" r:id="rId23"/>
    <p:sldId id="382" r:id="rId24"/>
    <p:sldId id="302" r:id="rId25"/>
    <p:sldId id="304" r:id="rId26"/>
    <p:sldId id="303" r:id="rId27"/>
    <p:sldId id="305" r:id="rId28"/>
    <p:sldId id="306" r:id="rId29"/>
    <p:sldId id="307" r:id="rId30"/>
    <p:sldId id="315" r:id="rId31"/>
    <p:sldId id="308" r:id="rId32"/>
    <p:sldId id="316" r:id="rId33"/>
    <p:sldId id="323" r:id="rId34"/>
    <p:sldId id="332" r:id="rId35"/>
    <p:sldId id="321" r:id="rId36"/>
    <p:sldId id="309" r:id="rId37"/>
    <p:sldId id="310" r:id="rId38"/>
    <p:sldId id="313" r:id="rId39"/>
    <p:sldId id="312" r:id="rId40"/>
    <p:sldId id="383" r:id="rId41"/>
    <p:sldId id="314" r:id="rId42"/>
    <p:sldId id="311" r:id="rId43"/>
    <p:sldId id="317" r:id="rId44"/>
    <p:sldId id="384" r:id="rId45"/>
    <p:sldId id="318" r:id="rId46"/>
    <p:sldId id="319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3" r:id="rId56"/>
    <p:sldId id="334" r:id="rId57"/>
    <p:sldId id="335" r:id="rId58"/>
    <p:sldId id="336" r:id="rId59"/>
    <p:sldId id="337" r:id="rId60"/>
    <p:sldId id="340" r:id="rId61"/>
    <p:sldId id="339" r:id="rId62"/>
    <p:sldId id="338" r:id="rId63"/>
    <p:sldId id="342" r:id="rId64"/>
    <p:sldId id="343" r:id="rId65"/>
    <p:sldId id="350" r:id="rId66"/>
    <p:sldId id="344" r:id="rId67"/>
    <p:sldId id="341" r:id="rId68"/>
    <p:sldId id="349" r:id="rId69"/>
    <p:sldId id="351" r:id="rId70"/>
    <p:sldId id="352" r:id="rId71"/>
    <p:sldId id="345" r:id="rId72"/>
    <p:sldId id="346" r:id="rId73"/>
    <p:sldId id="347" r:id="rId74"/>
    <p:sldId id="348" r:id="rId75"/>
    <p:sldId id="354" r:id="rId76"/>
    <p:sldId id="353" r:id="rId77"/>
    <p:sldId id="366" r:id="rId78"/>
    <p:sldId id="367" r:id="rId79"/>
    <p:sldId id="368" r:id="rId80"/>
    <p:sldId id="361" r:id="rId81"/>
    <p:sldId id="369" r:id="rId82"/>
    <p:sldId id="355" r:id="rId83"/>
    <p:sldId id="356" r:id="rId84"/>
    <p:sldId id="357" r:id="rId85"/>
    <p:sldId id="358" r:id="rId86"/>
    <p:sldId id="370" r:id="rId87"/>
    <p:sldId id="359" r:id="rId88"/>
    <p:sldId id="372" r:id="rId89"/>
    <p:sldId id="373" r:id="rId90"/>
    <p:sldId id="362" r:id="rId91"/>
    <p:sldId id="374" r:id="rId92"/>
    <p:sldId id="388" r:id="rId93"/>
    <p:sldId id="389" r:id="rId94"/>
    <p:sldId id="360" r:id="rId95"/>
    <p:sldId id="363" r:id="rId96"/>
    <p:sldId id="364" r:id="rId97"/>
    <p:sldId id="365" r:id="rId98"/>
    <p:sldId id="371" r:id="rId99"/>
    <p:sldId id="375" r:id="rId100"/>
    <p:sldId id="376" r:id="rId101"/>
    <p:sldId id="377" r:id="rId102"/>
    <p:sldId id="378" r:id="rId103"/>
    <p:sldId id="379" r:id="rId104"/>
    <p:sldId id="380" r:id="rId105"/>
    <p:sldId id="381" r:id="rId10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F81BD"/>
    <a:srgbClr val="FF7C80"/>
    <a:srgbClr val="0000FF"/>
    <a:srgbClr val="1C334E"/>
    <a:srgbClr val="FF6600"/>
    <a:srgbClr val="FFA7A7"/>
    <a:srgbClr val="FF8989"/>
    <a:srgbClr val="FF8585"/>
    <a:srgbClr val="FF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AA77D-0F1C-4204-9D44-1C378D83BA58}" v="3" dt="2026-01-07T20:21:23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5" autoAdjust="0"/>
  </p:normalViewPr>
  <p:slideViewPr>
    <p:cSldViewPr snapToGrid="0">
      <p:cViewPr varScale="1">
        <p:scale>
          <a:sx n="75" d="100"/>
          <a:sy n="75" d="100"/>
        </p:scale>
        <p:origin x="2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6/11/relationships/changesInfo" Target="changesInfos/changesInfo1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microsoft.com/office/2015/10/relationships/revisionInfo" Target="revisionInfo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had Mazlumi" userId="261c645f9e59134c" providerId="LiveId" clId="{1F9D3A4C-EFC0-419C-B759-2ECA423A2FD7}"/>
    <pc:docChg chg="undo custSel addSld modSld">
      <pc:chgData name="Farhad Mazlumi" userId="261c645f9e59134c" providerId="LiveId" clId="{1F9D3A4C-EFC0-419C-B759-2ECA423A2FD7}" dt="2026-01-07T20:34:56.299" v="81" actId="20577"/>
      <pc:docMkLst>
        <pc:docMk/>
      </pc:docMkLst>
      <pc:sldChg chg="modSp new mod">
        <pc:chgData name="Farhad Mazlumi" userId="261c645f9e59134c" providerId="LiveId" clId="{1F9D3A4C-EFC0-419C-B759-2ECA423A2FD7}" dt="2026-01-07T20:34:56.299" v="81" actId="20577"/>
        <pc:sldMkLst>
          <pc:docMk/>
          <pc:sldMk cId="1563692911" sldId="387"/>
        </pc:sldMkLst>
        <pc:spChg chg="mod">
          <ac:chgData name="Farhad Mazlumi" userId="261c645f9e59134c" providerId="LiveId" clId="{1F9D3A4C-EFC0-419C-B759-2ECA423A2FD7}" dt="2026-01-07T20:16:44.666" v="3" actId="6549"/>
          <ac:spMkLst>
            <pc:docMk/>
            <pc:sldMk cId="1563692911" sldId="387"/>
            <ac:spMk id="2" creationId="{2028FE69-39D1-AB6C-6439-5E1BC4B4FF76}"/>
          </ac:spMkLst>
        </pc:spChg>
        <pc:spChg chg="mod">
          <ac:chgData name="Farhad Mazlumi" userId="261c645f9e59134c" providerId="LiveId" clId="{1F9D3A4C-EFC0-419C-B759-2ECA423A2FD7}" dt="2026-01-07T20:34:56.299" v="81" actId="20577"/>
          <ac:spMkLst>
            <pc:docMk/>
            <pc:sldMk cId="1563692911" sldId="387"/>
            <ac:spMk id="3" creationId="{5B528ABE-8049-1AA8-0D35-3E0084AEB6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5B37D-6E34-4D93-9757-E004984FAAC6}" type="datetimeFigureOut">
              <a:rPr lang="en-US" smtClean="0"/>
              <a:t>26/01/24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5F5A3-937C-40CE-A1DA-76CB8B8A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5B14C-20BE-60B3-C0B9-FF6FB6546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DBE168-A8C4-BCF6-F8B5-E930BE613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2B086-5862-9AE1-2B8B-2297CEDFE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E98FC-4897-8CD0-AB0B-047DB365E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77CA6-9933-E2A7-75D3-9D8362632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D74372-00B4-C4CC-EC24-BAC8C554C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A201C-862A-049E-9F61-1E1D6DFFC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12764-C973-FD29-97BC-D464B43EC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27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0DB9-3727-AC24-3FB9-EDF5346E1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5627D-D1E1-376F-52F9-901A21467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84CEA-E8FC-0EB5-2184-7B0AEC20D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5E79-0ED3-A9BB-49E0-E0B8C6919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64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42A09-A457-785B-E224-69D4632C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3B5F9-4932-3597-BD74-AF07BB626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73E426-E277-0813-4F37-725E774FA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0C3CF-B07F-83A4-E9C4-BB957D523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97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4507F-0693-1E82-E08F-1B1AF25E5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768186-D07B-00C3-7465-705EED776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65BB0D-9E76-1A23-E9A3-1016FEBE0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857EC-4044-1820-3391-FFDF5AE98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21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55A2-4271-9AD4-83E4-3797D8315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58B67-C71B-1EEE-93B2-FF5D70D65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D6802-9EC1-1C3A-72C7-75E205A1A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C76D3-0FC4-E548-84B1-6327C7EA0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17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39BB6-A1A8-27C2-A9FF-88A4C8BE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0D7F7-C330-79B3-1685-9584F1BA5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CE540-7DC2-18CF-9A5A-7B3038CF0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E46B5-1597-0350-29A7-76F6BF59E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56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60FA5-9369-E5F7-160D-E6FE7E76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F19EF-8FE2-2C2D-A650-CCFFFE4D5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5D55D3-DF1C-4CF4-5D82-3B3C287EE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32875-EC39-390A-93A8-07D7F179B0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1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02073-5170-6A25-F9F4-0B802CA82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77A9F-08C7-73D7-CE09-D4D9186C9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18139-4E65-952B-CBAC-99872122A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28270-F563-0A58-A947-432841D53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5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0CFFD-2C86-3465-E136-AC2496FEA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9A469E-5D6E-6365-FCED-B3115380A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9D9166-5301-80B9-FE22-D04AD20C6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26A52-D6A2-528E-97AF-DB41ED17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69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9132F-21C9-376B-5A21-2B97B910D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C4A3F6-BF1E-BE86-B3ED-B8F58E5C5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6F06BC-0D0D-D4E0-EC90-BCB13DF0F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F2790-9EB3-CF5C-6A14-908DBA39B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9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17149-C12E-997F-945A-4778C4BC8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BDB7E-A9E4-BCAE-CC61-7943A7D0F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CC0D77-EAE0-DE19-6533-72101097E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95F2D-E796-C0E9-19D6-C2BA5D093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17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5AB34-AF10-5C13-ED45-7D8818FA6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4D77F-9EF0-0BFD-943F-3FEDE4519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093AA6-CBE5-D91C-3B55-F57EBDD6C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2BC55-2408-0410-B6C2-7AFB4C8C9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87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C4C1F-7758-C857-FA3D-7F012778B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C01A01-CBE1-467C-7325-817A682EA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A63EA-2D73-9A08-B879-EA318CC4C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7E6CE-FF15-645C-F91D-BBBE12622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8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1EBB1-3BD0-CEF1-0AAD-40A527984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58271-F995-5F28-65AA-B48306CCC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A75E3-AB72-4A3A-B325-A31D31472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3E632-4F64-4A0E-0035-4CDC6A13E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7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43CE5-8C6E-192E-05CD-C660F6450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B35CF-86B3-11A5-837F-F17B742654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FF002C-31CC-8C55-CBB4-D9B903994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B3C62-4C83-FBA9-02CB-ECC712D5C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4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81678-9E65-BA7E-CB53-3AA7E379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464AE-BF85-51E1-7623-AB5838B4F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BF53C5-B482-5862-8400-116ED02AE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8D54F-407B-506C-4474-B6B4AC899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72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CD9AA-CBF7-1AC7-6718-5C5E2CAD1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4C63C8-F37B-93C2-91AA-FBA5E8C2E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2D9D50-7B62-8437-3922-5BFC55B93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1DDD6-C515-C84F-79E1-E6F906E58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03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B9DFD-E894-133B-0642-1DD72616E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305C4-BCEA-73E7-FD5C-80FB71DAA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46FDE-2BCD-9319-AEED-0F903A630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the surface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FA083-C22B-825D-5415-EE4A16A55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D2A9C-3A02-C430-B795-3335764A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8C22BF-EE55-5A29-A9DA-501FED6EE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7FE5CD-4430-CFAA-809D-40898DBF0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4BA3D-58A2-F7C7-B9CE-BC74893F1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78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9A0D6-79E1-25C9-441C-CF2C45B49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86A3BE-2101-B99E-7D69-301AFDBD5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D5232D-3C8B-1332-5323-673F16C1E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FC25-EDBD-B572-91C2-18C939BBE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13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2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43841-32DA-4292-6678-D9A6DE6B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782FA7-F926-3A94-EA26-57FDEE23C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FFCC5-2D60-1D24-F7A5-9A1B030F6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F1C6B-B1E3-F7F9-354A-A716206F0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5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ECB3A-22D5-B288-0DE1-C3B7356E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25D3F-9CC5-6F70-2712-846EBA273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95E07F-98B4-27F8-6523-118D17745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B859-3147-DA23-5D21-192E95ACC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9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D643-27C6-B238-298F-C5616C8DD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36167-2249-73B7-5D33-FE0FDC055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7386B8-04DB-8281-1F0F-36411B207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6F941-1C96-ABA7-A06D-EE741700B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3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4710F-45A2-5D28-1B1B-67839FFF7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67F78-B3BA-4615-8938-60292080B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87ACB-0EA8-6283-F374-1A5EAE70E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A9338-7570-63B3-171B-B3525A279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1BAE4-C91D-7A08-9AA2-CEA1FAF6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FECCC-C220-6162-D94A-4D865D42B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7CB72-3DBB-1C77-878C-81D40D0C6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B7333-2F7A-5B04-32AA-C34EF2C58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2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7D3D5-2043-5F76-CB96-9889A47C8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2B716D-1041-1FDA-234D-1EDD6673EC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ADA53-28F9-E0FC-EAE6-13862F8BB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DFFCB-F55E-1B82-4D02-1F999E071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0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5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0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4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oleObject" Target="../embeddings/oleObject2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5.wmf"/><Relationship Id="rId4" Type="http://schemas.openxmlformats.org/officeDocument/2006/relationships/oleObject" Target="../embeddings/oleObject218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7" Type="http://schemas.openxmlformats.org/officeDocument/2006/relationships/image" Target="../media/image237.wmf"/><Relationship Id="rId2" Type="http://schemas.openxmlformats.org/officeDocument/2006/relationships/oleObject" Target="../embeddings/oleObject2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0.bin"/><Relationship Id="rId5" Type="http://schemas.openxmlformats.org/officeDocument/2006/relationships/image" Target="../media/image236.wmf"/><Relationship Id="rId4" Type="http://schemas.openxmlformats.org/officeDocument/2006/relationships/oleObject" Target="../embeddings/oleObject219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7" Type="http://schemas.openxmlformats.org/officeDocument/2006/relationships/image" Target="../media/image240.wmf"/><Relationship Id="rId2" Type="http://schemas.openxmlformats.org/officeDocument/2006/relationships/oleObject" Target="../embeddings/oleObject2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3.bin"/><Relationship Id="rId5" Type="http://schemas.openxmlformats.org/officeDocument/2006/relationships/image" Target="../media/image239.wmf"/><Relationship Id="rId4" Type="http://schemas.openxmlformats.org/officeDocument/2006/relationships/oleObject" Target="../embeddings/oleObject222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image" Target="../media/image241.wmf"/><Relationship Id="rId7" Type="http://schemas.openxmlformats.org/officeDocument/2006/relationships/image" Target="../media/image243.wmf"/><Relationship Id="rId2" Type="http://schemas.openxmlformats.org/officeDocument/2006/relationships/oleObject" Target="../embeddings/oleObject2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6.bin"/><Relationship Id="rId5" Type="http://schemas.openxmlformats.org/officeDocument/2006/relationships/image" Target="../media/image242.wmf"/><Relationship Id="rId4" Type="http://schemas.openxmlformats.org/officeDocument/2006/relationships/oleObject" Target="../embeddings/oleObject225.bin"/><Relationship Id="rId9" Type="http://schemas.openxmlformats.org/officeDocument/2006/relationships/image" Target="../media/image244.w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oleObject" Target="../embeddings/oleObject228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3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3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31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2.wmf"/><Relationship Id="rId5" Type="http://schemas.openxmlformats.org/officeDocument/2006/relationships/image" Target="../media/image25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9.wmf"/><Relationship Id="rId3" Type="http://schemas.openxmlformats.org/officeDocument/2006/relationships/image" Target="../media/image31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1.wmf"/><Relationship Id="rId21" Type="http://schemas.openxmlformats.org/officeDocument/2006/relationships/image" Target="../media/image44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2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6.wmf"/><Relationship Id="rId5" Type="http://schemas.openxmlformats.org/officeDocument/2006/relationships/image" Target="../media/image35.wmf"/><Relationship Id="rId15" Type="http://schemas.openxmlformats.org/officeDocument/2006/relationships/image" Target="../media/image41.wmf"/><Relationship Id="rId23" Type="http://schemas.openxmlformats.org/officeDocument/2006/relationships/image" Target="../media/image45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3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Orthogonal_coordinat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4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wmf"/><Relationship Id="rId7" Type="http://schemas.openxmlformats.org/officeDocument/2006/relationships/image" Target="../media/image69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6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7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oleObject" Target="../embeddings/oleObject84.bin"/><Relationship Id="rId3" Type="http://schemas.openxmlformats.org/officeDocument/2006/relationships/image" Target="../media/image87.png"/><Relationship Id="rId7" Type="http://schemas.openxmlformats.org/officeDocument/2006/relationships/image" Target="../media/image89.wmf"/><Relationship Id="rId12" Type="http://schemas.openxmlformats.org/officeDocument/2006/relationships/image" Target="../media/image9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3.bin"/><Relationship Id="rId5" Type="http://schemas.openxmlformats.org/officeDocument/2006/relationships/image" Target="../media/image88.wmf"/><Relationship Id="rId15" Type="http://schemas.openxmlformats.org/officeDocument/2006/relationships/image" Target="../media/image94.jpeg"/><Relationship Id="rId10" Type="http://schemas.openxmlformats.org/officeDocument/2006/relationships/image" Target="../media/image91.png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0.wmf"/><Relationship Id="rId14" Type="http://schemas.openxmlformats.org/officeDocument/2006/relationships/image" Target="../media/image9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9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00.w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89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8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02.w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89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8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104.w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03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106.w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03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109.w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08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1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111.wmf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90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112.wmf"/><Relationship Id="rId4" Type="http://schemas.openxmlformats.org/officeDocument/2006/relationships/image" Target="../media/image87.png"/><Relationship Id="rId9" Type="http://schemas.openxmlformats.org/officeDocument/2006/relationships/oleObject" Target="../embeddings/oleObject10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113.wmf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0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oleObject" Target="../embeddings/oleObject82.bin"/><Relationship Id="rId5" Type="http://schemas.openxmlformats.org/officeDocument/2006/relationships/image" Target="../media/image114.wmf"/><Relationship Id="rId10" Type="http://schemas.openxmlformats.org/officeDocument/2006/relationships/image" Target="../media/image89.wmf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8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oleObject" Target="../embeddings/oleObject106.bin"/><Relationship Id="rId3" Type="http://schemas.openxmlformats.org/officeDocument/2006/relationships/image" Target="../media/image90.wmf"/><Relationship Id="rId7" Type="http://schemas.openxmlformats.org/officeDocument/2006/relationships/image" Target="../media/image89.wmf"/><Relationship Id="rId12" Type="http://schemas.openxmlformats.org/officeDocument/2006/relationships/image" Target="../media/image117.png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116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15.wmf"/><Relationship Id="rId14" Type="http://schemas.openxmlformats.org/officeDocument/2006/relationships/image" Target="../media/image11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120.wmf"/><Relationship Id="rId3" Type="http://schemas.openxmlformats.org/officeDocument/2006/relationships/image" Target="../media/image90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08.bin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119.wmf"/><Relationship Id="rId5" Type="http://schemas.openxmlformats.org/officeDocument/2006/relationships/image" Target="../media/image88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15.wmf"/><Relationship Id="rId14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24.wmf"/><Relationship Id="rId3" Type="http://schemas.openxmlformats.org/officeDocument/2006/relationships/image" Target="../media/image121.png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123.wmf"/><Relationship Id="rId5" Type="http://schemas.openxmlformats.org/officeDocument/2006/relationships/image" Target="../media/image88.wmf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8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2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31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1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2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3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3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9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3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4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e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45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3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3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4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4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4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154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image" Target="../media/image23.png"/><Relationship Id="rId7" Type="http://schemas.openxmlformats.org/officeDocument/2006/relationships/image" Target="../media/image15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4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5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3" Type="http://schemas.openxmlformats.org/officeDocument/2006/relationships/image" Target="../media/image23.png"/><Relationship Id="rId7" Type="http://schemas.openxmlformats.org/officeDocument/2006/relationships/image" Target="../media/image15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60.wmf"/><Relationship Id="rId5" Type="http://schemas.openxmlformats.org/officeDocument/2006/relationships/image" Target="../media/image156.wmf"/><Relationship Id="rId10" Type="http://schemas.openxmlformats.org/officeDocument/2006/relationships/oleObject" Target="../embeddings/oleObject147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59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61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image" Target="../media/image164.png"/><Relationship Id="rId7" Type="http://schemas.openxmlformats.org/officeDocument/2006/relationships/image" Target="../media/image16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67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oleObject" Target="../embeddings/oleObject154.bin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oleObject" Target="../embeddings/oleObject155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oleObject" Target="../embeddings/oleObject156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177.wmf"/><Relationship Id="rId3" Type="http://schemas.openxmlformats.org/officeDocument/2006/relationships/image" Target="../media/image172.wmf"/><Relationship Id="rId7" Type="http://schemas.openxmlformats.org/officeDocument/2006/relationships/image" Target="../media/image174.wmf"/><Relationship Id="rId12" Type="http://schemas.openxmlformats.org/officeDocument/2006/relationships/oleObject" Target="../embeddings/oleObject162.bin"/><Relationship Id="rId2" Type="http://schemas.openxmlformats.org/officeDocument/2006/relationships/oleObject" Target="../embeddings/oleObject1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176.wmf"/><Relationship Id="rId5" Type="http://schemas.openxmlformats.org/officeDocument/2006/relationships/image" Target="../media/image173.w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75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oleObject" Target="../embeddings/oleObject16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13" Type="http://schemas.openxmlformats.org/officeDocument/2006/relationships/oleObject" Target="../embeddings/oleObject169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83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0" Type="http://schemas.openxmlformats.org/officeDocument/2006/relationships/image" Target="../media/image182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8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oleObject" Target="../embeddings/oleObject170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oleObject" Target="../embeddings/oleObject17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5.wmf"/><Relationship Id="rId4" Type="http://schemas.openxmlformats.org/officeDocument/2006/relationships/oleObject" Target="../embeddings/oleObject17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oleObject" Target="../embeddings/oleObject17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wmf"/><Relationship Id="rId4" Type="http://schemas.openxmlformats.org/officeDocument/2006/relationships/oleObject" Target="../embeddings/oleObject172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oleObject" Target="../embeddings/oleObject17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173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oleObject" Target="../embeddings/oleObject174.bin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91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oleObject" Target="../embeddings/oleObject177.bin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7" Type="http://schemas.openxmlformats.org/officeDocument/2006/relationships/image" Target="../media/image196.wmf"/><Relationship Id="rId2" Type="http://schemas.openxmlformats.org/officeDocument/2006/relationships/oleObject" Target="../embeddings/oleObject1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0.bin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17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oleObject" Target="../embeddings/oleObject181.bin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oleObject" Target="../embeddings/oleObject18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9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oleObject" Target="../embeddings/oleObject18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wmf"/><Relationship Id="rId4" Type="http://schemas.openxmlformats.org/officeDocument/2006/relationships/oleObject" Target="../embeddings/oleObject184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oleObject" Target="../embeddings/oleObject18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wmf"/><Relationship Id="rId4" Type="http://schemas.openxmlformats.org/officeDocument/2006/relationships/oleObject" Target="../embeddings/oleObject18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oleObject" Target="../embeddings/oleObject18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5.wmf"/><Relationship Id="rId4" Type="http://schemas.openxmlformats.org/officeDocument/2006/relationships/oleObject" Target="../embeddings/oleObject18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oleObject" Target="../embeddings/oleObject18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7.wmf"/><Relationship Id="rId4" Type="http://schemas.openxmlformats.org/officeDocument/2006/relationships/oleObject" Target="../embeddings/oleObject190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3" Type="http://schemas.openxmlformats.org/officeDocument/2006/relationships/image" Target="../media/image208.wmf"/><Relationship Id="rId7" Type="http://schemas.openxmlformats.org/officeDocument/2006/relationships/image" Target="../media/image210.wmf"/><Relationship Id="rId2" Type="http://schemas.openxmlformats.org/officeDocument/2006/relationships/oleObject" Target="../embeddings/oleObject1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3.bin"/><Relationship Id="rId11" Type="http://schemas.openxmlformats.org/officeDocument/2006/relationships/image" Target="../media/image212.emf"/><Relationship Id="rId5" Type="http://schemas.openxmlformats.org/officeDocument/2006/relationships/image" Target="../media/image209.wmf"/><Relationship Id="rId10" Type="http://schemas.openxmlformats.org/officeDocument/2006/relationships/oleObject" Target="../embeddings/oleObject195.bin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211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oleObject" Target="../embeddings/oleObject196.bin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oleObject" Target="../embeddings/oleObject197.bin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oleObject" Target="../embeddings/oleObject198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oleObject" Target="../embeddings/oleObject199.bin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2" Type="http://schemas.openxmlformats.org/officeDocument/2006/relationships/oleObject" Target="../embeddings/oleObject200.bin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oleObject" Target="../embeddings/oleObject201.bin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image" Target="../media/image224.wmf"/><Relationship Id="rId3" Type="http://schemas.openxmlformats.org/officeDocument/2006/relationships/image" Target="../media/image219.wmf"/><Relationship Id="rId7" Type="http://schemas.openxmlformats.org/officeDocument/2006/relationships/image" Target="../media/image221.wmf"/><Relationship Id="rId12" Type="http://schemas.openxmlformats.org/officeDocument/2006/relationships/oleObject" Target="../embeddings/oleObject207.bin"/><Relationship Id="rId2" Type="http://schemas.openxmlformats.org/officeDocument/2006/relationships/oleObject" Target="../embeddings/oleObject20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4.bin"/><Relationship Id="rId11" Type="http://schemas.openxmlformats.org/officeDocument/2006/relationships/image" Target="../media/image223.wmf"/><Relationship Id="rId5" Type="http://schemas.openxmlformats.org/officeDocument/2006/relationships/image" Target="../media/image220.wmf"/><Relationship Id="rId15" Type="http://schemas.openxmlformats.org/officeDocument/2006/relationships/image" Target="../media/image225.wmf"/><Relationship Id="rId10" Type="http://schemas.openxmlformats.org/officeDocument/2006/relationships/oleObject" Target="../embeddings/oleObject206.bin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222.wmf"/><Relationship Id="rId14" Type="http://schemas.openxmlformats.org/officeDocument/2006/relationships/oleObject" Target="../embeddings/oleObject208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oleObject" Target="../embeddings/oleObject20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wmf"/><Relationship Id="rId4" Type="http://schemas.openxmlformats.org/officeDocument/2006/relationships/oleObject" Target="../embeddings/oleObject184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oleObject" Target="../embeddings/oleObject18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7.wmf"/><Relationship Id="rId4" Type="http://schemas.openxmlformats.org/officeDocument/2006/relationships/oleObject" Target="../embeddings/oleObject210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oleObject" Target="../embeddings/oleObject2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9.wmf"/><Relationship Id="rId4" Type="http://schemas.openxmlformats.org/officeDocument/2006/relationships/oleObject" Target="../embeddings/oleObject212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oleObject" Target="../embeddings/oleObject2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7.wmf"/><Relationship Id="rId4" Type="http://schemas.openxmlformats.org/officeDocument/2006/relationships/oleObject" Target="../embeddings/oleObject190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3" Type="http://schemas.openxmlformats.org/officeDocument/2006/relationships/image" Target="../media/image208.wmf"/><Relationship Id="rId7" Type="http://schemas.openxmlformats.org/officeDocument/2006/relationships/image" Target="../media/image210.wmf"/><Relationship Id="rId2" Type="http://schemas.openxmlformats.org/officeDocument/2006/relationships/oleObject" Target="../embeddings/oleObject1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3.bin"/><Relationship Id="rId11" Type="http://schemas.openxmlformats.org/officeDocument/2006/relationships/image" Target="../media/image212.emf"/><Relationship Id="rId5" Type="http://schemas.openxmlformats.org/officeDocument/2006/relationships/image" Target="../media/image209.wmf"/><Relationship Id="rId10" Type="http://schemas.openxmlformats.org/officeDocument/2006/relationships/oleObject" Target="../embeddings/oleObject195.bin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231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oleObject" Target="../embeddings/oleObject2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3.wmf"/><Relationship Id="rId4" Type="http://schemas.openxmlformats.org/officeDocument/2006/relationships/oleObject" Target="../embeddings/oleObject2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Electromagnetics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Farhad Mazlumi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Civil Aviation Technology College, Tehran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1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D11EC-7AB2-67B5-B7B4-4BAE12489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D181-29E1-60BD-B683-3758B1BA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Addition and Subtraction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53565-A9E0-7D5D-F902-5DC7EC78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C99C-11CF-37C9-BACE-0241098C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336E-CDA0-4108-8CD4-2E4E0306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028E57-D88C-D817-B438-551F074EB150}"/>
              </a:ext>
            </a:extLst>
          </p:cNvPr>
          <p:cNvCxnSpPr>
            <a:cxnSpLocks/>
          </p:cNvCxnSpPr>
          <p:nvPr/>
        </p:nvCxnSpPr>
        <p:spPr>
          <a:xfrm flipV="1">
            <a:off x="4317500" y="1945764"/>
            <a:ext cx="1002152" cy="9303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4F89BE5-1621-85A1-0868-9CF69EDD6F04}"/>
              </a:ext>
            </a:extLst>
          </p:cNvPr>
          <p:cNvSpPr txBox="1"/>
          <p:nvPr/>
        </p:nvSpPr>
        <p:spPr>
          <a:xfrm>
            <a:off x="4357599" y="194576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endParaRPr lang="en-US" sz="20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37814B-F3D4-2480-4640-35733B1C7C7B}"/>
              </a:ext>
            </a:extLst>
          </p:cNvPr>
          <p:cNvCxnSpPr>
            <a:cxnSpLocks/>
          </p:cNvCxnSpPr>
          <p:nvPr/>
        </p:nvCxnSpPr>
        <p:spPr>
          <a:xfrm>
            <a:off x="6337437" y="2547084"/>
            <a:ext cx="1880419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AF93C3-828A-5650-5E86-5DA92AF6D0D7}"/>
              </a:ext>
            </a:extLst>
          </p:cNvPr>
          <p:cNvSpPr txBox="1"/>
          <p:nvPr/>
        </p:nvSpPr>
        <p:spPr>
          <a:xfrm>
            <a:off x="6963294" y="200475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endParaRPr lang="en-US" sz="2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E59234-D4A0-B25E-83EC-1ED06EC100F3}"/>
              </a:ext>
            </a:extLst>
          </p:cNvPr>
          <p:cNvCxnSpPr>
            <a:cxnSpLocks/>
          </p:cNvCxnSpPr>
          <p:nvPr/>
        </p:nvCxnSpPr>
        <p:spPr>
          <a:xfrm flipV="1">
            <a:off x="2024950" y="4407630"/>
            <a:ext cx="1002152" cy="9303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B225A0-B602-4D59-9D27-64253CABC545}"/>
              </a:ext>
            </a:extLst>
          </p:cNvPr>
          <p:cNvSpPr txBox="1"/>
          <p:nvPr/>
        </p:nvSpPr>
        <p:spPr>
          <a:xfrm>
            <a:off x="2138416" y="447156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endParaRPr lang="en-US" sz="20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F4ED63-3849-EE11-3BA7-0F7BF9D4CA45}"/>
              </a:ext>
            </a:extLst>
          </p:cNvPr>
          <p:cNvCxnSpPr>
            <a:cxnSpLocks/>
          </p:cNvCxnSpPr>
          <p:nvPr/>
        </p:nvCxnSpPr>
        <p:spPr>
          <a:xfrm>
            <a:off x="3027102" y="4404183"/>
            <a:ext cx="1880419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C08A36-82CB-14A1-6488-32967A9BC33A}"/>
              </a:ext>
            </a:extLst>
          </p:cNvPr>
          <p:cNvSpPr txBox="1"/>
          <p:nvPr/>
        </p:nvSpPr>
        <p:spPr>
          <a:xfrm>
            <a:off x="3817497" y="396956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  <a:endParaRPr lang="en-US" sz="20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560128-3BFF-6273-CA73-5BCCEDD0FCEA}"/>
              </a:ext>
            </a:extLst>
          </p:cNvPr>
          <p:cNvCxnSpPr>
            <a:cxnSpLocks/>
          </p:cNvCxnSpPr>
          <p:nvPr/>
        </p:nvCxnSpPr>
        <p:spPr>
          <a:xfrm flipV="1">
            <a:off x="2024950" y="4406807"/>
            <a:ext cx="2882571" cy="9311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C4F97C4-BD2B-2F23-D23C-A3FE69F0777E}"/>
              </a:ext>
            </a:extLst>
          </p:cNvPr>
          <p:cNvSpPr txBox="1"/>
          <p:nvPr/>
        </p:nvSpPr>
        <p:spPr>
          <a:xfrm>
            <a:off x="3241065" y="481889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A+B</a:t>
            </a:r>
            <a:endParaRPr lang="en-US" sz="2000" b="1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251BB6-7322-09C0-EBDF-C1644E4AF828}"/>
              </a:ext>
            </a:extLst>
          </p:cNvPr>
          <p:cNvCxnSpPr>
            <a:cxnSpLocks/>
          </p:cNvCxnSpPr>
          <p:nvPr/>
        </p:nvCxnSpPr>
        <p:spPr>
          <a:xfrm flipV="1">
            <a:off x="9186928" y="4448240"/>
            <a:ext cx="1002152" cy="9303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357DFAA-2292-52BB-F6BD-A734D0AB2614}"/>
              </a:ext>
            </a:extLst>
          </p:cNvPr>
          <p:cNvSpPr txBox="1"/>
          <p:nvPr/>
        </p:nvSpPr>
        <p:spPr>
          <a:xfrm>
            <a:off x="9604115" y="470482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endParaRPr lang="en-US" sz="20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60501F-5050-E481-8562-B66219EED779}"/>
              </a:ext>
            </a:extLst>
          </p:cNvPr>
          <p:cNvCxnSpPr>
            <a:cxnSpLocks/>
          </p:cNvCxnSpPr>
          <p:nvPr/>
        </p:nvCxnSpPr>
        <p:spPr>
          <a:xfrm flipH="1">
            <a:off x="8308661" y="4428926"/>
            <a:ext cx="1880419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5512D9F-4C99-CDDC-6DA1-14ECF367173B}"/>
              </a:ext>
            </a:extLst>
          </p:cNvPr>
          <p:cNvSpPr txBox="1"/>
          <p:nvPr/>
        </p:nvSpPr>
        <p:spPr>
          <a:xfrm>
            <a:off x="9085833" y="397806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-B</a:t>
            </a:r>
            <a:endParaRPr lang="en-US" sz="2000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8FCE3B-25C7-1A99-02B2-D5D6BA3F21EC}"/>
              </a:ext>
            </a:extLst>
          </p:cNvPr>
          <p:cNvCxnSpPr>
            <a:cxnSpLocks/>
          </p:cNvCxnSpPr>
          <p:nvPr/>
        </p:nvCxnSpPr>
        <p:spPr>
          <a:xfrm flipH="1" flipV="1">
            <a:off x="8308661" y="4443298"/>
            <a:ext cx="878267" cy="9353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E14E7F4-59BE-506A-8164-6812622F7F77}"/>
              </a:ext>
            </a:extLst>
          </p:cNvPr>
          <p:cNvSpPr txBox="1"/>
          <p:nvPr/>
        </p:nvSpPr>
        <p:spPr>
          <a:xfrm>
            <a:off x="7973013" y="4732997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A-B</a:t>
            </a:r>
            <a:endParaRPr lang="en-US" sz="2000" b="1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7D4B43-5F62-5F97-AB49-B96521F485DE}"/>
              </a:ext>
            </a:extLst>
          </p:cNvPr>
          <p:cNvCxnSpPr>
            <a:cxnSpLocks/>
          </p:cNvCxnSpPr>
          <p:nvPr/>
        </p:nvCxnSpPr>
        <p:spPr>
          <a:xfrm>
            <a:off x="2024950" y="5356631"/>
            <a:ext cx="1880419" cy="0"/>
          </a:xfrm>
          <a:prstGeom prst="straightConnector1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985100D-3F3B-95FA-3B72-BC94A8029948}"/>
              </a:ext>
            </a:extLst>
          </p:cNvPr>
          <p:cNvCxnSpPr>
            <a:cxnSpLocks/>
          </p:cNvCxnSpPr>
          <p:nvPr/>
        </p:nvCxnSpPr>
        <p:spPr>
          <a:xfrm flipV="1">
            <a:off x="3917693" y="4426270"/>
            <a:ext cx="1002152" cy="930362"/>
          </a:xfrm>
          <a:prstGeom prst="straightConnector1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9248B0-50FB-D597-ECCB-F7B669E67F7A}"/>
              </a:ext>
            </a:extLst>
          </p:cNvPr>
          <p:cNvCxnSpPr>
            <a:cxnSpLocks/>
          </p:cNvCxnSpPr>
          <p:nvPr/>
        </p:nvCxnSpPr>
        <p:spPr>
          <a:xfrm>
            <a:off x="7272156" y="5378602"/>
            <a:ext cx="1880419" cy="0"/>
          </a:xfrm>
          <a:prstGeom prst="straightConnector1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9FA34C-045F-2FC1-59F8-F9C11C3282C9}"/>
              </a:ext>
            </a:extLst>
          </p:cNvPr>
          <p:cNvCxnSpPr>
            <a:cxnSpLocks/>
          </p:cNvCxnSpPr>
          <p:nvPr/>
        </p:nvCxnSpPr>
        <p:spPr>
          <a:xfrm flipV="1">
            <a:off x="7291740" y="4426270"/>
            <a:ext cx="1002152" cy="930362"/>
          </a:xfrm>
          <a:prstGeom prst="straightConnector1">
            <a:avLst/>
          </a:prstGeom>
          <a:ln w="28575"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CC199E6-2369-7A07-BBA5-26D8818DDCBF}"/>
              </a:ext>
            </a:extLst>
          </p:cNvPr>
          <p:cNvSpPr txBox="1"/>
          <p:nvPr/>
        </p:nvSpPr>
        <p:spPr>
          <a:xfrm>
            <a:off x="3241065" y="335746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A+B</a:t>
            </a:r>
            <a:endParaRPr lang="en-US" sz="2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2F994D-B85B-F2F8-CDF5-369F71663FCB}"/>
              </a:ext>
            </a:extLst>
          </p:cNvPr>
          <p:cNvSpPr txBox="1"/>
          <p:nvPr/>
        </p:nvSpPr>
        <p:spPr>
          <a:xfrm>
            <a:off x="7940854" y="3343087"/>
            <a:ext cx="223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A-B = A+</a:t>
            </a:r>
            <a:r>
              <a:rPr lang="en-US" sz="2800" dirty="0"/>
              <a:t>(</a:t>
            </a:r>
            <a:r>
              <a:rPr lang="en-US" sz="2800" b="1" dirty="0"/>
              <a:t>-B</a:t>
            </a:r>
            <a:r>
              <a:rPr lang="en-US" sz="28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68112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E7C3-6EDA-2E99-0A32-59805119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Irrotational and Solenoidal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718F-EDE6-CC0D-1321-944AAD053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vector field </a:t>
            </a:r>
            <a:r>
              <a:rPr lang="en-US" b="1" dirty="0"/>
              <a:t>F</a:t>
            </a:r>
            <a:r>
              <a:rPr lang="en-US" dirty="0"/>
              <a:t> is </a:t>
            </a:r>
            <a:r>
              <a:rPr lang="en-US" b="1" dirty="0"/>
              <a:t>solenoidal</a:t>
            </a:r>
            <a:r>
              <a:rPr lang="en-US" dirty="0"/>
              <a:t> (or </a:t>
            </a:r>
            <a:r>
              <a:rPr lang="en-US" b="1" dirty="0" err="1"/>
              <a:t>divergenceless</a:t>
            </a:r>
            <a:r>
              <a:rPr lang="en-US" dirty="0"/>
              <a:t>) if its </a:t>
            </a:r>
            <a:r>
              <a:rPr lang="en-US" i="1" dirty="0"/>
              <a:t>divergence</a:t>
            </a:r>
            <a:r>
              <a:rPr lang="en-US" dirty="0"/>
              <a:t> is </a:t>
            </a:r>
            <a:r>
              <a:rPr lang="en-US" i="1" dirty="0"/>
              <a:t>zero</a:t>
            </a:r>
            <a:r>
              <a:rPr lang="en-US" dirty="0"/>
              <a:t> at every point.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vector field </a:t>
            </a:r>
            <a:r>
              <a:rPr lang="en-US" b="1" dirty="0"/>
              <a:t>F</a:t>
            </a:r>
            <a:r>
              <a:rPr lang="en-US" dirty="0"/>
              <a:t> is </a:t>
            </a:r>
            <a:r>
              <a:rPr lang="en-US" b="1" dirty="0"/>
              <a:t>irrotational</a:t>
            </a:r>
            <a:r>
              <a:rPr lang="en-US" dirty="0"/>
              <a:t> (or </a:t>
            </a:r>
            <a:r>
              <a:rPr lang="en-US" b="1" dirty="0"/>
              <a:t>conservative</a:t>
            </a:r>
            <a:r>
              <a:rPr lang="en-US" dirty="0"/>
              <a:t>) if its </a:t>
            </a:r>
            <a:r>
              <a:rPr lang="en-US" i="1" dirty="0"/>
              <a:t>curl</a:t>
            </a:r>
            <a:r>
              <a:rPr lang="en-US" dirty="0"/>
              <a:t> is </a:t>
            </a:r>
            <a:r>
              <a:rPr lang="en-US" i="1" dirty="0"/>
              <a:t>zero</a:t>
            </a:r>
            <a:r>
              <a:rPr lang="en-US" dirty="0"/>
              <a:t> at every point.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98488-F853-DAB6-6489-83811D1F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3F4A-3D3A-4384-BB08-3683A509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B8C76-F610-A3B9-C82A-6C6CB00F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100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921B99-6292-EE3C-A5F4-AE0CCC4ED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93344"/>
              </p:ext>
            </p:extLst>
          </p:nvPr>
        </p:nvGraphicFramePr>
        <p:xfrm>
          <a:off x="4900613" y="2651125"/>
          <a:ext cx="24574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177480" progId="Equation.DSMT4">
                  <p:embed/>
                </p:oleObj>
              </mc:Choice>
              <mc:Fallback>
                <p:oleObj name="Equation" r:id="rId2" imgW="5457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6921B99-6292-EE3C-A5F4-AE0CCC4ED6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00613" y="2651125"/>
                        <a:ext cx="2457450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826E806-5D6B-820C-8112-F50669540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18954"/>
              </p:ext>
            </p:extLst>
          </p:nvPr>
        </p:nvGraphicFramePr>
        <p:xfrm>
          <a:off x="4753020" y="4832491"/>
          <a:ext cx="2685960" cy="79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177480" progId="Equation.DSMT4">
                  <p:embed/>
                </p:oleObj>
              </mc:Choice>
              <mc:Fallback>
                <p:oleObj name="Equation" r:id="rId4" imgW="59688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826E806-5D6B-820C-8112-F50669540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3020" y="4832491"/>
                        <a:ext cx="2685960" cy="798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4377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3AE62-D133-8816-090E-63F4B620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F6F0-C03D-2D6A-6573-442B39E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Solenoidal Fields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28F5F-A866-43EA-59B8-32CEC0A0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14248-A1CC-BBFA-ACB0-E4716ACB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54E0B-862A-CF75-F71B-735387CC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3E39CB5-7D13-1348-3D2E-63031CDA1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599894"/>
              </p:ext>
            </p:extLst>
          </p:nvPr>
        </p:nvGraphicFramePr>
        <p:xfrm>
          <a:off x="4731600" y="1747090"/>
          <a:ext cx="2728800" cy="8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177480" progId="Equation.DSMT4">
                  <p:embed/>
                </p:oleObj>
              </mc:Choice>
              <mc:Fallback>
                <p:oleObj name="Equation" r:id="rId2" imgW="5457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3E39CB5-7D13-1348-3D2E-63031CDA1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1600" y="1747090"/>
                        <a:ext cx="2728800" cy="8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C23E75F-349E-824C-5FAF-C769E2CD8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863603"/>
              </p:ext>
            </p:extLst>
          </p:nvPr>
        </p:nvGraphicFramePr>
        <p:xfrm>
          <a:off x="2143125" y="2989263"/>
          <a:ext cx="5243513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380880" progId="Equation.DSMT4">
                  <p:embed/>
                </p:oleObj>
              </mc:Choice>
              <mc:Fallback>
                <p:oleObj name="Equation" r:id="rId4" imgW="1498320" imgH="3808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C23E75F-349E-824C-5FAF-C769E2CD8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3125" y="2989263"/>
                        <a:ext cx="5243513" cy="1331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59FF7C4-5882-E13D-27D9-C3EC16BC308E}"/>
              </a:ext>
            </a:extLst>
          </p:cNvPr>
          <p:cNvSpPr txBox="1"/>
          <p:nvPr/>
        </p:nvSpPr>
        <p:spPr>
          <a:xfrm>
            <a:off x="9053170" y="3105833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Source free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CFBD85-8FCB-613D-1905-383C6090A96F}"/>
              </a:ext>
            </a:extLst>
          </p:cNvPr>
          <p:cNvSpPr txBox="1"/>
          <p:nvPr/>
        </p:nvSpPr>
        <p:spPr>
          <a:xfrm>
            <a:off x="1245210" y="310583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2580D-07E6-76F3-E8F9-0E0D1A684AD7}"/>
              </a:ext>
            </a:extLst>
          </p:cNvPr>
          <p:cNvSpPr txBox="1"/>
          <p:nvPr/>
        </p:nvSpPr>
        <p:spPr>
          <a:xfrm>
            <a:off x="1245209" y="4731092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2)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D62740C-A137-75ED-1918-429C0031E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945361"/>
              </p:ext>
            </p:extLst>
          </p:nvPr>
        </p:nvGraphicFramePr>
        <p:xfrm>
          <a:off x="2209800" y="4731328"/>
          <a:ext cx="6133680" cy="88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253800" progId="Equation.DSMT4">
                  <p:embed/>
                </p:oleObj>
              </mc:Choice>
              <mc:Fallback>
                <p:oleObj name="Equation" r:id="rId6" imgW="175248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D62740C-A137-75ED-1918-429C0031E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4731328"/>
                        <a:ext cx="6133680" cy="88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3703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683A0-3E11-6F74-3496-80B4E86C8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3B1A-D208-FD58-5AAF-46A0E991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Irrotational Fields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A3C67-8DB0-93F6-0E07-ECF22C96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9F33-29A2-DA3F-0DD5-4B5E43DD1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BDF33-861A-0D37-478D-804357BF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8F04C2-0855-88BC-E713-BF94A91C8AAB}"/>
              </a:ext>
            </a:extLst>
          </p:cNvPr>
          <p:cNvSpPr txBox="1"/>
          <p:nvPr/>
        </p:nvSpPr>
        <p:spPr>
          <a:xfrm>
            <a:off x="8390373" y="3225399"/>
            <a:ext cx="345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Path independent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7580D4-0508-943C-58BA-525FFB382162}"/>
              </a:ext>
            </a:extLst>
          </p:cNvPr>
          <p:cNvSpPr txBox="1"/>
          <p:nvPr/>
        </p:nvSpPr>
        <p:spPr>
          <a:xfrm>
            <a:off x="1245210" y="3105834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28B8F-9125-6A8A-6823-145E09A85101}"/>
              </a:ext>
            </a:extLst>
          </p:cNvPr>
          <p:cNvSpPr txBox="1"/>
          <p:nvPr/>
        </p:nvSpPr>
        <p:spPr>
          <a:xfrm>
            <a:off x="1245209" y="4731092"/>
            <a:ext cx="56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5571183-807C-B59D-5273-A6E827CCE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91968"/>
              </p:ext>
            </p:extLst>
          </p:nvPr>
        </p:nvGraphicFramePr>
        <p:xfrm>
          <a:off x="4603800" y="1687562"/>
          <a:ext cx="2984400" cy="8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177480" progId="Equation.DSMT4">
                  <p:embed/>
                </p:oleObj>
              </mc:Choice>
              <mc:Fallback>
                <p:oleObj name="Equation" r:id="rId2" imgW="596880" imgH="177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5571183-807C-B59D-5273-A6E827CCE8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3800" y="1687562"/>
                        <a:ext cx="2984400" cy="8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AD7B5A6-4B61-45A1-6163-0E620398D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415564"/>
              </p:ext>
            </p:extLst>
          </p:nvPr>
        </p:nvGraphicFramePr>
        <p:xfrm>
          <a:off x="2153838" y="3022847"/>
          <a:ext cx="5511240" cy="133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380880" progId="Equation.DSMT4">
                  <p:embed/>
                </p:oleObj>
              </mc:Choice>
              <mc:Fallback>
                <p:oleObj name="Equation" r:id="rId4" imgW="1574640" imgH="380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AD7B5A6-4B61-45A1-6163-0E620398D6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3838" y="3022847"/>
                        <a:ext cx="5511240" cy="133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BF26219-7D3E-5D37-FD93-7A8AF6BF6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617620"/>
              </p:ext>
            </p:extLst>
          </p:nvPr>
        </p:nvGraphicFramePr>
        <p:xfrm>
          <a:off x="2153838" y="4726288"/>
          <a:ext cx="5155920" cy="88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253800" progId="Equation.DSMT4">
                  <p:embed/>
                </p:oleObj>
              </mc:Choice>
              <mc:Fallback>
                <p:oleObj name="Equation" r:id="rId6" imgW="147312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BF26219-7D3E-5D37-FD93-7A8AF6BF63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53838" y="4726288"/>
                        <a:ext cx="5155920" cy="88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9935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46A4-57E5-4A2E-F272-E1F336BD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Vector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53BE-604A-5C5A-C9B8-F2AF82AA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164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Solenoidal and irrotational</a:t>
            </a:r>
          </a:p>
          <a:p>
            <a:r>
              <a:rPr lang="en-US" sz="3600" dirty="0"/>
              <a:t>Solenoidal but not irrotational</a:t>
            </a:r>
          </a:p>
          <a:p>
            <a:r>
              <a:rPr lang="en-US" sz="3600" dirty="0"/>
              <a:t>Irrotational but not solenoidal</a:t>
            </a:r>
          </a:p>
          <a:p>
            <a:r>
              <a:rPr lang="en-US" sz="3600" dirty="0"/>
              <a:t>Neither solenoidal nor irrotational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2189-A601-FC30-D288-F0C58C99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F5EE-4D0F-2B00-1AA7-B3C6E456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249E8-F190-F248-1149-D66BA0F0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103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25BD66D-CBA8-F99E-F8BA-DAF0B56BF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728966"/>
              </p:ext>
            </p:extLst>
          </p:nvPr>
        </p:nvGraphicFramePr>
        <p:xfrm>
          <a:off x="8001293" y="1839931"/>
          <a:ext cx="3422851" cy="60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203040" progId="Equation.DSMT4">
                  <p:embed/>
                </p:oleObj>
              </mc:Choice>
              <mc:Fallback>
                <p:oleObj name="Equation" r:id="rId2" imgW="115560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25BD66D-CBA8-F99E-F8BA-DAF0B56BF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01293" y="1839931"/>
                        <a:ext cx="3422851" cy="60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385C230-8106-74A4-A70D-7771CAC6F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777939"/>
              </p:ext>
            </p:extLst>
          </p:nvPr>
        </p:nvGraphicFramePr>
        <p:xfrm>
          <a:off x="8001293" y="2451799"/>
          <a:ext cx="3422851" cy="60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203040" progId="Equation.DSMT4">
                  <p:embed/>
                </p:oleObj>
              </mc:Choice>
              <mc:Fallback>
                <p:oleObj name="Equation" r:id="rId4" imgW="11556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385C230-8106-74A4-A70D-7771CAC6F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293" y="2451799"/>
                        <a:ext cx="3422851" cy="60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45AA7D7-1C16-952C-4DD2-BDBF238A5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792287"/>
              </p:ext>
            </p:extLst>
          </p:nvPr>
        </p:nvGraphicFramePr>
        <p:xfrm>
          <a:off x="8001293" y="3083763"/>
          <a:ext cx="3422851" cy="60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03040" progId="Equation.DSMT4">
                  <p:embed/>
                </p:oleObj>
              </mc:Choice>
              <mc:Fallback>
                <p:oleObj name="Equation" r:id="rId6" imgW="115560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45AA7D7-1C16-952C-4DD2-BDBF238A53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01293" y="3083763"/>
                        <a:ext cx="3422851" cy="60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4A43514-053E-0882-4DE1-23919A70A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393820"/>
              </p:ext>
            </p:extLst>
          </p:nvPr>
        </p:nvGraphicFramePr>
        <p:xfrm>
          <a:off x="8001293" y="3711408"/>
          <a:ext cx="3422851" cy="60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203040" progId="Equation.DSMT4">
                  <p:embed/>
                </p:oleObj>
              </mc:Choice>
              <mc:Fallback>
                <p:oleObj name="Equation" r:id="rId8" imgW="115560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4A43514-053E-0882-4DE1-23919A70A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01293" y="3711408"/>
                        <a:ext cx="3422851" cy="60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4463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495A-3BCB-3A7A-823B-A9B262FA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Helmholtz’s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3F15-FCFB-DA3D-FC8F-C3E8339E6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351338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A vector field is determined to within an </a:t>
            </a:r>
            <a:r>
              <a:rPr lang="en-US" sz="3600" i="1" dirty="0"/>
              <a:t>additive constant</a:t>
            </a:r>
            <a:r>
              <a:rPr lang="en-US" sz="3600" dirty="0"/>
              <a:t> if both its </a:t>
            </a:r>
            <a:r>
              <a:rPr lang="en-US" sz="3600" i="1" dirty="0"/>
              <a:t>divergence</a:t>
            </a:r>
            <a:r>
              <a:rPr lang="en-US" sz="3600" dirty="0"/>
              <a:t> and its </a:t>
            </a:r>
            <a:r>
              <a:rPr lang="en-US" sz="3600" i="1" dirty="0"/>
              <a:t>curl</a:t>
            </a:r>
            <a:r>
              <a:rPr lang="en-US" sz="3600" dirty="0"/>
              <a:t> are specified </a:t>
            </a:r>
            <a:r>
              <a:rPr lang="en-US" sz="3600" i="1" dirty="0"/>
              <a:t>everywhere</a:t>
            </a:r>
            <a:r>
              <a:rPr lang="en-US" sz="36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6E638-3B36-D9CC-86DF-41C7073B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5ED00-2A63-E998-A4C9-2A7030D1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CB6CD-04AF-6140-422B-A29A68A7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009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F4D9E-B4CA-056C-A9B1-23177409D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4D64-11E6-B8F6-502F-61256255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Helmholtz’s Theorem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2C769-6026-3A9A-CB5C-394B1EF9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351338"/>
          </a:xfrm>
        </p:spPr>
        <p:txBody>
          <a:bodyPr>
            <a:normAutofit/>
          </a:bodyPr>
          <a:lstStyle/>
          <a:p>
            <a:pPr algn="just"/>
            <a:r>
              <a:rPr lang="en-US" sz="3600" dirty="0"/>
              <a:t>A general vector field </a:t>
            </a:r>
            <a:r>
              <a:rPr lang="en-US" sz="3600" b="1" dirty="0"/>
              <a:t>F</a:t>
            </a:r>
            <a:r>
              <a:rPr lang="en-US" sz="3600" dirty="0"/>
              <a:t> can be written 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1138F-DE52-082E-012F-36D181B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C2E7D-B36D-82AC-229C-3D35A952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86BA2-9DDE-B4F8-9DA1-05382293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105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50B64F4-8BE2-8841-C778-A4818F361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058636"/>
              </p:ext>
            </p:extLst>
          </p:nvPr>
        </p:nvGraphicFramePr>
        <p:xfrm>
          <a:off x="3310666" y="3263010"/>
          <a:ext cx="5570667" cy="118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203040" progId="Equation.DSMT4">
                  <p:embed/>
                </p:oleObj>
              </mc:Choice>
              <mc:Fallback>
                <p:oleObj name="Equation" r:id="rId2" imgW="95220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50B64F4-8BE2-8841-C778-A4818F361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10666" y="3263010"/>
                        <a:ext cx="5570667" cy="118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05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055BB-7034-3958-52C9-98A8798DC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9B8C-47B6-B279-AE3D-A7605B544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41160" cy="4530725"/>
          </a:xfrm>
        </p:spPr>
        <p:txBody>
          <a:bodyPr>
            <a:normAutofit/>
          </a:bodyPr>
          <a:lstStyle/>
          <a:p>
            <a:endParaRPr lang="en-US" sz="3200" dirty="0">
              <a:sym typeface="Symbol" panose="05050102010706020507" pitchFamily="18" charset="2"/>
            </a:endParaRP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Multiplication of a vector (</a:t>
            </a:r>
            <a:r>
              <a:rPr lang="en-US" sz="3200" b="1" dirty="0">
                <a:sym typeface="Symbol" panose="05050102010706020507" pitchFamily="18" charset="2"/>
              </a:rPr>
              <a:t>A</a:t>
            </a:r>
            <a:r>
              <a:rPr lang="en-US" sz="3200" dirty="0">
                <a:sym typeface="Symbol" panose="05050102010706020507" pitchFamily="18" charset="2"/>
              </a:rPr>
              <a:t>) by a positive scalar (</a:t>
            </a:r>
            <a:r>
              <a:rPr lang="en-US" sz="3200" i="1" dirty="0">
                <a:sym typeface="Symbol" panose="05050102010706020507" pitchFamily="18" charset="2"/>
              </a:rPr>
              <a:t>a </a:t>
            </a:r>
            <a:r>
              <a:rPr lang="en-US" sz="3200" dirty="0">
                <a:sym typeface="Symbol" panose="05050102010706020507" pitchFamily="18" charset="2"/>
              </a:rPr>
              <a:t>&gt; 0)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Multiplication of a vector (</a:t>
            </a:r>
            <a:r>
              <a:rPr lang="en-US" sz="3200" b="1" dirty="0">
                <a:sym typeface="Symbol" panose="05050102010706020507" pitchFamily="18" charset="2"/>
              </a:rPr>
              <a:t>A</a:t>
            </a:r>
            <a:r>
              <a:rPr lang="en-US" sz="3200" dirty="0">
                <a:sym typeface="Symbol" panose="05050102010706020507" pitchFamily="18" charset="2"/>
              </a:rPr>
              <a:t>) by a negative scalar (</a:t>
            </a:r>
            <a:r>
              <a:rPr lang="en-US" sz="3200" i="1" dirty="0">
                <a:sym typeface="Symbol" panose="05050102010706020507" pitchFamily="18" charset="2"/>
              </a:rPr>
              <a:t>a </a:t>
            </a:r>
            <a:r>
              <a:rPr lang="en-US" sz="3200" dirty="0">
                <a:sym typeface="Symbol" panose="05050102010706020507" pitchFamily="18" charset="2"/>
              </a:rPr>
              <a:t>&lt; 0)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133E2-644D-AB73-BA3B-2CE39355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 of a Vector and a Scalar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7E075-B1FE-BDD3-5554-FCD5B438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BA19C-FEA4-2F8B-2464-0345F213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A4F04-53D3-D804-ECD7-270F66BD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93B648-4A25-B8BE-FD82-D79336383FE4}"/>
              </a:ext>
            </a:extLst>
          </p:cNvPr>
          <p:cNvCxnSpPr>
            <a:cxnSpLocks/>
          </p:cNvCxnSpPr>
          <p:nvPr/>
        </p:nvCxnSpPr>
        <p:spPr>
          <a:xfrm flipV="1">
            <a:off x="8896394" y="3169737"/>
            <a:ext cx="672281" cy="5686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DD49D7-84B6-64C2-C49A-498FDA431E77}"/>
              </a:ext>
            </a:extLst>
          </p:cNvPr>
          <p:cNvSpPr txBox="1"/>
          <p:nvPr/>
        </p:nvSpPr>
        <p:spPr>
          <a:xfrm>
            <a:off x="8825050" y="311811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101296B-AA9E-25F1-5E92-2CBE9A417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907117"/>
              </p:ext>
            </p:extLst>
          </p:nvPr>
        </p:nvGraphicFramePr>
        <p:xfrm>
          <a:off x="3924829" y="1690688"/>
          <a:ext cx="4342342" cy="94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304560" progId="Equation.DSMT4">
                  <p:embed/>
                </p:oleObj>
              </mc:Choice>
              <mc:Fallback>
                <p:oleObj name="Equation" r:id="rId2" imgW="1396800" imgH="3045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101296B-AA9E-25F1-5E92-2CBE9A417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4829" y="1690688"/>
                        <a:ext cx="4342342" cy="947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688DDD-38A7-F07D-B18B-311D6EE3591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9153807" y="3011151"/>
            <a:ext cx="1344562" cy="11372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2B1E30-03D2-889A-66CA-CE80C0E34256}"/>
              </a:ext>
            </a:extLst>
          </p:cNvPr>
          <p:cNvSpPr txBox="1"/>
          <p:nvPr/>
        </p:nvSpPr>
        <p:spPr>
          <a:xfrm>
            <a:off x="9545402" y="364247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a</a:t>
            </a:r>
            <a:r>
              <a:rPr lang="en-US" sz="2400" b="1" dirty="0" err="1"/>
              <a:t>A</a:t>
            </a:r>
            <a:endParaRPr lang="en-US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FE815CC-B4DD-8488-7D48-929C7269C857}"/>
              </a:ext>
            </a:extLst>
          </p:cNvPr>
          <p:cNvCxnSpPr>
            <a:cxnSpLocks/>
          </p:cNvCxnSpPr>
          <p:nvPr/>
        </p:nvCxnSpPr>
        <p:spPr>
          <a:xfrm flipV="1">
            <a:off x="8896394" y="5160432"/>
            <a:ext cx="672281" cy="56863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1A76B7-8FAB-2488-16C4-87E80F808F8C}"/>
              </a:ext>
            </a:extLst>
          </p:cNvPr>
          <p:cNvSpPr txBox="1"/>
          <p:nvPr/>
        </p:nvSpPr>
        <p:spPr>
          <a:xfrm>
            <a:off x="8825050" y="51088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18517E-8C6D-79B4-A1D5-391F30076A1B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9153807" y="5001846"/>
            <a:ext cx="1344562" cy="113726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59AF07A-06D9-0125-E248-7D9510F6DB67}"/>
              </a:ext>
            </a:extLst>
          </p:cNvPr>
          <p:cNvSpPr txBox="1"/>
          <p:nvPr/>
        </p:nvSpPr>
        <p:spPr>
          <a:xfrm>
            <a:off x="9545402" y="563316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a</a:t>
            </a:r>
            <a:r>
              <a:rPr lang="en-US" sz="2400" b="1" dirty="0" err="1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768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18F7-84AC-34F4-DC85-5D6525531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20A6E-D808-96EF-AE1D-68ACE820C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41160" cy="4530725"/>
          </a:xfrm>
        </p:spPr>
        <p:txBody>
          <a:bodyPr>
            <a:normAutofit/>
          </a:bodyPr>
          <a:lstStyle/>
          <a:p>
            <a:endParaRPr lang="en-US" sz="3200" dirty="0">
              <a:sym typeface="Symbol" panose="05050102010706020507" pitchFamily="18" charset="2"/>
            </a:endParaRPr>
          </a:p>
          <a:p>
            <a:endParaRPr lang="en-US" sz="3200" dirty="0">
              <a:sym typeface="Symbol" panose="05050102010706020507" pitchFamily="18" charset="2"/>
            </a:endParaRP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Applications: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Magnitude of a vector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Vector projection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9C462-6264-EBC7-C09A-BF99A6A0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375B3-8925-5B0C-98CE-3D90656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051D0-989E-6F08-4892-851A21E5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69D79-03F6-E77A-FE83-E3B24714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F7571F-E680-A4DD-E942-9C161DB041E3}"/>
              </a:ext>
            </a:extLst>
          </p:cNvPr>
          <p:cNvCxnSpPr>
            <a:cxnSpLocks/>
          </p:cNvCxnSpPr>
          <p:nvPr/>
        </p:nvCxnSpPr>
        <p:spPr>
          <a:xfrm flipV="1">
            <a:off x="9734311" y="1920825"/>
            <a:ext cx="844140" cy="6841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234E99-D7A9-6A99-7400-CC1AB38754A8}"/>
              </a:ext>
            </a:extLst>
          </p:cNvPr>
          <p:cNvSpPr txBox="1"/>
          <p:nvPr/>
        </p:nvSpPr>
        <p:spPr>
          <a:xfrm>
            <a:off x="9834827" y="1913598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en-US" b="1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C33E3F0-3485-7DC6-D45C-322872A21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048972"/>
              </p:ext>
            </p:extLst>
          </p:nvPr>
        </p:nvGraphicFramePr>
        <p:xfrm>
          <a:off x="3840289" y="1964120"/>
          <a:ext cx="4511421" cy="90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920" imgH="203040" progId="Equation.DSMT4">
                  <p:embed/>
                </p:oleObj>
              </mc:Choice>
              <mc:Fallback>
                <p:oleObj name="Equation" r:id="rId3" imgW="101592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C33E3F0-3485-7DC6-D45C-322872A21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0289" y="1964120"/>
                        <a:ext cx="4511421" cy="90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C4D607-DDD2-FF69-5F84-A67328F70577}"/>
              </a:ext>
            </a:extLst>
          </p:cNvPr>
          <p:cNvCxnSpPr>
            <a:cxnSpLocks/>
          </p:cNvCxnSpPr>
          <p:nvPr/>
        </p:nvCxnSpPr>
        <p:spPr>
          <a:xfrm>
            <a:off x="9730545" y="2606865"/>
            <a:ext cx="1441460" cy="23296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FF671A0-DE3C-C208-9FBC-E901D3824781}"/>
              </a:ext>
            </a:extLst>
          </p:cNvPr>
          <p:cNvSpPr txBox="1"/>
          <p:nvPr/>
        </p:nvSpPr>
        <p:spPr>
          <a:xfrm>
            <a:off x="10183014" y="2630514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2245B86-A8DA-7A3F-FE07-1A2BF15647A0}"/>
              </a:ext>
            </a:extLst>
          </p:cNvPr>
          <p:cNvSpPr/>
          <p:nvPr/>
        </p:nvSpPr>
        <p:spPr>
          <a:xfrm>
            <a:off x="9799075" y="2409503"/>
            <a:ext cx="190866" cy="284316"/>
          </a:xfrm>
          <a:prstGeom prst="arc">
            <a:avLst>
              <a:gd name="adj1" fmla="val 17919866"/>
              <a:gd name="adj2" fmla="val 281538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101E2C-AA65-A1DF-A340-0430A6D1E3F9}"/>
              </a:ext>
            </a:extLst>
          </p:cNvPr>
          <p:cNvSpPr txBox="1"/>
          <p:nvPr/>
        </p:nvSpPr>
        <p:spPr>
          <a:xfrm>
            <a:off x="9927384" y="2218533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</a:t>
            </a:r>
            <a:r>
              <a:rPr lang="en-US" sz="2400" i="1" dirty="0">
                <a:sym typeface="Symbol" panose="05050102010706020507" pitchFamily="18" charset="2"/>
              </a:rPr>
              <a:t></a:t>
            </a:r>
            <a:endParaRPr lang="en-US" i="1" dirty="0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551011E-D8A5-091D-EB4E-3D3E594CE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815719"/>
              </p:ext>
            </p:extLst>
          </p:nvPr>
        </p:nvGraphicFramePr>
        <p:xfrm>
          <a:off x="5454968" y="3931990"/>
          <a:ext cx="41370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040" imgH="215640" progId="Equation.DSMT4">
                  <p:embed/>
                </p:oleObj>
              </mc:Choice>
              <mc:Fallback>
                <p:oleObj name="Equation" r:id="rId5" imgW="1562040" imgH="215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551011E-D8A5-091D-EB4E-3D3E594CED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4968" y="3931990"/>
                        <a:ext cx="413702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85C29F-68BC-F6EA-A601-7E63631E66CD}"/>
              </a:ext>
            </a:extLst>
          </p:cNvPr>
          <p:cNvCxnSpPr>
            <a:cxnSpLocks/>
          </p:cNvCxnSpPr>
          <p:nvPr/>
        </p:nvCxnSpPr>
        <p:spPr>
          <a:xfrm flipV="1">
            <a:off x="9595759" y="4884170"/>
            <a:ext cx="844140" cy="6841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E9A5999-A065-3405-6525-DA5AAD33FF1A}"/>
              </a:ext>
            </a:extLst>
          </p:cNvPr>
          <p:cNvSpPr txBox="1"/>
          <p:nvPr/>
        </p:nvSpPr>
        <p:spPr>
          <a:xfrm>
            <a:off x="9696275" y="4876943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en-US" b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250075-DCEE-4C1D-AF42-01725C1A6C7C}"/>
              </a:ext>
            </a:extLst>
          </p:cNvPr>
          <p:cNvCxnSpPr>
            <a:cxnSpLocks/>
          </p:cNvCxnSpPr>
          <p:nvPr/>
        </p:nvCxnSpPr>
        <p:spPr>
          <a:xfrm>
            <a:off x="9591993" y="5570210"/>
            <a:ext cx="1441460" cy="23296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A47D7FB-17F2-EE59-5B1C-122C028867FE}"/>
              </a:ext>
            </a:extLst>
          </p:cNvPr>
          <p:cNvSpPr txBox="1"/>
          <p:nvPr/>
        </p:nvSpPr>
        <p:spPr>
          <a:xfrm>
            <a:off x="10874459" y="573149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6FEDFED-C01E-7F6D-04EA-442DD41E30B3}"/>
              </a:ext>
            </a:extLst>
          </p:cNvPr>
          <p:cNvSpPr/>
          <p:nvPr/>
        </p:nvSpPr>
        <p:spPr>
          <a:xfrm>
            <a:off x="9660523" y="5372848"/>
            <a:ext cx="190866" cy="284316"/>
          </a:xfrm>
          <a:prstGeom prst="arc">
            <a:avLst>
              <a:gd name="adj1" fmla="val 17919866"/>
              <a:gd name="adj2" fmla="val 281538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043A99-3FB5-6957-85AE-79E3326542F0}"/>
              </a:ext>
            </a:extLst>
          </p:cNvPr>
          <p:cNvSpPr txBox="1"/>
          <p:nvPr/>
        </p:nvSpPr>
        <p:spPr>
          <a:xfrm>
            <a:off x="9788832" y="5181878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</a:t>
            </a:r>
            <a:r>
              <a:rPr lang="en-US" sz="2400" i="1" dirty="0">
                <a:sym typeface="Symbol" panose="05050102010706020507" pitchFamily="18" charset="2"/>
              </a:rPr>
              <a:t></a:t>
            </a:r>
            <a:endParaRPr lang="en-US" i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5E9417-A0E2-8ADA-C4D1-70A41FFC8D90}"/>
              </a:ext>
            </a:extLst>
          </p:cNvPr>
          <p:cNvCxnSpPr/>
          <p:nvPr/>
        </p:nvCxnSpPr>
        <p:spPr>
          <a:xfrm flipH="1">
            <a:off x="10289142" y="4884170"/>
            <a:ext cx="146947" cy="80252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1B2F6E-38E9-2C33-A8D1-F1125C1E4A3A}"/>
              </a:ext>
            </a:extLst>
          </p:cNvPr>
          <p:cNvCxnSpPr>
            <a:cxnSpLocks/>
          </p:cNvCxnSpPr>
          <p:nvPr/>
        </p:nvCxnSpPr>
        <p:spPr>
          <a:xfrm>
            <a:off x="9584373" y="5657164"/>
            <a:ext cx="693339" cy="11498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D1647A1-C62D-AF84-D19A-FD68BE869196}"/>
              </a:ext>
            </a:extLst>
          </p:cNvPr>
          <p:cNvCxnSpPr>
            <a:cxnSpLocks/>
          </p:cNvCxnSpPr>
          <p:nvPr/>
        </p:nvCxnSpPr>
        <p:spPr>
          <a:xfrm flipH="1" flipV="1">
            <a:off x="10220109" y="5568305"/>
            <a:ext cx="87587" cy="17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67C98BD-6798-C393-EB08-14EEC6A0ECA4}"/>
              </a:ext>
            </a:extLst>
          </p:cNvPr>
          <p:cNvCxnSpPr>
            <a:cxnSpLocks/>
          </p:cNvCxnSpPr>
          <p:nvPr/>
        </p:nvCxnSpPr>
        <p:spPr>
          <a:xfrm flipH="1">
            <a:off x="10205085" y="5572115"/>
            <a:ext cx="16929" cy="888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92C54A6-D7A8-3D16-F02F-F6992926B052}"/>
              </a:ext>
            </a:extLst>
          </p:cNvPr>
          <p:cNvSpPr txBox="1"/>
          <p:nvPr/>
        </p:nvSpPr>
        <p:spPr>
          <a:xfrm>
            <a:off x="9727286" y="5621325"/>
            <a:ext cx="37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</a:t>
            </a:r>
            <a:endParaRPr lang="en-US" dirty="0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B6D695A6-4912-49D1-C6E2-9D10148BD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552348"/>
              </p:ext>
            </p:extLst>
          </p:nvPr>
        </p:nvGraphicFramePr>
        <p:xfrm>
          <a:off x="5454968" y="5210484"/>
          <a:ext cx="332898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120" imgH="266400" progId="Equation.DSMT4">
                  <p:embed/>
                </p:oleObj>
              </mc:Choice>
              <mc:Fallback>
                <p:oleObj name="Equation" r:id="rId7" imgW="1257120" imgH="26640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B6D695A6-4912-49D1-C6E2-9D10148BD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4968" y="5210484"/>
                        <a:ext cx="3328988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68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3E07B-E459-7446-C776-5E75E5F0B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B69C-E3CD-01BC-8C99-0FEFB48D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4204"/>
          </a:xfrm>
        </p:spPr>
        <p:txBody>
          <a:bodyPr>
            <a:norm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Commutative law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Distributive law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4FACC-3E74-D251-88FB-A85A95E7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Dot Product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E91F6-F371-77D1-D705-E7D0A1E7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19A70-A71D-3690-DD68-3F3F9BB3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7EC59-5232-9400-5A1A-A491D8F1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00E6A8B-6B1F-C6E3-886E-176475A80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323444"/>
              </p:ext>
            </p:extLst>
          </p:nvPr>
        </p:nvGraphicFramePr>
        <p:xfrm>
          <a:off x="4604512" y="1741488"/>
          <a:ext cx="2755620" cy="57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164880" progId="Equation.DSMT4">
                  <p:embed/>
                </p:oleObj>
              </mc:Choice>
              <mc:Fallback>
                <p:oleObj name="Equation" r:id="rId3" imgW="78732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00E6A8B-6B1F-C6E3-886E-176475A80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4512" y="1741488"/>
                        <a:ext cx="2755620" cy="577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E852BA-5D42-C4D1-44B6-1AAFE7E88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531271"/>
              </p:ext>
            </p:extLst>
          </p:nvPr>
        </p:nvGraphicFramePr>
        <p:xfrm>
          <a:off x="4604512" y="2821278"/>
          <a:ext cx="5511240" cy="88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253800" progId="Equation.DSMT4">
                  <p:embed/>
                </p:oleObj>
              </mc:Choice>
              <mc:Fallback>
                <p:oleObj name="Equation" r:id="rId5" imgW="157464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E852BA-5D42-C4D1-44B6-1AAFE7E886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4512" y="2821278"/>
                        <a:ext cx="5511240" cy="88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9D24A30-9808-9E38-DBD0-1A4606C5E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98643"/>
              </p:ext>
            </p:extLst>
          </p:nvPr>
        </p:nvGraphicFramePr>
        <p:xfrm>
          <a:off x="3392487" y="4477708"/>
          <a:ext cx="4088700" cy="62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200" imgH="177480" progId="Equation.DSMT4">
                  <p:embed/>
                </p:oleObj>
              </mc:Choice>
              <mc:Fallback>
                <p:oleObj name="Equation" r:id="rId7" imgW="11682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9D24A30-9808-9E38-DBD0-1A4606C5E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92487" y="4477708"/>
                        <a:ext cx="4088700" cy="621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2A32AA7-7716-8F01-733A-FD505D1CB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771634"/>
              </p:ext>
            </p:extLst>
          </p:nvPr>
        </p:nvGraphicFramePr>
        <p:xfrm>
          <a:off x="3526047" y="5289938"/>
          <a:ext cx="3955140" cy="57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164880" progId="Equation.DSMT4">
                  <p:embed/>
                </p:oleObj>
              </mc:Choice>
              <mc:Fallback>
                <p:oleObj name="Equation" r:id="rId9" imgW="1130040" imgH="164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2A32AA7-7716-8F01-733A-FD505D1CB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26047" y="5289938"/>
                        <a:ext cx="3955140" cy="577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D18F04D-3BD4-D117-6D94-790181C71D0B}"/>
              </a:ext>
            </a:extLst>
          </p:cNvPr>
          <p:cNvCxnSpPr/>
          <p:nvPr/>
        </p:nvCxnSpPr>
        <p:spPr>
          <a:xfrm>
            <a:off x="1656080" y="3982720"/>
            <a:ext cx="8879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1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03E3E-180A-18C3-0770-7B8790706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B2C2-9EFA-6AD1-0C3A-CAA471537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41160" cy="4530725"/>
          </a:xfrm>
        </p:spPr>
        <p:txBody>
          <a:bodyPr>
            <a:normAutofit/>
          </a:bodyPr>
          <a:lstStyle/>
          <a:p>
            <a:endParaRPr lang="en-US" sz="3200" dirty="0">
              <a:sym typeface="Symbol" panose="05050102010706020507" pitchFamily="18" charset="2"/>
            </a:endParaRPr>
          </a:p>
          <a:p>
            <a:endParaRPr lang="en-US" sz="3200" dirty="0">
              <a:sym typeface="Symbol" panose="05050102010706020507" pitchFamily="18" charset="2"/>
            </a:endParaRP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Applications: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Area of parallelogram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Normal vector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3581F-2AEB-C6F1-0ADE-57650644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Product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8F2EC-E2BB-869F-83DF-26E6B5105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9A613-E6E1-570B-F1F9-13E6616F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03B9B-862E-B7AE-E502-D64FA3A8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14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22A719-F03C-2E03-2128-371CB056EF1E}"/>
              </a:ext>
            </a:extLst>
          </p:cNvPr>
          <p:cNvCxnSpPr>
            <a:cxnSpLocks/>
          </p:cNvCxnSpPr>
          <p:nvPr/>
        </p:nvCxnSpPr>
        <p:spPr>
          <a:xfrm flipV="1">
            <a:off x="9640507" y="1757876"/>
            <a:ext cx="844140" cy="6841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676449-4044-A294-CB99-2E1F7BCF4415}"/>
              </a:ext>
            </a:extLst>
          </p:cNvPr>
          <p:cNvSpPr txBox="1"/>
          <p:nvPr/>
        </p:nvSpPr>
        <p:spPr>
          <a:xfrm>
            <a:off x="9741023" y="1750649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en-US" b="1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BE2F5D3-9B3F-6642-8477-3D157833F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859462"/>
              </p:ext>
            </p:extLst>
          </p:nvPr>
        </p:nvGraphicFramePr>
        <p:xfrm>
          <a:off x="3300413" y="1789113"/>
          <a:ext cx="55848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120" imgH="253800" progId="Equation.DSMT4">
                  <p:embed/>
                </p:oleObj>
              </mc:Choice>
              <mc:Fallback>
                <p:oleObj name="Equation" r:id="rId3" imgW="125712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BE2F5D3-9B3F-6642-8477-3D157833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0413" y="1789113"/>
                        <a:ext cx="558482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990DE8-5395-4777-CF56-1AD6F310F390}"/>
              </a:ext>
            </a:extLst>
          </p:cNvPr>
          <p:cNvCxnSpPr>
            <a:cxnSpLocks/>
          </p:cNvCxnSpPr>
          <p:nvPr/>
        </p:nvCxnSpPr>
        <p:spPr>
          <a:xfrm>
            <a:off x="9636741" y="2443916"/>
            <a:ext cx="1441460" cy="23296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9D53112-0609-12FE-C831-8D69A790B260}"/>
              </a:ext>
            </a:extLst>
          </p:cNvPr>
          <p:cNvSpPr txBox="1"/>
          <p:nvPr/>
        </p:nvSpPr>
        <p:spPr>
          <a:xfrm>
            <a:off x="10089210" y="246756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3BDD19E2-568B-7CE3-352E-DF328B475578}"/>
              </a:ext>
            </a:extLst>
          </p:cNvPr>
          <p:cNvSpPr/>
          <p:nvPr/>
        </p:nvSpPr>
        <p:spPr>
          <a:xfrm>
            <a:off x="9705271" y="2246554"/>
            <a:ext cx="190866" cy="284316"/>
          </a:xfrm>
          <a:prstGeom prst="arc">
            <a:avLst>
              <a:gd name="adj1" fmla="val 17919866"/>
              <a:gd name="adj2" fmla="val 281538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8208C-1682-8A7F-760F-0A9142ACDCC7}"/>
              </a:ext>
            </a:extLst>
          </p:cNvPr>
          <p:cNvSpPr txBox="1"/>
          <p:nvPr/>
        </p:nvSpPr>
        <p:spPr>
          <a:xfrm>
            <a:off x="9833580" y="2055584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</a:t>
            </a:r>
            <a:r>
              <a:rPr lang="en-US" sz="2400" i="1" dirty="0">
                <a:sym typeface="Symbol" panose="05050102010706020507" pitchFamily="18" charset="2"/>
              </a:rPr>
              <a:t></a:t>
            </a:r>
            <a:endParaRPr lang="en-US" i="1" dirty="0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5DEA372-5DEE-F2C6-2203-54BFDEF2E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319170"/>
              </p:ext>
            </p:extLst>
          </p:nvPr>
        </p:nvGraphicFramePr>
        <p:xfrm>
          <a:off x="5761672" y="3918642"/>
          <a:ext cx="18176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53800" progId="Equation.DSMT4">
                  <p:embed/>
                </p:oleObj>
              </mc:Choice>
              <mc:Fallback>
                <p:oleObj name="Equation" r:id="rId5" imgW="685800" imgH="253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5DEA372-5DEE-F2C6-2203-54BFDEF2E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1672" y="3918642"/>
                        <a:ext cx="1817688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097DCA-B7D7-A0CC-3DB8-DAEE6D2C1488}"/>
              </a:ext>
            </a:extLst>
          </p:cNvPr>
          <p:cNvCxnSpPr>
            <a:cxnSpLocks/>
          </p:cNvCxnSpPr>
          <p:nvPr/>
        </p:nvCxnSpPr>
        <p:spPr>
          <a:xfrm flipV="1">
            <a:off x="10008472" y="5649844"/>
            <a:ext cx="1181969" cy="25044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68A45D6-98B8-ECEB-9435-DD75E55AD31A}"/>
              </a:ext>
            </a:extLst>
          </p:cNvPr>
          <p:cNvSpPr txBox="1"/>
          <p:nvPr/>
        </p:nvSpPr>
        <p:spPr>
          <a:xfrm>
            <a:off x="10838961" y="5252673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en-US" b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4EF4A7E-4355-50D8-11E4-7B6F4E848A2D}"/>
              </a:ext>
            </a:extLst>
          </p:cNvPr>
          <p:cNvCxnSpPr>
            <a:cxnSpLocks/>
          </p:cNvCxnSpPr>
          <p:nvPr/>
        </p:nvCxnSpPr>
        <p:spPr>
          <a:xfrm>
            <a:off x="10004706" y="5902195"/>
            <a:ext cx="904701" cy="17940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D42F2A-49DB-76D7-009B-61D82E549297}"/>
              </a:ext>
            </a:extLst>
          </p:cNvPr>
          <p:cNvSpPr txBox="1"/>
          <p:nvPr/>
        </p:nvSpPr>
        <p:spPr>
          <a:xfrm>
            <a:off x="10484647" y="598814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B78FFA5A-7BE7-E39B-BB4D-A3CDE5611486}"/>
              </a:ext>
            </a:extLst>
          </p:cNvPr>
          <p:cNvSpPr/>
          <p:nvPr/>
        </p:nvSpPr>
        <p:spPr>
          <a:xfrm>
            <a:off x="10305828" y="5785942"/>
            <a:ext cx="190866" cy="284316"/>
          </a:xfrm>
          <a:prstGeom prst="arc">
            <a:avLst>
              <a:gd name="adj1" fmla="val 17919866"/>
              <a:gd name="adj2" fmla="val 281538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8D0B32EE-4BBF-1BB9-28D8-1D2FB4997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160505"/>
              </p:ext>
            </p:extLst>
          </p:nvPr>
        </p:nvGraphicFramePr>
        <p:xfrm>
          <a:off x="5745797" y="5019103"/>
          <a:ext cx="1849438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444240" progId="Equation.DSMT4">
                  <p:embed/>
                </p:oleObj>
              </mc:Choice>
              <mc:Fallback>
                <p:oleObj name="Equation" r:id="rId7" imgW="698400" imgH="4442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8D0B32EE-4BBF-1BB9-28D8-1D2FB4997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5797" y="5019103"/>
                        <a:ext cx="1849438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EC2DB9-6852-0386-A4D4-EF2F25D2C763}"/>
              </a:ext>
            </a:extLst>
          </p:cNvPr>
          <p:cNvCxnSpPr>
            <a:cxnSpLocks/>
          </p:cNvCxnSpPr>
          <p:nvPr/>
        </p:nvCxnSpPr>
        <p:spPr>
          <a:xfrm flipV="1">
            <a:off x="9179173" y="3617083"/>
            <a:ext cx="844140" cy="68413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4FF74A-F2A6-A1FD-8E4D-E10CF0770172}"/>
              </a:ext>
            </a:extLst>
          </p:cNvPr>
          <p:cNvSpPr txBox="1"/>
          <p:nvPr/>
        </p:nvSpPr>
        <p:spPr>
          <a:xfrm>
            <a:off x="9279689" y="3609856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en-US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8E347E-D5E3-E33B-C601-26242A4F3CF1}"/>
              </a:ext>
            </a:extLst>
          </p:cNvPr>
          <p:cNvCxnSpPr>
            <a:cxnSpLocks/>
          </p:cNvCxnSpPr>
          <p:nvPr/>
        </p:nvCxnSpPr>
        <p:spPr>
          <a:xfrm>
            <a:off x="9175407" y="4303123"/>
            <a:ext cx="1441460" cy="23296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F53FB-816C-4A10-889A-EBBC30BCE39D}"/>
              </a:ext>
            </a:extLst>
          </p:cNvPr>
          <p:cNvSpPr txBox="1"/>
          <p:nvPr/>
        </p:nvSpPr>
        <p:spPr>
          <a:xfrm>
            <a:off x="9627876" y="4326772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B32C08F-5773-E012-E8A2-601538A8994C}"/>
              </a:ext>
            </a:extLst>
          </p:cNvPr>
          <p:cNvSpPr/>
          <p:nvPr/>
        </p:nvSpPr>
        <p:spPr>
          <a:xfrm>
            <a:off x="9243937" y="4105761"/>
            <a:ext cx="190866" cy="284316"/>
          </a:xfrm>
          <a:prstGeom prst="arc">
            <a:avLst>
              <a:gd name="adj1" fmla="val 17919866"/>
              <a:gd name="adj2" fmla="val 281538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861F7-3281-2639-84FB-9B2B9702F0EA}"/>
              </a:ext>
            </a:extLst>
          </p:cNvPr>
          <p:cNvSpPr txBox="1"/>
          <p:nvPr/>
        </p:nvSpPr>
        <p:spPr>
          <a:xfrm>
            <a:off x="9372246" y="3914791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</a:t>
            </a:r>
            <a:r>
              <a:rPr lang="en-US" sz="2400" i="1" dirty="0">
                <a:sym typeface="Symbol" panose="05050102010706020507" pitchFamily="18" charset="2"/>
              </a:rPr>
              <a:t></a:t>
            </a:r>
            <a:endParaRPr lang="en-US" i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E2F6B1-3765-4EBE-7FD8-C17E23504F9B}"/>
              </a:ext>
            </a:extLst>
          </p:cNvPr>
          <p:cNvCxnSpPr>
            <a:cxnSpLocks/>
          </p:cNvCxnSpPr>
          <p:nvPr/>
        </p:nvCxnSpPr>
        <p:spPr>
          <a:xfrm>
            <a:off x="10008472" y="3631261"/>
            <a:ext cx="1441460" cy="232963"/>
          </a:xfrm>
          <a:prstGeom prst="straightConnector1">
            <a:avLst/>
          </a:prstGeom>
          <a:ln w="28575"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063D91-8744-3449-0E7B-3826C4F4CDC8}"/>
              </a:ext>
            </a:extLst>
          </p:cNvPr>
          <p:cNvCxnSpPr>
            <a:cxnSpLocks/>
          </p:cNvCxnSpPr>
          <p:nvPr/>
        </p:nvCxnSpPr>
        <p:spPr>
          <a:xfrm flipV="1">
            <a:off x="10620633" y="3861400"/>
            <a:ext cx="844140" cy="684135"/>
          </a:xfrm>
          <a:prstGeom prst="straightConnector1">
            <a:avLst/>
          </a:prstGeom>
          <a:ln w="28575"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E8FB00-CFED-EFEF-652F-6A73C59B73B5}"/>
              </a:ext>
            </a:extLst>
          </p:cNvPr>
          <p:cNvSpPr txBox="1"/>
          <p:nvPr/>
        </p:nvSpPr>
        <p:spPr>
          <a:xfrm>
            <a:off x="10196316" y="3834647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S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678FE1-6C94-900E-6790-B0FB12CE8C64}"/>
              </a:ext>
            </a:extLst>
          </p:cNvPr>
          <p:cNvCxnSpPr>
            <a:cxnSpLocks/>
          </p:cNvCxnSpPr>
          <p:nvPr/>
        </p:nvCxnSpPr>
        <p:spPr>
          <a:xfrm flipV="1">
            <a:off x="10015693" y="5082728"/>
            <a:ext cx="0" cy="8262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31D1D634-696E-F5C3-7B02-A2E4935F4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781870"/>
              </p:ext>
            </p:extLst>
          </p:nvPr>
        </p:nvGraphicFramePr>
        <p:xfrm>
          <a:off x="9694169" y="4888926"/>
          <a:ext cx="276860" cy="38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31D1D634-696E-F5C3-7B02-A2E4935F4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94169" y="4888926"/>
                        <a:ext cx="276860" cy="387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61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A9E1A-90B0-014F-86AE-BDEC71E1C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03CC-F3C4-E2B6-25BA-A9B7A6C12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327077"/>
          </a:xfrm>
        </p:spPr>
        <p:txBody>
          <a:bodyPr>
            <a:normAutofit fontScale="92500" lnSpcReduction="20000"/>
          </a:bodyPr>
          <a:lstStyle/>
          <a:p>
            <a:r>
              <a:rPr lang="en-US" sz="3200" u="sng" dirty="0">
                <a:sym typeface="Symbol" panose="05050102010706020507" pitchFamily="18" charset="2"/>
              </a:rPr>
              <a:t>NOT</a:t>
            </a:r>
            <a:r>
              <a:rPr lang="en-US" sz="3200" dirty="0">
                <a:sym typeface="Symbol" panose="05050102010706020507" pitchFamily="18" charset="2"/>
              </a:rPr>
              <a:t> commutative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Distributive law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u="sng" dirty="0">
                <a:sym typeface="Symbol" panose="05050102010706020507" pitchFamily="18" charset="2"/>
              </a:rPr>
              <a:t>NOT</a:t>
            </a:r>
            <a:r>
              <a:rPr lang="en-US" sz="3200" dirty="0">
                <a:sym typeface="Symbol" panose="05050102010706020507" pitchFamily="18" charset="2"/>
              </a:rPr>
              <a:t> associative</a:t>
            </a: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83E7C-9A25-4104-4A76-A613B9A0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Cross Product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5584F-AB29-788A-4EE7-9D526B78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21323-EE43-48D4-6109-47D35F38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862C-5E3C-5758-F621-983D5D4B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B4D2B77-D4E2-6015-D12B-869F8C8B7E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58188"/>
              </p:ext>
            </p:extLst>
          </p:nvPr>
        </p:nvGraphicFramePr>
        <p:xfrm>
          <a:off x="4604512" y="1586132"/>
          <a:ext cx="33782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164880" progId="Equation.DSMT4">
                  <p:embed/>
                </p:oleObj>
              </mc:Choice>
              <mc:Fallback>
                <p:oleObj name="Equation" r:id="rId3" imgW="96516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EB4D2B77-D4E2-6015-D12B-869F8C8B7E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4512" y="1586132"/>
                        <a:ext cx="33782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349C309-AB5A-930C-1C69-4CC8AA30D7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13699"/>
              </p:ext>
            </p:extLst>
          </p:nvPr>
        </p:nvGraphicFramePr>
        <p:xfrm>
          <a:off x="4604512" y="2517381"/>
          <a:ext cx="60007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253800" progId="Equation.DSMT4">
                  <p:embed/>
                </p:oleObj>
              </mc:Choice>
              <mc:Fallback>
                <p:oleObj name="Equation" r:id="rId5" imgW="171432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349C309-AB5A-930C-1C69-4CC8AA30D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4512" y="2517381"/>
                        <a:ext cx="600075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B87FCE5-FDB5-A8E6-4BE7-588655F1F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16601"/>
              </p:ext>
            </p:extLst>
          </p:nvPr>
        </p:nvGraphicFramePr>
        <p:xfrm>
          <a:off x="4248912" y="5045192"/>
          <a:ext cx="40894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200" imgH="203040" progId="Equation.DSMT4">
                  <p:embed/>
                </p:oleObj>
              </mc:Choice>
              <mc:Fallback>
                <p:oleObj name="Equation" r:id="rId7" imgW="11682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B87FCE5-FDB5-A8E6-4BE7-588655F1F5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8912" y="5045192"/>
                        <a:ext cx="4089400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611C39-6275-C6FE-B6FA-8BEC2E524437}"/>
              </a:ext>
            </a:extLst>
          </p:cNvPr>
          <p:cNvCxnSpPr/>
          <p:nvPr/>
        </p:nvCxnSpPr>
        <p:spPr>
          <a:xfrm>
            <a:off x="1599526" y="4598946"/>
            <a:ext cx="8879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581E5A6-B328-D6A8-07DE-FEA5956E7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370092"/>
              </p:ext>
            </p:extLst>
          </p:nvPr>
        </p:nvGraphicFramePr>
        <p:xfrm>
          <a:off x="4604512" y="3466900"/>
          <a:ext cx="54673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62040" imgH="253800" progId="Equation.DSMT4">
                  <p:embed/>
                </p:oleObj>
              </mc:Choice>
              <mc:Fallback>
                <p:oleObj name="Equation" r:id="rId9" imgW="156204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581E5A6-B328-D6A8-07DE-FEA5956E7D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04512" y="3466900"/>
                        <a:ext cx="546735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51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33A68-3C8C-463E-880A-E9ECBE7B0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FA3E-0165-D208-0524-5C7267D52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Three Vectors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F938-CB38-F349-4EC0-3993F2B4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DB930-B28D-7C33-46A8-00586F45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A8A9A-196F-5259-98DC-83EE463F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EB1AE5C-FE80-D354-A158-5AC23E649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3336"/>
              </p:ext>
            </p:extLst>
          </p:nvPr>
        </p:nvGraphicFramePr>
        <p:xfrm>
          <a:off x="742950" y="1757797"/>
          <a:ext cx="78676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840" imgH="253800" progId="Equation.DSMT4">
                  <p:embed/>
                </p:oleObj>
              </mc:Choice>
              <mc:Fallback>
                <p:oleObj name="Equation" r:id="rId3" imgW="22478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EB1AE5C-FE80-D354-A158-5AC23E6498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" y="1757797"/>
                        <a:ext cx="786765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A6D843C-41A1-43B1-B402-2856B67F7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003301"/>
              </p:ext>
            </p:extLst>
          </p:nvPr>
        </p:nvGraphicFramePr>
        <p:xfrm>
          <a:off x="838200" y="5096952"/>
          <a:ext cx="72898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82600" imgH="253800" progId="Equation.DSMT4">
                  <p:embed/>
                </p:oleObj>
              </mc:Choice>
              <mc:Fallback>
                <p:oleObj name="Equation" r:id="rId5" imgW="208260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A6D843C-41A1-43B1-B402-2856B67F7D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5096952"/>
                        <a:ext cx="7289800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BC5842-2C8F-0129-A0D7-1D764F4BA45C}"/>
              </a:ext>
            </a:extLst>
          </p:cNvPr>
          <p:cNvCxnSpPr>
            <a:cxnSpLocks/>
          </p:cNvCxnSpPr>
          <p:nvPr/>
        </p:nvCxnSpPr>
        <p:spPr>
          <a:xfrm>
            <a:off x="462990" y="4869110"/>
            <a:ext cx="11262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93C7CD8-2CD3-C8E3-FCE7-216E6567A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2284093"/>
            <a:ext cx="4114800" cy="219555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CD3AC4-01FB-5705-F716-D0F7A6AF123A}"/>
              </a:ext>
            </a:extLst>
          </p:cNvPr>
          <p:cNvCxnSpPr>
            <a:cxnSpLocks/>
          </p:cNvCxnSpPr>
          <p:nvPr/>
        </p:nvCxnSpPr>
        <p:spPr>
          <a:xfrm>
            <a:off x="7967980" y="4442460"/>
            <a:ext cx="25273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05DDD3-2965-9BE8-85DF-481333CFEC0E}"/>
              </a:ext>
            </a:extLst>
          </p:cNvPr>
          <p:cNvCxnSpPr>
            <a:cxnSpLocks/>
          </p:cNvCxnSpPr>
          <p:nvPr/>
        </p:nvCxnSpPr>
        <p:spPr>
          <a:xfrm flipV="1">
            <a:off x="7967980" y="4104640"/>
            <a:ext cx="795020" cy="3378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56E6C8-0BB4-DE9F-91C6-292BA4B87AA9}"/>
              </a:ext>
            </a:extLst>
          </p:cNvPr>
          <p:cNvCxnSpPr>
            <a:cxnSpLocks/>
          </p:cNvCxnSpPr>
          <p:nvPr/>
        </p:nvCxnSpPr>
        <p:spPr>
          <a:xfrm flipV="1">
            <a:off x="7967980" y="2676223"/>
            <a:ext cx="726440" cy="17662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6D70F41-BD68-3848-50E7-62E429687AF3}"/>
              </a:ext>
            </a:extLst>
          </p:cNvPr>
          <p:cNvSpPr txBox="1"/>
          <p:nvPr/>
        </p:nvSpPr>
        <p:spPr>
          <a:xfrm>
            <a:off x="9127676" y="436206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999C5E-4C5B-CA1F-4DC1-B2D9DD78AB0A}"/>
              </a:ext>
            </a:extLst>
          </p:cNvPr>
          <p:cNvSpPr txBox="1"/>
          <p:nvPr/>
        </p:nvSpPr>
        <p:spPr>
          <a:xfrm>
            <a:off x="8286936" y="3801944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9C76AC-34F2-84E0-0E67-F120C72860C6}"/>
              </a:ext>
            </a:extLst>
          </p:cNvPr>
          <p:cNvSpPr txBox="1"/>
          <p:nvPr/>
        </p:nvSpPr>
        <p:spPr>
          <a:xfrm>
            <a:off x="7996106" y="314899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55B059-259D-A504-4FB0-0EADEA9D3F58}"/>
              </a:ext>
            </a:extLst>
          </p:cNvPr>
          <p:cNvSpPr txBox="1"/>
          <p:nvPr/>
        </p:nvSpPr>
        <p:spPr>
          <a:xfrm>
            <a:off x="869066" y="3171383"/>
            <a:ext cx="5511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Volume of the </a:t>
            </a:r>
            <a:r>
              <a:rPr lang="en-US" sz="2800" i="1" dirty="0"/>
              <a:t>parallelepiped</a:t>
            </a:r>
            <a:r>
              <a:rPr lang="en-US" sz="2800" dirty="0"/>
              <a:t> formed by the three vectors </a:t>
            </a:r>
            <a:r>
              <a:rPr lang="en-US" sz="2800" b="1" dirty="0"/>
              <a:t>A</a:t>
            </a:r>
            <a:r>
              <a:rPr lang="en-US" sz="2800" dirty="0"/>
              <a:t>, </a:t>
            </a:r>
            <a:r>
              <a:rPr lang="en-US" sz="2800" b="1" dirty="0"/>
              <a:t>B</a:t>
            </a:r>
            <a:r>
              <a:rPr lang="en-US" sz="2800" dirty="0"/>
              <a:t>, and </a:t>
            </a:r>
            <a:r>
              <a:rPr lang="en-US" sz="2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2532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740E7-196A-73A9-C35F-BC4EF1440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16250-381F-CA22-F416-B4A739EE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77002"/>
          </a:xfrm>
        </p:spPr>
        <p:txBody>
          <a:bodyPr>
            <a:norm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Mathematical representation of</a:t>
            </a:r>
            <a:endParaRPr lang="fa-IR" sz="3600" dirty="0">
              <a:sym typeface="Symbol" panose="05050102010706020507" pitchFamily="18" charset="2"/>
            </a:endParaRPr>
          </a:p>
          <a:p>
            <a:pPr lvl="1"/>
            <a:r>
              <a:rPr lang="en-US" sz="3200" dirty="0">
                <a:sym typeface="Symbol" panose="05050102010706020507" pitchFamily="18" charset="2"/>
              </a:rPr>
              <a:t>the location of a </a:t>
            </a:r>
            <a:r>
              <a:rPr lang="en-US" sz="3200" i="1" dirty="0">
                <a:sym typeface="Symbol" panose="05050102010706020507" pitchFamily="18" charset="2"/>
              </a:rPr>
              <a:t>point</a:t>
            </a:r>
          </a:p>
          <a:p>
            <a:pPr lvl="1"/>
            <a:r>
              <a:rPr lang="en-US" sz="3200" dirty="0">
                <a:sym typeface="Symbol" panose="05050102010706020507" pitchFamily="18" charset="2"/>
              </a:rPr>
              <a:t>a </a:t>
            </a:r>
            <a:r>
              <a:rPr lang="en-US" sz="3200" i="1" dirty="0">
                <a:sym typeface="Symbol" panose="05050102010706020507" pitchFamily="18" charset="2"/>
              </a:rPr>
              <a:t>vector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02CAA-3DCC-06C7-88EA-EC7CF832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Coordinate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6E477-0405-8172-631B-79D06BA5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4EDEC-4D2B-446B-6BAA-966A1F93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9247D-01D7-2456-1C09-A9F88F3D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17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407B7A-9C87-D69D-227C-AB5CB12020DB}"/>
              </a:ext>
            </a:extLst>
          </p:cNvPr>
          <p:cNvSpPr/>
          <p:nvPr/>
        </p:nvSpPr>
        <p:spPr>
          <a:xfrm>
            <a:off x="2743200" y="4373218"/>
            <a:ext cx="91440" cy="89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1C2D26-1651-FE9F-48D5-ED719C3192F5}"/>
              </a:ext>
            </a:extLst>
          </p:cNvPr>
          <p:cNvCxnSpPr>
            <a:cxnSpLocks/>
          </p:cNvCxnSpPr>
          <p:nvPr/>
        </p:nvCxnSpPr>
        <p:spPr>
          <a:xfrm flipV="1">
            <a:off x="7917273" y="3429000"/>
            <a:ext cx="1813136" cy="159909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EE7DD3-2DB2-D78A-A073-2BBD0A998067}"/>
              </a:ext>
            </a:extLst>
          </p:cNvPr>
          <p:cNvSpPr txBox="1"/>
          <p:nvPr/>
        </p:nvSpPr>
        <p:spPr>
          <a:xfrm>
            <a:off x="8416357" y="383916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AA98E0-E1A8-D619-4647-FA0D9A34769E}"/>
              </a:ext>
            </a:extLst>
          </p:cNvPr>
          <p:cNvSpPr txBox="1"/>
          <p:nvPr/>
        </p:nvSpPr>
        <p:spPr>
          <a:xfrm>
            <a:off x="2461591" y="4008774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</a:t>
            </a:r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3C1566-CD24-6A2B-A85B-120D62EB76BD}"/>
              </a:ext>
            </a:extLst>
          </p:cNvPr>
          <p:cNvSpPr txBox="1"/>
          <p:nvPr/>
        </p:nvSpPr>
        <p:spPr>
          <a:xfrm>
            <a:off x="2290809" y="5214700"/>
            <a:ext cx="99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Point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B2963D-2452-1795-6D9C-0B881B9D6A5D}"/>
              </a:ext>
            </a:extLst>
          </p:cNvPr>
          <p:cNvSpPr txBox="1"/>
          <p:nvPr/>
        </p:nvSpPr>
        <p:spPr>
          <a:xfrm>
            <a:off x="8610599" y="5214700"/>
            <a:ext cx="111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2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343A9-42DD-2C76-B220-6EE0C0D57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0D53D-C417-CC36-EA06-CED8AD4FD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404"/>
            <a:ext cx="10515600" cy="4277002"/>
          </a:xfrm>
        </p:spPr>
        <p:txBody>
          <a:bodyPr>
            <a:normAutofit/>
          </a:bodyPr>
          <a:lstStyle/>
          <a:p>
            <a:r>
              <a:rPr lang="en-US" dirty="0"/>
              <a:t>Three-dimensional space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4000" dirty="0">
                <a:sym typeface="Wingdings" panose="05000000000000000000" pitchFamily="2" charset="2"/>
              </a:rPr>
              <a:t>(</a:t>
            </a:r>
            <a:r>
              <a:rPr lang="en-US" sz="4000" i="1" dirty="0">
                <a:sym typeface="Wingdings" panose="05000000000000000000" pitchFamily="2" charset="2"/>
              </a:rPr>
              <a:t>u</a:t>
            </a:r>
            <a:r>
              <a:rPr lang="en-US" sz="4000" baseline="-25000" dirty="0">
                <a:sym typeface="Wingdings" panose="05000000000000000000" pitchFamily="2" charset="2"/>
              </a:rPr>
              <a:t>1</a:t>
            </a:r>
            <a:r>
              <a:rPr lang="en-US" sz="4000" dirty="0">
                <a:sym typeface="Wingdings" panose="05000000000000000000" pitchFamily="2" charset="2"/>
              </a:rPr>
              <a:t>, </a:t>
            </a:r>
            <a:r>
              <a:rPr lang="en-US" sz="4000" i="1" dirty="0">
                <a:sym typeface="Wingdings" panose="05000000000000000000" pitchFamily="2" charset="2"/>
              </a:rPr>
              <a:t>u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r>
              <a:rPr lang="en-US" sz="4000" dirty="0">
                <a:sym typeface="Wingdings" panose="05000000000000000000" pitchFamily="2" charset="2"/>
              </a:rPr>
              <a:t>, </a:t>
            </a:r>
            <a:r>
              <a:rPr lang="en-US" sz="4000" i="1" dirty="0">
                <a:sym typeface="Wingdings" panose="05000000000000000000" pitchFamily="2" charset="2"/>
              </a:rPr>
              <a:t>u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r>
              <a:rPr lang="en-US" sz="4000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4F164-5DF6-E4E6-E6C8-45DC34D2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Coordinates of a point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42961-2F01-A2A7-D524-24E3FFDB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4E9BD-3504-6217-4A5B-5E75372E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51F50-D5C2-562B-C933-87EBA705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18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9E1FD4-A7A3-9D72-8904-F1D542097201}"/>
              </a:ext>
            </a:extLst>
          </p:cNvPr>
          <p:cNvSpPr txBox="1"/>
          <p:nvPr/>
        </p:nvSpPr>
        <p:spPr>
          <a:xfrm>
            <a:off x="-5000" y="5575843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1 </a:t>
            </a:r>
            <a:r>
              <a:rPr lang="en-US" sz="2400" i="1" dirty="0"/>
              <a:t>= </a:t>
            </a:r>
            <a:r>
              <a:rPr lang="en-US" sz="2400" dirty="0"/>
              <a:t>10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3C8567-7CE2-09DB-6862-F6C6A2553515}"/>
              </a:ext>
            </a:extLst>
          </p:cNvPr>
          <p:cNvSpPr txBox="1"/>
          <p:nvPr/>
        </p:nvSpPr>
        <p:spPr>
          <a:xfrm>
            <a:off x="3557700" y="5720500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1 </a:t>
            </a:r>
            <a:r>
              <a:rPr lang="en-US" sz="2400" i="1" dirty="0"/>
              <a:t>= </a:t>
            </a:r>
            <a:r>
              <a:rPr lang="en-US" sz="2400" dirty="0"/>
              <a:t>10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55C439-169A-501A-3ED6-0CA954D1D5B2}"/>
              </a:ext>
            </a:extLst>
          </p:cNvPr>
          <p:cNvSpPr txBox="1"/>
          <p:nvPr/>
        </p:nvSpPr>
        <p:spPr>
          <a:xfrm>
            <a:off x="4430754" y="2578947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2 </a:t>
            </a:r>
            <a:r>
              <a:rPr lang="en-US" sz="2400" i="1" dirty="0"/>
              <a:t>= </a:t>
            </a:r>
            <a:r>
              <a:rPr lang="en-US" sz="2400" dirty="0"/>
              <a:t>12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E3E3CD1-964A-9CFB-B1D4-898E1778D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3" y="3625178"/>
            <a:ext cx="3831025" cy="209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7C6EE6-252E-19BA-9610-18506E011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463" y="3751128"/>
            <a:ext cx="3831025" cy="2093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FCA282-4B92-2C96-2BA8-E501CA7D49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925807">
            <a:off x="3527772" y="3407577"/>
            <a:ext cx="3587915" cy="196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77B069-C913-F002-A15C-B8B4ACA05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176" y="3879684"/>
            <a:ext cx="3831025" cy="2093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8E3C1-E953-506F-CBF9-06A68AD3BA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925807">
            <a:off x="7698485" y="3536133"/>
            <a:ext cx="3587915" cy="1960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838AF8-A1FA-1D45-FBE7-04558DE3E3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670309">
            <a:off x="8052663" y="3622518"/>
            <a:ext cx="3587915" cy="20988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D2D6698-774A-D341-A5D9-7B1BEB58BCAD}"/>
              </a:ext>
            </a:extLst>
          </p:cNvPr>
          <p:cNvSpPr txBox="1"/>
          <p:nvPr/>
        </p:nvSpPr>
        <p:spPr>
          <a:xfrm>
            <a:off x="7502346" y="5787969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1 </a:t>
            </a:r>
            <a:r>
              <a:rPr lang="en-US" sz="2400" i="1" dirty="0"/>
              <a:t>= </a:t>
            </a:r>
            <a:r>
              <a:rPr lang="en-US" sz="2400" dirty="0"/>
              <a:t>10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E08DC6-A8F8-EAF5-D657-8342C6B37808}"/>
              </a:ext>
            </a:extLst>
          </p:cNvPr>
          <p:cNvSpPr txBox="1"/>
          <p:nvPr/>
        </p:nvSpPr>
        <p:spPr>
          <a:xfrm>
            <a:off x="8752825" y="2508718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2 </a:t>
            </a:r>
            <a:r>
              <a:rPr lang="en-US" sz="2400" i="1" dirty="0"/>
              <a:t>= </a:t>
            </a:r>
            <a:r>
              <a:rPr lang="en-US" sz="2400" dirty="0"/>
              <a:t>12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2A5D2A-FA18-3DCD-A654-34067138E4ED}"/>
              </a:ext>
            </a:extLst>
          </p:cNvPr>
          <p:cNvSpPr txBox="1"/>
          <p:nvPr/>
        </p:nvSpPr>
        <p:spPr>
          <a:xfrm>
            <a:off x="11094562" y="4705534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3 </a:t>
            </a:r>
            <a:r>
              <a:rPr lang="en-US" sz="2400" i="1" dirty="0"/>
              <a:t>= </a:t>
            </a:r>
            <a:r>
              <a:rPr lang="en-US" sz="2400" dirty="0"/>
              <a:t>15</a:t>
            </a:r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F62C2B3-408B-E17E-A49F-30C68CB64E3D}"/>
              </a:ext>
            </a:extLst>
          </p:cNvPr>
          <p:cNvSpPr/>
          <p:nvPr/>
        </p:nvSpPr>
        <p:spPr>
          <a:xfrm>
            <a:off x="4884420" y="3794760"/>
            <a:ext cx="1341120" cy="1981200"/>
          </a:xfrm>
          <a:custGeom>
            <a:avLst/>
            <a:gdLst>
              <a:gd name="connsiteX0" fmla="*/ 0 w 1341120"/>
              <a:gd name="connsiteY0" fmla="*/ 1981200 h 1981200"/>
              <a:gd name="connsiteX1" fmla="*/ 628650 w 1341120"/>
              <a:gd name="connsiteY1" fmla="*/ 838200 h 1981200"/>
              <a:gd name="connsiteX2" fmla="*/ 1341120 w 1341120"/>
              <a:gd name="connsiteY2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120" h="1981200">
                <a:moveTo>
                  <a:pt x="0" y="1981200"/>
                </a:moveTo>
                <a:cubicBezTo>
                  <a:pt x="202565" y="1574800"/>
                  <a:pt x="405130" y="1168400"/>
                  <a:pt x="628650" y="838200"/>
                </a:cubicBezTo>
                <a:cubicBezTo>
                  <a:pt x="852170" y="508000"/>
                  <a:pt x="1134110" y="121920"/>
                  <a:pt x="1341120" y="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27FD2D9-0780-F073-142D-D2F0ABEC5B0B}"/>
              </a:ext>
            </a:extLst>
          </p:cNvPr>
          <p:cNvSpPr/>
          <p:nvPr/>
        </p:nvSpPr>
        <p:spPr>
          <a:xfrm>
            <a:off x="9056671" y="3922541"/>
            <a:ext cx="1341120" cy="1981200"/>
          </a:xfrm>
          <a:custGeom>
            <a:avLst/>
            <a:gdLst>
              <a:gd name="connsiteX0" fmla="*/ 0 w 1341120"/>
              <a:gd name="connsiteY0" fmla="*/ 1981200 h 1981200"/>
              <a:gd name="connsiteX1" fmla="*/ 628650 w 1341120"/>
              <a:gd name="connsiteY1" fmla="*/ 838200 h 1981200"/>
              <a:gd name="connsiteX2" fmla="*/ 1341120 w 1341120"/>
              <a:gd name="connsiteY2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120" h="1981200">
                <a:moveTo>
                  <a:pt x="0" y="1981200"/>
                </a:moveTo>
                <a:cubicBezTo>
                  <a:pt x="202565" y="1574800"/>
                  <a:pt x="405130" y="1168400"/>
                  <a:pt x="628650" y="838200"/>
                </a:cubicBezTo>
                <a:cubicBezTo>
                  <a:pt x="852170" y="508000"/>
                  <a:pt x="1134110" y="121920"/>
                  <a:pt x="1341120" y="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3B88A3B-3CFB-47C8-413F-0453F7F3E950}"/>
              </a:ext>
            </a:extLst>
          </p:cNvPr>
          <p:cNvSpPr/>
          <p:nvPr/>
        </p:nvSpPr>
        <p:spPr>
          <a:xfrm>
            <a:off x="8742680" y="4522904"/>
            <a:ext cx="2237740" cy="237056"/>
          </a:xfrm>
          <a:custGeom>
            <a:avLst/>
            <a:gdLst>
              <a:gd name="connsiteX0" fmla="*/ 2237740 w 2237740"/>
              <a:gd name="connsiteY0" fmla="*/ 120216 h 237056"/>
              <a:gd name="connsiteX1" fmla="*/ 1117600 w 2237740"/>
              <a:gd name="connsiteY1" fmla="*/ 3376 h 237056"/>
              <a:gd name="connsiteX2" fmla="*/ 0 w 2237740"/>
              <a:gd name="connsiteY2" fmla="*/ 237056 h 23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740" h="237056">
                <a:moveTo>
                  <a:pt x="2237740" y="120216"/>
                </a:moveTo>
                <a:cubicBezTo>
                  <a:pt x="1864148" y="52059"/>
                  <a:pt x="1490557" y="-16097"/>
                  <a:pt x="1117600" y="3376"/>
                </a:cubicBezTo>
                <a:cubicBezTo>
                  <a:pt x="744643" y="22849"/>
                  <a:pt x="262043" y="220123"/>
                  <a:pt x="0" y="237056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FA9E9C9-1AE9-55B7-1E9B-CFF846ADFBB0}"/>
              </a:ext>
            </a:extLst>
          </p:cNvPr>
          <p:cNvSpPr/>
          <p:nvPr/>
        </p:nvSpPr>
        <p:spPr>
          <a:xfrm>
            <a:off x="9109710" y="3543300"/>
            <a:ext cx="986790" cy="1729740"/>
          </a:xfrm>
          <a:custGeom>
            <a:avLst/>
            <a:gdLst>
              <a:gd name="connsiteX0" fmla="*/ 0 w 986790"/>
              <a:gd name="connsiteY0" fmla="*/ 0 h 1729740"/>
              <a:gd name="connsiteX1" fmla="*/ 746760 w 986790"/>
              <a:gd name="connsiteY1" fmla="*/ 986790 h 1729740"/>
              <a:gd name="connsiteX2" fmla="*/ 986790 w 986790"/>
              <a:gd name="connsiteY2" fmla="*/ 172974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790" h="1729740">
                <a:moveTo>
                  <a:pt x="0" y="0"/>
                </a:moveTo>
                <a:cubicBezTo>
                  <a:pt x="291147" y="349250"/>
                  <a:pt x="582295" y="698500"/>
                  <a:pt x="746760" y="986790"/>
                </a:cubicBezTo>
                <a:cubicBezTo>
                  <a:pt x="911225" y="1275080"/>
                  <a:pt x="941070" y="1556385"/>
                  <a:pt x="986790" y="172974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4446B3-274E-382E-4910-75148C18A46B}"/>
              </a:ext>
            </a:extLst>
          </p:cNvPr>
          <p:cNvSpPr/>
          <p:nvPr/>
        </p:nvSpPr>
        <p:spPr>
          <a:xfrm>
            <a:off x="9833611" y="4503753"/>
            <a:ext cx="45719" cy="457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2C7B7-8394-485F-89A3-AEB43BE22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F420-5EF8-C050-06E5-C3BD98076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404"/>
            <a:ext cx="10515600" cy="4277002"/>
          </a:xfrm>
        </p:spPr>
        <p:txBody>
          <a:bodyPr>
            <a:normAutofit/>
          </a:bodyPr>
          <a:lstStyle/>
          <a:p>
            <a:r>
              <a:rPr lang="en-US" sz="4000" dirty="0">
                <a:sym typeface="Wingdings" panose="05000000000000000000" pitchFamily="2" charset="2"/>
              </a:rPr>
              <a:t>Unit vectors 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D23ED-9F5B-385C-6385-32AEEE64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Vectors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926A-7C9C-6088-2A68-9F47E2F3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C1E34-B3E1-11E8-78D7-88D52147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D295D-3DDF-5231-21A3-43C6766A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A72387-E7AA-04E0-990D-7FDE5F02A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319" y="3855423"/>
            <a:ext cx="3831025" cy="20934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3050A9-C619-1816-A45C-608EC68C78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925807">
            <a:off x="7127628" y="3511872"/>
            <a:ext cx="3587915" cy="1960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F4838D-ADC0-2C0C-EA82-8A08385C61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670309">
            <a:off x="7481806" y="3598257"/>
            <a:ext cx="3587915" cy="20988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E6E6949-496F-B6E3-4E0A-F8B9A8E40C53}"/>
              </a:ext>
            </a:extLst>
          </p:cNvPr>
          <p:cNvSpPr txBox="1"/>
          <p:nvPr/>
        </p:nvSpPr>
        <p:spPr>
          <a:xfrm>
            <a:off x="6931489" y="5763708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1 </a:t>
            </a:r>
            <a:r>
              <a:rPr lang="en-US" sz="2400" i="1" dirty="0"/>
              <a:t>= </a:t>
            </a:r>
            <a:r>
              <a:rPr lang="en-US" sz="2400" dirty="0"/>
              <a:t>10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3861F8-0E40-A7CF-A097-7E7568DEC08A}"/>
              </a:ext>
            </a:extLst>
          </p:cNvPr>
          <p:cNvSpPr txBox="1"/>
          <p:nvPr/>
        </p:nvSpPr>
        <p:spPr>
          <a:xfrm>
            <a:off x="8181968" y="2484457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2 </a:t>
            </a:r>
            <a:r>
              <a:rPr lang="en-US" sz="2400" i="1" dirty="0"/>
              <a:t>= </a:t>
            </a:r>
            <a:r>
              <a:rPr lang="en-US" sz="2400" dirty="0"/>
              <a:t>12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A85666-D116-E42E-CFF2-21EBEE379433}"/>
              </a:ext>
            </a:extLst>
          </p:cNvPr>
          <p:cNvSpPr txBox="1"/>
          <p:nvPr/>
        </p:nvSpPr>
        <p:spPr>
          <a:xfrm>
            <a:off x="10523705" y="4681273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3 </a:t>
            </a:r>
            <a:r>
              <a:rPr lang="en-US" sz="2400" i="1" dirty="0"/>
              <a:t>= </a:t>
            </a:r>
            <a:r>
              <a:rPr lang="en-US" sz="2400" dirty="0"/>
              <a:t>15</a:t>
            </a:r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5227D15-B4F7-5AF7-16C9-41A7AD534373}"/>
              </a:ext>
            </a:extLst>
          </p:cNvPr>
          <p:cNvSpPr/>
          <p:nvPr/>
        </p:nvSpPr>
        <p:spPr>
          <a:xfrm>
            <a:off x="8485814" y="3898280"/>
            <a:ext cx="1341120" cy="1981200"/>
          </a:xfrm>
          <a:custGeom>
            <a:avLst/>
            <a:gdLst>
              <a:gd name="connsiteX0" fmla="*/ 0 w 1341120"/>
              <a:gd name="connsiteY0" fmla="*/ 1981200 h 1981200"/>
              <a:gd name="connsiteX1" fmla="*/ 628650 w 1341120"/>
              <a:gd name="connsiteY1" fmla="*/ 838200 h 1981200"/>
              <a:gd name="connsiteX2" fmla="*/ 1341120 w 1341120"/>
              <a:gd name="connsiteY2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120" h="1981200">
                <a:moveTo>
                  <a:pt x="0" y="1981200"/>
                </a:moveTo>
                <a:cubicBezTo>
                  <a:pt x="202565" y="1574800"/>
                  <a:pt x="405130" y="1168400"/>
                  <a:pt x="628650" y="838200"/>
                </a:cubicBezTo>
                <a:cubicBezTo>
                  <a:pt x="852170" y="508000"/>
                  <a:pt x="1134110" y="121920"/>
                  <a:pt x="1341120" y="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C2A4200-E8F5-AD10-CF46-7399460E0024}"/>
              </a:ext>
            </a:extLst>
          </p:cNvPr>
          <p:cNvSpPr/>
          <p:nvPr/>
        </p:nvSpPr>
        <p:spPr>
          <a:xfrm>
            <a:off x="8171823" y="4498643"/>
            <a:ext cx="2237740" cy="237056"/>
          </a:xfrm>
          <a:custGeom>
            <a:avLst/>
            <a:gdLst>
              <a:gd name="connsiteX0" fmla="*/ 2237740 w 2237740"/>
              <a:gd name="connsiteY0" fmla="*/ 120216 h 237056"/>
              <a:gd name="connsiteX1" fmla="*/ 1117600 w 2237740"/>
              <a:gd name="connsiteY1" fmla="*/ 3376 h 237056"/>
              <a:gd name="connsiteX2" fmla="*/ 0 w 2237740"/>
              <a:gd name="connsiteY2" fmla="*/ 237056 h 23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740" h="237056">
                <a:moveTo>
                  <a:pt x="2237740" y="120216"/>
                </a:moveTo>
                <a:cubicBezTo>
                  <a:pt x="1864148" y="52059"/>
                  <a:pt x="1490557" y="-16097"/>
                  <a:pt x="1117600" y="3376"/>
                </a:cubicBezTo>
                <a:cubicBezTo>
                  <a:pt x="744643" y="22849"/>
                  <a:pt x="262043" y="220123"/>
                  <a:pt x="0" y="237056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F0002C1-7A2F-8666-E984-22812259D26F}"/>
              </a:ext>
            </a:extLst>
          </p:cNvPr>
          <p:cNvSpPr/>
          <p:nvPr/>
        </p:nvSpPr>
        <p:spPr>
          <a:xfrm>
            <a:off x="8538853" y="3519039"/>
            <a:ext cx="986790" cy="1729740"/>
          </a:xfrm>
          <a:custGeom>
            <a:avLst/>
            <a:gdLst>
              <a:gd name="connsiteX0" fmla="*/ 0 w 986790"/>
              <a:gd name="connsiteY0" fmla="*/ 0 h 1729740"/>
              <a:gd name="connsiteX1" fmla="*/ 746760 w 986790"/>
              <a:gd name="connsiteY1" fmla="*/ 986790 h 1729740"/>
              <a:gd name="connsiteX2" fmla="*/ 986790 w 986790"/>
              <a:gd name="connsiteY2" fmla="*/ 172974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790" h="1729740">
                <a:moveTo>
                  <a:pt x="0" y="0"/>
                </a:moveTo>
                <a:cubicBezTo>
                  <a:pt x="291147" y="349250"/>
                  <a:pt x="582295" y="698500"/>
                  <a:pt x="746760" y="986790"/>
                </a:cubicBezTo>
                <a:cubicBezTo>
                  <a:pt x="911225" y="1275080"/>
                  <a:pt x="941070" y="1556385"/>
                  <a:pt x="986790" y="172974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A7B3C5-FA95-F0AB-CAFA-B00BCC498236}"/>
              </a:ext>
            </a:extLst>
          </p:cNvPr>
          <p:cNvCxnSpPr>
            <a:cxnSpLocks/>
          </p:cNvCxnSpPr>
          <p:nvPr/>
        </p:nvCxnSpPr>
        <p:spPr>
          <a:xfrm flipH="1">
            <a:off x="9093208" y="4503924"/>
            <a:ext cx="184785" cy="231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15034C-DB25-E073-4C36-EA3D7B3B7277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8942864" y="4505829"/>
            <a:ext cx="342749" cy="64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EA11AD1-8E34-03A2-ABE6-DCD9DE76F740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9155819" y="4231523"/>
            <a:ext cx="129794" cy="2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A25E3B6-3309-55D2-0AA5-018B8E71A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12679"/>
              </p:ext>
            </p:extLst>
          </p:nvPr>
        </p:nvGraphicFramePr>
        <p:xfrm>
          <a:off x="9083131" y="3883533"/>
          <a:ext cx="351790" cy="48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A25E3B6-3309-55D2-0AA5-018B8E71A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3131" y="3883533"/>
                        <a:ext cx="351790" cy="487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9A7750A-B7BB-D30C-50DF-8BB170391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26791"/>
              </p:ext>
            </p:extLst>
          </p:nvPr>
        </p:nvGraphicFramePr>
        <p:xfrm>
          <a:off x="8605830" y="4135127"/>
          <a:ext cx="3794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E9A7750A-B7BB-D30C-50DF-8BB170391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05830" y="4135127"/>
                        <a:ext cx="379412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3ECE614-9C73-5BE7-9796-38EBC343F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0275"/>
              </p:ext>
            </p:extLst>
          </p:nvPr>
        </p:nvGraphicFramePr>
        <p:xfrm>
          <a:off x="8814726" y="4542634"/>
          <a:ext cx="3794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3ECE614-9C73-5BE7-9796-38EBC343F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14726" y="4542634"/>
                        <a:ext cx="379412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C1DD5F6D-2502-6F42-A04D-C590DE454B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925807">
            <a:off x="1618960" y="3532660"/>
            <a:ext cx="3587915" cy="19606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205BAC-8A4B-3F9A-CB42-495C1A4A91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670309">
            <a:off x="1973138" y="3619045"/>
            <a:ext cx="3587915" cy="20988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3A474C0-68DF-D5FE-8868-7643B97001B3}"/>
              </a:ext>
            </a:extLst>
          </p:cNvPr>
          <p:cNvSpPr txBox="1"/>
          <p:nvPr/>
        </p:nvSpPr>
        <p:spPr>
          <a:xfrm>
            <a:off x="2673300" y="2505245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2 </a:t>
            </a:r>
            <a:r>
              <a:rPr lang="en-US" sz="2400" i="1" dirty="0"/>
              <a:t>= </a:t>
            </a:r>
            <a:r>
              <a:rPr lang="en-US" sz="2400" dirty="0"/>
              <a:t>12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F65A0E-520D-A8A8-FCAE-E87818FDC686}"/>
              </a:ext>
            </a:extLst>
          </p:cNvPr>
          <p:cNvSpPr txBox="1"/>
          <p:nvPr/>
        </p:nvSpPr>
        <p:spPr>
          <a:xfrm>
            <a:off x="5015037" y="4702061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3 </a:t>
            </a:r>
            <a:r>
              <a:rPr lang="en-US" sz="2400" i="1" dirty="0"/>
              <a:t>= </a:t>
            </a:r>
            <a:r>
              <a:rPr lang="en-US" sz="2400" dirty="0"/>
              <a:t>15</a:t>
            </a:r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472F067-10F7-0D0E-BFB9-1623C60662A5}"/>
              </a:ext>
            </a:extLst>
          </p:cNvPr>
          <p:cNvSpPr/>
          <p:nvPr/>
        </p:nvSpPr>
        <p:spPr>
          <a:xfrm>
            <a:off x="3030185" y="3539827"/>
            <a:ext cx="986790" cy="1729740"/>
          </a:xfrm>
          <a:custGeom>
            <a:avLst/>
            <a:gdLst>
              <a:gd name="connsiteX0" fmla="*/ 0 w 986790"/>
              <a:gd name="connsiteY0" fmla="*/ 0 h 1729740"/>
              <a:gd name="connsiteX1" fmla="*/ 746760 w 986790"/>
              <a:gd name="connsiteY1" fmla="*/ 986790 h 1729740"/>
              <a:gd name="connsiteX2" fmla="*/ 986790 w 986790"/>
              <a:gd name="connsiteY2" fmla="*/ 1729740 h 172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790" h="1729740">
                <a:moveTo>
                  <a:pt x="0" y="0"/>
                </a:moveTo>
                <a:cubicBezTo>
                  <a:pt x="291147" y="349250"/>
                  <a:pt x="582295" y="698500"/>
                  <a:pt x="746760" y="986790"/>
                </a:cubicBezTo>
                <a:cubicBezTo>
                  <a:pt x="911225" y="1275080"/>
                  <a:pt x="941070" y="1556385"/>
                  <a:pt x="986790" y="1729740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3F2287-2D03-3871-9B5D-74515482F426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3647151" y="4252311"/>
            <a:ext cx="129794" cy="2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EF5E0C5-A136-8A06-1C04-DE29A291B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547188"/>
              </p:ext>
            </p:extLst>
          </p:nvPr>
        </p:nvGraphicFramePr>
        <p:xfrm>
          <a:off x="3574463" y="3904321"/>
          <a:ext cx="351790" cy="48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EF5E0C5-A136-8A06-1C04-DE29A291B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4463" y="3904321"/>
                        <a:ext cx="351790" cy="487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51">
            <a:extLst>
              <a:ext uri="{FF2B5EF4-FFF2-40B4-BE49-F238E27FC236}">
                <a16:creationId xmlns:a16="http://schemas.microsoft.com/office/drawing/2014/main" id="{B0AA0032-A755-FC9C-2BDD-564078910F7B}"/>
              </a:ext>
            </a:extLst>
          </p:cNvPr>
          <p:cNvSpPr/>
          <p:nvPr/>
        </p:nvSpPr>
        <p:spPr>
          <a:xfrm>
            <a:off x="3750358" y="4495669"/>
            <a:ext cx="45719" cy="457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8775463-E851-44A3-456B-873C6C5E919C}"/>
              </a:ext>
            </a:extLst>
          </p:cNvPr>
          <p:cNvSpPr/>
          <p:nvPr/>
        </p:nvSpPr>
        <p:spPr>
          <a:xfrm>
            <a:off x="9255419" y="4480645"/>
            <a:ext cx="45719" cy="457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671917DD-8D3E-866A-1990-08EB6F005F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92750"/>
              </p:ext>
            </p:extLst>
          </p:nvPr>
        </p:nvGraphicFramePr>
        <p:xfrm>
          <a:off x="4599761" y="1708690"/>
          <a:ext cx="610056" cy="84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671917DD-8D3E-866A-1990-08EB6F005F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9761" y="1708690"/>
                        <a:ext cx="610056" cy="84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0C95A414-4C82-452E-491A-474DD2292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21928"/>
              </p:ext>
            </p:extLst>
          </p:nvPr>
        </p:nvGraphicFramePr>
        <p:xfrm>
          <a:off x="5406950" y="1711909"/>
          <a:ext cx="656676" cy="84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0C95A414-4C82-452E-491A-474DD229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6950" y="1711909"/>
                        <a:ext cx="656676" cy="84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281260D0-97D7-48AC-C686-F742042B9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842015"/>
              </p:ext>
            </p:extLst>
          </p:nvPr>
        </p:nvGraphicFramePr>
        <p:xfrm>
          <a:off x="6202643" y="1742990"/>
          <a:ext cx="656676" cy="84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281260D0-97D7-48AC-C686-F742042B9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02643" y="1742990"/>
                        <a:ext cx="656676" cy="84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04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DC490-3222-8343-E761-C500ECEC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2A5F-B06A-BE13-D6EF-A86B56E7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Calculus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9BFC3-576A-25C2-6F07-EF79DAE44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134C1-41EF-19EF-1FC3-0D4A447C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86B4-4CE2-D52D-F927-B03B3A69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B041E-C8A2-4C8F-634F-69AC7FE6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3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710B5-A115-B725-FA08-89665475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B27AC-09C6-1248-993A-84A9663C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Vectors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5C94A-CD79-9108-C197-B6565C47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48F82-C8DC-F734-24FE-13CAF1AB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5197B-7FCC-E1D0-45D9-28F5A5D2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20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06534B-C5A4-82C6-9BB0-AD1CB6711004}"/>
              </a:ext>
            </a:extLst>
          </p:cNvPr>
          <p:cNvCxnSpPr>
            <a:cxnSpLocks/>
          </p:cNvCxnSpPr>
          <p:nvPr/>
        </p:nvCxnSpPr>
        <p:spPr>
          <a:xfrm flipV="1">
            <a:off x="9776219" y="2785444"/>
            <a:ext cx="7620" cy="780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7A3F5E9-3BA0-A0F7-775C-AE2106B732FD}"/>
              </a:ext>
            </a:extLst>
          </p:cNvPr>
          <p:cNvCxnSpPr>
            <a:cxnSpLocks/>
          </p:cNvCxnSpPr>
          <p:nvPr/>
        </p:nvCxnSpPr>
        <p:spPr>
          <a:xfrm>
            <a:off x="9776219" y="3565728"/>
            <a:ext cx="87554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CD6224-5EC7-BA88-3985-9A59673E23E4}"/>
              </a:ext>
            </a:extLst>
          </p:cNvPr>
          <p:cNvCxnSpPr>
            <a:cxnSpLocks/>
          </p:cNvCxnSpPr>
          <p:nvPr/>
        </p:nvCxnSpPr>
        <p:spPr>
          <a:xfrm flipH="1">
            <a:off x="9272402" y="3567633"/>
            <a:ext cx="511437" cy="598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924CF86-604B-33E6-FE97-DA4272FF0D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067277"/>
              </p:ext>
            </p:extLst>
          </p:nvPr>
        </p:nvGraphicFramePr>
        <p:xfrm>
          <a:off x="9286213" y="4066020"/>
          <a:ext cx="351790" cy="48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924CF86-604B-33E6-FE97-DA4272FF0D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86213" y="4066020"/>
                        <a:ext cx="351790" cy="487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1C3A5E8-1DB6-7EDF-2151-E9221ADF9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099852"/>
              </p:ext>
            </p:extLst>
          </p:nvPr>
        </p:nvGraphicFramePr>
        <p:xfrm>
          <a:off x="10651765" y="3334841"/>
          <a:ext cx="3794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1C3A5E8-1DB6-7EDF-2151-E9221ADF9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51765" y="3334841"/>
                        <a:ext cx="379412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81B9DD2-FC7F-42EC-18D2-E150B5E9F7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869031"/>
              </p:ext>
            </p:extLst>
          </p:nvPr>
        </p:nvGraphicFramePr>
        <p:xfrm>
          <a:off x="9783839" y="2521791"/>
          <a:ext cx="3794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681B9DD2-FC7F-42EC-18D2-E150B5E9F7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83839" y="2521791"/>
                        <a:ext cx="379412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11DE1F9-8BA9-C147-DA8A-040A76B16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595598"/>
              </p:ext>
            </p:extLst>
          </p:nvPr>
        </p:nvGraphicFramePr>
        <p:xfrm>
          <a:off x="1331746" y="2456002"/>
          <a:ext cx="2473008" cy="230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685800" progId="Equation.DSMT4">
                  <p:embed/>
                </p:oleObj>
              </mc:Choice>
              <mc:Fallback>
                <p:oleObj name="Equation" r:id="rId9" imgW="736560" imgH="685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11DE1F9-8BA9-C147-DA8A-040A76B167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1746" y="2456002"/>
                        <a:ext cx="2473008" cy="2309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04A58F-074A-D389-C48E-FF02A1226EE1}"/>
              </a:ext>
            </a:extLst>
          </p:cNvPr>
          <p:cNvCxnSpPr>
            <a:cxnSpLocks/>
          </p:cNvCxnSpPr>
          <p:nvPr/>
        </p:nvCxnSpPr>
        <p:spPr>
          <a:xfrm>
            <a:off x="9783839" y="3429334"/>
            <a:ext cx="137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876ACF-C08C-D685-F3B3-2AFE9660B3C8}"/>
              </a:ext>
            </a:extLst>
          </p:cNvPr>
          <p:cNvCxnSpPr>
            <a:cxnSpLocks/>
          </p:cNvCxnSpPr>
          <p:nvPr/>
        </p:nvCxnSpPr>
        <p:spPr>
          <a:xfrm>
            <a:off x="9922110" y="3429334"/>
            <a:ext cx="0" cy="136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951FE2-C42F-9556-3784-8B7C62EBC2A0}"/>
              </a:ext>
            </a:extLst>
          </p:cNvPr>
          <p:cNvCxnSpPr>
            <a:cxnSpLocks/>
          </p:cNvCxnSpPr>
          <p:nvPr/>
        </p:nvCxnSpPr>
        <p:spPr>
          <a:xfrm>
            <a:off x="9710655" y="3656029"/>
            <a:ext cx="148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FB08C2-6F7E-1A4A-EDF3-36A463FADB46}"/>
              </a:ext>
            </a:extLst>
          </p:cNvPr>
          <p:cNvCxnSpPr>
            <a:cxnSpLocks/>
          </p:cNvCxnSpPr>
          <p:nvPr/>
        </p:nvCxnSpPr>
        <p:spPr>
          <a:xfrm flipH="1">
            <a:off x="9861317" y="3567633"/>
            <a:ext cx="59682" cy="864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2C9F08-4D08-0EC1-40EF-837A23CCAC3B}"/>
              </a:ext>
            </a:extLst>
          </p:cNvPr>
          <p:cNvCxnSpPr>
            <a:cxnSpLocks/>
          </p:cNvCxnSpPr>
          <p:nvPr/>
        </p:nvCxnSpPr>
        <p:spPr>
          <a:xfrm flipV="1">
            <a:off x="9707799" y="3431239"/>
            <a:ext cx="70325" cy="76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236424-8BF5-0F24-6CA8-D950E32E71F9}"/>
              </a:ext>
            </a:extLst>
          </p:cNvPr>
          <p:cNvCxnSpPr>
            <a:cxnSpLocks/>
          </p:cNvCxnSpPr>
          <p:nvPr/>
        </p:nvCxnSpPr>
        <p:spPr>
          <a:xfrm>
            <a:off x="9710655" y="3509727"/>
            <a:ext cx="0" cy="144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EA10C4BE-0524-91D6-211A-650F00AA9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774310"/>
              </p:ext>
            </p:extLst>
          </p:nvPr>
        </p:nvGraphicFramePr>
        <p:xfrm>
          <a:off x="5029994" y="2498424"/>
          <a:ext cx="2132012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680" imgH="685800" progId="Equation.DSMT4">
                  <p:embed/>
                </p:oleObj>
              </mc:Choice>
              <mc:Fallback>
                <p:oleObj name="Equation" r:id="rId11" imgW="634680" imgH="6858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EA10C4BE-0524-91D6-211A-650F00AA9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29994" y="2498424"/>
                        <a:ext cx="2132012" cy="231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E7101AB7-412B-12C6-0C5B-F93169606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678772"/>
              </p:ext>
            </p:extLst>
          </p:nvPr>
        </p:nvGraphicFramePr>
        <p:xfrm>
          <a:off x="1585762" y="5518786"/>
          <a:ext cx="541496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12800" imgH="228600" progId="Equation.DSMT4">
                  <p:embed/>
                </p:oleObj>
              </mc:Choice>
              <mc:Fallback>
                <p:oleObj name="Equation" r:id="rId13" imgW="1612800" imgH="2286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E7101AB7-412B-12C6-0C5B-F93169606F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5762" y="5518786"/>
                        <a:ext cx="5414962" cy="76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9BC50B-2ECE-EFF2-2279-4BAD8E5C4CC8}"/>
              </a:ext>
            </a:extLst>
          </p:cNvPr>
          <p:cNvSpPr txBox="1"/>
          <p:nvPr/>
        </p:nvSpPr>
        <p:spPr>
          <a:xfrm>
            <a:off x="838200" y="1769289"/>
            <a:ext cx="6979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Right-handed</a:t>
            </a:r>
            <a:r>
              <a:rPr lang="en-US" sz="2800" dirty="0"/>
              <a:t> </a:t>
            </a:r>
            <a:r>
              <a:rPr lang="en-US" sz="2800" i="1" dirty="0"/>
              <a:t>Orthogonal</a:t>
            </a:r>
            <a:r>
              <a:rPr lang="en-US" sz="2800" dirty="0"/>
              <a:t> Coordinate System</a:t>
            </a:r>
          </a:p>
        </p:txBody>
      </p:sp>
    </p:spTree>
    <p:extLst>
      <p:ext uri="{BB962C8B-B14F-4D97-AF65-F5344CB8AC3E}">
        <p14:creationId xmlns:p14="http://schemas.microsoft.com/office/powerpoint/2010/main" val="50036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0936-7471-4765-A2A1-C5822FD0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Representation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31C15-2640-D6C2-C43F-D79D14FB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ACB98-239A-659C-5CC0-B6A4FD5F0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3280E-EC72-1B85-3305-5F86E844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0B08B3-874C-0009-64AE-D4A25514432C}"/>
              </a:ext>
            </a:extLst>
          </p:cNvPr>
          <p:cNvCxnSpPr>
            <a:cxnSpLocks/>
          </p:cNvCxnSpPr>
          <p:nvPr/>
        </p:nvCxnSpPr>
        <p:spPr>
          <a:xfrm flipV="1">
            <a:off x="9776219" y="2084404"/>
            <a:ext cx="7620" cy="780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FFF9E2-FB55-C7B4-1EC4-77FA2E5B11DE}"/>
              </a:ext>
            </a:extLst>
          </p:cNvPr>
          <p:cNvCxnSpPr>
            <a:cxnSpLocks/>
          </p:cNvCxnSpPr>
          <p:nvPr/>
        </p:nvCxnSpPr>
        <p:spPr>
          <a:xfrm>
            <a:off x="9776219" y="2864688"/>
            <a:ext cx="87554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8DA930-BD3D-D35D-DA66-1B0BE3D66735}"/>
              </a:ext>
            </a:extLst>
          </p:cNvPr>
          <p:cNvCxnSpPr>
            <a:cxnSpLocks/>
          </p:cNvCxnSpPr>
          <p:nvPr/>
        </p:nvCxnSpPr>
        <p:spPr>
          <a:xfrm flipH="1">
            <a:off x="9272402" y="2866593"/>
            <a:ext cx="511437" cy="598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C00E98E-2B84-851C-2406-B6A635689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80198"/>
              </p:ext>
            </p:extLst>
          </p:nvPr>
        </p:nvGraphicFramePr>
        <p:xfrm>
          <a:off x="9286213" y="3364980"/>
          <a:ext cx="351790" cy="48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28600" progId="Equation.DSMT4">
                  <p:embed/>
                </p:oleObj>
              </mc:Choice>
              <mc:Fallback>
                <p:oleObj name="Equation" r:id="rId2" imgW="1648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C00E98E-2B84-851C-2406-B6A635689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86213" y="3364980"/>
                        <a:ext cx="351790" cy="487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8DC6620-E86F-CAD3-626A-35B4206FA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2244"/>
              </p:ext>
            </p:extLst>
          </p:nvPr>
        </p:nvGraphicFramePr>
        <p:xfrm>
          <a:off x="10651765" y="2633801"/>
          <a:ext cx="3794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8DC6620-E86F-CAD3-626A-35B4206FA6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1765" y="2633801"/>
                        <a:ext cx="379412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B1D58AB-1F0B-E07A-6E69-078D865D9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064803"/>
              </p:ext>
            </p:extLst>
          </p:nvPr>
        </p:nvGraphicFramePr>
        <p:xfrm>
          <a:off x="9783839" y="1820751"/>
          <a:ext cx="3794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B1D58AB-1F0B-E07A-6E69-078D865D9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83839" y="1820751"/>
                        <a:ext cx="379412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B0D118-6BD1-D906-11F4-1AE8BE70A04A}"/>
              </a:ext>
            </a:extLst>
          </p:cNvPr>
          <p:cNvCxnSpPr>
            <a:cxnSpLocks/>
          </p:cNvCxnSpPr>
          <p:nvPr/>
        </p:nvCxnSpPr>
        <p:spPr>
          <a:xfrm flipV="1">
            <a:off x="9783839" y="1539125"/>
            <a:ext cx="1569961" cy="13255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91C8DE1-5B9A-DC36-9D18-C2D788DB3930}"/>
              </a:ext>
            </a:extLst>
          </p:cNvPr>
          <p:cNvSpPr txBox="1"/>
          <p:nvPr/>
        </p:nvSpPr>
        <p:spPr>
          <a:xfrm>
            <a:off x="10348842" y="1600128"/>
            <a:ext cx="40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endParaRPr lang="en-US" b="1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C6426B4-A8D7-B7E0-AE17-D81BFF3D3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523189"/>
              </p:ext>
            </p:extLst>
          </p:nvPr>
        </p:nvGraphicFramePr>
        <p:xfrm>
          <a:off x="912289" y="2075832"/>
          <a:ext cx="4375941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C6426B4-A8D7-B7E0-AE17-D81BFF3D3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2289" y="2075832"/>
                        <a:ext cx="4375941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24C56A9-981B-3B35-5795-98FC958B3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45361"/>
              </p:ext>
            </p:extLst>
          </p:nvPr>
        </p:nvGraphicFramePr>
        <p:xfrm>
          <a:off x="5954146" y="1352309"/>
          <a:ext cx="2168525" cy="212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685800" progId="Equation.DSMT4">
                  <p:embed/>
                </p:oleObj>
              </mc:Choice>
              <mc:Fallback>
                <p:oleObj name="Equation" r:id="rId10" imgW="698400" imgH="685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24C56A9-981B-3B35-5795-98FC958B3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54146" y="1352309"/>
                        <a:ext cx="2168525" cy="212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E118A9C-3038-1932-DB67-98E61B181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370000"/>
              </p:ext>
            </p:extLst>
          </p:nvPr>
        </p:nvGraphicFramePr>
        <p:xfrm>
          <a:off x="838200" y="4066892"/>
          <a:ext cx="7440372" cy="78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00120" imgH="253800" progId="Equation.DSMT4">
                  <p:embed/>
                </p:oleObj>
              </mc:Choice>
              <mc:Fallback>
                <p:oleObj name="Equation" r:id="rId12" imgW="240012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2E118A9C-3038-1932-DB67-98E61B181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200" y="4066892"/>
                        <a:ext cx="7440372" cy="786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3EA899D-A889-FD11-626B-8531B41E4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32180"/>
              </p:ext>
            </p:extLst>
          </p:nvPr>
        </p:nvGraphicFramePr>
        <p:xfrm>
          <a:off x="838200" y="4908290"/>
          <a:ext cx="5669280" cy="90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28800" imgH="291960" progId="Equation.DSMT4">
                  <p:embed/>
                </p:oleObj>
              </mc:Choice>
              <mc:Fallback>
                <p:oleObj name="Equation" r:id="rId14" imgW="1828800" imgH="2919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3EA899D-A889-FD11-626B-8531B41E48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8200" y="4908290"/>
                        <a:ext cx="5669280" cy="90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967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38B37-9496-8A46-C53B-1E0936EF0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49E0-A2BB-1376-74A1-EE96A60B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Addition, Subtraction, and Products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F0C00-03F9-0FD4-A3BD-9301FF4C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11F12-3CA2-AD34-CFFF-3D4C9748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C5655-928E-8769-E585-8559BF3B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7CE6382-6C61-CF4F-C7F1-D029DDEA6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491236"/>
              </p:ext>
            </p:extLst>
          </p:nvPr>
        </p:nvGraphicFramePr>
        <p:xfrm>
          <a:off x="909637" y="1591556"/>
          <a:ext cx="4375941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228600" progId="Equation.DSMT4">
                  <p:embed/>
                </p:oleObj>
              </mc:Choice>
              <mc:Fallback>
                <p:oleObj name="Equation" r:id="rId2" imgW="140940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7CE6382-6C61-CF4F-C7F1-D029DDEA6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9637" y="1591556"/>
                        <a:ext cx="4375941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B1BF0E3-BF7F-44E9-4431-2264F2818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77343"/>
              </p:ext>
            </p:extLst>
          </p:nvPr>
        </p:nvGraphicFramePr>
        <p:xfrm>
          <a:off x="5877716" y="1591556"/>
          <a:ext cx="43354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28600" progId="Equation.DSMT4">
                  <p:embed/>
                </p:oleObj>
              </mc:Choice>
              <mc:Fallback>
                <p:oleObj name="Equation" r:id="rId4" imgW="139680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B1BF0E3-BF7F-44E9-4431-2264F2818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7716" y="1591556"/>
                        <a:ext cx="4335462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C0F4A18-1CE1-D8E5-3934-378F29CD3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822692"/>
              </p:ext>
            </p:extLst>
          </p:nvPr>
        </p:nvGraphicFramePr>
        <p:xfrm>
          <a:off x="909637" y="2523419"/>
          <a:ext cx="9105901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33640" imgH="253800" progId="Equation.DSMT4">
                  <p:embed/>
                </p:oleObj>
              </mc:Choice>
              <mc:Fallback>
                <p:oleObj name="Equation" r:id="rId6" imgW="293364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C0F4A18-1CE1-D8E5-3934-378F29CD3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9637" y="2523419"/>
                        <a:ext cx="9105901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2057625-D647-C929-750B-4F27DD69F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82575"/>
              </p:ext>
            </p:extLst>
          </p:nvPr>
        </p:nvGraphicFramePr>
        <p:xfrm>
          <a:off x="909637" y="3324579"/>
          <a:ext cx="906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20680" imgH="253800" progId="Equation.DSMT4">
                  <p:embed/>
                </p:oleObj>
              </mc:Choice>
              <mc:Fallback>
                <p:oleObj name="Equation" r:id="rId8" imgW="292068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2057625-D647-C929-750B-4F27DD69FD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9637" y="3324579"/>
                        <a:ext cx="9067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C2DBBB9-A35A-B4DC-9ED3-F484BD48F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704598"/>
              </p:ext>
            </p:extLst>
          </p:nvPr>
        </p:nvGraphicFramePr>
        <p:xfrm>
          <a:off x="910428" y="4812687"/>
          <a:ext cx="496728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00200" imgH="228600" progId="Equation.DSMT4">
                  <p:embed/>
                </p:oleObj>
              </mc:Choice>
              <mc:Fallback>
                <p:oleObj name="Equation" r:id="rId10" imgW="160020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C2DBBB9-A35A-B4DC-9ED3-F484BD48F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0428" y="4812687"/>
                        <a:ext cx="4967288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D720E9C-5B2B-5B9E-B3E1-A8EAEE89CC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373594"/>
              </p:ext>
            </p:extLst>
          </p:nvPr>
        </p:nvGraphicFramePr>
        <p:xfrm>
          <a:off x="7222335" y="4065769"/>
          <a:ext cx="4059237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880" imgH="711000" progId="Equation.DSMT4">
                  <p:embed/>
                </p:oleObj>
              </mc:Choice>
              <mc:Fallback>
                <p:oleObj name="Equation" r:id="rId12" imgW="1307880" imgH="7110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D720E9C-5B2B-5B9E-B3E1-A8EAEE89C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22335" y="4065769"/>
                        <a:ext cx="4059237" cy="220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247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E827-C0E6-9CED-95F5-D67572A7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 of Two Vectors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2DF71-49A1-DF44-6C18-00FD08ED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3ECE-1F83-B2A8-97F3-02D5412B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4605-598B-534B-315C-AAB70735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5C451D-5376-B42A-9489-31990512C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691617"/>
              </p:ext>
            </p:extLst>
          </p:nvPr>
        </p:nvGraphicFramePr>
        <p:xfrm>
          <a:off x="909637" y="1591556"/>
          <a:ext cx="3523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228600" progId="Equation.DSMT4">
                  <p:embed/>
                </p:oleObj>
              </mc:Choice>
              <mc:Fallback>
                <p:oleObj name="Equation" r:id="rId2" imgW="14094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05C451D-5376-B42A-9489-31990512C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9637" y="1591556"/>
                        <a:ext cx="3523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913748-30D7-4FC1-38CB-306CE22B3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993440"/>
              </p:ext>
            </p:extLst>
          </p:nvPr>
        </p:nvGraphicFramePr>
        <p:xfrm>
          <a:off x="5057155" y="1604494"/>
          <a:ext cx="349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228600" progId="Equation.DSMT4">
                  <p:embed/>
                </p:oleObj>
              </mc:Choice>
              <mc:Fallback>
                <p:oleObj name="Equation" r:id="rId4" imgW="139680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C913748-30D7-4FC1-38CB-306CE22B3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7155" y="1604494"/>
                        <a:ext cx="3492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E1E685-40B3-FB39-9539-7F9E1DCF7E26}"/>
              </a:ext>
            </a:extLst>
          </p:cNvPr>
          <p:cNvCxnSpPr>
            <a:cxnSpLocks/>
          </p:cNvCxnSpPr>
          <p:nvPr/>
        </p:nvCxnSpPr>
        <p:spPr>
          <a:xfrm flipV="1">
            <a:off x="10491972" y="2097403"/>
            <a:ext cx="7620" cy="780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0B86A4-F8F2-CED0-C1B5-74EE2CB91F95}"/>
              </a:ext>
            </a:extLst>
          </p:cNvPr>
          <p:cNvCxnSpPr>
            <a:cxnSpLocks/>
          </p:cNvCxnSpPr>
          <p:nvPr/>
        </p:nvCxnSpPr>
        <p:spPr>
          <a:xfrm>
            <a:off x="10491972" y="2877687"/>
            <a:ext cx="875546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675928-B05D-C9BC-E453-799E059AE6F3}"/>
              </a:ext>
            </a:extLst>
          </p:cNvPr>
          <p:cNvCxnSpPr>
            <a:cxnSpLocks/>
          </p:cNvCxnSpPr>
          <p:nvPr/>
        </p:nvCxnSpPr>
        <p:spPr>
          <a:xfrm flipH="1">
            <a:off x="9988155" y="2879592"/>
            <a:ext cx="511437" cy="598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619E70A-6E32-29F5-B93C-394E4EBD1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200033"/>
              </p:ext>
            </p:extLst>
          </p:nvPr>
        </p:nvGraphicFramePr>
        <p:xfrm>
          <a:off x="9792970" y="2890616"/>
          <a:ext cx="351790" cy="48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619E70A-6E32-29F5-B93C-394E4EBD1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92970" y="2890616"/>
                        <a:ext cx="351790" cy="487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E05ACDC-44B7-DA50-39C6-BE563F3059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50159"/>
              </p:ext>
            </p:extLst>
          </p:nvPr>
        </p:nvGraphicFramePr>
        <p:xfrm>
          <a:off x="11367518" y="2646800"/>
          <a:ext cx="3794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E05ACDC-44B7-DA50-39C6-BE563F3059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367518" y="2646800"/>
                        <a:ext cx="379412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2994D00-5FE4-CDBF-FDAF-FB7B6A480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501812"/>
              </p:ext>
            </p:extLst>
          </p:nvPr>
        </p:nvGraphicFramePr>
        <p:xfrm>
          <a:off x="10120180" y="1888636"/>
          <a:ext cx="3794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2994D00-5FE4-CDBF-FDAF-FB7B6A4801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20180" y="1888636"/>
                        <a:ext cx="379412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8CECB3-1302-1A57-AFD6-784F564B5FE1}"/>
              </a:ext>
            </a:extLst>
          </p:cNvPr>
          <p:cNvCxnSpPr>
            <a:cxnSpLocks/>
          </p:cNvCxnSpPr>
          <p:nvPr/>
        </p:nvCxnSpPr>
        <p:spPr>
          <a:xfrm flipV="1">
            <a:off x="10499592" y="1833750"/>
            <a:ext cx="1582582" cy="10439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10FC161-D468-F687-E1CB-08098938484A}"/>
              </a:ext>
            </a:extLst>
          </p:cNvPr>
          <p:cNvSpPr txBox="1"/>
          <p:nvPr/>
        </p:nvSpPr>
        <p:spPr>
          <a:xfrm>
            <a:off x="11436472" y="2077431"/>
            <a:ext cx="40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endParaRPr lang="en-US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8A6F3E-0533-0A0F-BCCE-8F46C9632462}"/>
              </a:ext>
            </a:extLst>
          </p:cNvPr>
          <p:cNvCxnSpPr>
            <a:cxnSpLocks/>
          </p:cNvCxnSpPr>
          <p:nvPr/>
        </p:nvCxnSpPr>
        <p:spPr>
          <a:xfrm flipV="1">
            <a:off x="10499592" y="1073260"/>
            <a:ext cx="1057632" cy="18025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DD9AF3-F9A0-EB9B-9D4F-F96A3798E3AE}"/>
              </a:ext>
            </a:extLst>
          </p:cNvPr>
          <p:cNvSpPr txBox="1"/>
          <p:nvPr/>
        </p:nvSpPr>
        <p:spPr>
          <a:xfrm>
            <a:off x="10601839" y="1549369"/>
            <a:ext cx="40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endParaRPr lang="en-US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740019-5050-AF18-49B9-9C7531E56459}"/>
              </a:ext>
            </a:extLst>
          </p:cNvPr>
          <p:cNvCxnSpPr>
            <a:cxnSpLocks/>
          </p:cNvCxnSpPr>
          <p:nvPr/>
        </p:nvCxnSpPr>
        <p:spPr>
          <a:xfrm flipH="1" flipV="1">
            <a:off x="11539598" y="1073018"/>
            <a:ext cx="480028" cy="7612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B6D475-52C4-5077-E7E8-CB442FBA2308}"/>
              </a:ext>
            </a:extLst>
          </p:cNvPr>
          <p:cNvSpPr txBox="1"/>
          <p:nvPr/>
        </p:nvSpPr>
        <p:spPr>
          <a:xfrm>
            <a:off x="11732894" y="1094661"/>
            <a:ext cx="40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C10F72-3F12-F66C-9037-26BABD1EEC3D}"/>
              </a:ext>
            </a:extLst>
          </p:cNvPr>
          <p:cNvSpPr txBox="1"/>
          <p:nvPr/>
        </p:nvSpPr>
        <p:spPr>
          <a:xfrm>
            <a:off x="10919159" y="1870707"/>
            <a:ext cx="40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ym typeface="Symbol" panose="05050102010706020507" pitchFamily="18" charset="2"/>
              </a:rPr>
              <a:t></a:t>
            </a:r>
            <a:endParaRPr lang="en-US" b="1" i="1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D6F8D163-6E5B-E0FF-0968-5A09CFE9EBCA}"/>
              </a:ext>
            </a:extLst>
          </p:cNvPr>
          <p:cNvSpPr/>
          <p:nvPr/>
        </p:nvSpPr>
        <p:spPr>
          <a:xfrm>
            <a:off x="10569349" y="2304170"/>
            <a:ext cx="511437" cy="48749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FB27359-9BFA-B935-112E-1275ACB69D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937989"/>
              </p:ext>
            </p:extLst>
          </p:nvPr>
        </p:nvGraphicFramePr>
        <p:xfrm>
          <a:off x="838200" y="2177110"/>
          <a:ext cx="793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74840" imgH="253800" progId="Equation.DSMT4">
                  <p:embed/>
                </p:oleObj>
              </mc:Choice>
              <mc:Fallback>
                <p:oleObj name="Equation" r:id="rId12" imgW="317484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FB27359-9BFA-B935-112E-1275ACB69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200" y="2177110"/>
                        <a:ext cx="7937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1BDD63D-1146-2517-2FAA-51F76C58A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217958"/>
              </p:ext>
            </p:extLst>
          </p:nvPr>
        </p:nvGraphicFramePr>
        <p:xfrm>
          <a:off x="819110" y="4313650"/>
          <a:ext cx="6762751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05040" imgH="228600" progId="Equation.DSMT4">
                  <p:embed/>
                </p:oleObj>
              </mc:Choice>
              <mc:Fallback>
                <p:oleObj name="Equation" r:id="rId14" imgW="270504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51BDD63D-1146-2517-2FAA-51F76C58A1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9110" y="4313650"/>
                        <a:ext cx="6762751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D2D45B5-2B22-060C-45D2-4D49E1405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910372"/>
              </p:ext>
            </p:extLst>
          </p:nvPr>
        </p:nvGraphicFramePr>
        <p:xfrm>
          <a:off x="819110" y="4885150"/>
          <a:ext cx="6985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960" imgH="279360" progId="Equation.DSMT4">
                  <p:embed/>
                </p:oleObj>
              </mc:Choice>
              <mc:Fallback>
                <p:oleObj name="Equation" r:id="rId16" imgW="2793960" imgH="2793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3D2D45B5-2B22-060C-45D2-4D49E1405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19110" y="4885150"/>
                        <a:ext cx="69850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9B55451-3C85-4101-D587-14437329E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17612"/>
              </p:ext>
            </p:extLst>
          </p:nvPr>
        </p:nvGraphicFramePr>
        <p:xfrm>
          <a:off x="819110" y="2738133"/>
          <a:ext cx="6127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50880" imgH="279360" progId="Equation.DSMT4">
                  <p:embed/>
                </p:oleObj>
              </mc:Choice>
              <mc:Fallback>
                <p:oleObj name="Equation" r:id="rId18" imgW="2450880" imgH="2793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C9B55451-3C85-4101-D587-14437329EE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9110" y="2738133"/>
                        <a:ext cx="612775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C296414-C5F8-BA63-4920-34F1A1B1A3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640901"/>
              </p:ext>
            </p:extLst>
          </p:nvPr>
        </p:nvGraphicFramePr>
        <p:xfrm>
          <a:off x="819110" y="3458740"/>
          <a:ext cx="9398001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759120" imgH="279360" progId="Equation.DSMT4">
                  <p:embed/>
                </p:oleObj>
              </mc:Choice>
              <mc:Fallback>
                <p:oleObj name="Equation" r:id="rId20" imgW="3759120" imgH="27936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EC296414-C5F8-BA63-4920-34F1A1B1A3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9110" y="3458740"/>
                        <a:ext cx="9398001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125511C5-C889-6987-34C8-9F9B511BF5FF}"/>
              </a:ext>
            </a:extLst>
          </p:cNvPr>
          <p:cNvSpPr txBox="1"/>
          <p:nvPr/>
        </p:nvSpPr>
        <p:spPr>
          <a:xfrm rot="16200000">
            <a:off x="-495992" y="2762428"/>
            <a:ext cx="1909561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</a:t>
            </a:r>
            <a:br>
              <a:rPr lang="en-US" dirty="0"/>
            </a:br>
            <a:r>
              <a:rPr lang="en-US" dirty="0"/>
              <a:t>Vector Subtraction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8C7305-39B6-BC2F-FFA1-EC6B79F5293B}"/>
              </a:ext>
            </a:extLst>
          </p:cNvPr>
          <p:cNvSpPr txBox="1"/>
          <p:nvPr/>
        </p:nvSpPr>
        <p:spPr>
          <a:xfrm rot="16200000">
            <a:off x="-358101" y="4526495"/>
            <a:ext cx="1633781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</a:t>
            </a:r>
            <a:br>
              <a:rPr lang="en-US" dirty="0"/>
            </a:br>
            <a:r>
              <a:rPr lang="en-US" dirty="0"/>
              <a:t>Law of Cosines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1D4E1F5-C41C-063D-245B-3807C5771492}"/>
              </a:ext>
            </a:extLst>
          </p:cNvPr>
          <p:cNvSpPr/>
          <p:nvPr/>
        </p:nvSpPr>
        <p:spPr>
          <a:xfrm>
            <a:off x="2169160" y="5753711"/>
            <a:ext cx="447040" cy="4424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5F1B790-20AF-BC96-0511-EC17D3A616DC}"/>
              </a:ext>
            </a:extLst>
          </p:cNvPr>
          <p:cNvSpPr/>
          <p:nvPr/>
        </p:nvSpPr>
        <p:spPr>
          <a:xfrm>
            <a:off x="2712720" y="5753711"/>
            <a:ext cx="447040" cy="4424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B49395A7-547C-B2BC-215E-D8958D03D790}"/>
              </a:ext>
            </a:extLst>
          </p:cNvPr>
          <p:cNvSpPr/>
          <p:nvPr/>
        </p:nvSpPr>
        <p:spPr>
          <a:xfrm>
            <a:off x="2092068" y="5688612"/>
            <a:ext cx="1319168" cy="562776"/>
          </a:xfrm>
          <a:prstGeom prst="homePlat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757DDC52-B8D5-9301-E8F4-CBE44CC4A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803721"/>
              </p:ext>
            </p:extLst>
          </p:nvPr>
        </p:nvGraphicFramePr>
        <p:xfrm>
          <a:off x="3695700" y="5670550"/>
          <a:ext cx="4800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00200" imgH="228600" progId="Equation.DSMT4">
                  <p:embed/>
                </p:oleObj>
              </mc:Choice>
              <mc:Fallback>
                <p:oleObj name="Equation" r:id="rId22" imgW="1600200" imgH="2286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757DDC52-B8D5-9301-E8F4-CBE44CC4A3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95700" y="5670550"/>
                        <a:ext cx="4800600" cy="6858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406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C133-FFD9-7DBB-ECDF-40CF8AF5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49FF4-47F4-2899-3B1B-1F9D9D1CA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388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Some of the coordinates may </a:t>
            </a:r>
            <a:r>
              <a:rPr lang="en-US" i="1" dirty="0"/>
              <a:t>not</a:t>
            </a:r>
            <a:r>
              <a:rPr lang="en-US" dirty="0"/>
              <a:t> be a </a:t>
            </a:r>
            <a:r>
              <a:rPr lang="en-US" i="1" dirty="0"/>
              <a:t>length.</a:t>
            </a:r>
          </a:p>
          <a:p>
            <a:r>
              <a:rPr lang="en-US" i="1" dirty="0">
                <a:sym typeface="Wingdings" panose="05000000000000000000" pitchFamily="2" charset="2"/>
              </a:rPr>
              <a:t>Metric coefficients</a:t>
            </a:r>
            <a:r>
              <a:rPr lang="en-US" dirty="0">
                <a:sym typeface="Wingdings" panose="05000000000000000000" pitchFamily="2" charset="2"/>
              </a:rPr>
              <a:t>:</a:t>
            </a:r>
            <a:r>
              <a:rPr lang="en-US" i="1" dirty="0"/>
              <a:t> h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i="1" dirty="0"/>
              <a:t>h</a:t>
            </a:r>
            <a:r>
              <a:rPr lang="en-US" baseline="-25000" dirty="0"/>
              <a:t>3</a:t>
            </a:r>
            <a:endParaRPr lang="en-US" i="1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E7935-7A18-2F1D-C25D-7B8D80A9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6F788-EC13-204A-1987-75B3A740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79AB7-B2BB-D3FA-59D2-1FA22F3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24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F73E9A-553C-266E-C379-ADB0A716DCAA}"/>
              </a:ext>
            </a:extLst>
          </p:cNvPr>
          <p:cNvSpPr/>
          <p:nvPr/>
        </p:nvSpPr>
        <p:spPr>
          <a:xfrm>
            <a:off x="10203742" y="1016000"/>
            <a:ext cx="1412240" cy="2753360"/>
          </a:xfrm>
          <a:custGeom>
            <a:avLst/>
            <a:gdLst>
              <a:gd name="connsiteX0" fmla="*/ 0 w 1412240"/>
              <a:gd name="connsiteY0" fmla="*/ 2753360 h 2753360"/>
              <a:gd name="connsiteX1" fmla="*/ 528320 w 1412240"/>
              <a:gd name="connsiteY1" fmla="*/ 1117600 h 2753360"/>
              <a:gd name="connsiteX2" fmla="*/ 1412240 w 1412240"/>
              <a:gd name="connsiteY2" fmla="*/ 0 h 275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240" h="2753360">
                <a:moveTo>
                  <a:pt x="0" y="2753360"/>
                </a:moveTo>
                <a:cubicBezTo>
                  <a:pt x="146473" y="2164926"/>
                  <a:pt x="292947" y="1576493"/>
                  <a:pt x="528320" y="1117600"/>
                </a:cubicBezTo>
                <a:cubicBezTo>
                  <a:pt x="763693" y="658707"/>
                  <a:pt x="1195493" y="132080"/>
                  <a:pt x="141224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593849-A304-8F1F-3DA1-86C3010E9B26}"/>
              </a:ext>
            </a:extLst>
          </p:cNvPr>
          <p:cNvCxnSpPr/>
          <p:nvPr/>
        </p:nvCxnSpPr>
        <p:spPr>
          <a:xfrm flipV="1">
            <a:off x="10513876" y="2184019"/>
            <a:ext cx="195072" cy="458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A51396-6BBC-5390-BCF9-5AA8FC0389C6}"/>
              </a:ext>
            </a:extLst>
          </p:cNvPr>
          <p:cNvSpPr txBox="1"/>
          <p:nvPr/>
        </p:nvSpPr>
        <p:spPr>
          <a:xfrm>
            <a:off x="10098958" y="2022644"/>
            <a:ext cx="5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</a:t>
            </a:r>
            <a:r>
              <a:rPr lang="en-US" sz="2800" b="1" dirty="0"/>
              <a:t>l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A41CA2-1151-7790-8C8E-E5479E6280F4}"/>
              </a:ext>
            </a:extLst>
          </p:cNvPr>
          <p:cNvSpPr txBox="1"/>
          <p:nvPr/>
        </p:nvSpPr>
        <p:spPr>
          <a:xfrm>
            <a:off x="10909862" y="884556"/>
            <a:ext cx="56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</a:t>
            </a:r>
            <a:endParaRPr lang="en-US" b="1" i="1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7453B42-9A04-6123-170B-8AA55A1D1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79850"/>
              </p:ext>
            </p:extLst>
          </p:nvPr>
        </p:nvGraphicFramePr>
        <p:xfrm>
          <a:off x="3921840" y="1903572"/>
          <a:ext cx="4348318" cy="66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228600" progId="Equation.DSMT4">
                  <p:embed/>
                </p:oleObj>
              </mc:Choice>
              <mc:Fallback>
                <p:oleObj name="Equation" r:id="rId2" imgW="148572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7453B42-9A04-6123-170B-8AA55A1D1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840" y="1903572"/>
                        <a:ext cx="4348318" cy="668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CF5BC9C-BB6C-C71C-294A-9FEA367DE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74724"/>
              </p:ext>
            </p:extLst>
          </p:nvPr>
        </p:nvGraphicFramePr>
        <p:xfrm>
          <a:off x="2806699" y="4116939"/>
          <a:ext cx="65786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7840" imgH="228600" progId="Equation.DSMT4">
                  <p:embed/>
                </p:oleObj>
              </mc:Choice>
              <mc:Fallback>
                <p:oleObj name="Equation" r:id="rId4" imgW="224784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CF5BC9C-BB6C-C71C-294A-9FEA367DEC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6699" y="4116939"/>
                        <a:ext cx="6578600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59C4A7B-EF1B-7938-AE08-C27BA62467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826139"/>
              </p:ext>
            </p:extLst>
          </p:nvPr>
        </p:nvGraphicFramePr>
        <p:xfrm>
          <a:off x="2237870" y="5092260"/>
          <a:ext cx="7716257" cy="91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228600" progId="Equation.DSMT4">
                  <p:embed/>
                </p:oleObj>
              </mc:Choice>
              <mc:Fallback>
                <p:oleObj name="Equation" r:id="rId6" imgW="193032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59C4A7B-EF1B-7938-AE08-C27BA6246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7870" y="5092260"/>
                        <a:ext cx="7716257" cy="915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99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43C20-E671-19D0-D6BB-25519A386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3A2C-6672-61DE-38F2-F54D55B2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Area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D2441-5F16-0F73-9B97-791D627E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7FEB4-45DC-6205-184B-CC8A0B0C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D6A51-9C2B-47F0-7A6E-7AF59CDC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25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68C816-13BE-197E-FCB5-745E0CC4B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716">
            <a:off x="6652900" y="1951790"/>
            <a:ext cx="5264636" cy="2876895"/>
          </a:xfrm>
          <a:prstGeom prst="rect">
            <a:avLst/>
          </a:prstGeom>
        </p:spPr>
      </p:pic>
      <p:sp>
        <p:nvSpPr>
          <p:cNvPr id="18" name="Flowchart: Data 17">
            <a:extLst>
              <a:ext uri="{FF2B5EF4-FFF2-40B4-BE49-F238E27FC236}">
                <a16:creationId xmlns:a16="http://schemas.microsoft.com/office/drawing/2014/main" id="{A7EC12A6-4677-5FF9-458E-2352D0DE4645}"/>
              </a:ext>
            </a:extLst>
          </p:cNvPr>
          <p:cNvSpPr/>
          <p:nvPr/>
        </p:nvSpPr>
        <p:spPr>
          <a:xfrm rot="2621685">
            <a:off x="8843278" y="2621913"/>
            <a:ext cx="760256" cy="644042"/>
          </a:xfrm>
          <a:prstGeom prst="flowChartInputOutput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B58875-0928-876C-3C61-71CFAB0A45F4}"/>
              </a:ext>
            </a:extLst>
          </p:cNvPr>
          <p:cNvCxnSpPr>
            <a:cxnSpLocks/>
          </p:cNvCxnSpPr>
          <p:nvPr/>
        </p:nvCxnSpPr>
        <p:spPr>
          <a:xfrm flipV="1">
            <a:off x="9170670" y="2974340"/>
            <a:ext cx="550038" cy="3575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312071-42F9-A0BA-CAE8-92C6AA66EB2E}"/>
              </a:ext>
            </a:extLst>
          </p:cNvPr>
          <p:cNvCxnSpPr>
            <a:cxnSpLocks/>
          </p:cNvCxnSpPr>
          <p:nvPr/>
        </p:nvCxnSpPr>
        <p:spPr>
          <a:xfrm flipH="1" flipV="1">
            <a:off x="8726104" y="2918460"/>
            <a:ext cx="444566" cy="4133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8EC6E8-4C4F-C787-D8FE-93B40785069B}"/>
              </a:ext>
            </a:extLst>
          </p:cNvPr>
          <p:cNvCxnSpPr>
            <a:cxnSpLocks/>
          </p:cNvCxnSpPr>
          <p:nvPr/>
        </p:nvCxnSpPr>
        <p:spPr>
          <a:xfrm flipH="1" flipV="1">
            <a:off x="9053226" y="2319236"/>
            <a:ext cx="170180" cy="659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385C88B-B4A6-6414-BCFA-231C8CC1E8B4}"/>
              </a:ext>
            </a:extLst>
          </p:cNvPr>
          <p:cNvSpPr txBox="1"/>
          <p:nvPr/>
        </p:nvSpPr>
        <p:spPr>
          <a:xfrm>
            <a:off x="9170670" y="4283684"/>
            <a:ext cx="11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u</a:t>
            </a:r>
            <a:r>
              <a:rPr lang="en-US" sz="2400" baseline="-25000" dirty="0"/>
              <a:t>1 </a:t>
            </a:r>
            <a:r>
              <a:rPr lang="en-US" sz="2400" i="1" dirty="0"/>
              <a:t>= </a:t>
            </a:r>
            <a:r>
              <a:rPr lang="en-US" sz="2400" dirty="0"/>
              <a:t>10</a:t>
            </a:r>
            <a:endParaRPr lang="en-US" dirty="0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B35E962-AD11-96CC-B115-00D239AFA9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68112" y="3104192"/>
          <a:ext cx="10842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CB35E962-AD11-96CC-B115-00D239AFA9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68112" y="3104192"/>
                        <a:ext cx="108426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52D7B060-1364-751C-B0A8-0BBF410D4F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4145" y="3002442"/>
          <a:ext cx="10302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28600" progId="Equation.DSMT4">
                  <p:embed/>
                </p:oleObj>
              </mc:Choice>
              <mc:Fallback>
                <p:oleObj name="Equation" r:id="rId5" imgW="482400" imgH="2286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52D7B060-1364-751C-B0A8-0BBF410D4F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74145" y="3002442"/>
                        <a:ext cx="10302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569B491-BC0E-0004-4813-291184CDEC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5888" y="2005013"/>
          <a:ext cx="4603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569B491-BC0E-0004-4813-291184CDE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5888" y="2005013"/>
                        <a:ext cx="4603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B6A7362A-7461-64C9-B537-6FF461B37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7608"/>
              </p:ext>
            </p:extLst>
          </p:nvPr>
        </p:nvGraphicFramePr>
        <p:xfrm>
          <a:off x="901757" y="1600839"/>
          <a:ext cx="4699146" cy="209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50960" imgH="736560" progId="Equation.DSMT4">
                  <p:embed/>
                </p:oleObj>
              </mc:Choice>
              <mc:Fallback>
                <p:oleObj name="Equation" r:id="rId9" imgW="1650960" imgH="7365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B6A7362A-7461-64C9-B537-6FF461B371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1757" y="1600839"/>
                        <a:ext cx="4699146" cy="2096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45738F1D-EB0D-5926-C109-DA6C2567C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1756" y="4467219"/>
          <a:ext cx="32527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0" imgH="228600" progId="Equation.DSMT4">
                  <p:embed/>
                </p:oleObj>
              </mc:Choice>
              <mc:Fallback>
                <p:oleObj name="Equation" r:id="rId11" imgW="1143000" imgH="2286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45738F1D-EB0D-5926-C109-DA6C2567C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1756" y="4467219"/>
                        <a:ext cx="3252787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2F879FBF-1096-1685-FAB6-5EB196385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1756" y="5257161"/>
          <a:ext cx="32527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000" imgH="228600" progId="Equation.DSMT4">
                  <p:embed/>
                </p:oleObj>
              </mc:Choice>
              <mc:Fallback>
                <p:oleObj name="Equation" r:id="rId13" imgW="1143000" imgH="2286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2F879FBF-1096-1685-FAB6-5EB196385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1756" y="5257161"/>
                        <a:ext cx="3252787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607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A3D66-7C11-12B2-9F9D-3D9CD3401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be 39">
            <a:extLst>
              <a:ext uri="{FF2B5EF4-FFF2-40B4-BE49-F238E27FC236}">
                <a16:creationId xmlns:a16="http://schemas.microsoft.com/office/drawing/2014/main" id="{18156B54-A881-594E-9D30-604641C97D5E}"/>
              </a:ext>
            </a:extLst>
          </p:cNvPr>
          <p:cNvSpPr/>
          <p:nvPr/>
        </p:nvSpPr>
        <p:spPr>
          <a:xfrm>
            <a:off x="8300948" y="2071743"/>
            <a:ext cx="2301360" cy="2077902"/>
          </a:xfrm>
          <a:prstGeom prst="cube">
            <a:avLst>
              <a:gd name="adj" fmla="val 3122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79D27-2A3D-217D-5F07-831A7097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Volume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8B548-2627-98B8-1477-CDD984A8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5C597-43FC-69FA-F8FF-410FB60E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813C5-EEF0-237D-B178-0B0EC5E8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26</a:t>
            </a:fld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EB9014-EF18-1D46-9B44-AB55D3485292}"/>
              </a:ext>
            </a:extLst>
          </p:cNvPr>
          <p:cNvCxnSpPr>
            <a:cxnSpLocks/>
          </p:cNvCxnSpPr>
          <p:nvPr/>
        </p:nvCxnSpPr>
        <p:spPr>
          <a:xfrm flipV="1">
            <a:off x="9936766" y="3499638"/>
            <a:ext cx="665542" cy="65000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691313-2756-1C34-01E0-2225B17F4308}"/>
              </a:ext>
            </a:extLst>
          </p:cNvPr>
          <p:cNvCxnSpPr>
            <a:cxnSpLocks/>
          </p:cNvCxnSpPr>
          <p:nvPr/>
        </p:nvCxnSpPr>
        <p:spPr>
          <a:xfrm flipH="1">
            <a:off x="8300948" y="4149645"/>
            <a:ext cx="163581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7143BB-5EFE-9830-6C06-9D90D42948EF}"/>
              </a:ext>
            </a:extLst>
          </p:cNvPr>
          <p:cNvCxnSpPr>
            <a:cxnSpLocks/>
          </p:cNvCxnSpPr>
          <p:nvPr/>
        </p:nvCxnSpPr>
        <p:spPr>
          <a:xfrm flipV="1">
            <a:off x="9936766" y="2731542"/>
            <a:ext cx="0" cy="1418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6B24C43-08B9-2A40-0D62-F99D82F45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375261"/>
              </p:ext>
            </p:extLst>
          </p:nvPr>
        </p:nvGraphicFramePr>
        <p:xfrm>
          <a:off x="10269537" y="3705131"/>
          <a:ext cx="10842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228600" progId="Equation.DSMT4">
                  <p:embed/>
                </p:oleObj>
              </mc:Choice>
              <mc:Fallback>
                <p:oleObj name="Equation" r:id="rId2" imgW="507960" imgH="2286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56B24C43-08B9-2A40-0D62-F99D82F45E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69537" y="3705131"/>
                        <a:ext cx="108426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3F7FA997-3B3F-DAC6-4D85-ACE3C74C2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809867"/>
              </p:ext>
            </p:extLst>
          </p:nvPr>
        </p:nvGraphicFramePr>
        <p:xfrm>
          <a:off x="8603713" y="4168334"/>
          <a:ext cx="10302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228600" progId="Equation.DSMT4">
                  <p:embed/>
                </p:oleObj>
              </mc:Choice>
              <mc:Fallback>
                <p:oleObj name="Equation" r:id="rId4" imgW="482400" imgH="2286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3F7FA997-3B3F-DAC6-4D85-ACE3C74C2C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03713" y="4168334"/>
                        <a:ext cx="10302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69DAD6A5-177A-644D-9BCA-57ECAF29C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469213"/>
              </p:ext>
            </p:extLst>
          </p:nvPr>
        </p:nvGraphicFramePr>
        <p:xfrm>
          <a:off x="959108" y="2314927"/>
          <a:ext cx="5783262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840" imgH="736560" progId="Equation.DSMT4">
                  <p:embed/>
                </p:oleObj>
              </mc:Choice>
              <mc:Fallback>
                <p:oleObj name="Equation" r:id="rId6" imgW="2031840" imgH="7365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69DAD6A5-177A-644D-9BCA-57ECAF29C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9108" y="2314927"/>
                        <a:ext cx="5783262" cy="209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2EF75F94-9ADE-ED05-B90F-52B9BFC0F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16709"/>
              </p:ext>
            </p:extLst>
          </p:nvPr>
        </p:nvGraphicFramePr>
        <p:xfrm>
          <a:off x="8963471" y="3192450"/>
          <a:ext cx="9763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28600" progId="Equation.DSMT4">
                  <p:embed/>
                </p:oleObj>
              </mc:Choice>
              <mc:Fallback>
                <p:oleObj name="Equation" r:id="rId8" imgW="457200" imgH="2286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2EF75F94-9ADE-ED05-B90F-52B9BFC0F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63471" y="3192450"/>
                        <a:ext cx="97631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334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BA4C-81A3-37FE-72AC-22B69C46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Coordinates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1107-6CD1-B8FB-DB8C-BEF0BA6D8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Cartesian coordinates</a:t>
            </a:r>
          </a:p>
          <a:p>
            <a:r>
              <a:rPr lang="en-US" u="sng" dirty="0"/>
              <a:t>Cylindrical polar coordinates</a:t>
            </a:r>
          </a:p>
          <a:p>
            <a:r>
              <a:rPr lang="en-US" u="sng" dirty="0"/>
              <a:t>Spherical coordinates</a:t>
            </a:r>
          </a:p>
          <a:p>
            <a:r>
              <a:rPr lang="en-US" dirty="0"/>
              <a:t>Parabolic coordinates</a:t>
            </a:r>
          </a:p>
          <a:p>
            <a:r>
              <a:rPr lang="en-US" dirty="0"/>
              <a:t>Paraboloidal coordinates</a:t>
            </a:r>
          </a:p>
          <a:p>
            <a:r>
              <a:rPr lang="en-US" dirty="0"/>
              <a:t>Ellipsoidal coordinates</a:t>
            </a:r>
          </a:p>
          <a:p>
            <a:r>
              <a:rPr lang="en-US" dirty="0"/>
              <a:t>Bipolar cylindrical coordinates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Reference: </a:t>
            </a:r>
            <a:r>
              <a:rPr lang="en-US" sz="2000" dirty="0">
                <a:hlinkClick r:id="rId2"/>
              </a:rPr>
              <a:t>https://en.wikipedia.org/wiki/Orthogonal_coordinates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A128E-6A34-159A-DF87-894A12CD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DC4B4-D7BF-4548-BDD9-70C374AE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099DF-4370-B0FB-9FA4-F3A79A12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9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1FDD9-BEF0-5741-F1AE-E437C60E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2A322D2-FB96-D5AF-BEB8-9A46009C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782" y="1420685"/>
            <a:ext cx="5433218" cy="4621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09276-56DA-FD23-BDB0-D6C3C0590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19B5-0EE7-7CED-B872-8FD7D3AC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3</a:t>
            </a:r>
            <a:r>
              <a:rPr lang="en-US" dirty="0"/>
              <a:t>) =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</a:t>
            </a:r>
          </a:p>
          <a:p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 = 1,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 = 1, </a:t>
            </a:r>
            <a:r>
              <a:rPr lang="en-US" i="1" dirty="0"/>
              <a:t>h</a:t>
            </a:r>
            <a:r>
              <a:rPr lang="en-US" baseline="-25000" dirty="0"/>
              <a:t>3</a:t>
            </a:r>
            <a:r>
              <a:rPr lang="en-US" dirty="0"/>
              <a:t> = 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4D741-B8F7-AB25-D044-2D043CCA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C1B7A-845C-72F1-AC39-B6B925313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D3C8A-2DC5-AB90-FE0F-5CCAB4A8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405F019-47C2-06C2-D1D6-08A24983B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124037"/>
              </p:ext>
            </p:extLst>
          </p:nvPr>
        </p:nvGraphicFramePr>
        <p:xfrm>
          <a:off x="1115117" y="2984741"/>
          <a:ext cx="3499734" cy="56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203040" progId="Equation.DSMT4">
                  <p:embed/>
                </p:oleObj>
              </mc:Choice>
              <mc:Fallback>
                <p:oleObj name="Equation" r:id="rId3" imgW="124452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405F019-47C2-06C2-D1D6-08A24983B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117" y="2984741"/>
                        <a:ext cx="3499734" cy="56942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109713F-962E-5D33-2B66-4B6C5EFE5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036471"/>
              </p:ext>
            </p:extLst>
          </p:nvPr>
        </p:nvGraphicFramePr>
        <p:xfrm>
          <a:off x="1115117" y="3643864"/>
          <a:ext cx="21780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698400" progId="Equation.DSMT4">
                  <p:embed/>
                </p:oleObj>
              </mc:Choice>
              <mc:Fallback>
                <p:oleObj name="Equation" r:id="rId5" imgW="774360" imgH="698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109713F-962E-5D33-2B66-4B6C5EFE5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117" y="3643864"/>
                        <a:ext cx="2178050" cy="19526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C8D864A-DFEB-4898-0F99-2E9F550F1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795555"/>
              </p:ext>
            </p:extLst>
          </p:nvPr>
        </p:nvGraphicFramePr>
        <p:xfrm>
          <a:off x="1115117" y="5698331"/>
          <a:ext cx="21780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203040" progId="Equation.DSMT4">
                  <p:embed/>
                </p:oleObj>
              </mc:Choice>
              <mc:Fallback>
                <p:oleObj name="Equation" r:id="rId7" imgW="77436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C8D864A-DFEB-4898-0F99-2E9F550F18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5117" y="5698331"/>
                        <a:ext cx="2178050" cy="5683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4929EF-E958-E95F-6ED1-EC614298717E}"/>
              </a:ext>
            </a:extLst>
          </p:cNvPr>
          <p:cNvCxnSpPr>
            <a:cxnSpLocks/>
          </p:cNvCxnSpPr>
          <p:nvPr/>
        </p:nvCxnSpPr>
        <p:spPr>
          <a:xfrm>
            <a:off x="10043446" y="3554170"/>
            <a:ext cx="624554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2E3026-8153-C39C-AEAE-12E2387671CF}"/>
              </a:ext>
            </a:extLst>
          </p:cNvPr>
          <p:cNvCxnSpPr>
            <a:cxnSpLocks/>
          </p:cNvCxnSpPr>
          <p:nvPr/>
        </p:nvCxnSpPr>
        <p:spPr>
          <a:xfrm flipH="1">
            <a:off x="9685020" y="3554170"/>
            <a:ext cx="358426" cy="400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62FDBB-4AA3-9933-3BAF-CF7A9CDF7CFE}"/>
              </a:ext>
            </a:extLst>
          </p:cNvPr>
          <p:cNvCxnSpPr>
            <a:cxnSpLocks/>
          </p:cNvCxnSpPr>
          <p:nvPr/>
        </p:nvCxnSpPr>
        <p:spPr>
          <a:xfrm flipV="1">
            <a:off x="10043446" y="2984741"/>
            <a:ext cx="0" cy="5485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E001B84-6B08-0E43-436B-1FE0C2BE5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18082"/>
              </p:ext>
            </p:extLst>
          </p:nvPr>
        </p:nvGraphicFramePr>
        <p:xfrm>
          <a:off x="9475391" y="3754475"/>
          <a:ext cx="276235" cy="35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E001B84-6B08-0E43-436B-1FE0C2BE5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75391" y="3754475"/>
                        <a:ext cx="276235" cy="35726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9089CD6-D4BA-02E0-590F-566245572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70330"/>
              </p:ext>
            </p:extLst>
          </p:nvPr>
        </p:nvGraphicFramePr>
        <p:xfrm>
          <a:off x="10662602" y="3324141"/>
          <a:ext cx="2762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203040" progId="Equation.DSMT4">
                  <p:embed/>
                </p:oleObj>
              </mc:Choice>
              <mc:Fallback>
                <p:oleObj name="Equation" r:id="rId11" imgW="12672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9089CD6-D4BA-02E0-590F-566245572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62602" y="3324141"/>
                        <a:ext cx="276225" cy="43973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B1DDB24-AEDA-5CC4-0D8C-99A66704C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6782"/>
              </p:ext>
            </p:extLst>
          </p:nvPr>
        </p:nvGraphicFramePr>
        <p:xfrm>
          <a:off x="10079498" y="2755991"/>
          <a:ext cx="2762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4B1DDB24-AEDA-5CC4-0D8C-99A66704C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79498" y="2755991"/>
                        <a:ext cx="276225" cy="3571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501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81C84-92E2-4F67-6E21-98B8B200A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CCF5-E0BD-BD64-063D-53BF46636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Cylindrical Coordinate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D399-EDEC-71DB-89E7-702ACD6A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3</a:t>
            </a:r>
            <a:r>
              <a:rPr lang="en-US" dirty="0"/>
              <a:t>) = 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>
                <a:sym typeface="Symbol" panose="05050102010706020507" pitchFamily="18" charset="2"/>
              </a:rPr>
              <a:t>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</a:t>
            </a:r>
          </a:p>
          <a:p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 0</a:t>
            </a:r>
            <a:r>
              <a:rPr lang="en-US" dirty="0"/>
              <a:t> </a:t>
            </a:r>
          </a:p>
          <a:p>
            <a:r>
              <a:rPr lang="en-US" dirty="0"/>
              <a:t>0 </a:t>
            </a:r>
            <a:r>
              <a:rPr lang="en-US" dirty="0">
                <a:sym typeface="Symbol" panose="05050102010706020507" pitchFamily="18" charset="2"/>
              </a:rPr>
              <a:t> </a:t>
            </a:r>
            <a:r>
              <a:rPr lang="en-US" i="1" dirty="0">
                <a:sym typeface="Symbol" panose="05050102010706020507" pitchFamily="18" charset="2"/>
              </a:rPr>
              <a:t></a:t>
            </a:r>
            <a:r>
              <a:rPr lang="en-US" dirty="0">
                <a:sym typeface="Symbol" panose="05050102010706020507" pitchFamily="18" charset="2"/>
              </a:rPr>
              <a:t> &lt; 2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66C7A-4224-AB95-BCE2-2D15D295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95D79-3312-20AC-01CC-6FB59609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DDBB5-3257-5B75-A08D-787578F45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 descr="A diagram of a rectangular object with arrows&#10;&#10;Description automatically generated">
            <a:extLst>
              <a:ext uri="{FF2B5EF4-FFF2-40B4-BE49-F238E27FC236}">
                <a16:creationId xmlns:a16="http://schemas.microsoft.com/office/drawing/2014/main" id="{1FD9D4D6-D86F-15FB-CFC4-4FE3355238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39" y="1353901"/>
            <a:ext cx="7371301" cy="51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4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8E056-0DCA-CFE0-8203-FAA453E6E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00F1-5793-60E8-E226-01E15866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i="1" dirty="0"/>
              <a:t>physical quantity</a:t>
            </a:r>
            <a:r>
              <a:rPr lang="en-US" sz="3200" dirty="0"/>
              <a:t> (or simply </a:t>
            </a:r>
            <a:r>
              <a:rPr lang="en-US" sz="3200" b="1" i="1" dirty="0"/>
              <a:t>quantity</a:t>
            </a:r>
            <a:r>
              <a:rPr lang="en-US" sz="3200" dirty="0"/>
              <a:t>) is a property of a material or system that can be quantified by </a:t>
            </a:r>
            <a:r>
              <a:rPr lang="en-US" sz="3200" i="1" dirty="0"/>
              <a:t>measurement</a:t>
            </a:r>
            <a:r>
              <a:rPr lang="en-US" sz="3200" dirty="0"/>
              <a:t>.</a:t>
            </a:r>
          </a:p>
          <a:p>
            <a:r>
              <a:rPr lang="en-US" sz="3200" dirty="0"/>
              <a:t>A physical quantity can be expressed as a value, which is the algebraic multiplication of a </a:t>
            </a:r>
            <a:r>
              <a:rPr lang="en-US" sz="3200" i="1" dirty="0"/>
              <a:t>numerical value</a:t>
            </a:r>
            <a:r>
              <a:rPr lang="en-US" sz="3200" dirty="0"/>
              <a:t> and a </a:t>
            </a:r>
            <a:r>
              <a:rPr lang="en-US" sz="3200" i="1" dirty="0"/>
              <a:t>unit of measurement</a:t>
            </a:r>
            <a:r>
              <a:rPr lang="en-US" sz="3200" dirty="0"/>
              <a:t>.</a:t>
            </a:r>
          </a:p>
          <a:p>
            <a:r>
              <a:rPr lang="en-US" sz="3200" dirty="0">
                <a:sym typeface="Symbol" panose="05050102010706020507" pitchFamily="18" charset="2"/>
              </a:rPr>
              <a:t>Quantities in electromagnetics can be functions of </a:t>
            </a:r>
            <a:r>
              <a:rPr lang="en-US" sz="3200" i="1" dirty="0">
                <a:sym typeface="Symbol" panose="05050102010706020507" pitchFamily="18" charset="2"/>
              </a:rPr>
              <a:t>time</a:t>
            </a:r>
            <a:r>
              <a:rPr lang="en-US" sz="3200" dirty="0">
                <a:sym typeface="Symbol" panose="05050102010706020507" pitchFamily="18" charset="2"/>
              </a:rPr>
              <a:t> and </a:t>
            </a:r>
            <a:r>
              <a:rPr lang="en-US" sz="3200" i="1" dirty="0">
                <a:sym typeface="Symbol" panose="05050102010706020507" pitchFamily="18" charset="2"/>
              </a:rPr>
              <a:t>position</a:t>
            </a:r>
            <a:r>
              <a:rPr lang="en-US" sz="3200" dirty="0">
                <a:sym typeface="Symbol" panose="05050102010706020507" pitchFamily="18" charset="2"/>
              </a:rPr>
              <a:t>.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pPr lvl="2"/>
            <a:endParaRPr lang="en-US" sz="2400" dirty="0">
              <a:sym typeface="Symbol" panose="05050102010706020507" pitchFamily="18" charset="2"/>
            </a:endParaRP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039C4-ADD8-B0A6-2DE1-BA8943F7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37185-812A-3CA0-86C6-E014F4E5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58C2E-5B19-187B-6465-515ABB1E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CAD2E-40D0-5D0B-39FD-4BA673A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7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85F08-4705-D6D5-D5AA-05A44835C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7A77-EA3D-1529-9DB8-19653448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Cylindrical Coordinate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02108-EFA1-C822-02A2-BDE4B50C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 = 1,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baseline="-25000" dirty="0"/>
              <a:t>3</a:t>
            </a:r>
            <a:r>
              <a:rPr lang="en-US" dirty="0"/>
              <a:t> = 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16BFA-FDBD-532F-8CEF-B28C8F2F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7F326-DE8D-83FB-E3C1-A3852F7C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D997-B613-63C4-2F83-8B935594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0DD972-C6A4-93A1-6C25-512ABB97D9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117" y="2961481"/>
          <a:ext cx="37512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215640" progId="Equation.DSMT4">
                  <p:embed/>
                </p:oleObj>
              </mc:Choice>
              <mc:Fallback>
                <p:oleObj name="Equation" r:id="rId2" imgW="1333440" imgH="215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0DD972-C6A4-93A1-6C25-512ABB97D9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5117" y="2961481"/>
                        <a:ext cx="3751262" cy="6048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CF5931F-192C-5A2F-8ED7-B87D53A04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117" y="3656012"/>
          <a:ext cx="23558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698400" progId="Equation.DSMT4">
                  <p:embed/>
                </p:oleObj>
              </mc:Choice>
              <mc:Fallback>
                <p:oleObj name="Equation" r:id="rId4" imgW="838080" imgH="698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CF5931F-192C-5A2F-8ED7-B87D53A04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117" y="3656012"/>
                        <a:ext cx="2355850" cy="19526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2919306-182F-F1D8-4430-9BEF5E873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117" y="5698331"/>
          <a:ext cx="24272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203040" progId="Equation.DSMT4">
                  <p:embed/>
                </p:oleObj>
              </mc:Choice>
              <mc:Fallback>
                <p:oleObj name="Equation" r:id="rId6" imgW="86328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2919306-182F-F1D8-4430-9BEF5E873A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5117" y="5698331"/>
                        <a:ext cx="2427288" cy="5683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CB228FAB-9149-224A-D38C-B90808863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9704" y="1297737"/>
            <a:ext cx="5601178" cy="52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9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02C5F-0AEE-CC3F-8EB9-5EAD257B1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8A6060-A015-0526-46EE-32820F5D8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35" y="1253494"/>
            <a:ext cx="6011862" cy="521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B823B5-A4F8-FC65-5463-FAF0849C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Coordinate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919B-13F0-8EAF-7ABB-45A9A2A7D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u</a:t>
            </a:r>
            <a:r>
              <a:rPr lang="en-US" baseline="-25000" dirty="0"/>
              <a:t>3</a:t>
            </a:r>
            <a:r>
              <a:rPr lang="en-US" dirty="0"/>
              <a:t>) = 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/>
              <a:t>, </a:t>
            </a:r>
            <a:r>
              <a:rPr lang="en-US" i="1" dirty="0">
                <a:sym typeface="Symbol" panose="05050102010706020507" pitchFamily="18" charset="2"/>
              </a:rPr>
              <a:t></a:t>
            </a:r>
            <a:r>
              <a:rPr lang="en-US" dirty="0"/>
              <a:t>)</a:t>
            </a:r>
          </a:p>
          <a:p>
            <a:r>
              <a:rPr lang="en-US" dirty="0"/>
              <a:t>0 </a:t>
            </a:r>
            <a:r>
              <a:rPr lang="en-US" dirty="0">
                <a:sym typeface="Symbol" panose="05050102010706020507" pitchFamily="18" charset="2"/>
              </a:rPr>
              <a:t> </a:t>
            </a:r>
            <a:r>
              <a:rPr lang="en-US" i="1" dirty="0">
                <a:sym typeface="Symbol" panose="05050102010706020507" pitchFamily="18" charset="2"/>
              </a:rPr>
              <a:t></a:t>
            </a:r>
            <a:r>
              <a:rPr lang="en-US" dirty="0">
                <a:sym typeface="Symbol" panose="05050102010706020507" pitchFamily="18" charset="2"/>
              </a:rPr>
              <a:t> &lt; 2</a:t>
            </a:r>
          </a:p>
          <a:p>
            <a:r>
              <a:rPr lang="en-US" dirty="0"/>
              <a:t>0 </a:t>
            </a:r>
            <a:r>
              <a:rPr lang="en-US" dirty="0">
                <a:sym typeface="Symbol" panose="05050102010706020507" pitchFamily="18" charset="2"/>
              </a:rPr>
              <a:t>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>
                <a:sym typeface="Symbol" panose="05050102010706020507" pitchFamily="18" charset="2"/>
              </a:rPr>
              <a:t>  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C434-CB37-0955-574A-85D7277A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C8FBD-06AA-B427-C442-3F031A7A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CA08-D9B9-4BD5-2B0B-67A390ED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A2945A1-C3DE-6ED9-2937-98BC18C45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57026"/>
              </p:ext>
            </p:extLst>
          </p:nvPr>
        </p:nvGraphicFramePr>
        <p:xfrm>
          <a:off x="8214360" y="5069840"/>
          <a:ext cx="307296" cy="36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A2945A1-C3DE-6ED9-2937-98BC18C45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14360" y="5069840"/>
                        <a:ext cx="307296" cy="362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26168DA-10FC-B660-84B6-007AD0718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92869"/>
              </p:ext>
            </p:extLst>
          </p:nvPr>
        </p:nvGraphicFramePr>
        <p:xfrm>
          <a:off x="9004058" y="3736477"/>
          <a:ext cx="335016" cy="36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26168DA-10FC-B660-84B6-007AD07189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04058" y="3736477"/>
                        <a:ext cx="335016" cy="362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21B8691-7940-0A8A-ED1C-7A29F24BD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369395"/>
              </p:ext>
            </p:extLst>
          </p:nvPr>
        </p:nvGraphicFramePr>
        <p:xfrm>
          <a:off x="8283214" y="4320887"/>
          <a:ext cx="2794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21B8691-7940-0A8A-ED1C-7A29F24BD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83214" y="4320887"/>
                        <a:ext cx="279400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133DEEA-2C82-D90D-9759-970DFF53A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770422"/>
              </p:ext>
            </p:extLst>
          </p:nvPr>
        </p:nvGraphicFramePr>
        <p:xfrm>
          <a:off x="10504170" y="2648630"/>
          <a:ext cx="36353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03040" progId="Equation.DSMT4">
                  <p:embed/>
                </p:oleObj>
              </mc:Choice>
              <mc:Fallback>
                <p:oleObj name="Equation" r:id="rId9" imgW="16488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133DEEA-2C82-D90D-9759-970DFF53A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504170" y="2648630"/>
                        <a:ext cx="363538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30A836B-31DF-4CB3-0D9F-3D3916D88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373673"/>
              </p:ext>
            </p:extLst>
          </p:nvPr>
        </p:nvGraphicFramePr>
        <p:xfrm>
          <a:off x="10467356" y="3613315"/>
          <a:ext cx="2809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215640" progId="Equation.DSMT4">
                  <p:embed/>
                </p:oleObj>
              </mc:Choice>
              <mc:Fallback>
                <p:oleObj name="Equation" r:id="rId11" imgW="126720" imgH="215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30A836B-31DF-4CB3-0D9F-3D3916D88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67356" y="3613315"/>
                        <a:ext cx="280987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8825E48-D091-6215-71CF-483982E16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000039"/>
              </p:ext>
            </p:extLst>
          </p:nvPr>
        </p:nvGraphicFramePr>
        <p:xfrm>
          <a:off x="10568093" y="5348943"/>
          <a:ext cx="30956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80" imgH="215640" progId="Equation.DSMT4">
                  <p:embed/>
                </p:oleObj>
              </mc:Choice>
              <mc:Fallback>
                <p:oleObj name="Equation" r:id="rId13" imgW="139680" imgH="215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8825E48-D091-6215-71CF-483982E16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568093" y="5348943"/>
                        <a:ext cx="309562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002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13CFC-7426-1A10-3252-179C03752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4F6E9-BC84-027C-A62B-E9CD8B97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Coordinate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9C86-96C4-A830-9985-B641D7385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</a:t>
            </a:r>
            <a:r>
              <a:rPr lang="en-US" baseline="-25000" dirty="0"/>
              <a:t>1</a:t>
            </a:r>
            <a:r>
              <a:rPr lang="en-US" dirty="0"/>
              <a:t> = 1, </a:t>
            </a:r>
            <a:r>
              <a:rPr lang="en-US" i="1" dirty="0"/>
              <a:t>h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i="1" dirty="0" err="1"/>
              <a:t>R</a:t>
            </a:r>
            <a:r>
              <a:rPr lang="en-US" dirty="0" err="1"/>
              <a:t>sin</a:t>
            </a:r>
            <a:r>
              <a:rPr lang="en-US" i="1" dirty="0">
                <a:sym typeface="Symbol" panose="05050102010706020507" pitchFamily="18" charset="2"/>
              </a:rPr>
              <a:t> = 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2E43-470D-0E0E-6694-011C6667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B1CF1-55B0-A9E8-DACE-0E0529A7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621E4-D521-CE99-2E15-0DFF6DDF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FB70813-CBE7-39CB-1771-61421B8FC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117" y="2807017"/>
          <a:ext cx="53228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241200" progId="Equation.DSMT4">
                  <p:embed/>
                </p:oleObj>
              </mc:Choice>
              <mc:Fallback>
                <p:oleObj name="Equation" r:id="rId2" imgW="18921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FB70813-CBE7-39CB-1771-61421B8FC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5117" y="2807017"/>
                        <a:ext cx="5322887" cy="6762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46D5493-6439-C21F-4D72-F9A8C93B0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117" y="3572986"/>
          <a:ext cx="3641725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761760" progId="Equation.DSMT4">
                  <p:embed/>
                </p:oleObj>
              </mc:Choice>
              <mc:Fallback>
                <p:oleObj name="Equation" r:id="rId4" imgW="1295280" imgH="7617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46D5493-6439-C21F-4D72-F9A8C93B0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117" y="3572986"/>
                        <a:ext cx="3641725" cy="21304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6B6EFC8-A8E6-A239-CFFA-EA01B6F6E5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5116" y="5793423"/>
          <a:ext cx="36417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228600" progId="Equation.DSMT4">
                  <p:embed/>
                </p:oleObj>
              </mc:Choice>
              <mc:Fallback>
                <p:oleObj name="Equation" r:id="rId6" imgW="12952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6B6EFC8-A8E6-A239-CFFA-EA01B6F6E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5116" y="5793423"/>
                        <a:ext cx="3641725" cy="63817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EEFE6D4-CAB5-521C-731B-CC02C1A236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3205" y="1255893"/>
            <a:ext cx="4297990" cy="50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8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8763B-CDC7-27D9-33A1-F500B6D3A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8273-C5F5-0AFF-09CC-38AF3691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Sum of Two Vectors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99612-4B57-4441-05A4-34FCE581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E7861-B8CA-4919-4A11-F46220EA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1715-F3C8-17B2-6810-3BDF6900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33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DE331C-0891-E268-0E5C-1AA6CBD3BC85}"/>
              </a:ext>
            </a:extLst>
          </p:cNvPr>
          <p:cNvSpPr txBox="1">
            <a:spLocks/>
          </p:cNvSpPr>
          <p:nvPr/>
        </p:nvSpPr>
        <p:spPr>
          <a:xfrm>
            <a:off x="1020083" y="58061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1071-237C-4F39-BC68-901E48FF9960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47F4E3A-BBDF-CD9F-6B0C-F3CE0FB5D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5667" y="2102493"/>
          <a:ext cx="274320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203040" progId="Equation.DSMT4">
                  <p:embed/>
                </p:oleObj>
              </mc:Choice>
              <mc:Fallback>
                <p:oleObj name="Equation" r:id="rId3" imgW="5079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47F4E3A-BBDF-CD9F-6B0C-F3CE0FB5D0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5667" y="2102493"/>
                        <a:ext cx="2743200" cy="109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D07843C-D82F-E55F-CF09-550E56C217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3134" y="2018730"/>
          <a:ext cx="2452743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15640" progId="Equation.DSMT4">
                  <p:embed/>
                </p:oleObj>
              </mc:Choice>
              <mc:Fallback>
                <p:oleObj name="Equation" r:id="rId5" imgW="482400" imgH="2156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4D07843C-D82F-E55F-CF09-550E56C21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3134" y="2018730"/>
                        <a:ext cx="2452743" cy="109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6518F888-60A2-7D71-8516-A7B4CA7FD4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56" y="4174171"/>
          <a:ext cx="5064088" cy="144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177480" progId="Equation.DSMT4">
                  <p:embed/>
                </p:oleObj>
              </mc:Choice>
              <mc:Fallback>
                <p:oleObj name="Equation" r:id="rId7" imgW="62208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6518F888-60A2-7D71-8516-A7B4CA7FD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3956" y="4174171"/>
                        <a:ext cx="5064088" cy="1446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448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DAD21-0774-7451-5E1A-0556353A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FFD0-F69D-494E-9E1A-A292D20E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Dot Product of Two Vectors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7244C-45F6-0713-5757-1D57FAC0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F5F2-C98F-DB44-75D5-CB812F3C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65844-2236-EAA6-5422-79272C12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34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7BBEC35-AFE7-B482-B67E-90F979C2BEBD}"/>
              </a:ext>
            </a:extLst>
          </p:cNvPr>
          <p:cNvSpPr txBox="1">
            <a:spLocks/>
          </p:cNvSpPr>
          <p:nvPr/>
        </p:nvSpPr>
        <p:spPr>
          <a:xfrm>
            <a:off x="1020083" y="58061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1071-237C-4F39-BC68-901E48FF9960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56AC628-77D9-5E85-135C-205E5D493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5667" y="2102493"/>
          <a:ext cx="274320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203040" progId="Equation.DSMT4">
                  <p:embed/>
                </p:oleObj>
              </mc:Choice>
              <mc:Fallback>
                <p:oleObj name="Equation" r:id="rId3" imgW="5079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56AC628-77D9-5E85-135C-205E5D493A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5667" y="2102493"/>
                        <a:ext cx="2743200" cy="109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B925451-D410-5BAE-9A4F-11CFE1998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68364"/>
              </p:ext>
            </p:extLst>
          </p:nvPr>
        </p:nvGraphicFramePr>
        <p:xfrm>
          <a:off x="7164388" y="1955800"/>
          <a:ext cx="361315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41200" progId="Equation.DSMT4">
                  <p:embed/>
                </p:oleObj>
              </mc:Choice>
              <mc:Fallback>
                <p:oleObj name="Equation" r:id="rId5" imgW="711000" imgH="2412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B925451-D410-5BAE-9A4F-11CFE1998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388" y="1955800"/>
                        <a:ext cx="3613150" cy="122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3F024320-A611-F38B-247D-FC2F2608D6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943172"/>
              </p:ext>
            </p:extLst>
          </p:nvPr>
        </p:nvGraphicFramePr>
        <p:xfrm>
          <a:off x="3822700" y="4173538"/>
          <a:ext cx="4546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177480" progId="Equation.DSMT4">
                  <p:embed/>
                </p:oleObj>
              </mc:Choice>
              <mc:Fallback>
                <p:oleObj name="Equation" r:id="rId7" imgW="558720" imgH="177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3F024320-A611-F38B-247D-FC2F2608D6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22700" y="4173538"/>
                        <a:ext cx="45466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454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BB06D-04D1-5BBC-49D1-77CE40A5C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FFED-6B50-4C3F-AE59-990C55A5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Vectors on </a:t>
            </a:r>
            <a:r>
              <a:rPr lang="en-US" i="1" dirty="0"/>
              <a:t>z</a:t>
            </a:r>
            <a:r>
              <a:rPr lang="en-US" dirty="0"/>
              <a:t>-axis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BF7D0-6678-B383-F239-106B3543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E2F0C-472B-8E0B-1E38-BDB36E1B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26AC0-7580-6628-EBC8-0E05C590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C39D6-28B4-B3F6-496E-0413E4DA8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971" y="2473365"/>
            <a:ext cx="4133785" cy="33966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8FA3D6-8E44-7A3E-6CAC-6BFC20AD647F}"/>
              </a:ext>
            </a:extLst>
          </p:cNvPr>
          <p:cNvCxnSpPr>
            <a:cxnSpLocks/>
          </p:cNvCxnSpPr>
          <p:nvPr/>
        </p:nvCxnSpPr>
        <p:spPr>
          <a:xfrm>
            <a:off x="10223649" y="3869234"/>
            <a:ext cx="372518" cy="5778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7C9D1A-D960-B7A8-60A4-095611DA91F7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0213710" y="3629035"/>
            <a:ext cx="625762" cy="2483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4CE21D4-5BEE-B18F-0D9B-A97B13CF59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79388" y="4118642"/>
          <a:ext cx="3238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15640" progId="Equation.DSMT4">
                  <p:embed/>
                </p:oleObj>
              </mc:Choice>
              <mc:Fallback>
                <p:oleObj name="Equation" r:id="rId4" imgW="126720" imgH="215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4CE21D4-5BEE-B18F-0D9B-A97B13CF59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79388" y="4118642"/>
                        <a:ext cx="323850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2906FF6-D449-C009-100D-EE5E227E05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39472" y="3353604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215640" progId="Equation.DSMT4">
                  <p:embed/>
                </p:oleObj>
              </mc:Choice>
              <mc:Fallback>
                <p:oleObj name="Equation" r:id="rId6" imgW="139680" imgH="215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2906FF6-D449-C009-100D-EE5E227E05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39472" y="3353604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7F4C047-6BD0-8AB8-7EED-755D87677806}"/>
              </a:ext>
            </a:extLst>
          </p:cNvPr>
          <p:cNvCxnSpPr>
            <a:cxnSpLocks/>
          </p:cNvCxnSpPr>
          <p:nvPr/>
        </p:nvCxnSpPr>
        <p:spPr>
          <a:xfrm flipV="1">
            <a:off x="10208017" y="3283755"/>
            <a:ext cx="627033" cy="563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E8B5937-DF9D-7E5B-66CC-582DC76F7B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2328" y="2958558"/>
          <a:ext cx="4222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E8B5937-DF9D-7E5B-66CC-582DC76F7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282328" y="2958558"/>
                        <a:ext cx="4222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5B9CD70-4652-E6AB-4059-240F65D70B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630" y="2473365"/>
            <a:ext cx="4003853" cy="3332774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541DA89-9BA1-47D5-FB6F-F6A9FCB71DC2}"/>
              </a:ext>
            </a:extLst>
          </p:cNvPr>
          <p:cNvSpPr txBox="1">
            <a:spLocks/>
          </p:cNvSpPr>
          <p:nvPr/>
        </p:nvSpPr>
        <p:spPr>
          <a:xfrm>
            <a:off x="1020083" y="58061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1071-237C-4F39-BC68-901E48FF9960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9732A6-7996-B004-4963-ABCEEECCCE11}"/>
              </a:ext>
            </a:extLst>
          </p:cNvPr>
          <p:cNvCxnSpPr>
            <a:cxnSpLocks/>
          </p:cNvCxnSpPr>
          <p:nvPr/>
        </p:nvCxnSpPr>
        <p:spPr>
          <a:xfrm>
            <a:off x="3158356" y="3761758"/>
            <a:ext cx="574040" cy="4078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1A0371-85C3-B94D-D788-B7BE1BAD18F1}"/>
              </a:ext>
            </a:extLst>
          </p:cNvPr>
          <p:cNvCxnSpPr>
            <a:cxnSpLocks/>
          </p:cNvCxnSpPr>
          <p:nvPr/>
        </p:nvCxnSpPr>
        <p:spPr>
          <a:xfrm flipV="1">
            <a:off x="3172543" y="3307019"/>
            <a:ext cx="559853" cy="452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9CE1EA-BF78-9449-619C-C65718921256}"/>
              </a:ext>
            </a:extLst>
          </p:cNvPr>
          <p:cNvCxnSpPr>
            <a:cxnSpLocks/>
          </p:cNvCxnSpPr>
          <p:nvPr/>
        </p:nvCxnSpPr>
        <p:spPr>
          <a:xfrm flipV="1">
            <a:off x="3158356" y="2958164"/>
            <a:ext cx="14187" cy="8018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35F7DA8-EEEE-7544-B45F-DB4019882D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28789" y="3912739"/>
          <a:ext cx="292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35F7DA8-EEEE-7544-B45F-DB4019882D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28789" y="3912739"/>
                        <a:ext cx="2921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F5A0864-D6F8-6FC0-6631-A38956F12E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2090" y="2656779"/>
          <a:ext cx="3238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6F5A0864-D6F8-6FC0-6631-A38956F12E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62090" y="2656779"/>
                        <a:ext cx="3238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C349DDC-4C8C-3BD0-3E2C-44413A69AE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5950" y="2934591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215640" progId="Equation.DSMT4">
                  <p:embed/>
                </p:oleObj>
              </mc:Choice>
              <mc:Fallback>
                <p:oleObj name="Equation" r:id="rId6" imgW="139680" imgH="2156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C349DDC-4C8C-3BD0-3E2C-44413A69AE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5950" y="2934591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A black silhouette of a person&#10;&#10;AI-generated content may be incorrect.">
            <a:extLst>
              <a:ext uri="{FF2B5EF4-FFF2-40B4-BE49-F238E27FC236}">
                <a16:creationId xmlns:a16="http://schemas.microsoft.com/office/drawing/2014/main" id="{49167B2C-4830-50A4-C2ED-1278DF19073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53" y="1844861"/>
            <a:ext cx="2334399" cy="40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1DDA8-B1D8-7F3B-CE36-993741766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mathematical equation&#10;&#10;Description automatically generated">
            <a:extLst>
              <a:ext uri="{FF2B5EF4-FFF2-40B4-BE49-F238E27FC236}">
                <a16:creationId xmlns:a16="http://schemas.microsoft.com/office/drawing/2014/main" id="{068B91DC-41C3-D946-0211-A5FED912AB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5" y="2424177"/>
            <a:ext cx="10962640" cy="354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1664ED-AFCE-DD5A-542F-3C054175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8E2FC-4E25-82F4-3D3C-3B82EA4E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87E05-0B97-44CD-66F4-74C3AB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0E633-3EDE-F5ED-A987-D67465A3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EDDA564-9E6C-08DF-9A81-9E7B19562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93078"/>
              </p:ext>
            </p:extLst>
          </p:nvPr>
        </p:nvGraphicFramePr>
        <p:xfrm>
          <a:off x="1045527" y="5749273"/>
          <a:ext cx="26638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EDDA564-9E6C-08DF-9A81-9E7B195628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5527" y="5749273"/>
                        <a:ext cx="26638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C35295F-A435-AE6A-CCBB-F8378B5A6969}"/>
              </a:ext>
            </a:extLst>
          </p:cNvPr>
          <p:cNvSpPr txBox="1"/>
          <p:nvPr/>
        </p:nvSpPr>
        <p:spPr>
          <a:xfrm>
            <a:off x="1929374" y="4012588"/>
            <a:ext cx="56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C1EA6-664E-F9BE-D799-166A88BDDA18}"/>
              </a:ext>
            </a:extLst>
          </p:cNvPr>
          <p:cNvSpPr txBox="1"/>
          <p:nvPr/>
        </p:nvSpPr>
        <p:spPr>
          <a:xfrm>
            <a:off x="5471319" y="4028809"/>
            <a:ext cx="56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B903D-C484-7250-DC6D-BC6362427599}"/>
              </a:ext>
            </a:extLst>
          </p:cNvPr>
          <p:cNvSpPr txBox="1"/>
          <p:nvPr/>
        </p:nvSpPr>
        <p:spPr>
          <a:xfrm>
            <a:off x="9711274" y="4260315"/>
            <a:ext cx="56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639AD3-5843-2B0C-9CF8-6DD7CA9633E9}"/>
              </a:ext>
            </a:extLst>
          </p:cNvPr>
          <p:cNvCxnSpPr>
            <a:cxnSpLocks/>
          </p:cNvCxnSpPr>
          <p:nvPr/>
        </p:nvCxnSpPr>
        <p:spPr>
          <a:xfrm flipV="1">
            <a:off x="9413240" y="4006694"/>
            <a:ext cx="802640" cy="7380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678232-91C7-3528-00D0-2745BA2CC3EB}"/>
              </a:ext>
            </a:extLst>
          </p:cNvPr>
          <p:cNvCxnSpPr>
            <a:cxnSpLocks/>
          </p:cNvCxnSpPr>
          <p:nvPr/>
        </p:nvCxnSpPr>
        <p:spPr>
          <a:xfrm flipV="1">
            <a:off x="5527564" y="4006694"/>
            <a:ext cx="802640" cy="7380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1BA2CF-4978-3C6F-D277-9261737D08AE}"/>
              </a:ext>
            </a:extLst>
          </p:cNvPr>
          <p:cNvCxnSpPr>
            <a:cxnSpLocks/>
          </p:cNvCxnSpPr>
          <p:nvPr/>
        </p:nvCxnSpPr>
        <p:spPr>
          <a:xfrm flipV="1">
            <a:off x="1976120" y="3991047"/>
            <a:ext cx="802640" cy="7380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30351E2-C718-506F-C5BC-564E68B19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536682"/>
              </p:ext>
            </p:extLst>
          </p:nvPr>
        </p:nvGraphicFramePr>
        <p:xfrm>
          <a:off x="5106657" y="5749273"/>
          <a:ext cx="18510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177480" progId="Equation.DSMT4">
                  <p:embed/>
                </p:oleObj>
              </mc:Choice>
              <mc:Fallback>
                <p:oleObj name="Equation" r:id="rId5" imgW="723600" imgH="177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A30351E2-C718-506F-C5BC-564E68B193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6657" y="5749273"/>
                        <a:ext cx="1851025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BFF941D-357A-90E3-28C1-61BF08F9E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4154"/>
              </p:ext>
            </p:extLst>
          </p:nvPr>
        </p:nvGraphicFramePr>
        <p:xfrm>
          <a:off x="9309867" y="5716729"/>
          <a:ext cx="13636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BFF941D-357A-90E3-28C1-61BF08F9EA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09867" y="5716729"/>
                        <a:ext cx="1363663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D2F7FCDE-6D55-AA55-2012-9FD0D740973C}"/>
              </a:ext>
            </a:extLst>
          </p:cNvPr>
          <p:cNvSpPr txBox="1"/>
          <p:nvPr/>
        </p:nvSpPr>
        <p:spPr>
          <a:xfrm>
            <a:off x="838199" y="1573253"/>
            <a:ext cx="10962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i="1" dirty="0"/>
              <a:t>position vector</a:t>
            </a:r>
            <a:r>
              <a:rPr lang="en-US" sz="2800" dirty="0"/>
              <a:t> is a </a:t>
            </a:r>
            <a:r>
              <a:rPr lang="en-US" sz="2800" i="1" dirty="0"/>
              <a:t>vector</a:t>
            </a:r>
            <a:r>
              <a:rPr lang="en-US" sz="2800" dirty="0"/>
              <a:t> that represents the </a:t>
            </a:r>
            <a:r>
              <a:rPr lang="en-US" sz="2800" i="1" dirty="0"/>
              <a:t>location of a point</a:t>
            </a:r>
            <a:r>
              <a:rPr lang="en-US" sz="2800" dirty="0"/>
              <a:t> in space relative to a fixed </a:t>
            </a:r>
            <a:r>
              <a:rPr lang="en-US" sz="2800" i="1" dirty="0"/>
              <a:t>origin</a:t>
            </a:r>
            <a:r>
              <a:rPr lang="en-US" sz="2800" dirty="0"/>
              <a:t>, typically expressed in terms of its coordinates.</a:t>
            </a:r>
          </a:p>
        </p:txBody>
      </p:sp>
    </p:spTree>
    <p:extLst>
      <p:ext uri="{BB962C8B-B14F-4D97-AF65-F5344CB8AC3E}">
        <p14:creationId xmlns:p14="http://schemas.microsoft.com/office/powerpoint/2010/main" val="1378052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88D21-5F55-F471-FD4B-40E1CD832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6E6AC2-FFEB-0766-2A0F-2DE3E7B7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07" y="1425281"/>
            <a:ext cx="4003853" cy="3332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0F50D-06A3-55AE-D33D-97607B20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Cylindrical to Cartesian Coordinates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5680-F203-70D3-12E1-EF3B2A1F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48C6-E8E9-62BA-4CA7-77A43D09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BD9C2-5767-6172-9741-FADECA8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ED7467D-5598-2E45-2EB1-D299C6763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235699"/>
              </p:ext>
            </p:extLst>
          </p:nvPr>
        </p:nvGraphicFramePr>
        <p:xfrm>
          <a:off x="1296916" y="2544264"/>
          <a:ext cx="2598798" cy="2213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583920" progId="Equation.DSMT4">
                  <p:embed/>
                </p:oleObj>
              </mc:Choice>
              <mc:Fallback>
                <p:oleObj name="Equation" r:id="rId3" imgW="685800" imgH="5839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ED7467D-5598-2E45-2EB1-D299C6763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6916" y="2544264"/>
                        <a:ext cx="2598798" cy="221379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1C387D-5985-3DB1-8E5D-098B1A60F7FC}"/>
              </a:ext>
            </a:extLst>
          </p:cNvPr>
          <p:cNvCxnSpPr>
            <a:cxnSpLocks/>
          </p:cNvCxnSpPr>
          <p:nvPr/>
        </p:nvCxnSpPr>
        <p:spPr>
          <a:xfrm>
            <a:off x="10724933" y="2713674"/>
            <a:ext cx="574040" cy="4078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1DD597-F473-9FE2-8F1D-F30D33D0A8E7}"/>
              </a:ext>
            </a:extLst>
          </p:cNvPr>
          <p:cNvCxnSpPr>
            <a:cxnSpLocks/>
          </p:cNvCxnSpPr>
          <p:nvPr/>
        </p:nvCxnSpPr>
        <p:spPr>
          <a:xfrm flipV="1">
            <a:off x="10739120" y="2258935"/>
            <a:ext cx="559853" cy="452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CFE4DE-416F-1CC8-BD52-E2B443D86A32}"/>
              </a:ext>
            </a:extLst>
          </p:cNvPr>
          <p:cNvCxnSpPr>
            <a:cxnSpLocks/>
          </p:cNvCxnSpPr>
          <p:nvPr/>
        </p:nvCxnSpPr>
        <p:spPr>
          <a:xfrm flipV="1">
            <a:off x="10724933" y="1910080"/>
            <a:ext cx="14187" cy="8018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D7DDD30-D873-D529-EFA6-BD65518EB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18911"/>
              </p:ext>
            </p:extLst>
          </p:nvPr>
        </p:nvGraphicFramePr>
        <p:xfrm>
          <a:off x="11295366" y="2864655"/>
          <a:ext cx="292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D7DDD30-D873-D529-EFA6-BD65518EB4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95366" y="2864655"/>
                        <a:ext cx="2921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A95C10A-8A8D-12EA-8EBA-8AA9DA913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339165"/>
              </p:ext>
            </p:extLst>
          </p:nvPr>
        </p:nvGraphicFramePr>
        <p:xfrm>
          <a:off x="10428667" y="1608695"/>
          <a:ext cx="3238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A95C10A-8A8D-12EA-8EBA-8AA9DA913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28667" y="1608695"/>
                        <a:ext cx="3238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302B422-6897-9668-2C8D-8CA626AF8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248807"/>
              </p:ext>
            </p:extLst>
          </p:nvPr>
        </p:nvGraphicFramePr>
        <p:xfrm>
          <a:off x="11232527" y="1886507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15640" progId="Equation.DSMT4">
                  <p:embed/>
                </p:oleObj>
              </mc:Choice>
              <mc:Fallback>
                <p:oleObj name="Equation" r:id="rId9" imgW="13968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302B422-6897-9668-2C8D-8CA626AF8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232527" y="1886507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B925F35-9804-9823-A64F-2A6C66C0E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605098"/>
              </p:ext>
            </p:extLst>
          </p:nvPr>
        </p:nvGraphicFramePr>
        <p:xfrm>
          <a:off x="4550004" y="1585436"/>
          <a:ext cx="30543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93760" imgH="253800" progId="Equation.DSMT4">
                  <p:embed/>
                </p:oleObj>
              </mc:Choice>
              <mc:Fallback>
                <p:oleObj name="Equation" r:id="rId11" imgW="119376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B925F35-9804-9823-A64F-2A6C66C0E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50004" y="1585436"/>
                        <a:ext cx="30543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99B72B9-ACAB-0035-90DA-A47F758F34E0}"/>
              </a:ext>
            </a:extLst>
          </p:cNvPr>
          <p:cNvSpPr txBox="1"/>
          <p:nvPr/>
        </p:nvSpPr>
        <p:spPr>
          <a:xfrm>
            <a:off x="838199" y="1573253"/>
            <a:ext cx="700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Point coordinates</a:t>
            </a:r>
          </a:p>
        </p:txBody>
      </p:sp>
    </p:spTree>
    <p:extLst>
      <p:ext uri="{BB962C8B-B14F-4D97-AF65-F5344CB8AC3E}">
        <p14:creationId xmlns:p14="http://schemas.microsoft.com/office/powerpoint/2010/main" val="3097723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47D9F-037B-671A-45FD-04E9710AA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950682-F4EE-9834-9945-1C3739D7A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07" y="1425281"/>
            <a:ext cx="4003853" cy="3332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C0CFC8-6CE9-7880-B49D-CCB50F4E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Cartesian to Cylindrical Coordinates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F268B-9115-3920-F144-BEC921F0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EB206-F509-B057-B152-81B39A27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3EE32-3DC4-6AD8-E431-C293DFAF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795DC4E-5DFE-6C32-9E85-E7C59D4BD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014122"/>
              </p:ext>
            </p:extLst>
          </p:nvPr>
        </p:nvGraphicFramePr>
        <p:xfrm>
          <a:off x="1246118" y="2363788"/>
          <a:ext cx="3079750" cy="331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520" imgH="876240" progId="Equation.DSMT4">
                  <p:embed/>
                </p:oleObj>
              </mc:Choice>
              <mc:Fallback>
                <p:oleObj name="Equation" r:id="rId3" imgW="812520" imgH="8762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795DC4E-5DFE-6C32-9E85-E7C59D4BDD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118" y="2363788"/>
                        <a:ext cx="3079750" cy="331946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DFE00E-5505-66EA-C85E-EC15ECB49112}"/>
              </a:ext>
            </a:extLst>
          </p:cNvPr>
          <p:cNvCxnSpPr>
            <a:cxnSpLocks/>
          </p:cNvCxnSpPr>
          <p:nvPr/>
        </p:nvCxnSpPr>
        <p:spPr>
          <a:xfrm>
            <a:off x="10724933" y="2713674"/>
            <a:ext cx="574040" cy="4078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A74CC2-1B20-484C-E5BF-C3EC40941706}"/>
              </a:ext>
            </a:extLst>
          </p:cNvPr>
          <p:cNvCxnSpPr>
            <a:cxnSpLocks/>
          </p:cNvCxnSpPr>
          <p:nvPr/>
        </p:nvCxnSpPr>
        <p:spPr>
          <a:xfrm flipV="1">
            <a:off x="10739120" y="2258935"/>
            <a:ext cx="559853" cy="452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A92CE4-19AD-EB8C-89E3-500CAC3F3773}"/>
              </a:ext>
            </a:extLst>
          </p:cNvPr>
          <p:cNvCxnSpPr>
            <a:cxnSpLocks/>
          </p:cNvCxnSpPr>
          <p:nvPr/>
        </p:nvCxnSpPr>
        <p:spPr>
          <a:xfrm flipV="1">
            <a:off x="10724933" y="1910080"/>
            <a:ext cx="14187" cy="8018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6E922A6-EB65-981B-17DE-FBE43DF5C4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95366" y="2864655"/>
          <a:ext cx="292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6E922A6-EB65-981B-17DE-FBE43DF5C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95366" y="2864655"/>
                        <a:ext cx="2921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FA487F5-7A30-38A9-E733-F95348B97A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8667" y="1608695"/>
          <a:ext cx="3238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FA487F5-7A30-38A9-E733-F95348B97A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28667" y="1608695"/>
                        <a:ext cx="3238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1CF2C5-1FF4-37EE-C603-6EFF8A600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32527" y="1886507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15640" progId="Equation.DSMT4">
                  <p:embed/>
                </p:oleObj>
              </mc:Choice>
              <mc:Fallback>
                <p:oleObj name="Equation" r:id="rId9" imgW="13968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E1CF2C5-1FF4-37EE-C603-6EFF8A6003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232527" y="1886507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73E4682-1E71-77F5-72BE-0C184EB27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59168"/>
              </p:ext>
            </p:extLst>
          </p:nvPr>
        </p:nvGraphicFramePr>
        <p:xfrm>
          <a:off x="4550004" y="1585436"/>
          <a:ext cx="30543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93760" imgH="253800" progId="Equation.DSMT4">
                  <p:embed/>
                </p:oleObj>
              </mc:Choice>
              <mc:Fallback>
                <p:oleObj name="Equation" r:id="rId11" imgW="119376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873E4682-1E71-77F5-72BE-0C184EB273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50004" y="1585436"/>
                        <a:ext cx="30543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1A6A3E5-E58C-BDB6-4886-898FFA4B714D}"/>
              </a:ext>
            </a:extLst>
          </p:cNvPr>
          <p:cNvSpPr txBox="1"/>
          <p:nvPr/>
        </p:nvSpPr>
        <p:spPr>
          <a:xfrm>
            <a:off x="838200" y="1573253"/>
            <a:ext cx="340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Point coordinates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E9497-430F-B385-92A4-BF2608C99639}"/>
              </a:ext>
            </a:extLst>
          </p:cNvPr>
          <p:cNvSpPr txBox="1"/>
          <p:nvPr/>
        </p:nvSpPr>
        <p:spPr>
          <a:xfrm>
            <a:off x="1669963" y="3546340"/>
            <a:ext cx="715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73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8E818-8C0F-9FF9-655F-6A5448AD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EDB008-8E32-E256-BCC8-866B0E6F1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147" y="3023576"/>
            <a:ext cx="4003853" cy="3332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EAB26-2948-BC8A-8F5F-56D6D70A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Cylindrical to Cartesian Coordinates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7C420-4207-611C-9409-C585A470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2D8ED-A7EF-126E-5141-64B36CA2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971E-651A-C764-163E-4C38321C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39</a:t>
            </a:fld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DF65619-E1C9-91CC-F754-C38A2EF2DF7E}"/>
              </a:ext>
            </a:extLst>
          </p:cNvPr>
          <p:cNvCxnSpPr>
            <a:cxnSpLocks/>
          </p:cNvCxnSpPr>
          <p:nvPr/>
        </p:nvCxnSpPr>
        <p:spPr>
          <a:xfrm>
            <a:off x="10748873" y="4311969"/>
            <a:ext cx="574040" cy="4078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0A7387-A4C8-6AA1-B57C-694A1F902C8F}"/>
              </a:ext>
            </a:extLst>
          </p:cNvPr>
          <p:cNvCxnSpPr>
            <a:cxnSpLocks/>
          </p:cNvCxnSpPr>
          <p:nvPr/>
        </p:nvCxnSpPr>
        <p:spPr>
          <a:xfrm flipV="1">
            <a:off x="10763060" y="3857230"/>
            <a:ext cx="559853" cy="452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8032F3-3B00-84CA-0DAF-0EF34A09937E}"/>
              </a:ext>
            </a:extLst>
          </p:cNvPr>
          <p:cNvCxnSpPr>
            <a:cxnSpLocks/>
          </p:cNvCxnSpPr>
          <p:nvPr/>
        </p:nvCxnSpPr>
        <p:spPr>
          <a:xfrm flipV="1">
            <a:off x="10748873" y="3508375"/>
            <a:ext cx="14187" cy="8018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67B4046-C98E-4B5D-0571-9D6BEB54ED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78584"/>
              </p:ext>
            </p:extLst>
          </p:nvPr>
        </p:nvGraphicFramePr>
        <p:xfrm>
          <a:off x="11319306" y="4462950"/>
          <a:ext cx="292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67B4046-C98E-4B5D-0571-9D6BEB54ED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9306" y="4462950"/>
                        <a:ext cx="2921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D0FC54C-CE30-9DD8-2E07-151F1ED40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924158"/>
              </p:ext>
            </p:extLst>
          </p:nvPr>
        </p:nvGraphicFramePr>
        <p:xfrm>
          <a:off x="10452607" y="3206990"/>
          <a:ext cx="3238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D0FC54C-CE30-9DD8-2E07-151F1ED40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52607" y="3206990"/>
                        <a:ext cx="3238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F65AB97-0CE6-5284-A71B-FFFE60D54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27770"/>
              </p:ext>
            </p:extLst>
          </p:nvPr>
        </p:nvGraphicFramePr>
        <p:xfrm>
          <a:off x="11256467" y="3484802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215640" progId="Equation.DSMT4">
                  <p:embed/>
                </p:oleObj>
              </mc:Choice>
              <mc:Fallback>
                <p:oleObj name="Equation" r:id="rId7" imgW="13968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F65AB97-0CE6-5284-A71B-FFFE60D54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56467" y="3484802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F51E942-CF71-1C98-69CA-EA2A3028B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544002"/>
              </p:ext>
            </p:extLst>
          </p:nvPr>
        </p:nvGraphicFramePr>
        <p:xfrm>
          <a:off x="4577194" y="1582660"/>
          <a:ext cx="68881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92080" imgH="241200" progId="Equation.DSMT4">
                  <p:embed/>
                </p:oleObj>
              </mc:Choice>
              <mc:Fallback>
                <p:oleObj name="Equation" r:id="rId9" imgW="2692080" imgH="241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F51E942-CF71-1C98-69CA-EA2A3028B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7194" y="1582660"/>
                        <a:ext cx="6888162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6CA447E-2A43-EF10-F025-6BDBB66D3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31146"/>
              </p:ext>
            </p:extLst>
          </p:nvPr>
        </p:nvGraphicFramePr>
        <p:xfrm>
          <a:off x="1040727" y="2254432"/>
          <a:ext cx="427355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42920" imgH="698400" progId="Equation.DSMT4">
                  <p:embed/>
                </p:oleObj>
              </mc:Choice>
              <mc:Fallback>
                <p:oleObj name="Equation" r:id="rId11" imgW="1942920" imgH="6984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6CA447E-2A43-EF10-F025-6BDBB66D3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0727" y="2254432"/>
                        <a:ext cx="4273550" cy="153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6F013E8-386A-9EEE-B73F-56F67B62DFC7}"/>
              </a:ext>
            </a:extLst>
          </p:cNvPr>
          <p:cNvSpPr txBox="1"/>
          <p:nvPr/>
        </p:nvSpPr>
        <p:spPr>
          <a:xfrm>
            <a:off x="838199" y="1573253"/>
            <a:ext cx="339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Vector expression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5513EC1-03D4-F47A-AF4F-7DAA282F01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737207"/>
              </p:ext>
            </p:extLst>
          </p:nvPr>
        </p:nvGraphicFramePr>
        <p:xfrm>
          <a:off x="1040727" y="4240832"/>
          <a:ext cx="3885840" cy="190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95280" imgH="634680" progId="Equation.DSMT4">
                  <p:embed/>
                </p:oleObj>
              </mc:Choice>
              <mc:Fallback>
                <p:oleObj name="Equation" r:id="rId13" imgW="1295280" imgH="634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5513EC1-03D4-F47A-AF4F-7DAA282F01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0727" y="4240832"/>
                        <a:ext cx="3885840" cy="190404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87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451F3-C090-FC74-9795-39BA3966B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7FFEC-3105-13E8-5D14-4AAFFBC0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A </a:t>
            </a:r>
            <a:r>
              <a:rPr lang="en-US" sz="3200" b="1" i="1" dirty="0">
                <a:sym typeface="Symbol" panose="05050102010706020507" pitchFamily="18" charset="2"/>
              </a:rPr>
              <a:t>field</a:t>
            </a:r>
            <a:r>
              <a:rPr lang="en-US" sz="3200" dirty="0">
                <a:sym typeface="Symbol" panose="05050102010706020507" pitchFamily="18" charset="2"/>
              </a:rPr>
              <a:t> is a </a:t>
            </a:r>
            <a:r>
              <a:rPr lang="en-US" sz="3200" i="1" dirty="0">
                <a:sym typeface="Symbol" panose="05050102010706020507" pitchFamily="18" charset="2"/>
              </a:rPr>
              <a:t>spatial distribution</a:t>
            </a:r>
            <a:r>
              <a:rPr lang="en-US" sz="3200" dirty="0">
                <a:sym typeface="Symbol" panose="05050102010706020507" pitchFamily="18" charset="2"/>
              </a:rPr>
              <a:t> of a quantity, which may or may not be a function of time.</a:t>
            </a:r>
          </a:p>
          <a:p>
            <a:pPr lvl="2"/>
            <a:endParaRPr lang="en-US" sz="2400" dirty="0">
              <a:sym typeface="Symbol" panose="05050102010706020507" pitchFamily="18" charset="2"/>
            </a:endParaRP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7A63A-69BD-D806-0A6E-347188AD2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D872-29F6-3F76-88CB-33962D71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89F1-76E4-5ADB-616D-4DF88C57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5C2E-43B0-133D-20D2-147B779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94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4F014-58D1-128C-F4B2-3D9351E6D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7977AF4-54D9-AC47-6609-A25372A2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147" y="3023576"/>
            <a:ext cx="4003853" cy="3332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F78500-3319-A297-B0DA-7097E9AF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Cylindrical to Cartesian Coordinates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82894-2C0F-C5D4-D20A-D7559E07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DA3A0-DA8A-1F01-1E68-E15303C4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804E9-91A2-BCAE-EF78-40AAF81E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40</a:t>
            </a:fld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86C19F1-4E71-B27D-5347-7017F28166CF}"/>
              </a:ext>
            </a:extLst>
          </p:cNvPr>
          <p:cNvCxnSpPr>
            <a:cxnSpLocks/>
          </p:cNvCxnSpPr>
          <p:nvPr/>
        </p:nvCxnSpPr>
        <p:spPr>
          <a:xfrm>
            <a:off x="10748873" y="4311969"/>
            <a:ext cx="574040" cy="4078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1CD67C-5D8C-D782-D978-F055CCC572CA}"/>
              </a:ext>
            </a:extLst>
          </p:cNvPr>
          <p:cNvCxnSpPr>
            <a:cxnSpLocks/>
          </p:cNvCxnSpPr>
          <p:nvPr/>
        </p:nvCxnSpPr>
        <p:spPr>
          <a:xfrm flipV="1">
            <a:off x="10763060" y="3857230"/>
            <a:ext cx="559853" cy="452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C982C1-3CCB-B63F-DDB6-B2B735500060}"/>
              </a:ext>
            </a:extLst>
          </p:cNvPr>
          <p:cNvCxnSpPr>
            <a:cxnSpLocks/>
          </p:cNvCxnSpPr>
          <p:nvPr/>
        </p:nvCxnSpPr>
        <p:spPr>
          <a:xfrm flipV="1">
            <a:off x="10748873" y="3508375"/>
            <a:ext cx="14187" cy="8018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714C8A5-DFAF-C9D9-891F-6D6A777EF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19306" y="4462950"/>
          <a:ext cx="292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714C8A5-DFAF-C9D9-891F-6D6A777EF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9306" y="4462950"/>
                        <a:ext cx="2921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C24C728-A872-7E32-7A8F-1787382E82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52607" y="3206990"/>
          <a:ext cx="3238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C24C728-A872-7E32-7A8F-1787382E82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52607" y="3206990"/>
                        <a:ext cx="3238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B716857-2A61-582E-1210-9CEB0C973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6467" y="3484802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215640" progId="Equation.DSMT4">
                  <p:embed/>
                </p:oleObj>
              </mc:Choice>
              <mc:Fallback>
                <p:oleObj name="Equation" r:id="rId7" imgW="13968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B716857-2A61-582E-1210-9CEB0C973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56467" y="3484802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EF911AE-67E8-2B38-C51A-5ACE5005F5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3244" y="1629917"/>
          <a:ext cx="68881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92080" imgH="241200" progId="Equation.DSMT4">
                  <p:embed/>
                </p:oleObj>
              </mc:Choice>
              <mc:Fallback>
                <p:oleObj name="Equation" r:id="rId9" imgW="2692080" imgH="241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EF911AE-67E8-2B38-C51A-5ACE5005F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23244" y="1629917"/>
                        <a:ext cx="6888162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4824ADD-03B4-2571-F723-830BFE207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0727" y="2445570"/>
          <a:ext cx="5811651" cy="170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41320" imgH="774360" progId="Equation.DSMT4">
                  <p:embed/>
                </p:oleObj>
              </mc:Choice>
              <mc:Fallback>
                <p:oleObj name="Equation" r:id="rId11" imgW="2641320" imgH="7743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44824ADD-03B4-2571-F723-830BFE207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0727" y="2445570"/>
                        <a:ext cx="5811651" cy="1705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C67238A-5F76-0645-A810-EBD0F9B04FD0}"/>
              </a:ext>
            </a:extLst>
          </p:cNvPr>
          <p:cNvSpPr txBox="1"/>
          <p:nvPr/>
        </p:nvSpPr>
        <p:spPr>
          <a:xfrm>
            <a:off x="838199" y="1573253"/>
            <a:ext cx="339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Vector expression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0C63865-1C45-4E05-FFC3-94EB95BE3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0727" y="4439545"/>
          <a:ext cx="4693779" cy="1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41400" imgH="711000" progId="Equation.DSMT4">
                  <p:embed/>
                </p:oleObj>
              </mc:Choice>
              <mc:Fallback>
                <p:oleObj name="Equation" r:id="rId13" imgW="1841400" imgH="7110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0C63865-1C45-4E05-FFC3-94EB95BE3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0727" y="4439545"/>
                        <a:ext cx="4693779" cy="181438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287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45375-FBDC-F26E-7BEB-C623F7AAD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76D71D5-6026-02CB-E915-4CA1B9B67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147" y="3023576"/>
            <a:ext cx="4003853" cy="3332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0DFFB3-A2F1-23FB-BB34-EA8FAC22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Cartesian to Cylindrical Coordinates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5E588-B42D-AC3B-7059-E82E167F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817C-A1E4-138A-040C-30DFF59F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B2524-8109-AAE6-6A71-A98BBD5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41</a:t>
            </a:fld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A9D0C0-60D7-E076-81BF-C235427D129C}"/>
              </a:ext>
            </a:extLst>
          </p:cNvPr>
          <p:cNvCxnSpPr>
            <a:cxnSpLocks/>
          </p:cNvCxnSpPr>
          <p:nvPr/>
        </p:nvCxnSpPr>
        <p:spPr>
          <a:xfrm>
            <a:off x="10748873" y="4311969"/>
            <a:ext cx="574040" cy="4078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E5D074-87AA-9C85-ABC3-504706DC8093}"/>
              </a:ext>
            </a:extLst>
          </p:cNvPr>
          <p:cNvCxnSpPr>
            <a:cxnSpLocks/>
          </p:cNvCxnSpPr>
          <p:nvPr/>
        </p:nvCxnSpPr>
        <p:spPr>
          <a:xfrm flipV="1">
            <a:off x="10763060" y="3857230"/>
            <a:ext cx="559853" cy="4529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D47275-226B-3D5E-9AE6-8B727649EC83}"/>
              </a:ext>
            </a:extLst>
          </p:cNvPr>
          <p:cNvCxnSpPr>
            <a:cxnSpLocks/>
          </p:cNvCxnSpPr>
          <p:nvPr/>
        </p:nvCxnSpPr>
        <p:spPr>
          <a:xfrm flipV="1">
            <a:off x="10748873" y="3508375"/>
            <a:ext cx="14187" cy="8018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E6B15DA-175F-06D7-92D3-5461184F1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19306" y="4462950"/>
          <a:ext cx="2921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E6B15DA-175F-06D7-92D3-5461184F1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9306" y="4462950"/>
                        <a:ext cx="2921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6C49E1C-8130-8720-ED54-2CD2C31195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52607" y="3206990"/>
          <a:ext cx="3238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6C49E1C-8130-8720-ED54-2CD2C31195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52607" y="3206990"/>
                        <a:ext cx="3238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9A8114C-CED5-522D-CBCE-F48D7A0898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56467" y="3484802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215640" progId="Equation.DSMT4">
                  <p:embed/>
                </p:oleObj>
              </mc:Choice>
              <mc:Fallback>
                <p:oleObj name="Equation" r:id="rId7" imgW="13968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9A8114C-CED5-522D-CBCE-F48D7A089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56467" y="3484802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2AC5568-764A-157F-B98D-9039BA02B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125673"/>
              </p:ext>
            </p:extLst>
          </p:nvPr>
        </p:nvGraphicFramePr>
        <p:xfrm>
          <a:off x="4723244" y="1629917"/>
          <a:ext cx="68881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92080" imgH="241200" progId="Equation.DSMT4">
                  <p:embed/>
                </p:oleObj>
              </mc:Choice>
              <mc:Fallback>
                <p:oleObj name="Equation" r:id="rId9" imgW="2692080" imgH="241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2AC5568-764A-157F-B98D-9039BA02B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23244" y="1629917"/>
                        <a:ext cx="6888162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0E0A773-2531-AD1A-7CBC-A5AECC7D5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97714"/>
              </p:ext>
            </p:extLst>
          </p:nvPr>
        </p:nvGraphicFramePr>
        <p:xfrm>
          <a:off x="1000125" y="2435225"/>
          <a:ext cx="5894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79480" imgH="774360" progId="Equation.DSMT4">
                  <p:embed/>
                </p:oleObj>
              </mc:Choice>
              <mc:Fallback>
                <p:oleObj name="Equation" r:id="rId11" imgW="2679480" imgH="7743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40E0A773-2531-AD1A-7CBC-A5AECC7D5E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00125" y="2435225"/>
                        <a:ext cx="5894388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B3A108-C218-F96A-2079-42FEE2D6CF52}"/>
              </a:ext>
            </a:extLst>
          </p:cNvPr>
          <p:cNvSpPr txBox="1"/>
          <p:nvPr/>
        </p:nvSpPr>
        <p:spPr>
          <a:xfrm>
            <a:off x="838199" y="1573253"/>
            <a:ext cx="339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Vector expression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D4DA42F-4447-BA20-6B28-2BF53B7FB3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117548"/>
              </p:ext>
            </p:extLst>
          </p:nvPr>
        </p:nvGraphicFramePr>
        <p:xfrm>
          <a:off x="896938" y="4440238"/>
          <a:ext cx="4983162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55520" imgH="711000" progId="Equation.DSMT4">
                  <p:embed/>
                </p:oleObj>
              </mc:Choice>
              <mc:Fallback>
                <p:oleObj name="Equation" r:id="rId13" imgW="1955520" imgH="7110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D4DA42F-4447-BA20-6B28-2BF53B7FB3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6938" y="4440238"/>
                        <a:ext cx="4983162" cy="18129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530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8B6B6-9452-ABD1-9B97-D635C1CD3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252D-BADF-3E30-EDC3-D614C9C3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Spherical to Cartesian Coordinates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9A705-0F0A-CAFC-BBFA-B3B6104A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33245-E21E-C0D0-FC1C-AA0330E6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E4313-D9F4-ED09-94FC-AE393DF6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84637F5-AA37-5FDD-4AB2-66C4C4796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260428"/>
              </p:ext>
            </p:extLst>
          </p:nvPr>
        </p:nvGraphicFramePr>
        <p:xfrm>
          <a:off x="1111258" y="2738312"/>
          <a:ext cx="3679403" cy="229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634680" progId="Equation.DSMT4">
                  <p:embed/>
                </p:oleObj>
              </mc:Choice>
              <mc:Fallback>
                <p:oleObj name="Equation" r:id="rId2" imgW="1015920" imgH="6346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84637F5-AA37-5FDD-4AB2-66C4C47969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1258" y="2738312"/>
                        <a:ext cx="3679403" cy="229934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A8C417F-8838-C1FD-0A3F-72DD53977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635" y="1964050"/>
            <a:ext cx="4895306" cy="402236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DB4E5D-A458-9F40-5C93-56B9E0EFA96D}"/>
              </a:ext>
            </a:extLst>
          </p:cNvPr>
          <p:cNvCxnSpPr>
            <a:cxnSpLocks/>
          </p:cNvCxnSpPr>
          <p:nvPr/>
        </p:nvCxnSpPr>
        <p:spPr>
          <a:xfrm>
            <a:off x="10391214" y="3582232"/>
            <a:ext cx="372518" cy="5778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ADD3BC-1743-69E8-A558-D782FD6CB077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0381275" y="3342033"/>
            <a:ext cx="625762" cy="2483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0D78D3F-9C09-AFF1-93F9-3F924B5FB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363195"/>
              </p:ext>
            </p:extLst>
          </p:nvPr>
        </p:nvGraphicFramePr>
        <p:xfrm>
          <a:off x="10746953" y="3831640"/>
          <a:ext cx="3238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15640" progId="Equation.DSMT4">
                  <p:embed/>
                </p:oleObj>
              </mc:Choice>
              <mc:Fallback>
                <p:oleObj name="Equation" r:id="rId5" imgW="126720" imgH="215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0D78D3F-9C09-AFF1-93F9-3F924B5FBA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46953" y="3831640"/>
                        <a:ext cx="323850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2CFF611-E520-0A71-460A-A96F2F2C6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368009"/>
              </p:ext>
            </p:extLst>
          </p:nvPr>
        </p:nvGraphicFramePr>
        <p:xfrm>
          <a:off x="11007037" y="3066602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215640" progId="Equation.DSMT4">
                  <p:embed/>
                </p:oleObj>
              </mc:Choice>
              <mc:Fallback>
                <p:oleObj name="Equation" r:id="rId7" imgW="139680" imgH="215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2CFF611-E520-0A71-460A-A96F2F2C6B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07037" y="3066602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C1444B3-1175-03E5-97D0-FC1E9B97D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617775"/>
              </p:ext>
            </p:extLst>
          </p:nvPr>
        </p:nvGraphicFramePr>
        <p:xfrm>
          <a:off x="4500563" y="1585913"/>
          <a:ext cx="31527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31560" imgH="253800" progId="Equation.DSMT4">
                  <p:embed/>
                </p:oleObj>
              </mc:Choice>
              <mc:Fallback>
                <p:oleObj name="Equation" r:id="rId9" imgW="123156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C1444B3-1175-03E5-97D0-FC1E9B97D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0563" y="1585913"/>
                        <a:ext cx="3152775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6D39263-87AB-EF0B-80DD-78189EE78362}"/>
              </a:ext>
            </a:extLst>
          </p:cNvPr>
          <p:cNvSpPr txBox="1"/>
          <p:nvPr/>
        </p:nvSpPr>
        <p:spPr>
          <a:xfrm>
            <a:off x="838200" y="1573253"/>
            <a:ext cx="340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Point coordinates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74D585-3B16-E9F3-7398-E3F33F9DA049}"/>
              </a:ext>
            </a:extLst>
          </p:cNvPr>
          <p:cNvCxnSpPr>
            <a:cxnSpLocks/>
          </p:cNvCxnSpPr>
          <p:nvPr/>
        </p:nvCxnSpPr>
        <p:spPr>
          <a:xfrm flipV="1">
            <a:off x="10380640" y="3031209"/>
            <a:ext cx="627033" cy="563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7F0BCCD-2456-1460-DC8B-54AF3BC5D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159058"/>
              </p:ext>
            </p:extLst>
          </p:nvPr>
        </p:nvGraphicFramePr>
        <p:xfrm>
          <a:off x="10454951" y="2706012"/>
          <a:ext cx="4222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03040" progId="Equation.DSMT4">
                  <p:embed/>
                </p:oleObj>
              </mc:Choice>
              <mc:Fallback>
                <p:oleObj name="Equation" r:id="rId11" imgW="1648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7F0BCCD-2456-1460-DC8B-54AF3BC5D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54951" y="2706012"/>
                        <a:ext cx="4222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588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6F1A7-1A39-8D2F-E710-0222E20E4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0EBA-5F2F-407F-C64F-08FAFDD7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Cartesian to Spherical Coordinates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5A02C-6AEA-D5E4-D4C3-C6F4E388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76B07-6193-D534-FFBA-E89959C7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46BBD-ED3F-08EC-7B37-C27B96AE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C5295FA-18E6-3A5D-FEF6-E206AB46F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166384"/>
              </p:ext>
            </p:extLst>
          </p:nvPr>
        </p:nvGraphicFramePr>
        <p:xfrm>
          <a:off x="1175024" y="2263160"/>
          <a:ext cx="4048125" cy="395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1091880" progId="Equation.DSMT4">
                  <p:embed/>
                </p:oleObj>
              </mc:Choice>
              <mc:Fallback>
                <p:oleObj name="Equation" r:id="rId2" imgW="1117440" imgH="1091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C5295FA-18E6-3A5D-FEF6-E206AB46F1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5024" y="2263160"/>
                        <a:ext cx="4048125" cy="39544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A251ED2-6C24-244D-526B-AE9F7AC0A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93783"/>
              </p:ext>
            </p:extLst>
          </p:nvPr>
        </p:nvGraphicFramePr>
        <p:xfrm>
          <a:off x="4500563" y="1585913"/>
          <a:ext cx="31527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253800" progId="Equation.DSMT4">
                  <p:embed/>
                </p:oleObj>
              </mc:Choice>
              <mc:Fallback>
                <p:oleObj name="Equation" r:id="rId4" imgW="123156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A251ED2-6C24-244D-526B-AE9F7AC0A0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0563" y="1585913"/>
                        <a:ext cx="3152775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A049579-51EE-6506-7411-97D3240A662C}"/>
              </a:ext>
            </a:extLst>
          </p:cNvPr>
          <p:cNvSpPr txBox="1"/>
          <p:nvPr/>
        </p:nvSpPr>
        <p:spPr>
          <a:xfrm>
            <a:off x="838200" y="1573253"/>
            <a:ext cx="340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Point coordinates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1B0F5-B431-1A0D-31E0-D2052C180978}"/>
              </a:ext>
            </a:extLst>
          </p:cNvPr>
          <p:cNvSpPr txBox="1"/>
          <p:nvPr/>
        </p:nvSpPr>
        <p:spPr>
          <a:xfrm>
            <a:off x="1585880" y="4874099"/>
            <a:ext cx="715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646867-E388-F06B-B6C4-F309609B4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635" y="1964050"/>
            <a:ext cx="4895306" cy="4022366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652A50-2A45-D3E4-1917-AEF60C5CD284}"/>
              </a:ext>
            </a:extLst>
          </p:cNvPr>
          <p:cNvCxnSpPr>
            <a:cxnSpLocks/>
          </p:cNvCxnSpPr>
          <p:nvPr/>
        </p:nvCxnSpPr>
        <p:spPr>
          <a:xfrm>
            <a:off x="10391214" y="3582232"/>
            <a:ext cx="372518" cy="5778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8D6595-73EC-3B72-E8D2-121F55B55009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10381275" y="3342033"/>
            <a:ext cx="625762" cy="2483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0660BB3-60EB-F2A5-2D6C-4F08BD525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21447"/>
              </p:ext>
            </p:extLst>
          </p:nvPr>
        </p:nvGraphicFramePr>
        <p:xfrm>
          <a:off x="10746953" y="3831640"/>
          <a:ext cx="3238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215640" progId="Equation.DSMT4">
                  <p:embed/>
                </p:oleObj>
              </mc:Choice>
              <mc:Fallback>
                <p:oleObj name="Equation" r:id="rId7" imgW="12672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0660BB3-60EB-F2A5-2D6C-4F08BD5259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46953" y="3831640"/>
                        <a:ext cx="323850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84CAC02-63CF-DC9B-64AF-A5448FE5A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00403"/>
              </p:ext>
            </p:extLst>
          </p:nvPr>
        </p:nvGraphicFramePr>
        <p:xfrm>
          <a:off x="11007037" y="3066602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15640" progId="Equation.DSMT4">
                  <p:embed/>
                </p:oleObj>
              </mc:Choice>
              <mc:Fallback>
                <p:oleObj name="Equation" r:id="rId9" imgW="139680" imgH="2156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84CAC02-63CF-DC9B-64AF-A5448FE5A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07037" y="3066602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8BF5C2-765B-DF86-936C-FD5DF7410398}"/>
              </a:ext>
            </a:extLst>
          </p:cNvPr>
          <p:cNvCxnSpPr>
            <a:cxnSpLocks/>
          </p:cNvCxnSpPr>
          <p:nvPr/>
        </p:nvCxnSpPr>
        <p:spPr>
          <a:xfrm flipV="1">
            <a:off x="10380640" y="3031209"/>
            <a:ext cx="627033" cy="563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D03A82F-3371-9C6C-D730-4F2EB3525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11747"/>
              </p:ext>
            </p:extLst>
          </p:nvPr>
        </p:nvGraphicFramePr>
        <p:xfrm>
          <a:off x="10454951" y="2706012"/>
          <a:ext cx="4222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03040" progId="Equation.DSMT4">
                  <p:embed/>
                </p:oleObj>
              </mc:Choice>
              <mc:Fallback>
                <p:oleObj name="Equation" r:id="rId11" imgW="164880" imgH="203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D03A82F-3371-9C6C-D730-4F2EB3525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54951" y="2706012"/>
                        <a:ext cx="4222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617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7D6E4-AD7F-BC09-7169-74901DE1C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FBF7-399F-EABA-2D12-478A88F0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Spherical to Cartesian Coordinates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AD9E-4AFD-0387-203F-D0EC02B6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6DB35-4A8B-3290-C271-7D9A6259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17228-3169-222C-43DE-72A378D4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44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6C8883-B71E-4CCE-4CAC-D850A0D93089}"/>
              </a:ext>
            </a:extLst>
          </p:cNvPr>
          <p:cNvCxnSpPr>
            <a:cxnSpLocks/>
          </p:cNvCxnSpPr>
          <p:nvPr/>
        </p:nvCxnSpPr>
        <p:spPr>
          <a:xfrm>
            <a:off x="10421032" y="4089124"/>
            <a:ext cx="372518" cy="5778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E75791-EF9C-D911-629B-65F1AAB31F0D}"/>
              </a:ext>
            </a:extLst>
          </p:cNvPr>
          <p:cNvCxnSpPr>
            <a:cxnSpLocks/>
          </p:cNvCxnSpPr>
          <p:nvPr/>
        </p:nvCxnSpPr>
        <p:spPr>
          <a:xfrm flipV="1">
            <a:off x="10405400" y="3503645"/>
            <a:ext cx="627033" cy="563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82CDBD-B4B8-0024-C32E-C1B67BACCC9B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0411093" y="3848925"/>
            <a:ext cx="625762" cy="2483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C1A833E-2226-0FA3-5E9C-6E8206D7DF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9711" y="3178448"/>
          <a:ext cx="4222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03040" progId="Equation.DSMT4">
                  <p:embed/>
                </p:oleObj>
              </mc:Choice>
              <mc:Fallback>
                <p:oleObj name="Equation" r:id="rId2" imgW="16488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C1A833E-2226-0FA3-5E9C-6E8206D7D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79711" y="3178448"/>
                        <a:ext cx="4222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84CBC69-58FD-F7A8-2D1B-1D83A7E481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76771" y="4338532"/>
          <a:ext cx="3238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15640" progId="Equation.DSMT4">
                  <p:embed/>
                </p:oleObj>
              </mc:Choice>
              <mc:Fallback>
                <p:oleObj name="Equation" r:id="rId4" imgW="126720" imgH="215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84CBC69-58FD-F7A8-2D1B-1D83A7E48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76771" y="4338532"/>
                        <a:ext cx="323850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E4B1325-4839-97EE-B6B8-577F6BED3A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36855" y="3573494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215640" progId="Equation.DSMT4">
                  <p:embed/>
                </p:oleObj>
              </mc:Choice>
              <mc:Fallback>
                <p:oleObj name="Equation" r:id="rId6" imgW="139680" imgH="215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E4B1325-4839-97EE-B6B8-577F6BED3A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36855" y="3573494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BECB177-DE8C-BE21-561E-81271C5D69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42040"/>
              </p:ext>
            </p:extLst>
          </p:nvPr>
        </p:nvGraphicFramePr>
        <p:xfrm>
          <a:off x="4611687" y="1519238"/>
          <a:ext cx="7083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68400" imgH="266400" progId="Equation.DSMT4">
                  <p:embed/>
                </p:oleObj>
              </mc:Choice>
              <mc:Fallback>
                <p:oleObj name="Equation" r:id="rId8" imgW="2768400" imgH="266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BECB177-DE8C-BE21-561E-81271C5D69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11687" y="1519238"/>
                        <a:ext cx="708342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6352B6E-2A83-CE53-4C4F-3F0778785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653959"/>
              </p:ext>
            </p:extLst>
          </p:nvPr>
        </p:nvGraphicFramePr>
        <p:xfrm>
          <a:off x="958850" y="2271110"/>
          <a:ext cx="4468812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840" imgH="901440" progId="Equation.DSMT4">
                  <p:embed/>
                </p:oleObj>
              </mc:Choice>
              <mc:Fallback>
                <p:oleObj name="Equation" r:id="rId10" imgW="2031840" imgH="9014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6352B6E-2A83-CE53-4C4F-3F07787852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8850" y="2271110"/>
                        <a:ext cx="4468812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06AAE4A-1F64-E3E1-CF74-0A2B0C4EE156}"/>
              </a:ext>
            </a:extLst>
          </p:cNvPr>
          <p:cNvSpPr txBox="1"/>
          <p:nvPr/>
        </p:nvSpPr>
        <p:spPr>
          <a:xfrm>
            <a:off x="838199" y="1573253"/>
            <a:ext cx="339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Vector expression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7F7766-6CDC-C9F2-BC2D-3DC4C20298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9456" y="2494722"/>
            <a:ext cx="4767275" cy="391518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70BC823-A2C8-4B29-0629-F23F5C92A9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569330"/>
              </p:ext>
            </p:extLst>
          </p:nvPr>
        </p:nvGraphicFramePr>
        <p:xfrm>
          <a:off x="958850" y="4348389"/>
          <a:ext cx="6075576" cy="191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36760" imgH="736560" progId="Equation.DSMT4">
                  <p:embed/>
                </p:oleObj>
              </mc:Choice>
              <mc:Fallback>
                <p:oleObj name="Equation" r:id="rId13" imgW="2336760" imgH="7365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70BC823-A2C8-4B29-0629-F23F5C92A9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58850" y="4348389"/>
                        <a:ext cx="6075576" cy="191505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317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5B867-B235-B6D1-E2C4-06C3F642D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39EA-A612-524C-4417-F8540613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Spherical to Cartesian Coordinates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529BD-DD8E-51D4-A94C-72F4D1C6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F509-FBE0-6E93-4E34-91CB6A77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F82C-3D4D-9A32-AC52-C9FEEFAB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45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6C77B3-88B2-180D-15FB-9F295EBE11C6}"/>
              </a:ext>
            </a:extLst>
          </p:cNvPr>
          <p:cNvCxnSpPr>
            <a:cxnSpLocks/>
          </p:cNvCxnSpPr>
          <p:nvPr/>
        </p:nvCxnSpPr>
        <p:spPr>
          <a:xfrm>
            <a:off x="10421032" y="4089124"/>
            <a:ext cx="372518" cy="5778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B70A90-514D-0006-4B3F-11548BA4CA49}"/>
              </a:ext>
            </a:extLst>
          </p:cNvPr>
          <p:cNvCxnSpPr>
            <a:cxnSpLocks/>
          </p:cNvCxnSpPr>
          <p:nvPr/>
        </p:nvCxnSpPr>
        <p:spPr>
          <a:xfrm flipV="1">
            <a:off x="10405400" y="3503645"/>
            <a:ext cx="627033" cy="563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99840B-DF4B-4795-0A5D-C4C220BCDD97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0411093" y="3848925"/>
            <a:ext cx="625762" cy="2483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F54634F-67C2-9C32-2CC2-C16E372F5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627444"/>
              </p:ext>
            </p:extLst>
          </p:nvPr>
        </p:nvGraphicFramePr>
        <p:xfrm>
          <a:off x="10479711" y="3178448"/>
          <a:ext cx="4222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03040" progId="Equation.DSMT4">
                  <p:embed/>
                </p:oleObj>
              </mc:Choice>
              <mc:Fallback>
                <p:oleObj name="Equation" r:id="rId2" imgW="16488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F54634F-67C2-9C32-2CC2-C16E372F5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79711" y="3178448"/>
                        <a:ext cx="4222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DA4D8B3-6EB5-93E1-0C2C-6EE03CD72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01450"/>
              </p:ext>
            </p:extLst>
          </p:nvPr>
        </p:nvGraphicFramePr>
        <p:xfrm>
          <a:off x="10776771" y="4338532"/>
          <a:ext cx="3238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15640" progId="Equation.DSMT4">
                  <p:embed/>
                </p:oleObj>
              </mc:Choice>
              <mc:Fallback>
                <p:oleObj name="Equation" r:id="rId4" imgW="126720" imgH="215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DA4D8B3-6EB5-93E1-0C2C-6EE03CD727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76771" y="4338532"/>
                        <a:ext cx="323850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21280AF-436E-BDCF-ECEE-1934CCB48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938001"/>
              </p:ext>
            </p:extLst>
          </p:nvPr>
        </p:nvGraphicFramePr>
        <p:xfrm>
          <a:off x="11036855" y="3573494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215640" progId="Equation.DSMT4">
                  <p:embed/>
                </p:oleObj>
              </mc:Choice>
              <mc:Fallback>
                <p:oleObj name="Equation" r:id="rId6" imgW="139680" imgH="215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21280AF-436E-BDCF-ECEE-1934CCB488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36855" y="3573494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81FC547-48E5-6B59-A055-7FFD62F80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433689"/>
              </p:ext>
            </p:extLst>
          </p:nvPr>
        </p:nvGraphicFramePr>
        <p:xfrm>
          <a:off x="4625975" y="1598613"/>
          <a:ext cx="7083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68400" imgH="266400" progId="Equation.DSMT4">
                  <p:embed/>
                </p:oleObj>
              </mc:Choice>
              <mc:Fallback>
                <p:oleObj name="Equation" r:id="rId8" imgW="2768400" imgH="266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81FC547-48E5-6B59-A055-7FFD62F80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5975" y="1598613"/>
                        <a:ext cx="708342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8A5D161-44D0-E924-9DBD-47A5FB063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988256"/>
              </p:ext>
            </p:extLst>
          </p:nvPr>
        </p:nvGraphicFramePr>
        <p:xfrm>
          <a:off x="958850" y="2236788"/>
          <a:ext cx="5976938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17640" imgH="965160" progId="Equation.DSMT4">
                  <p:embed/>
                </p:oleObj>
              </mc:Choice>
              <mc:Fallback>
                <p:oleObj name="Equation" r:id="rId10" imgW="2717640" imgH="9651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8A5D161-44D0-E924-9DBD-47A5FB063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8850" y="2236788"/>
                        <a:ext cx="5976938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1437D5D-C80E-08CC-E03D-1BD1522F8B0D}"/>
              </a:ext>
            </a:extLst>
          </p:cNvPr>
          <p:cNvSpPr txBox="1"/>
          <p:nvPr/>
        </p:nvSpPr>
        <p:spPr>
          <a:xfrm>
            <a:off x="838199" y="1573253"/>
            <a:ext cx="339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Vector expression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2A9D6C-0AB8-C82E-ADFD-D7EECDD316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81700"/>
              </p:ext>
            </p:extLst>
          </p:nvPr>
        </p:nvGraphicFramePr>
        <p:xfrm>
          <a:off x="958850" y="4575175"/>
          <a:ext cx="6759575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73320" imgH="711000" progId="Equation.DSMT4">
                  <p:embed/>
                </p:oleObj>
              </mc:Choice>
              <mc:Fallback>
                <p:oleObj name="Equation" r:id="rId12" imgW="3073320" imgH="711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F2A9D6C-0AB8-C82E-ADFD-D7EECDD31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8850" y="4575175"/>
                        <a:ext cx="6759575" cy="156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61E3833-B8F1-697D-C04C-D28161A04C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9456" y="2494722"/>
            <a:ext cx="4767275" cy="39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67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ABA99-C3DF-44EA-4CA3-6F212863A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A4DD8F6-9FA8-151B-045B-A1BEA462F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282" y="2524540"/>
            <a:ext cx="4500146" cy="3699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568E63-B5D6-0799-0271-92061D50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Cartesian to Spherical Coordinates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423B-FFDE-1F6D-F3EB-3AD04D02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CECFB-1126-6599-1B4B-00AFFE85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4C19A-5EEF-607B-4474-708326CA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46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8A3034-9509-919F-F101-8EBE927B9F13}"/>
              </a:ext>
            </a:extLst>
          </p:cNvPr>
          <p:cNvCxnSpPr>
            <a:cxnSpLocks/>
          </p:cNvCxnSpPr>
          <p:nvPr/>
        </p:nvCxnSpPr>
        <p:spPr>
          <a:xfrm>
            <a:off x="10550241" y="4049368"/>
            <a:ext cx="372518" cy="5778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46D71F-7C62-F877-E3FB-B1D8169F6CD0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10540302" y="3809169"/>
            <a:ext cx="625762" cy="2483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3890CDD-DB59-A3CA-5488-164784C73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13057"/>
              </p:ext>
            </p:extLst>
          </p:nvPr>
        </p:nvGraphicFramePr>
        <p:xfrm>
          <a:off x="10905980" y="4298776"/>
          <a:ext cx="3238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15640" progId="Equation.DSMT4">
                  <p:embed/>
                </p:oleObj>
              </mc:Choice>
              <mc:Fallback>
                <p:oleObj name="Equation" r:id="rId4" imgW="126720" imgH="215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3890CDD-DB59-A3CA-5488-164784C732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5980" y="4298776"/>
                        <a:ext cx="323850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22BE5E4-28DC-7997-8502-DFD352B78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37419"/>
              </p:ext>
            </p:extLst>
          </p:nvPr>
        </p:nvGraphicFramePr>
        <p:xfrm>
          <a:off x="11166064" y="3533738"/>
          <a:ext cx="355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215640" progId="Equation.DSMT4">
                  <p:embed/>
                </p:oleObj>
              </mc:Choice>
              <mc:Fallback>
                <p:oleObj name="Equation" r:id="rId6" imgW="139680" imgH="215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22BE5E4-28DC-7997-8502-DFD352B78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66064" y="3533738"/>
                        <a:ext cx="355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09246FE-46CD-E767-85F9-BFA33C50B0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877565"/>
              </p:ext>
            </p:extLst>
          </p:nvPr>
        </p:nvGraphicFramePr>
        <p:xfrm>
          <a:off x="4625975" y="1598613"/>
          <a:ext cx="70834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68400" imgH="266400" progId="Equation.DSMT4">
                  <p:embed/>
                </p:oleObj>
              </mc:Choice>
              <mc:Fallback>
                <p:oleObj name="Equation" r:id="rId8" imgW="2768400" imgH="266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09246FE-46CD-E767-85F9-BFA33C50B0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5975" y="1598613"/>
                        <a:ext cx="708342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E0D7A25-45C4-FA5B-1C5A-C31379068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234480"/>
              </p:ext>
            </p:extLst>
          </p:nvPr>
        </p:nvGraphicFramePr>
        <p:xfrm>
          <a:off x="903288" y="2306638"/>
          <a:ext cx="6089650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8400" imgH="901440" progId="Equation.DSMT4">
                  <p:embed/>
                </p:oleObj>
              </mc:Choice>
              <mc:Fallback>
                <p:oleObj name="Equation" r:id="rId10" imgW="2768400" imgH="9014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E0D7A25-45C4-FA5B-1C5A-C31379068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3288" y="2306638"/>
                        <a:ext cx="6089650" cy="19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61C6472-3681-F0FB-412F-0D931D4A620D}"/>
              </a:ext>
            </a:extLst>
          </p:cNvPr>
          <p:cNvSpPr txBox="1"/>
          <p:nvPr/>
        </p:nvSpPr>
        <p:spPr>
          <a:xfrm>
            <a:off x="838199" y="1573253"/>
            <a:ext cx="339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Vector expression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EFF5FBD-1558-6D30-581A-C298146A8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89870"/>
              </p:ext>
            </p:extLst>
          </p:nvPr>
        </p:nvGraphicFramePr>
        <p:xfrm>
          <a:off x="903288" y="4382473"/>
          <a:ext cx="6759575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73320" imgH="812520" progId="Equation.DSMT4">
                  <p:embed/>
                </p:oleObj>
              </mc:Choice>
              <mc:Fallback>
                <p:oleObj name="Equation" r:id="rId12" imgW="3073320" imgH="8125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EFF5FBD-1558-6D30-581A-C298146A8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3288" y="4382473"/>
                        <a:ext cx="6759575" cy="17891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64B52D-A71A-ACB0-07FB-7CDF8BBC2A28}"/>
              </a:ext>
            </a:extLst>
          </p:cNvPr>
          <p:cNvCxnSpPr>
            <a:cxnSpLocks/>
          </p:cNvCxnSpPr>
          <p:nvPr/>
        </p:nvCxnSpPr>
        <p:spPr>
          <a:xfrm flipV="1">
            <a:off x="10534609" y="3463889"/>
            <a:ext cx="627033" cy="563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7C3290D-3C7D-80F8-3322-C3997C8D4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950784"/>
              </p:ext>
            </p:extLst>
          </p:nvPr>
        </p:nvGraphicFramePr>
        <p:xfrm>
          <a:off x="10608920" y="3138692"/>
          <a:ext cx="4222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203040" progId="Equation.DSMT4">
                  <p:embed/>
                </p:oleObj>
              </mc:Choice>
              <mc:Fallback>
                <p:oleObj name="Equation" r:id="rId14" imgW="1648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7C3290D-3C7D-80F8-3322-C3997C8D4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08920" y="3138692"/>
                        <a:ext cx="4222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236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0880A-E78C-5832-5644-C17092FF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CB85-81D2-2493-ED2C-3A65D770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Integrals Containing Vector Functions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15135-99DC-146B-760B-C93A40F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16E19-6CCF-568C-E609-35643FDD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4CF0-4E1A-7A77-4934-8F1027D0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D001669-9444-6B65-8650-9A016492D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624054"/>
              </p:ext>
            </p:extLst>
          </p:nvPr>
        </p:nvGraphicFramePr>
        <p:xfrm>
          <a:off x="9865416" y="1520825"/>
          <a:ext cx="1277938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380880" progId="Equation.DSMT4">
                  <p:embed/>
                </p:oleObj>
              </mc:Choice>
              <mc:Fallback>
                <p:oleObj name="Equation" r:id="rId3" imgW="380880" imgH="3808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D001669-9444-6B65-8650-9A016492DE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65416" y="1520825"/>
                        <a:ext cx="1277938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CB8847A-1DF6-6593-5B64-CE26DF404633}"/>
              </a:ext>
            </a:extLst>
          </p:cNvPr>
          <p:cNvSpPr txBox="1"/>
          <p:nvPr/>
        </p:nvSpPr>
        <p:spPr>
          <a:xfrm>
            <a:off x="838200" y="1657609"/>
            <a:ext cx="9170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Volume Integral of a Vector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Line Integral (Path Integral) of a Vector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 Integral of a Vector Function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F78E20B-520A-5EC6-BD56-EC48FE6AF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669748"/>
              </p:ext>
            </p:extLst>
          </p:nvPr>
        </p:nvGraphicFramePr>
        <p:xfrm>
          <a:off x="9806229" y="3015546"/>
          <a:ext cx="1446287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1640" imgH="380880" progId="Equation.DSMT4">
                  <p:embed/>
                </p:oleObj>
              </mc:Choice>
              <mc:Fallback>
                <p:oleObj name="Equation" r:id="rId5" imgW="431640" imgH="3808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F78E20B-520A-5EC6-BD56-EC48FE6AFE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06229" y="3015546"/>
                        <a:ext cx="1446287" cy="128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462D837-85B4-4892-9D6A-85F1455F7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233062"/>
              </p:ext>
            </p:extLst>
          </p:nvPr>
        </p:nvGraphicFramePr>
        <p:xfrm>
          <a:off x="9790113" y="4510088"/>
          <a:ext cx="1487331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240" imgH="380880" progId="Equation.DSMT4">
                  <p:embed/>
                </p:oleObj>
              </mc:Choice>
              <mc:Fallback>
                <p:oleObj name="Equation" r:id="rId7" imgW="444240" imgH="380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462D837-85B4-4892-9D6A-85F1455F7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90113" y="4510088"/>
                        <a:ext cx="1487331" cy="128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884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E20AD-4A78-48E3-B7AE-1A432D1C4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0C60-4F76-0856-9A9B-7759D80F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F2916-B0AC-DDCC-BBDC-B852DBE4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17481-F59C-0E9F-6E09-B20DF7AF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F835D-B2F7-77AF-0790-C0574E9C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48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16D380D-95D9-0EB9-C19D-A694ED39C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035669"/>
              </p:ext>
            </p:extLst>
          </p:nvPr>
        </p:nvGraphicFramePr>
        <p:xfrm>
          <a:off x="1366330" y="2415241"/>
          <a:ext cx="946214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720" imgH="253800" progId="Equation.DSMT4">
                  <p:embed/>
                </p:oleObj>
              </mc:Choice>
              <mc:Fallback>
                <p:oleObj name="Equation" r:id="rId3" imgW="262872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16D380D-95D9-0EB9-C19D-A694ED39CB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6330" y="2415241"/>
                        <a:ext cx="946214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BB828F-2BF0-0C1B-F883-EDD282F79695}"/>
              </a:ext>
            </a:extLst>
          </p:cNvPr>
          <p:cNvSpPr txBox="1"/>
          <p:nvPr/>
        </p:nvSpPr>
        <p:spPr>
          <a:xfrm>
            <a:off x="367749" y="1690688"/>
            <a:ext cx="1115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/>
              <a:t>Vector function (or </a:t>
            </a:r>
            <a:r>
              <a:rPr lang="en-US" sz="2800" i="1" dirty="0"/>
              <a:t>vector</a:t>
            </a:r>
            <a:r>
              <a:rPr lang="en-US" sz="2800" dirty="0"/>
              <a:t> </a:t>
            </a:r>
            <a:r>
              <a:rPr lang="en-US" sz="2800" i="1" dirty="0"/>
              <a:t>field</a:t>
            </a:r>
            <a:r>
              <a:rPr lang="en-US" sz="2800" dirty="0"/>
              <a:t>): a </a:t>
            </a:r>
            <a:r>
              <a:rPr lang="en-US" sz="2800" i="1" dirty="0">
                <a:solidFill>
                  <a:srgbClr val="FF0000"/>
                </a:solidFill>
              </a:rPr>
              <a:t>spatial</a:t>
            </a:r>
            <a:r>
              <a:rPr lang="en-US" sz="2800" dirty="0"/>
              <a:t> distribution of a vector quantity</a:t>
            </a:r>
            <a:endParaRPr lang="en-US" sz="2800" b="1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61B96A1-ABE9-E00A-3989-05145912D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849521"/>
              </p:ext>
            </p:extLst>
          </p:nvPr>
        </p:nvGraphicFramePr>
        <p:xfrm>
          <a:off x="1936185" y="3591251"/>
          <a:ext cx="831963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61B96A1-ABE9-E00A-3989-05145912DA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6185" y="3591251"/>
                        <a:ext cx="831963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F6CFEEC-127E-C99D-2423-1DBABD4A9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351198"/>
              </p:ext>
            </p:extLst>
          </p:nvPr>
        </p:nvGraphicFramePr>
        <p:xfrm>
          <a:off x="1936185" y="4385796"/>
          <a:ext cx="831963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11200" imgH="253800" progId="Equation.DSMT4">
                  <p:embed/>
                </p:oleObj>
              </mc:Choice>
              <mc:Fallback>
                <p:oleObj name="Equation" r:id="rId7" imgW="231120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F6CFEEC-127E-C99D-2423-1DBABD4A9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6185" y="4385796"/>
                        <a:ext cx="831963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589EEE9-8BB4-F2FD-305F-19B2B3B79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56947"/>
              </p:ext>
            </p:extLst>
          </p:nvPr>
        </p:nvGraphicFramePr>
        <p:xfrm>
          <a:off x="1936185" y="5180340"/>
          <a:ext cx="81819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87520" imgH="266400" progId="Equation.DSMT4">
                  <p:embed/>
                </p:oleObj>
              </mc:Choice>
              <mc:Fallback>
                <p:oleObj name="Equation" r:id="rId9" imgW="2387520" imgH="266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589EEE9-8BB4-F2FD-305F-19B2B3B79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36185" y="5180340"/>
                        <a:ext cx="818198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348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DD171-59E7-C182-81F9-9D42F212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BE93-58AA-47A2-0716-1D81B3D9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Function (examples)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10FE-41E7-39B0-38CB-F57AC948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1C1F1-5EBA-0269-D313-C4822B94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8C84A-DCDC-A4A3-AFE3-600C4AC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7DB695-684E-2FE5-CD22-A04784C22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96619"/>
              </p:ext>
            </p:extLst>
          </p:nvPr>
        </p:nvGraphicFramePr>
        <p:xfrm>
          <a:off x="893470" y="1761565"/>
          <a:ext cx="7816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520" imgH="253800" progId="Equation.DSMT4">
                  <p:embed/>
                </p:oleObj>
              </mc:Choice>
              <mc:Fallback>
                <p:oleObj name="Equation" r:id="rId3" imgW="217152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97DB695-684E-2FE5-CD22-A04784C22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470" y="1761565"/>
                        <a:ext cx="78168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BDEB5D4-96DE-860C-8DE3-B6AC4E0A0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308728"/>
              </p:ext>
            </p:extLst>
          </p:nvPr>
        </p:nvGraphicFramePr>
        <p:xfrm>
          <a:off x="893470" y="2814638"/>
          <a:ext cx="53609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000" imgH="279360" progId="Equation.DSMT4">
                  <p:embed/>
                </p:oleObj>
              </mc:Choice>
              <mc:Fallback>
                <p:oleObj name="Equation" r:id="rId5" imgW="163800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BDEB5D4-96DE-860C-8DE3-B6AC4E0A0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3470" y="2814638"/>
                        <a:ext cx="5360988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D9FD6ED-3C2F-D9E2-35EA-D06D8C7FB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337719"/>
              </p:ext>
            </p:extLst>
          </p:nvPr>
        </p:nvGraphicFramePr>
        <p:xfrm>
          <a:off x="893470" y="3867150"/>
          <a:ext cx="69675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1840" imgH="266400" progId="Equation.DSMT4">
                  <p:embed/>
                </p:oleObj>
              </mc:Choice>
              <mc:Fallback>
                <p:oleObj name="Equation" r:id="rId7" imgW="2031840" imgH="266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D9FD6ED-3C2F-D9E2-35EA-D06D8C7FBA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3470" y="3867150"/>
                        <a:ext cx="696753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8813761-B88B-C9F2-4AE5-8EAABFC6D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29303"/>
              </p:ext>
            </p:extLst>
          </p:nvPr>
        </p:nvGraphicFramePr>
        <p:xfrm>
          <a:off x="871538" y="4919663"/>
          <a:ext cx="89138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76440" imgH="279360" progId="Equation.DSMT4">
                  <p:embed/>
                </p:oleObj>
              </mc:Choice>
              <mc:Fallback>
                <p:oleObj name="Equation" r:id="rId9" imgW="2476440" imgH="2793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8813761-B88B-C9F2-4AE5-8EAABFC6D5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1538" y="4919663"/>
                        <a:ext cx="8913812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31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FEB81-40A2-77EF-061E-07D9C9FBE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086B-3D2F-334A-14BC-86FC2F69A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Scalar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At a given time and position, a </a:t>
            </a:r>
            <a:r>
              <a:rPr lang="en-US" sz="2800" i="1" dirty="0">
                <a:sym typeface="Symbol" panose="05050102010706020507" pitchFamily="18" charset="2"/>
              </a:rPr>
              <a:t>scalar</a:t>
            </a:r>
            <a:r>
              <a:rPr lang="en-US" sz="2800" dirty="0">
                <a:sym typeface="Symbol" panose="05050102010706020507" pitchFamily="18" charset="2"/>
              </a:rPr>
              <a:t> is completely specified by its </a:t>
            </a:r>
            <a:r>
              <a:rPr lang="en-US" sz="2800" i="1" dirty="0">
                <a:sym typeface="Symbol" panose="05050102010706020507" pitchFamily="18" charset="2"/>
              </a:rPr>
              <a:t>magnitude</a:t>
            </a:r>
            <a:r>
              <a:rPr lang="en-US" sz="2800" dirty="0">
                <a:sym typeface="Symbol" panose="05050102010706020507" pitchFamily="18" charset="2"/>
              </a:rPr>
              <a:t> (positive or negative, together with its unit).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Example: electric charge</a:t>
            </a:r>
          </a:p>
          <a:p>
            <a:r>
              <a:rPr lang="en-US" sz="3200" dirty="0">
                <a:sym typeface="Symbol" panose="05050102010706020507" pitchFamily="18" charset="2"/>
              </a:rPr>
              <a:t>Vector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At a given time and position, a </a:t>
            </a:r>
            <a:r>
              <a:rPr lang="en-US" sz="2800" i="1" dirty="0">
                <a:sym typeface="Symbol" panose="05050102010706020507" pitchFamily="18" charset="2"/>
              </a:rPr>
              <a:t>vector</a:t>
            </a:r>
            <a:r>
              <a:rPr lang="en-US" sz="2800" dirty="0">
                <a:sym typeface="Symbol" panose="05050102010706020507" pitchFamily="18" charset="2"/>
              </a:rPr>
              <a:t> requires both a </a:t>
            </a:r>
            <a:r>
              <a:rPr lang="en-US" sz="2800" i="1" dirty="0">
                <a:sym typeface="Symbol" panose="05050102010706020507" pitchFamily="18" charset="2"/>
              </a:rPr>
              <a:t>magnitude</a:t>
            </a:r>
            <a:r>
              <a:rPr lang="en-US" sz="2800" dirty="0">
                <a:sym typeface="Symbol" panose="05050102010706020507" pitchFamily="18" charset="2"/>
              </a:rPr>
              <a:t> and a </a:t>
            </a:r>
            <a:r>
              <a:rPr lang="en-US" sz="2800" i="1" dirty="0">
                <a:sym typeface="Symbol" panose="05050102010706020507" pitchFamily="18" charset="2"/>
              </a:rPr>
              <a:t>direction</a:t>
            </a:r>
            <a:r>
              <a:rPr lang="en-US" sz="2800" dirty="0">
                <a:sym typeface="Symbol" panose="05050102010706020507" pitchFamily="18" charset="2"/>
              </a:rPr>
              <a:t>.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Example: Electric field intensity</a:t>
            </a:r>
          </a:p>
          <a:p>
            <a:pPr lvl="1"/>
            <a:endParaRPr lang="en-US" sz="2800" dirty="0">
              <a:sym typeface="Symbol" panose="05050102010706020507" pitchFamily="18" charset="2"/>
            </a:endParaRPr>
          </a:p>
          <a:p>
            <a:pPr lvl="2"/>
            <a:endParaRPr lang="en-US" sz="2400" dirty="0">
              <a:sym typeface="Symbol" panose="05050102010706020507" pitchFamily="18" charset="2"/>
            </a:endParaRPr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7A2F1-576A-A290-4F53-B964AC3C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Quantities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900D5-B1AE-1C23-966F-476C8003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92D3-C8C1-927C-3F7F-68BB6A86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009AD-0ABB-6CE4-B05A-61114DA6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8FCA45-07FC-48C7-80C9-3E32989DBEA2}"/>
              </a:ext>
            </a:extLst>
          </p:cNvPr>
          <p:cNvCxnSpPr>
            <a:cxnSpLocks/>
          </p:cNvCxnSpPr>
          <p:nvPr/>
        </p:nvCxnSpPr>
        <p:spPr>
          <a:xfrm flipV="1">
            <a:off x="9200535" y="4994787"/>
            <a:ext cx="1133168" cy="80624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2FF09F-538C-84FC-B748-69F29A4B9FB5}"/>
              </a:ext>
            </a:extLst>
          </p:cNvPr>
          <p:cNvSpPr txBox="1"/>
          <p:nvPr/>
        </p:nvSpPr>
        <p:spPr>
          <a:xfrm>
            <a:off x="9377269" y="49947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1464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2D36C-FD4C-22AE-773A-E1A711624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49D6-B138-1A80-26F4-B51529A0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Integral of a Vector 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B389D-8F69-190F-CF0B-BDBB7865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F5043-54B4-872B-60B9-C3C2DD2E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A3DDE-54CC-AA9B-1C07-96A0277E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50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59E1E0D-884E-22C2-AF5C-0326915F8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958369"/>
              </p:ext>
            </p:extLst>
          </p:nvPr>
        </p:nvGraphicFramePr>
        <p:xfrm>
          <a:off x="838200" y="1597543"/>
          <a:ext cx="2370137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6880" imgH="380880" progId="Equation.DSMT4">
                  <p:embed/>
                </p:oleObj>
              </mc:Choice>
              <mc:Fallback>
                <p:oleObj name="Equation" r:id="rId3" imgW="596880" imgH="380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59E1E0D-884E-22C2-AF5C-0326915F83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597543"/>
                        <a:ext cx="2370137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54F1F1-3931-7381-524B-2EDF67006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66251"/>
              </p:ext>
            </p:extLst>
          </p:nvPr>
        </p:nvGraphicFramePr>
        <p:xfrm>
          <a:off x="5080317" y="1753808"/>
          <a:ext cx="6901540" cy="75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E54F1F1-3931-7381-524B-2EDF67006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317" y="1753808"/>
                        <a:ext cx="6901540" cy="758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8024F48-08AD-90F5-17CF-380EAA128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512723"/>
              </p:ext>
            </p:extLst>
          </p:nvPr>
        </p:nvGraphicFramePr>
        <p:xfrm>
          <a:off x="2755418" y="2755548"/>
          <a:ext cx="6478034" cy="373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30240" imgH="1574640" progId="Equation.DSMT4">
                  <p:embed/>
                </p:oleObj>
              </mc:Choice>
              <mc:Fallback>
                <p:oleObj name="Equation" r:id="rId7" imgW="2730240" imgH="1574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8024F48-08AD-90F5-17CF-380EAA128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55418" y="2755548"/>
                        <a:ext cx="6478034" cy="3737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8709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9B528-2717-CA65-BE50-AC4C32470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49212-CC26-69A7-EC89-E5D7F075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Representation of Paths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822B-E93C-F5DD-71A2-B4E8C769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5DA0-4F29-F1A2-7666-77CFDC2D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CA692-8465-9936-CE2D-8735E02A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51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6F43624-179E-37F0-7255-41ECDA81D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23063"/>
              </p:ext>
            </p:extLst>
          </p:nvPr>
        </p:nvGraphicFramePr>
        <p:xfrm>
          <a:off x="6250609" y="5382107"/>
          <a:ext cx="584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253800" progId="Equation.DSMT4">
                  <p:embed/>
                </p:oleObj>
              </mc:Choice>
              <mc:Fallback>
                <p:oleObj name="Equation" r:id="rId3" imgW="18540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6F43624-179E-37F0-7255-41ECDA81D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0609" y="5382107"/>
                        <a:ext cx="5842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C4D1A8-DCBA-6BB8-8886-0579D7B2D061}"/>
              </a:ext>
            </a:extLst>
          </p:cNvPr>
          <p:cNvSpPr txBox="1"/>
          <p:nvPr/>
        </p:nvSpPr>
        <p:spPr>
          <a:xfrm>
            <a:off x="838200" y="1657609"/>
            <a:ext cx="8782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Path: a </a:t>
            </a:r>
            <a:r>
              <a:rPr lang="en-US" sz="3200" i="1" dirty="0"/>
              <a:t>one-dimensional</a:t>
            </a:r>
            <a:r>
              <a:rPr lang="en-US" sz="3200" dirty="0"/>
              <a:t> curve in space.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can be mathematically described using a </a:t>
            </a:r>
            <a:r>
              <a:rPr lang="en-US" sz="3200" i="1" dirty="0"/>
              <a:t>single</a:t>
            </a:r>
            <a:r>
              <a:rPr lang="en-US" sz="3200" dirty="0"/>
              <a:t> independent parameter (usually denoted as </a:t>
            </a:r>
            <a:r>
              <a:rPr lang="en-US" sz="3200" i="1" dirty="0"/>
              <a:t>t</a:t>
            </a:r>
            <a:r>
              <a:rPr lang="en-US" sz="3200" dirty="0"/>
              <a:t>).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EAE8E7-6550-6039-1E2E-8441AC2CCE2A}"/>
              </a:ext>
            </a:extLst>
          </p:cNvPr>
          <p:cNvCxnSpPr/>
          <p:nvPr/>
        </p:nvCxnSpPr>
        <p:spPr>
          <a:xfrm flipV="1">
            <a:off x="10340009" y="2052429"/>
            <a:ext cx="0" cy="177910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22EC2B-BD86-498B-B486-7ED52598CC6D}"/>
              </a:ext>
            </a:extLst>
          </p:cNvPr>
          <p:cNvCxnSpPr>
            <a:cxnSpLocks/>
          </p:cNvCxnSpPr>
          <p:nvPr/>
        </p:nvCxnSpPr>
        <p:spPr>
          <a:xfrm flipH="1">
            <a:off x="9173817" y="3831534"/>
            <a:ext cx="1166192" cy="91937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9BD5BC-2F0E-5162-8C33-8DF718CD894D}"/>
              </a:ext>
            </a:extLst>
          </p:cNvPr>
          <p:cNvCxnSpPr>
            <a:cxnSpLocks/>
          </p:cNvCxnSpPr>
          <p:nvPr/>
        </p:nvCxnSpPr>
        <p:spPr>
          <a:xfrm>
            <a:off x="10340009" y="3831534"/>
            <a:ext cx="175260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2ACE9E-94DA-F461-84CF-65C1AE13AAED}"/>
              </a:ext>
            </a:extLst>
          </p:cNvPr>
          <p:cNvSpPr txBox="1"/>
          <p:nvPr/>
        </p:nvSpPr>
        <p:spPr>
          <a:xfrm>
            <a:off x="9002134" y="4570723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x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258A53-FDDA-C703-F047-3BF5E6A2AAC4}"/>
              </a:ext>
            </a:extLst>
          </p:cNvPr>
          <p:cNvSpPr txBox="1"/>
          <p:nvPr/>
        </p:nvSpPr>
        <p:spPr>
          <a:xfrm>
            <a:off x="11826240" y="3724853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y</a:t>
            </a:r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1188F2-8CC0-E662-30F3-F680EC0C5B94}"/>
              </a:ext>
            </a:extLst>
          </p:cNvPr>
          <p:cNvSpPr txBox="1"/>
          <p:nvPr/>
        </p:nvSpPr>
        <p:spPr>
          <a:xfrm>
            <a:off x="10072955" y="1631462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z</a:t>
            </a:r>
            <a:endParaRPr lang="en-US" i="1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A0CDC8B-62FC-DF05-5DCF-D05F602A001E}"/>
              </a:ext>
            </a:extLst>
          </p:cNvPr>
          <p:cNvSpPr/>
          <p:nvPr/>
        </p:nvSpPr>
        <p:spPr>
          <a:xfrm>
            <a:off x="9824720" y="2800507"/>
            <a:ext cx="1767840" cy="385201"/>
          </a:xfrm>
          <a:custGeom>
            <a:avLst/>
            <a:gdLst>
              <a:gd name="connsiteX0" fmla="*/ 0 w 1767840"/>
              <a:gd name="connsiteY0" fmla="*/ 151521 h 385201"/>
              <a:gd name="connsiteX1" fmla="*/ 1280160 w 1767840"/>
              <a:gd name="connsiteY1" fmla="*/ 9281 h 385201"/>
              <a:gd name="connsiteX2" fmla="*/ 1767840 w 1767840"/>
              <a:gd name="connsiteY2" fmla="*/ 385201 h 385201"/>
              <a:gd name="connsiteX3" fmla="*/ 1767840 w 1767840"/>
              <a:gd name="connsiteY3" fmla="*/ 385201 h 38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385201">
                <a:moveTo>
                  <a:pt x="0" y="151521"/>
                </a:moveTo>
                <a:cubicBezTo>
                  <a:pt x="492760" y="60927"/>
                  <a:pt x="985520" y="-29666"/>
                  <a:pt x="1280160" y="9281"/>
                </a:cubicBezTo>
                <a:cubicBezTo>
                  <a:pt x="1574800" y="48228"/>
                  <a:pt x="1767840" y="385201"/>
                  <a:pt x="1767840" y="385201"/>
                </a:cubicBezTo>
                <a:lnTo>
                  <a:pt x="1767840" y="385201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D3F466-0E9B-A7A5-8336-9FA14275DE4E}"/>
              </a:ext>
            </a:extLst>
          </p:cNvPr>
          <p:cNvSpPr/>
          <p:nvPr/>
        </p:nvSpPr>
        <p:spPr>
          <a:xfrm>
            <a:off x="9795187" y="2928308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7A6609-A227-72FA-36CC-6762A3FC1FD0}"/>
              </a:ext>
            </a:extLst>
          </p:cNvPr>
          <p:cNvSpPr/>
          <p:nvPr/>
        </p:nvSpPr>
        <p:spPr>
          <a:xfrm>
            <a:off x="11563570" y="3145467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48072F-9DCD-8931-7FAB-7783A1415AEA}"/>
              </a:ext>
            </a:extLst>
          </p:cNvPr>
          <p:cNvSpPr/>
          <p:nvPr/>
        </p:nvSpPr>
        <p:spPr>
          <a:xfrm>
            <a:off x="11016306" y="2773075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9B7EBB-5760-5784-A050-54B754A69A6B}"/>
              </a:ext>
            </a:extLst>
          </p:cNvPr>
          <p:cNvSpPr txBox="1"/>
          <p:nvPr/>
        </p:nvSpPr>
        <p:spPr>
          <a:xfrm>
            <a:off x="9632616" y="241550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</a:t>
            </a:r>
            <a:r>
              <a:rPr lang="en-US" sz="2800" baseline="-25000" dirty="0"/>
              <a:t>1</a:t>
            </a:r>
            <a:endParaRPr lang="en-US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6E279A-C9A7-0710-7C2F-F21CAAB7E3F2}"/>
              </a:ext>
            </a:extLst>
          </p:cNvPr>
          <p:cNvSpPr txBox="1"/>
          <p:nvPr/>
        </p:nvSpPr>
        <p:spPr>
          <a:xfrm>
            <a:off x="11563570" y="287872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</a:t>
            </a:r>
            <a:r>
              <a:rPr lang="en-US" sz="2800" baseline="-25000" dirty="0"/>
              <a:t>2</a:t>
            </a:r>
            <a:endParaRPr lang="en-US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011890-658C-9C65-6500-6BBF41B11731}"/>
              </a:ext>
            </a:extLst>
          </p:cNvPr>
          <p:cNvSpPr txBox="1"/>
          <p:nvPr/>
        </p:nvSpPr>
        <p:spPr>
          <a:xfrm>
            <a:off x="10941099" y="2336513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</a:t>
            </a:r>
            <a:endParaRPr lang="en-US" baseline="-250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D3886E-A03A-2E7B-2C0C-6B98B067DFFE}"/>
              </a:ext>
            </a:extLst>
          </p:cNvPr>
          <p:cNvCxnSpPr>
            <a:cxnSpLocks/>
          </p:cNvCxnSpPr>
          <p:nvPr/>
        </p:nvCxnSpPr>
        <p:spPr>
          <a:xfrm flipV="1">
            <a:off x="10340009" y="2804488"/>
            <a:ext cx="703111" cy="102704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0D3E77-0753-4FCB-9D87-0B2148AF5586}"/>
              </a:ext>
            </a:extLst>
          </p:cNvPr>
          <p:cNvSpPr txBox="1"/>
          <p:nvPr/>
        </p:nvSpPr>
        <p:spPr>
          <a:xfrm>
            <a:off x="10612829" y="3210529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dirty="0"/>
              <a:t>(</a:t>
            </a:r>
            <a:r>
              <a:rPr lang="en-US" sz="2800" i="1" dirty="0"/>
              <a:t>t</a:t>
            </a:r>
            <a:r>
              <a:rPr lang="en-US" sz="2800" dirty="0"/>
              <a:t>)</a:t>
            </a:r>
            <a:endParaRPr lang="en-US" baseline="-25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2589B4-6E3F-4E4A-6091-8B65D59452BE}"/>
              </a:ext>
            </a:extLst>
          </p:cNvPr>
          <p:cNvSpPr txBox="1"/>
          <p:nvPr/>
        </p:nvSpPr>
        <p:spPr>
          <a:xfrm>
            <a:off x="10352745" y="229188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C</a:t>
            </a:r>
            <a:endParaRPr lang="en-US" sz="2000" baseline="-25000" dirty="0"/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76DD91C-73EB-78E7-FC21-BBEFB8D41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563901"/>
              </p:ext>
            </p:extLst>
          </p:nvPr>
        </p:nvGraphicFramePr>
        <p:xfrm>
          <a:off x="1286952" y="3360084"/>
          <a:ext cx="4762500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11280" imgH="736560" progId="Equation.DSMT4">
                  <p:embed/>
                </p:oleObj>
              </mc:Choice>
              <mc:Fallback>
                <p:oleObj name="Equation" r:id="rId5" imgW="1511280" imgH="7365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B76DD91C-73EB-78E7-FC21-BBEFB8D41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6952" y="3360084"/>
                        <a:ext cx="4762500" cy="231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201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2B103-C62A-481F-0A38-D482106D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A65C-353C-0C5E-CB41-4E75C0D3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Path Element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6A630-646C-8EEF-5CED-4CC88F53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F3E91-83FB-EF69-7E90-521B663B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912C1-FE6D-EE0F-BEBD-EA5259C1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52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86E4AF0-E1FD-1325-8E38-F1FCB00DF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056048"/>
              </p:ext>
            </p:extLst>
          </p:nvPr>
        </p:nvGraphicFramePr>
        <p:xfrm>
          <a:off x="838200" y="1613782"/>
          <a:ext cx="584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253800" progId="Equation.DSMT4">
                  <p:embed/>
                </p:oleObj>
              </mc:Choice>
              <mc:Fallback>
                <p:oleObj name="Equation" r:id="rId3" imgW="18540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86E4AF0-E1FD-1325-8E38-F1FCB00DFC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13782"/>
                        <a:ext cx="58420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43AE73D-FCC2-3AF2-7CD2-9D57AC3E76AD}"/>
              </a:ext>
            </a:extLst>
          </p:cNvPr>
          <p:cNvSpPr txBox="1"/>
          <p:nvPr/>
        </p:nvSpPr>
        <p:spPr>
          <a:xfrm>
            <a:off x="8947816" y="60579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35C1A4-5418-7606-FCA9-97C8A1767683}"/>
              </a:ext>
            </a:extLst>
          </p:cNvPr>
          <p:cNvSpPr>
            <a:spLocks noChangeAspect="1"/>
          </p:cNvSpPr>
          <p:nvPr/>
        </p:nvSpPr>
        <p:spPr>
          <a:xfrm>
            <a:off x="8548898" y="3859941"/>
            <a:ext cx="3535680" cy="770402"/>
          </a:xfrm>
          <a:custGeom>
            <a:avLst/>
            <a:gdLst>
              <a:gd name="connsiteX0" fmla="*/ 0 w 1767840"/>
              <a:gd name="connsiteY0" fmla="*/ 151521 h 385201"/>
              <a:gd name="connsiteX1" fmla="*/ 1280160 w 1767840"/>
              <a:gd name="connsiteY1" fmla="*/ 9281 h 385201"/>
              <a:gd name="connsiteX2" fmla="*/ 1767840 w 1767840"/>
              <a:gd name="connsiteY2" fmla="*/ 385201 h 385201"/>
              <a:gd name="connsiteX3" fmla="*/ 1767840 w 1767840"/>
              <a:gd name="connsiteY3" fmla="*/ 385201 h 38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385201">
                <a:moveTo>
                  <a:pt x="0" y="151521"/>
                </a:moveTo>
                <a:cubicBezTo>
                  <a:pt x="492760" y="60927"/>
                  <a:pt x="985520" y="-29666"/>
                  <a:pt x="1280160" y="9281"/>
                </a:cubicBezTo>
                <a:cubicBezTo>
                  <a:pt x="1574800" y="48228"/>
                  <a:pt x="1767840" y="385201"/>
                  <a:pt x="1767840" y="385201"/>
                </a:cubicBezTo>
                <a:lnTo>
                  <a:pt x="1767840" y="385201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F319E4-A133-8EC6-3195-975DEDC5FBE0}"/>
              </a:ext>
            </a:extLst>
          </p:cNvPr>
          <p:cNvSpPr/>
          <p:nvPr/>
        </p:nvSpPr>
        <p:spPr>
          <a:xfrm>
            <a:off x="9570441" y="3957841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621F2B-B769-1C9D-1880-5E68B96DEA7A}"/>
              </a:ext>
            </a:extLst>
          </p:cNvPr>
          <p:cNvSpPr txBox="1"/>
          <p:nvPr/>
        </p:nvSpPr>
        <p:spPr>
          <a:xfrm>
            <a:off x="9479994" y="352127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</a:t>
            </a:r>
            <a:endParaRPr lang="en-US" baseline="-250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715C0A-C352-8DFB-99FB-2284275415EC}"/>
              </a:ext>
            </a:extLst>
          </p:cNvPr>
          <p:cNvCxnSpPr>
            <a:cxnSpLocks/>
          </p:cNvCxnSpPr>
          <p:nvPr/>
        </p:nvCxnSpPr>
        <p:spPr>
          <a:xfrm flipV="1">
            <a:off x="9265800" y="4011574"/>
            <a:ext cx="337582" cy="217078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B7F238C-2705-483C-362A-46FBB21E953D}"/>
              </a:ext>
            </a:extLst>
          </p:cNvPr>
          <p:cNvSpPr txBox="1"/>
          <p:nvPr/>
        </p:nvSpPr>
        <p:spPr>
          <a:xfrm>
            <a:off x="8722147" y="4621519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dirty="0"/>
              <a:t>(</a:t>
            </a:r>
            <a:r>
              <a:rPr lang="en-US" sz="2800" i="1" dirty="0"/>
              <a:t>t</a:t>
            </a:r>
            <a:r>
              <a:rPr lang="en-US" sz="2800" dirty="0"/>
              <a:t>)</a:t>
            </a:r>
            <a:endParaRPr lang="en-US" baseline="-25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314BC4-2ACE-B3A7-95E9-AC19B8A6363F}"/>
              </a:ext>
            </a:extLst>
          </p:cNvPr>
          <p:cNvCxnSpPr>
            <a:cxnSpLocks/>
          </p:cNvCxnSpPr>
          <p:nvPr/>
        </p:nvCxnSpPr>
        <p:spPr>
          <a:xfrm flipV="1">
            <a:off x="9265799" y="3874369"/>
            <a:ext cx="1050546" cy="230798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A3141CC-DA06-8689-654E-DC8F315A58BE}"/>
              </a:ext>
            </a:extLst>
          </p:cNvPr>
          <p:cNvSpPr txBox="1"/>
          <p:nvPr/>
        </p:nvSpPr>
        <p:spPr>
          <a:xfrm>
            <a:off x="9675214" y="3899240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2000" b="1" dirty="0">
                <a:solidFill>
                  <a:srgbClr val="FF0000"/>
                </a:solidFill>
              </a:rPr>
              <a:t>R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8C22CA5-59D6-0FEE-D980-ECD4296E268A}"/>
              </a:ext>
            </a:extLst>
          </p:cNvPr>
          <p:cNvSpPr/>
          <p:nvPr/>
        </p:nvSpPr>
        <p:spPr>
          <a:xfrm>
            <a:off x="10285438" y="3859941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6734E9-C9CF-C49B-C4C1-8394C2B910D3}"/>
              </a:ext>
            </a:extLst>
          </p:cNvPr>
          <p:cNvSpPr txBox="1"/>
          <p:nvPr/>
        </p:nvSpPr>
        <p:spPr>
          <a:xfrm>
            <a:off x="10166572" y="342900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t+</a:t>
            </a: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i="1" dirty="0">
                <a:sym typeface="Symbol" panose="05050102010706020507" pitchFamily="18" charset="2"/>
              </a:rPr>
              <a:t>t</a:t>
            </a:r>
            <a:endParaRPr lang="en-US" baseline="-250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89EEAE-B815-D63C-D840-FCEF03E89623}"/>
              </a:ext>
            </a:extLst>
          </p:cNvPr>
          <p:cNvCxnSpPr>
            <a:cxnSpLocks/>
          </p:cNvCxnSpPr>
          <p:nvPr/>
        </p:nvCxnSpPr>
        <p:spPr>
          <a:xfrm flipV="1">
            <a:off x="9599435" y="3886471"/>
            <a:ext cx="715657" cy="963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7E13899-E7C7-1342-F1AC-86E4DF204720}"/>
              </a:ext>
            </a:extLst>
          </p:cNvPr>
          <p:cNvSpPr/>
          <p:nvPr/>
        </p:nvSpPr>
        <p:spPr>
          <a:xfrm>
            <a:off x="9238366" y="6141920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94FB29C-4D42-0CFB-4372-391B0335AC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35692"/>
              </p:ext>
            </p:extLst>
          </p:nvPr>
        </p:nvGraphicFramePr>
        <p:xfrm>
          <a:off x="838200" y="2389638"/>
          <a:ext cx="94027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400" imgH="253800" progId="Equation.DSMT4">
                  <p:embed/>
                </p:oleObj>
              </mc:Choice>
              <mc:Fallback>
                <p:oleObj name="Equation" r:id="rId5" imgW="2984400" imgH="2538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94FB29C-4D42-0CFB-4372-391B0335AC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389638"/>
                        <a:ext cx="9402763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3989D1D-DFFB-AE35-1E8A-0078CC8655E1}"/>
              </a:ext>
            </a:extLst>
          </p:cNvPr>
          <p:cNvSpPr txBox="1"/>
          <p:nvPr/>
        </p:nvSpPr>
        <p:spPr>
          <a:xfrm>
            <a:off x="9831142" y="4748449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dirty="0"/>
              <a:t>(</a:t>
            </a:r>
            <a:r>
              <a:rPr lang="en-US" sz="2800" i="1" dirty="0"/>
              <a:t>t</a:t>
            </a:r>
            <a:r>
              <a:rPr lang="en-US" sz="2800" dirty="0">
                <a:sym typeface="Symbol" panose="05050102010706020507" pitchFamily="18" charset="2"/>
              </a:rPr>
              <a:t>+</a:t>
            </a:r>
            <a:r>
              <a:rPr lang="en-US" sz="2800" i="1" dirty="0">
                <a:sym typeface="Symbol" panose="05050102010706020507" pitchFamily="18" charset="2"/>
              </a:rPr>
              <a:t>t</a:t>
            </a:r>
            <a:r>
              <a:rPr lang="en-US" sz="2800" dirty="0"/>
              <a:t>)</a:t>
            </a:r>
            <a:endParaRPr lang="en-US" baseline="-25000" dirty="0"/>
          </a:p>
        </p:txBody>
      </p: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AE0D07AE-CADC-3D8D-ED93-15C50EBFF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892287"/>
              </p:ext>
            </p:extLst>
          </p:nvPr>
        </p:nvGraphicFramePr>
        <p:xfrm>
          <a:off x="874755" y="3782889"/>
          <a:ext cx="6910380" cy="1023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14320" imgH="253800" progId="Equation.DSMT4">
                  <p:embed/>
                </p:oleObj>
              </mc:Choice>
              <mc:Fallback>
                <p:oleObj name="Equation" r:id="rId7" imgW="1714320" imgH="2538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AE0D07AE-CADC-3D8D-ED93-15C50EBFFA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4755" y="3782889"/>
                        <a:ext cx="6910380" cy="1023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171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828D-6826-863B-4509-C0AF0614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ADD6-93D5-B431-6430-8CF00ADF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Path Element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F3310-8A8F-2B25-2B01-9D8E18FB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EC3A-6B4A-447B-5117-7787F121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F397B-5714-804B-055B-2B34A0BC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53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033F3D1-7010-4FA4-CA87-88BE9D9C6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975070"/>
              </p:ext>
            </p:extLst>
          </p:nvPr>
        </p:nvGraphicFramePr>
        <p:xfrm>
          <a:off x="970279" y="1724660"/>
          <a:ext cx="8915401" cy="3723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6640" imgH="1701720" progId="Equation.DSMT4">
                  <p:embed/>
                </p:oleObj>
              </mc:Choice>
              <mc:Fallback>
                <p:oleObj name="Equation" r:id="rId3" imgW="4076640" imgH="1701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033F3D1-7010-4FA4-CA87-88BE9D9C6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0279" y="1724660"/>
                        <a:ext cx="8915401" cy="3723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942CB6D-2DCF-5D5C-7C34-0FC46547E4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21536"/>
              </p:ext>
            </p:extLst>
          </p:nvPr>
        </p:nvGraphicFramePr>
        <p:xfrm>
          <a:off x="5977964" y="5026660"/>
          <a:ext cx="5874871" cy="124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840" imgH="431640" progId="Equation.DSMT4">
                  <p:embed/>
                </p:oleObj>
              </mc:Choice>
              <mc:Fallback>
                <p:oleObj name="Equation" r:id="rId5" imgW="203184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942CB6D-2DCF-5D5C-7C34-0FC46547E4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7964" y="5026660"/>
                        <a:ext cx="5874871" cy="124841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472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1945D-E24B-0EB5-0AB7-B7F408AA3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6891-0275-A057-1DDB-7AAE4BC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Path Element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C8A8C-26C4-FD93-676F-48D3D7B8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163A1-BC6A-5D03-D721-B481997A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63C5E-A5C8-0358-A8C6-3F665EB1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54</a:t>
            </a:fld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11F19DE-0C83-83BD-72F1-C6EB2AB2A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584716"/>
              </p:ext>
            </p:extLst>
          </p:nvPr>
        </p:nvGraphicFramePr>
        <p:xfrm>
          <a:off x="3906838" y="1741488"/>
          <a:ext cx="4379912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419040" progId="Equation.DSMT4">
                  <p:embed/>
                </p:oleObj>
              </mc:Choice>
              <mc:Fallback>
                <p:oleObj name="Equation" r:id="rId3" imgW="1206360" imgH="419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11F19DE-0C83-83BD-72F1-C6EB2AB2A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6838" y="1741488"/>
                        <a:ext cx="4379912" cy="15192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4B12B1-69A3-86CA-A79A-43A5B9B69213}"/>
              </a:ext>
            </a:extLst>
          </p:cNvPr>
          <p:cNvSpPr>
            <a:spLocks noChangeAspect="1"/>
          </p:cNvSpPr>
          <p:nvPr/>
        </p:nvSpPr>
        <p:spPr>
          <a:xfrm>
            <a:off x="7279640" y="4269709"/>
            <a:ext cx="3535680" cy="770402"/>
          </a:xfrm>
          <a:custGeom>
            <a:avLst/>
            <a:gdLst>
              <a:gd name="connsiteX0" fmla="*/ 0 w 1767840"/>
              <a:gd name="connsiteY0" fmla="*/ 151521 h 385201"/>
              <a:gd name="connsiteX1" fmla="*/ 1280160 w 1767840"/>
              <a:gd name="connsiteY1" fmla="*/ 9281 h 385201"/>
              <a:gd name="connsiteX2" fmla="*/ 1767840 w 1767840"/>
              <a:gd name="connsiteY2" fmla="*/ 385201 h 385201"/>
              <a:gd name="connsiteX3" fmla="*/ 1767840 w 1767840"/>
              <a:gd name="connsiteY3" fmla="*/ 385201 h 38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385201">
                <a:moveTo>
                  <a:pt x="0" y="151521"/>
                </a:moveTo>
                <a:cubicBezTo>
                  <a:pt x="492760" y="60927"/>
                  <a:pt x="985520" y="-29666"/>
                  <a:pt x="1280160" y="9281"/>
                </a:cubicBezTo>
                <a:cubicBezTo>
                  <a:pt x="1574800" y="48228"/>
                  <a:pt x="1767840" y="385201"/>
                  <a:pt x="1767840" y="385201"/>
                </a:cubicBezTo>
                <a:lnTo>
                  <a:pt x="1767840" y="385201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A06AE5-E8F2-4E9E-D30A-3DE24B8F4070}"/>
              </a:ext>
            </a:extLst>
          </p:cNvPr>
          <p:cNvSpPr/>
          <p:nvPr/>
        </p:nvSpPr>
        <p:spPr>
          <a:xfrm>
            <a:off x="8626303" y="4316809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1440C-FC21-40FC-0D38-0FBB33563555}"/>
              </a:ext>
            </a:extLst>
          </p:cNvPr>
          <p:cNvSpPr txBox="1"/>
          <p:nvPr/>
        </p:nvSpPr>
        <p:spPr>
          <a:xfrm>
            <a:off x="8142166" y="3627208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7B0603-B992-DFD2-AF91-756A975FEAEA}"/>
              </a:ext>
            </a:extLst>
          </p:cNvPr>
          <p:cNvCxnSpPr>
            <a:cxnSpLocks/>
          </p:cNvCxnSpPr>
          <p:nvPr/>
        </p:nvCxnSpPr>
        <p:spPr>
          <a:xfrm flipV="1">
            <a:off x="8653735" y="3591561"/>
            <a:ext cx="392099" cy="76198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FFD2BD-47A7-1A62-AF0B-22087346262D}"/>
              </a:ext>
            </a:extLst>
          </p:cNvPr>
          <p:cNvSpPr txBox="1"/>
          <p:nvPr/>
        </p:nvSpPr>
        <p:spPr>
          <a:xfrm>
            <a:off x="8405956" y="430900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d</a:t>
            </a:r>
            <a:r>
              <a:rPr lang="en-US" sz="2400" b="1" dirty="0">
                <a:solidFill>
                  <a:srgbClr val="FF0000"/>
                </a:solidFill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1B25B-1B25-333B-ED3F-FB5957A5F10B}"/>
              </a:ext>
            </a:extLst>
          </p:cNvPr>
          <p:cNvSpPr txBox="1"/>
          <p:nvPr/>
        </p:nvSpPr>
        <p:spPr>
          <a:xfrm>
            <a:off x="8488247" y="400601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  <a:endParaRPr lang="en-US" sz="1400" baseline="-25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98627D-708B-5907-656D-1FED7D6093C7}"/>
              </a:ext>
            </a:extLst>
          </p:cNvPr>
          <p:cNvCxnSpPr>
            <a:cxnSpLocks/>
          </p:cNvCxnSpPr>
          <p:nvPr/>
        </p:nvCxnSpPr>
        <p:spPr>
          <a:xfrm flipV="1">
            <a:off x="8330177" y="4296239"/>
            <a:ext cx="715657" cy="963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532302B-F3D7-BC87-47AA-40D5A413A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995"/>
              </p:ext>
            </p:extLst>
          </p:nvPr>
        </p:nvGraphicFramePr>
        <p:xfrm>
          <a:off x="2228760" y="3765796"/>
          <a:ext cx="2009883" cy="1778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6530" imgH="1280193" progId="Equation.DSMT4">
                  <p:embed/>
                </p:oleObj>
              </mc:Choice>
              <mc:Fallback>
                <p:oleObj name="Equation" r:id="rId5" imgW="1446530" imgH="1280193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532302B-F3D7-BC87-47AA-40D5A413AF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8760" y="3765796"/>
                        <a:ext cx="2009883" cy="1778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19CAC7E-4C1D-3A50-059C-5ABCDC8A2ECC}"/>
              </a:ext>
            </a:extLst>
          </p:cNvPr>
          <p:cNvSpPr txBox="1"/>
          <p:nvPr/>
        </p:nvSpPr>
        <p:spPr>
          <a:xfrm>
            <a:off x="9759594" y="430900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C</a:t>
            </a:r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FE924B-2861-848F-F139-CC3E45E29173}"/>
              </a:ext>
            </a:extLst>
          </p:cNvPr>
          <p:cNvSpPr/>
          <p:nvPr/>
        </p:nvSpPr>
        <p:spPr>
          <a:xfrm>
            <a:off x="7261752" y="4547436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0C1873-7834-78A0-F8EC-0FAB32500114}"/>
              </a:ext>
            </a:extLst>
          </p:cNvPr>
          <p:cNvSpPr txBox="1"/>
          <p:nvPr/>
        </p:nvSpPr>
        <p:spPr>
          <a:xfrm>
            <a:off x="7119105" y="4551780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endParaRPr lang="en-US" sz="1400" baseline="-25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AC3ED0-8CAE-F1A7-2C58-F28358B876FF}"/>
              </a:ext>
            </a:extLst>
          </p:cNvPr>
          <p:cNvSpPr/>
          <p:nvPr/>
        </p:nvSpPr>
        <p:spPr>
          <a:xfrm>
            <a:off x="10782482" y="5005059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A746F3-B8C4-3177-BB89-F6C4F46AA4A3}"/>
              </a:ext>
            </a:extLst>
          </p:cNvPr>
          <p:cNvSpPr txBox="1"/>
          <p:nvPr/>
        </p:nvSpPr>
        <p:spPr>
          <a:xfrm>
            <a:off x="10582584" y="495933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  <a:r>
              <a:rPr lang="en-US" sz="2000" baseline="-25000" dirty="0"/>
              <a:t>2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72138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FF188-4720-7D6A-FC71-B1B3C6C0D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418A-C4DA-FE07-68DD-5B625668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Integral of a Vector 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0A2EF-5647-3031-4561-398C24A1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D8D11-B10B-B955-38DE-DEC3CE90B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DD01B-C5E5-2BBB-3A25-9F24B0CB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55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AFE4D93-CE2F-83D8-EA25-52AF6B764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834636"/>
              </p:ext>
            </p:extLst>
          </p:nvPr>
        </p:nvGraphicFramePr>
        <p:xfrm>
          <a:off x="323670" y="1791490"/>
          <a:ext cx="5315760" cy="58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200" imgH="253800" progId="Equation.DSMT4">
                  <p:embed/>
                </p:oleObj>
              </mc:Choice>
              <mc:Fallback>
                <p:oleObj name="Equation" r:id="rId3" imgW="23112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AFE4D93-CE2F-83D8-EA25-52AF6B764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670" y="1791490"/>
                        <a:ext cx="5315760" cy="58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D8EA032-2E4E-818E-B41E-9A7ACF301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4685"/>
              </p:ext>
            </p:extLst>
          </p:nvPr>
        </p:nvGraphicFramePr>
        <p:xfrm>
          <a:off x="323670" y="2799555"/>
          <a:ext cx="8997544" cy="334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57600" imgH="1358640" progId="Equation.DSMT4">
                  <p:embed/>
                </p:oleObj>
              </mc:Choice>
              <mc:Fallback>
                <p:oleObj name="Equation" r:id="rId5" imgW="3657600" imgH="1358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D8EA032-2E4E-818E-B41E-9A7ACF301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670" y="2799555"/>
                        <a:ext cx="8997544" cy="3344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78F46CD-67B2-37C8-D53C-3B8D7B2F9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412592"/>
              </p:ext>
            </p:extLst>
          </p:nvPr>
        </p:nvGraphicFramePr>
        <p:xfrm>
          <a:off x="6746163" y="1589710"/>
          <a:ext cx="5053284" cy="99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7080" imgH="431640" progId="Equation.DSMT4">
                  <p:embed/>
                </p:oleObj>
              </mc:Choice>
              <mc:Fallback>
                <p:oleObj name="Equation" r:id="rId7" imgW="219708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78F46CD-67B2-37C8-D53C-3B8D7B2F9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6163" y="1589710"/>
                        <a:ext cx="5053284" cy="992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690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DF568-4F3E-C499-22E2-DC708794A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04FD-7A72-3969-A95C-AC706FA1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Integral of a Vector Function (example)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CA064-570F-9499-58CF-846F3FF7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E010A-FC4C-C1A2-91A6-0D0BD0EA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E0599-BF38-3968-034E-13EA96CB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56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6C0141E-5508-8E11-B36A-162BC76A9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347030"/>
              </p:ext>
            </p:extLst>
          </p:nvPr>
        </p:nvGraphicFramePr>
        <p:xfrm>
          <a:off x="2362200" y="3223419"/>
          <a:ext cx="7162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3040" imgH="253800" progId="Equation.DSMT4">
                  <p:embed/>
                </p:oleObj>
              </mc:Choice>
              <mc:Fallback>
                <p:oleObj name="Equation" r:id="rId3" imgW="227304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6C0141E-5508-8E11-B36A-162BC76A95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3223419"/>
                        <a:ext cx="71628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21A7C385-0EAC-EE44-2DAE-2A24E6B55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00467"/>
              </p:ext>
            </p:extLst>
          </p:nvPr>
        </p:nvGraphicFramePr>
        <p:xfrm>
          <a:off x="3262313" y="4173538"/>
          <a:ext cx="5362575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720" imgH="736560" progId="Equation.DSMT4">
                  <p:embed/>
                </p:oleObj>
              </mc:Choice>
              <mc:Fallback>
                <p:oleObj name="Equation" r:id="rId5" imgW="1701720" imgH="7365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21A7C385-0EAC-EE44-2DAE-2A24E6B55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2313" y="4173538"/>
                        <a:ext cx="5362575" cy="231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0EBEDCD-5D4D-2B31-43FD-BA85EF33E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320237"/>
              </p:ext>
            </p:extLst>
          </p:nvPr>
        </p:nvGraphicFramePr>
        <p:xfrm>
          <a:off x="4010025" y="1571229"/>
          <a:ext cx="417195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27000" imgH="393480" progId="Equation.DSMT4">
                  <p:embed/>
                </p:oleObj>
              </mc:Choice>
              <mc:Fallback>
                <p:oleObj name="Equation" r:id="rId7" imgW="92700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0EBEDCD-5D4D-2B31-43FD-BA85EF33ED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0025" y="1571229"/>
                        <a:ext cx="4171950" cy="177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194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4A0E5-1549-CBD1-28A6-448C9FA5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1703-FF74-C236-3F29-A77A705A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Integral of a Vector Function (example)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34924-9750-EE2B-E87D-51BFD61F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2FA0-00B2-14F7-2314-7CED49343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47F0-8063-3646-89FA-2FC07E57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57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7258B5-5728-719B-BB58-B76F2E8C97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223419"/>
          <a:ext cx="7162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3040" imgH="253800" progId="Equation.DSMT4">
                  <p:embed/>
                </p:oleObj>
              </mc:Choice>
              <mc:Fallback>
                <p:oleObj name="Equation" r:id="rId3" imgW="227304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F7258B5-5728-719B-BB58-B76F2E8C9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3223419"/>
                        <a:ext cx="71628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1D3BF72B-4EFC-EFA1-FDF6-B5375580D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13173"/>
              </p:ext>
            </p:extLst>
          </p:nvPr>
        </p:nvGraphicFramePr>
        <p:xfrm>
          <a:off x="3241675" y="4173538"/>
          <a:ext cx="5403850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736560" progId="Equation.DSMT4">
                  <p:embed/>
                </p:oleObj>
              </mc:Choice>
              <mc:Fallback>
                <p:oleObj name="Equation" r:id="rId5" imgW="1714320" imgH="7365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1D3BF72B-4EFC-EFA1-FDF6-B5375580D2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1675" y="4173538"/>
                        <a:ext cx="5403850" cy="231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3ADACE-F4A0-B548-C898-A500737A3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911517"/>
              </p:ext>
            </p:extLst>
          </p:nvPr>
        </p:nvGraphicFramePr>
        <p:xfrm>
          <a:off x="3953550" y="1495267"/>
          <a:ext cx="4284900" cy="177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200" imgH="393480" progId="Equation.DSMT4">
                  <p:embed/>
                </p:oleObj>
              </mc:Choice>
              <mc:Fallback>
                <p:oleObj name="Equation" r:id="rId7" imgW="95220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C3ADACE-F4A0-B548-C898-A500737A3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3550" y="1495267"/>
                        <a:ext cx="4284900" cy="1770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0638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1BECB-8477-6B51-0667-CA08D2BB5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FDD4-9380-7366-E18A-4B286148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Representation of Surfaces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771E4-F019-DB80-63FA-82F0134E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00249-CB74-FF49-D5B1-A02B51AF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0C8EF-8A75-18F7-9664-4ABBB790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58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9B02F65-578E-60E0-E1DF-FCA75AFCA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09366"/>
              </p:ext>
            </p:extLst>
          </p:nvPr>
        </p:nvGraphicFramePr>
        <p:xfrm>
          <a:off x="908050" y="5591994"/>
          <a:ext cx="78041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440" imgH="253800" progId="Equation.DSMT4">
                  <p:embed/>
                </p:oleObj>
              </mc:Choice>
              <mc:Fallback>
                <p:oleObj name="Equation" r:id="rId3" imgW="247644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9B02F65-578E-60E0-E1DF-FCA75AFCAC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050" y="5591994"/>
                        <a:ext cx="78041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6F6610A-DFAC-6312-CC9D-9F16E0E7BC0F}"/>
              </a:ext>
            </a:extLst>
          </p:cNvPr>
          <p:cNvSpPr txBox="1"/>
          <p:nvPr/>
        </p:nvSpPr>
        <p:spPr>
          <a:xfrm>
            <a:off x="838200" y="1657609"/>
            <a:ext cx="7923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Surface: a </a:t>
            </a:r>
            <a:r>
              <a:rPr lang="en-US" sz="3200" i="1" dirty="0"/>
              <a:t>two-dimensional</a:t>
            </a:r>
            <a:r>
              <a:rPr lang="en-US" sz="3200" dirty="0"/>
              <a:t> object in space.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needs </a:t>
            </a:r>
            <a:r>
              <a:rPr lang="en-US" sz="3200" i="1" dirty="0"/>
              <a:t>two</a:t>
            </a:r>
            <a:r>
              <a:rPr lang="en-US" sz="3200" dirty="0"/>
              <a:t> independent parameters (usually denoted as </a:t>
            </a:r>
            <a:r>
              <a:rPr lang="en-US" sz="3200" i="1" dirty="0"/>
              <a:t>u</a:t>
            </a:r>
            <a:r>
              <a:rPr lang="en-US" sz="3200" dirty="0"/>
              <a:t> and </a:t>
            </a:r>
            <a:r>
              <a:rPr lang="en-US" sz="3200" i="1" dirty="0"/>
              <a:t>v</a:t>
            </a:r>
            <a:r>
              <a:rPr lang="en-US" sz="3200" dirty="0"/>
              <a:t>).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703AE7-1071-0F5A-CE46-06693944FD42}"/>
              </a:ext>
            </a:extLst>
          </p:cNvPr>
          <p:cNvCxnSpPr>
            <a:cxnSpLocks/>
          </p:cNvCxnSpPr>
          <p:nvPr/>
        </p:nvCxnSpPr>
        <p:spPr>
          <a:xfrm flipV="1">
            <a:off x="9869103" y="2806340"/>
            <a:ext cx="0" cy="78785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4953AD-D732-9068-4FBB-7DD37AB2B4C9}"/>
              </a:ext>
            </a:extLst>
          </p:cNvPr>
          <p:cNvCxnSpPr>
            <a:cxnSpLocks/>
          </p:cNvCxnSpPr>
          <p:nvPr/>
        </p:nvCxnSpPr>
        <p:spPr>
          <a:xfrm flipH="1">
            <a:off x="9347200" y="3594191"/>
            <a:ext cx="521903" cy="46791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DE87EC-A89F-18AA-9AA5-447CBFD496FD}"/>
              </a:ext>
            </a:extLst>
          </p:cNvPr>
          <p:cNvCxnSpPr>
            <a:cxnSpLocks/>
          </p:cNvCxnSpPr>
          <p:nvPr/>
        </p:nvCxnSpPr>
        <p:spPr>
          <a:xfrm flipV="1">
            <a:off x="9869103" y="3566104"/>
            <a:ext cx="920817" cy="2808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0A81C5-69AF-B489-FAB0-31CF2C26DB04}"/>
              </a:ext>
            </a:extLst>
          </p:cNvPr>
          <p:cNvSpPr txBox="1"/>
          <p:nvPr/>
        </p:nvSpPr>
        <p:spPr>
          <a:xfrm>
            <a:off x="9175517" y="392940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x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16E61C-810B-C64D-B5B0-17F6B0679BF6}"/>
              </a:ext>
            </a:extLst>
          </p:cNvPr>
          <p:cNvSpPr txBox="1"/>
          <p:nvPr/>
        </p:nvSpPr>
        <p:spPr>
          <a:xfrm>
            <a:off x="10572214" y="3463318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y</a:t>
            </a:r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6E5EF1-E448-3727-85B1-67646CF09604}"/>
              </a:ext>
            </a:extLst>
          </p:cNvPr>
          <p:cNvSpPr txBox="1"/>
          <p:nvPr/>
        </p:nvSpPr>
        <p:spPr>
          <a:xfrm>
            <a:off x="9556910" y="2529341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z</a:t>
            </a:r>
            <a:endParaRPr lang="en-US" i="1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F0682C-A797-4C0A-38B1-A0F56D61AB43}"/>
              </a:ext>
            </a:extLst>
          </p:cNvPr>
          <p:cNvSpPr/>
          <p:nvPr/>
        </p:nvSpPr>
        <p:spPr>
          <a:xfrm>
            <a:off x="10545400" y="2535732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C8B9BB-43DA-C57D-DFB3-14C6C8532429}"/>
              </a:ext>
            </a:extLst>
          </p:cNvPr>
          <p:cNvCxnSpPr>
            <a:cxnSpLocks/>
          </p:cNvCxnSpPr>
          <p:nvPr/>
        </p:nvCxnSpPr>
        <p:spPr>
          <a:xfrm flipV="1">
            <a:off x="9869103" y="2567145"/>
            <a:ext cx="703111" cy="102704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60AC474-6700-B700-12EE-24BEDBD85D63}"/>
              </a:ext>
            </a:extLst>
          </p:cNvPr>
          <p:cNvSpPr txBox="1"/>
          <p:nvPr/>
        </p:nvSpPr>
        <p:spPr>
          <a:xfrm>
            <a:off x="10153369" y="2932467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dirty="0"/>
              <a:t>(</a:t>
            </a:r>
            <a:r>
              <a:rPr lang="en-US" sz="2800" i="1" dirty="0" err="1"/>
              <a:t>u,v</a:t>
            </a:r>
            <a:r>
              <a:rPr lang="en-US" sz="2800" dirty="0"/>
              <a:t>)</a:t>
            </a:r>
            <a:endParaRPr lang="en-US" baseline="-25000" dirty="0"/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583BDF0-30B0-1E3D-E077-22F49F36D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577127"/>
              </p:ext>
            </p:extLst>
          </p:nvPr>
        </p:nvGraphicFramePr>
        <p:xfrm>
          <a:off x="908050" y="3360738"/>
          <a:ext cx="5522913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480" imgH="736560" progId="Equation.DSMT4">
                  <p:embed/>
                </p:oleObj>
              </mc:Choice>
              <mc:Fallback>
                <p:oleObj name="Equation" r:id="rId5" imgW="1752480" imgH="73656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583BDF0-30B0-1E3D-E077-22F49F36D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050" y="3360738"/>
                        <a:ext cx="5522913" cy="231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4037FE-0CB5-FDB7-8E9C-CBBBEA4CD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85447">
            <a:off x="8451182" y="1759596"/>
            <a:ext cx="3831025" cy="20934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6519572-99F5-2B9D-75BA-E0CA28128274}"/>
              </a:ext>
            </a:extLst>
          </p:cNvPr>
          <p:cNvSpPr/>
          <p:nvPr/>
        </p:nvSpPr>
        <p:spPr>
          <a:xfrm rot="3685447">
            <a:off x="9625372" y="1636777"/>
            <a:ext cx="1341120" cy="1981200"/>
          </a:xfrm>
          <a:custGeom>
            <a:avLst/>
            <a:gdLst>
              <a:gd name="connsiteX0" fmla="*/ 0 w 1341120"/>
              <a:gd name="connsiteY0" fmla="*/ 1981200 h 1981200"/>
              <a:gd name="connsiteX1" fmla="*/ 628650 w 1341120"/>
              <a:gd name="connsiteY1" fmla="*/ 838200 h 1981200"/>
              <a:gd name="connsiteX2" fmla="*/ 1341120 w 1341120"/>
              <a:gd name="connsiteY2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120" h="1981200">
                <a:moveTo>
                  <a:pt x="0" y="1981200"/>
                </a:moveTo>
                <a:cubicBezTo>
                  <a:pt x="202565" y="1574800"/>
                  <a:pt x="405130" y="1168400"/>
                  <a:pt x="628650" y="838200"/>
                </a:cubicBezTo>
                <a:cubicBezTo>
                  <a:pt x="852170" y="508000"/>
                  <a:pt x="1134110" y="121920"/>
                  <a:pt x="1341120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E74994-9E7D-64B8-B272-ED82F0C0B8C2}"/>
              </a:ext>
            </a:extLst>
          </p:cNvPr>
          <p:cNvSpPr/>
          <p:nvPr/>
        </p:nvSpPr>
        <p:spPr>
          <a:xfrm rot="3685447">
            <a:off x="9315135" y="2408307"/>
            <a:ext cx="2237740" cy="237056"/>
          </a:xfrm>
          <a:custGeom>
            <a:avLst/>
            <a:gdLst>
              <a:gd name="connsiteX0" fmla="*/ 2237740 w 2237740"/>
              <a:gd name="connsiteY0" fmla="*/ 120216 h 237056"/>
              <a:gd name="connsiteX1" fmla="*/ 1117600 w 2237740"/>
              <a:gd name="connsiteY1" fmla="*/ 3376 h 237056"/>
              <a:gd name="connsiteX2" fmla="*/ 0 w 2237740"/>
              <a:gd name="connsiteY2" fmla="*/ 237056 h 23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740" h="237056">
                <a:moveTo>
                  <a:pt x="2237740" y="120216"/>
                </a:moveTo>
                <a:cubicBezTo>
                  <a:pt x="1864148" y="52059"/>
                  <a:pt x="1490557" y="-16097"/>
                  <a:pt x="1117600" y="3376"/>
                </a:cubicBezTo>
                <a:cubicBezTo>
                  <a:pt x="744643" y="22849"/>
                  <a:pt x="262043" y="220123"/>
                  <a:pt x="0" y="237056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681BF5-6B3A-DC9A-26D5-7E9729770119}"/>
              </a:ext>
            </a:extLst>
          </p:cNvPr>
          <p:cNvSpPr txBox="1"/>
          <p:nvPr/>
        </p:nvSpPr>
        <p:spPr>
          <a:xfrm>
            <a:off x="8878294" y="156467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S</a:t>
            </a:r>
            <a:endParaRPr lang="en-US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60E005-175A-AF0A-2930-06FC7CD91BC1}"/>
              </a:ext>
            </a:extLst>
          </p:cNvPr>
          <p:cNvSpPr txBox="1"/>
          <p:nvPr/>
        </p:nvSpPr>
        <p:spPr>
          <a:xfrm>
            <a:off x="10173704" y="2067376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i="1" dirty="0" err="1"/>
              <a:t>u,v</a:t>
            </a:r>
            <a:r>
              <a:rPr lang="en-US" sz="28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75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9F7F5-5282-4BCC-08D7-F137F6D49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435E1-B8C8-CDCB-5BC9-D2881D3E2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85447">
            <a:off x="7696728" y="3268296"/>
            <a:ext cx="4292421" cy="3196961"/>
          </a:xfrm>
          <a:prstGeom prst="rect">
            <a:avLst/>
          </a:prstGeom>
        </p:spPr>
      </p:pic>
      <p:sp>
        <p:nvSpPr>
          <p:cNvPr id="33" name="Parallelogram 32">
            <a:extLst>
              <a:ext uri="{FF2B5EF4-FFF2-40B4-BE49-F238E27FC236}">
                <a16:creationId xmlns:a16="http://schemas.microsoft.com/office/drawing/2014/main" id="{78570ECA-D6CE-6DE7-7E83-8CE163876A07}"/>
              </a:ext>
            </a:extLst>
          </p:cNvPr>
          <p:cNvSpPr/>
          <p:nvPr/>
        </p:nvSpPr>
        <p:spPr>
          <a:xfrm rot="10965064" flipH="1">
            <a:off x="9662603" y="4091497"/>
            <a:ext cx="939603" cy="530113"/>
          </a:xfrm>
          <a:prstGeom prst="parallelogram">
            <a:avLst>
              <a:gd name="adj" fmla="val 7749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D17BE8-3E4B-0901-E421-E3D9515ECFFB}"/>
              </a:ext>
            </a:extLst>
          </p:cNvPr>
          <p:cNvSpPr/>
          <p:nvPr/>
        </p:nvSpPr>
        <p:spPr>
          <a:xfrm rot="3685447">
            <a:off x="8710151" y="4448106"/>
            <a:ext cx="2371128" cy="187783"/>
          </a:xfrm>
          <a:custGeom>
            <a:avLst/>
            <a:gdLst>
              <a:gd name="connsiteX0" fmla="*/ 2237740 w 2237740"/>
              <a:gd name="connsiteY0" fmla="*/ 120216 h 237056"/>
              <a:gd name="connsiteX1" fmla="*/ 1117600 w 2237740"/>
              <a:gd name="connsiteY1" fmla="*/ 3376 h 237056"/>
              <a:gd name="connsiteX2" fmla="*/ 0 w 2237740"/>
              <a:gd name="connsiteY2" fmla="*/ 237056 h 23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740" h="237056">
                <a:moveTo>
                  <a:pt x="2237740" y="120216"/>
                </a:moveTo>
                <a:cubicBezTo>
                  <a:pt x="1864148" y="52059"/>
                  <a:pt x="1490557" y="-16097"/>
                  <a:pt x="1117600" y="3376"/>
                </a:cubicBezTo>
                <a:cubicBezTo>
                  <a:pt x="744643" y="22849"/>
                  <a:pt x="262043" y="220123"/>
                  <a:pt x="0" y="237056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792A4A-3023-8FCC-93C7-C6E58AB75FFD}"/>
              </a:ext>
            </a:extLst>
          </p:cNvPr>
          <p:cNvSpPr/>
          <p:nvPr/>
        </p:nvSpPr>
        <p:spPr>
          <a:xfrm rot="3685447">
            <a:off x="8884360" y="3269431"/>
            <a:ext cx="1774811" cy="3024727"/>
          </a:xfrm>
          <a:custGeom>
            <a:avLst/>
            <a:gdLst>
              <a:gd name="connsiteX0" fmla="*/ 0 w 1341120"/>
              <a:gd name="connsiteY0" fmla="*/ 1981200 h 1981200"/>
              <a:gd name="connsiteX1" fmla="*/ 628650 w 1341120"/>
              <a:gd name="connsiteY1" fmla="*/ 838200 h 1981200"/>
              <a:gd name="connsiteX2" fmla="*/ 1341120 w 1341120"/>
              <a:gd name="connsiteY2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120" h="1981200">
                <a:moveTo>
                  <a:pt x="0" y="1981200"/>
                </a:moveTo>
                <a:cubicBezTo>
                  <a:pt x="202565" y="1574800"/>
                  <a:pt x="405130" y="1168400"/>
                  <a:pt x="628650" y="838200"/>
                </a:cubicBezTo>
                <a:cubicBezTo>
                  <a:pt x="852170" y="508000"/>
                  <a:pt x="1134110" y="121920"/>
                  <a:pt x="1341120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3AFBF-E7F1-32F3-2957-386FEB3A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Surface Element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479CF-5423-B2CD-3690-7D154334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AB13-9415-A938-893E-F14BB5199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6F3D1-5CAE-DDC5-5006-78D89502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59</a:t>
            </a:fld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8F74B8-90D0-F07F-F69A-7D27F9C9C84F}"/>
              </a:ext>
            </a:extLst>
          </p:cNvPr>
          <p:cNvSpPr/>
          <p:nvPr/>
        </p:nvSpPr>
        <p:spPr>
          <a:xfrm>
            <a:off x="10022047" y="4595668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AF09914-4BBD-691D-1421-CE530834EC2A}"/>
              </a:ext>
            </a:extLst>
          </p:cNvPr>
          <p:cNvCxnSpPr>
            <a:cxnSpLocks/>
          </p:cNvCxnSpPr>
          <p:nvPr/>
        </p:nvCxnSpPr>
        <p:spPr>
          <a:xfrm flipV="1">
            <a:off x="9481347" y="4623101"/>
            <a:ext cx="579979" cy="161826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58E89B0-E59B-E7CB-99E2-AA873B0F8FDF}"/>
              </a:ext>
            </a:extLst>
          </p:cNvPr>
          <p:cNvSpPr txBox="1"/>
          <p:nvPr/>
        </p:nvSpPr>
        <p:spPr>
          <a:xfrm>
            <a:off x="7805572" y="35964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S</a:t>
            </a:r>
            <a:endParaRPr lang="en-US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61D6BC-ACEA-F944-1835-1A4EA89A6F9C}"/>
              </a:ext>
            </a:extLst>
          </p:cNvPr>
          <p:cNvSpPr txBox="1"/>
          <p:nvPr/>
        </p:nvSpPr>
        <p:spPr>
          <a:xfrm>
            <a:off x="9679791" y="4558407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i="1" dirty="0" err="1"/>
              <a:t>u,v</a:t>
            </a:r>
            <a:r>
              <a:rPr lang="en-US" sz="2000" dirty="0"/>
              <a:t>)</a:t>
            </a:r>
            <a:endParaRPr lang="en-US" sz="1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73B7AA-E9B4-7AD7-7C48-9D92A04445B4}"/>
              </a:ext>
            </a:extLst>
          </p:cNvPr>
          <p:cNvSpPr/>
          <p:nvPr/>
        </p:nvSpPr>
        <p:spPr>
          <a:xfrm>
            <a:off x="10577521" y="4623098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58137D4-8DA8-AD7D-7FDA-1701913EEA3F}"/>
              </a:ext>
            </a:extLst>
          </p:cNvPr>
          <p:cNvSpPr/>
          <p:nvPr/>
        </p:nvSpPr>
        <p:spPr>
          <a:xfrm>
            <a:off x="9660666" y="4064817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4656BD-93D4-66AC-92C6-C1E2F653D239}"/>
              </a:ext>
            </a:extLst>
          </p:cNvPr>
          <p:cNvCxnSpPr>
            <a:cxnSpLocks/>
          </p:cNvCxnSpPr>
          <p:nvPr/>
        </p:nvCxnSpPr>
        <p:spPr>
          <a:xfrm flipV="1">
            <a:off x="9486482" y="4650531"/>
            <a:ext cx="1123677" cy="159083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B3BD8C-F66F-8FD1-9C9D-0C96640B5CB6}"/>
              </a:ext>
            </a:extLst>
          </p:cNvPr>
          <p:cNvCxnSpPr>
            <a:cxnSpLocks/>
          </p:cNvCxnSpPr>
          <p:nvPr/>
        </p:nvCxnSpPr>
        <p:spPr>
          <a:xfrm flipV="1">
            <a:off x="9483548" y="4092250"/>
            <a:ext cx="204550" cy="21491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331107-B93B-98BE-B6DF-E0F98C81C2FC}"/>
              </a:ext>
            </a:extLst>
          </p:cNvPr>
          <p:cNvSpPr txBox="1"/>
          <p:nvPr/>
        </p:nvSpPr>
        <p:spPr>
          <a:xfrm>
            <a:off x="10520818" y="4595668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i="1" dirty="0"/>
              <a:t>u+</a:t>
            </a:r>
            <a:r>
              <a:rPr lang="en-US" sz="2000" dirty="0">
                <a:sym typeface="Symbol" panose="05050102010706020507" pitchFamily="18" charset="2"/>
              </a:rPr>
              <a:t></a:t>
            </a:r>
            <a:r>
              <a:rPr lang="en-US" sz="2000" i="1" dirty="0" err="1">
                <a:sym typeface="Symbol" panose="05050102010706020507" pitchFamily="18" charset="2"/>
              </a:rPr>
              <a:t>u</a:t>
            </a:r>
            <a:r>
              <a:rPr lang="en-US" sz="2000" i="1" dirty="0" err="1"/>
              <a:t>,v</a:t>
            </a:r>
            <a:r>
              <a:rPr lang="en-US" sz="2000" dirty="0"/>
              <a:t>)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E80356-231E-2FB2-E021-67C030DFE549}"/>
              </a:ext>
            </a:extLst>
          </p:cNvPr>
          <p:cNvSpPr txBox="1"/>
          <p:nvPr/>
        </p:nvSpPr>
        <p:spPr>
          <a:xfrm>
            <a:off x="9033632" y="3732902"/>
            <a:ext cx="107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i="1" dirty="0" err="1"/>
              <a:t>u,v</a:t>
            </a:r>
            <a:r>
              <a:rPr lang="en-US" sz="2000" dirty="0">
                <a:sym typeface="Symbol" panose="05050102010706020507" pitchFamily="18" charset="2"/>
              </a:rPr>
              <a:t>+</a:t>
            </a:r>
            <a:r>
              <a:rPr lang="en-US" sz="2000" i="1" dirty="0">
                <a:sym typeface="Symbol" panose="05050102010706020507" pitchFamily="18" charset="2"/>
              </a:rPr>
              <a:t>v</a:t>
            </a:r>
            <a:r>
              <a:rPr lang="en-US" sz="2000" dirty="0"/>
              <a:t>)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8F05B6-C312-3B10-308A-E1737495DE73}"/>
              </a:ext>
            </a:extLst>
          </p:cNvPr>
          <p:cNvCxnSpPr>
            <a:cxnSpLocks/>
          </p:cNvCxnSpPr>
          <p:nvPr/>
        </p:nvCxnSpPr>
        <p:spPr>
          <a:xfrm>
            <a:off x="10053488" y="4623007"/>
            <a:ext cx="559605" cy="25640"/>
          </a:xfrm>
          <a:prstGeom prst="straightConnector1">
            <a:avLst/>
          </a:prstGeom>
          <a:ln w="285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EE4DB4-DDCF-564C-E4F8-4CC49C7FA02A}"/>
              </a:ext>
            </a:extLst>
          </p:cNvPr>
          <p:cNvCxnSpPr>
            <a:cxnSpLocks/>
          </p:cNvCxnSpPr>
          <p:nvPr/>
        </p:nvCxnSpPr>
        <p:spPr>
          <a:xfrm flipH="1" flipV="1">
            <a:off x="9688208" y="4096151"/>
            <a:ext cx="361271" cy="5260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E440E7B-6D8B-2AD5-6DC5-DC1B8D5F5A3C}"/>
              </a:ext>
            </a:extLst>
          </p:cNvPr>
          <p:cNvSpPr txBox="1"/>
          <p:nvPr/>
        </p:nvSpPr>
        <p:spPr>
          <a:xfrm>
            <a:off x="9184287" y="606124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  <a:endParaRPr lang="en-US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6805AB5-5111-EF24-1B59-22E11232580D}"/>
              </a:ext>
            </a:extLst>
          </p:cNvPr>
          <p:cNvSpPr txBox="1"/>
          <p:nvPr/>
        </p:nvSpPr>
        <p:spPr>
          <a:xfrm>
            <a:off x="9910291" y="41613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</a:t>
            </a:r>
            <a:r>
              <a:rPr lang="en-US" sz="2400" i="1" dirty="0">
                <a:solidFill>
                  <a:srgbClr val="FF0000"/>
                </a:solidFill>
              </a:rPr>
              <a:t>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1037AED-2299-6FD4-9507-4FCD8EE5E4C1}"/>
              </a:ext>
            </a:extLst>
          </p:cNvPr>
          <p:cNvCxnSpPr>
            <a:cxnSpLocks/>
          </p:cNvCxnSpPr>
          <p:nvPr/>
        </p:nvCxnSpPr>
        <p:spPr>
          <a:xfrm flipV="1">
            <a:off x="10132404" y="3898962"/>
            <a:ext cx="96239" cy="4085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8DC124D4-2E51-AD61-29D1-38FD3DD78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279277"/>
              </p:ext>
            </p:extLst>
          </p:nvPr>
        </p:nvGraphicFramePr>
        <p:xfrm>
          <a:off x="10110845" y="3593188"/>
          <a:ext cx="222452" cy="31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8DC124D4-2E51-AD61-29D1-38FD3DD78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10845" y="3593188"/>
                        <a:ext cx="222452" cy="31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D398C03E-3723-AC61-7EE9-DAFD17328049}"/>
              </a:ext>
            </a:extLst>
          </p:cNvPr>
          <p:cNvSpPr txBox="1"/>
          <p:nvPr/>
        </p:nvSpPr>
        <p:spPr>
          <a:xfrm>
            <a:off x="9612103" y="510837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</a:t>
            </a:r>
            <a:endParaRPr lang="en-US" sz="1400" b="1" dirty="0"/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4F214E1F-134B-B4ED-7184-DED552690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13412"/>
              </p:ext>
            </p:extLst>
          </p:nvPr>
        </p:nvGraphicFramePr>
        <p:xfrm>
          <a:off x="311150" y="1593405"/>
          <a:ext cx="115697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70120" imgH="711000" progId="Equation.DSMT4">
                  <p:embed/>
                </p:oleObj>
              </mc:Choice>
              <mc:Fallback>
                <p:oleObj name="Equation" r:id="rId6" imgW="4470120" imgH="7110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4F214E1F-134B-B4ED-7184-DED552690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150" y="1593405"/>
                        <a:ext cx="11569700" cy="183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B15D908-763E-9A55-43DE-73B5EDBA9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15981"/>
              </p:ext>
            </p:extLst>
          </p:nvPr>
        </p:nvGraphicFramePr>
        <p:xfrm>
          <a:off x="561342" y="4078325"/>
          <a:ext cx="6621509" cy="14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7080" imgH="482400" progId="Equation.DSMT4">
                  <p:embed/>
                </p:oleObj>
              </mc:Choice>
              <mc:Fallback>
                <p:oleObj name="Equation" r:id="rId8" imgW="219708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B15D908-763E-9A55-43DE-73B5EDBA9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1342" y="4078325"/>
                        <a:ext cx="6621509" cy="145111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10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5FAB-A4B5-8869-84B4-6543A1D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E67F-DEF7-AB5D-8FC3-787DF306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756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tensor</a:t>
            </a:r>
            <a:r>
              <a:rPr lang="en-US" dirty="0"/>
              <a:t> is a mathematical object that provides a </a:t>
            </a:r>
            <a:r>
              <a:rPr lang="en-US" i="1" dirty="0"/>
              <a:t>coordinate-independent</a:t>
            </a:r>
            <a:r>
              <a:rPr lang="en-US" dirty="0"/>
              <a:t> description of a </a:t>
            </a:r>
            <a:r>
              <a:rPr lang="en-US" i="1" dirty="0"/>
              <a:t>physical property</a:t>
            </a:r>
            <a:r>
              <a:rPr lang="en-US" dirty="0"/>
              <a:t>.</a:t>
            </a:r>
          </a:p>
          <a:p>
            <a:r>
              <a:rPr lang="en-US" dirty="0"/>
              <a:t>It is a Geometric Object:</a:t>
            </a:r>
          </a:p>
          <a:p>
            <a:pPr lvl="1"/>
            <a:r>
              <a:rPr lang="en-US" dirty="0"/>
              <a:t>This means a tensor represents a well-defined entity that exists in space, </a:t>
            </a:r>
            <a:r>
              <a:rPr lang="en-US" i="1" dirty="0"/>
              <a:t>independent</a:t>
            </a:r>
            <a:r>
              <a:rPr lang="en-US" dirty="0"/>
              <a:t> of how we choose to describe it. Think of it as a physical “thing” (like electric field intensity, or the permittivity of an anisotropic medium) rather than a mere list of numbers. </a:t>
            </a:r>
          </a:p>
          <a:p>
            <a:r>
              <a:rPr lang="en-US" dirty="0"/>
              <a:t>It is Coordinate-Independent:</a:t>
            </a:r>
          </a:p>
          <a:p>
            <a:pPr lvl="1"/>
            <a:r>
              <a:rPr lang="en-US" dirty="0"/>
              <a:t>The physical reality the tensor represents does not change when we change our coordinate system (e.g., rotating our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 axes). However, its components—the specific set of numbers we write in a matrix to represent it—do change in a very precise and compensatory way.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3B027-17DC-BB70-6ABC-42977D88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E24A-5697-26F9-8D23-46C14B7C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589F1-44AD-2402-5379-210A2EBC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58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29BB1-F35E-7E40-66FA-6E95DB54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5C517-90B7-29D2-DA63-7DD64A08A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85447">
            <a:off x="7696728" y="3268296"/>
            <a:ext cx="4292421" cy="3196961"/>
          </a:xfrm>
          <a:prstGeom prst="rect">
            <a:avLst/>
          </a:prstGeom>
        </p:spPr>
      </p:pic>
      <p:sp>
        <p:nvSpPr>
          <p:cNvPr id="33" name="Parallelogram 32">
            <a:extLst>
              <a:ext uri="{FF2B5EF4-FFF2-40B4-BE49-F238E27FC236}">
                <a16:creationId xmlns:a16="http://schemas.microsoft.com/office/drawing/2014/main" id="{A198EACB-ABF6-8865-F820-9F06BAA9C185}"/>
              </a:ext>
            </a:extLst>
          </p:cNvPr>
          <p:cNvSpPr/>
          <p:nvPr/>
        </p:nvSpPr>
        <p:spPr>
          <a:xfrm rot="10965064" flipH="1">
            <a:off x="9564429" y="4335960"/>
            <a:ext cx="939603" cy="530113"/>
          </a:xfrm>
          <a:prstGeom prst="parallelogram">
            <a:avLst>
              <a:gd name="adj" fmla="val 7749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F1C9211-3486-679D-DCBB-A81AABBF2498}"/>
              </a:ext>
            </a:extLst>
          </p:cNvPr>
          <p:cNvSpPr/>
          <p:nvPr/>
        </p:nvSpPr>
        <p:spPr>
          <a:xfrm rot="3685447">
            <a:off x="8710151" y="4448106"/>
            <a:ext cx="2371128" cy="187783"/>
          </a:xfrm>
          <a:custGeom>
            <a:avLst/>
            <a:gdLst>
              <a:gd name="connsiteX0" fmla="*/ 2237740 w 2237740"/>
              <a:gd name="connsiteY0" fmla="*/ 120216 h 237056"/>
              <a:gd name="connsiteX1" fmla="*/ 1117600 w 2237740"/>
              <a:gd name="connsiteY1" fmla="*/ 3376 h 237056"/>
              <a:gd name="connsiteX2" fmla="*/ 0 w 2237740"/>
              <a:gd name="connsiteY2" fmla="*/ 237056 h 23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740" h="237056">
                <a:moveTo>
                  <a:pt x="2237740" y="120216"/>
                </a:moveTo>
                <a:cubicBezTo>
                  <a:pt x="1864148" y="52059"/>
                  <a:pt x="1490557" y="-16097"/>
                  <a:pt x="1117600" y="3376"/>
                </a:cubicBezTo>
                <a:cubicBezTo>
                  <a:pt x="744643" y="22849"/>
                  <a:pt x="262043" y="220123"/>
                  <a:pt x="0" y="237056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04209EC-2E26-A818-EDF0-A5360AB4F713}"/>
              </a:ext>
            </a:extLst>
          </p:cNvPr>
          <p:cNvSpPr/>
          <p:nvPr/>
        </p:nvSpPr>
        <p:spPr>
          <a:xfrm rot="3685447">
            <a:off x="8884360" y="3269431"/>
            <a:ext cx="1774811" cy="3024727"/>
          </a:xfrm>
          <a:custGeom>
            <a:avLst/>
            <a:gdLst>
              <a:gd name="connsiteX0" fmla="*/ 0 w 1341120"/>
              <a:gd name="connsiteY0" fmla="*/ 1981200 h 1981200"/>
              <a:gd name="connsiteX1" fmla="*/ 628650 w 1341120"/>
              <a:gd name="connsiteY1" fmla="*/ 838200 h 1981200"/>
              <a:gd name="connsiteX2" fmla="*/ 1341120 w 1341120"/>
              <a:gd name="connsiteY2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120" h="1981200">
                <a:moveTo>
                  <a:pt x="0" y="1981200"/>
                </a:moveTo>
                <a:cubicBezTo>
                  <a:pt x="202565" y="1574800"/>
                  <a:pt x="405130" y="1168400"/>
                  <a:pt x="628650" y="838200"/>
                </a:cubicBezTo>
                <a:cubicBezTo>
                  <a:pt x="852170" y="508000"/>
                  <a:pt x="1134110" y="121920"/>
                  <a:pt x="1341120" y="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CE77C-CB1C-246C-46FD-09A23D7A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Integral of a Vector 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0339-0BF7-1DB9-AD5C-307AA2F4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D6379-8A99-E68A-382C-DB84723B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9B14F-1B7D-827A-D257-BE8DB1F9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60</a:t>
            </a:fld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5D898F1-FE61-F292-F714-AA771B4FE2D2}"/>
              </a:ext>
            </a:extLst>
          </p:cNvPr>
          <p:cNvSpPr/>
          <p:nvPr/>
        </p:nvSpPr>
        <p:spPr>
          <a:xfrm>
            <a:off x="10022259" y="4598730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D914419-2E6F-F2F1-A1DB-B990D4C74308}"/>
              </a:ext>
            </a:extLst>
          </p:cNvPr>
          <p:cNvCxnSpPr>
            <a:cxnSpLocks/>
          </p:cNvCxnSpPr>
          <p:nvPr/>
        </p:nvCxnSpPr>
        <p:spPr>
          <a:xfrm flipV="1">
            <a:off x="9481347" y="4623101"/>
            <a:ext cx="579979" cy="161826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9F62385-E134-0BBF-9703-B60834963FF4}"/>
              </a:ext>
            </a:extLst>
          </p:cNvPr>
          <p:cNvSpPr txBox="1"/>
          <p:nvPr/>
        </p:nvSpPr>
        <p:spPr>
          <a:xfrm>
            <a:off x="7805572" y="35964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S</a:t>
            </a:r>
            <a:endParaRPr lang="en-US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EA357E-469E-E3D9-1451-61889E7731E9}"/>
              </a:ext>
            </a:extLst>
          </p:cNvPr>
          <p:cNvSpPr txBox="1"/>
          <p:nvPr/>
        </p:nvSpPr>
        <p:spPr>
          <a:xfrm>
            <a:off x="9440957" y="4398181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i="1" dirty="0" err="1"/>
              <a:t>u,v</a:t>
            </a:r>
            <a:r>
              <a:rPr lang="en-US" sz="2000" dirty="0"/>
              <a:t>)</a:t>
            </a:r>
            <a:endParaRPr lang="en-US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4004A9-98A0-9AE9-AD70-B0C0D2235FC7}"/>
              </a:ext>
            </a:extLst>
          </p:cNvPr>
          <p:cNvSpPr txBox="1"/>
          <p:nvPr/>
        </p:nvSpPr>
        <p:spPr>
          <a:xfrm>
            <a:off x="9184287" y="606124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  <a:endParaRPr lang="en-US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4C699D-1A2C-2B6A-7F8F-28BA74058BCF}"/>
              </a:ext>
            </a:extLst>
          </p:cNvPr>
          <p:cNvSpPr txBox="1"/>
          <p:nvPr/>
        </p:nvSpPr>
        <p:spPr>
          <a:xfrm>
            <a:off x="10045529" y="441887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d</a:t>
            </a:r>
            <a:r>
              <a:rPr lang="en-US" sz="2000" i="1" dirty="0">
                <a:solidFill>
                  <a:srgbClr val="FF0000"/>
                </a:solidFill>
              </a:rPr>
              <a:t>s</a:t>
            </a:r>
            <a:endParaRPr lang="en-US" sz="1400" i="1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C28E119-17D5-826C-4392-2C53D4FB2F09}"/>
              </a:ext>
            </a:extLst>
          </p:cNvPr>
          <p:cNvCxnSpPr>
            <a:cxnSpLocks/>
          </p:cNvCxnSpPr>
          <p:nvPr/>
        </p:nvCxnSpPr>
        <p:spPr>
          <a:xfrm flipV="1">
            <a:off x="10061326" y="4227689"/>
            <a:ext cx="96919" cy="4104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1D55E737-4EB9-D41D-068E-FDF0C38C0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36053"/>
              </p:ext>
            </p:extLst>
          </p:nvPr>
        </p:nvGraphicFramePr>
        <p:xfrm>
          <a:off x="10061326" y="3930458"/>
          <a:ext cx="222452" cy="31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1D55E737-4EB9-D41D-068E-FDF0C38C03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1326" y="3930458"/>
                        <a:ext cx="222452" cy="311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5D7F6F70-74B4-2A3F-FA0B-87EE5682793B}"/>
              </a:ext>
            </a:extLst>
          </p:cNvPr>
          <p:cNvSpPr txBox="1"/>
          <p:nvPr/>
        </p:nvSpPr>
        <p:spPr>
          <a:xfrm>
            <a:off x="9612103" y="510837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</a:t>
            </a:r>
            <a:endParaRPr lang="en-US" sz="1400" b="1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FDB7A62-5EDF-8546-842A-5E54B4A26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84301"/>
              </p:ext>
            </p:extLst>
          </p:nvPr>
        </p:nvGraphicFramePr>
        <p:xfrm>
          <a:off x="401632" y="2790777"/>
          <a:ext cx="6621509" cy="14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482400" progId="Equation.DSMT4">
                  <p:embed/>
                </p:oleObj>
              </mc:Choice>
              <mc:Fallback>
                <p:oleObj name="Equation" r:id="rId6" imgW="219708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FDB7A62-5EDF-8546-842A-5E54B4A26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632" y="2790777"/>
                        <a:ext cx="6621509" cy="14511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28D1FF-E1CB-3FE0-3174-D932C25CF570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9715262" y="3816627"/>
            <a:ext cx="330267" cy="80229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6190319-5A33-0B90-3363-EF76ED588FF9}"/>
              </a:ext>
            </a:extLst>
          </p:cNvPr>
          <p:cNvSpPr txBox="1"/>
          <p:nvPr/>
        </p:nvSpPr>
        <p:spPr>
          <a:xfrm>
            <a:off x="9462875" y="355517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</a:t>
            </a:r>
            <a:endParaRPr lang="en-US" sz="1400" b="1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88EA612-4B50-207C-08D3-76279FEDD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2984"/>
              </p:ext>
            </p:extLst>
          </p:nvPr>
        </p:nvGraphicFramePr>
        <p:xfrm>
          <a:off x="401632" y="1748022"/>
          <a:ext cx="78041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04425" imgH="800346" progId="Equation.DSMT4">
                  <p:embed/>
                </p:oleObj>
              </mc:Choice>
              <mc:Fallback>
                <p:oleObj name="Equation" r:id="rId8" imgW="7804425" imgH="800346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88EA612-4B50-207C-08D3-76279FEDD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632" y="1748022"/>
                        <a:ext cx="78041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F127D41-1BD6-C3FB-DDC7-8497881DC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427093"/>
              </p:ext>
            </p:extLst>
          </p:nvPr>
        </p:nvGraphicFramePr>
        <p:xfrm>
          <a:off x="440450" y="4638099"/>
          <a:ext cx="7729324" cy="1442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54280" imgH="495000" progId="Equation.DSMT4">
                  <p:embed/>
                </p:oleObj>
              </mc:Choice>
              <mc:Fallback>
                <p:oleObj name="Equation" r:id="rId10" imgW="2654280" imgH="4950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F127D41-1BD6-C3FB-DDC7-8497881DC7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0450" y="4638099"/>
                        <a:ext cx="7729324" cy="1442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8553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F9308-F9CD-4AEE-E2C1-81FE57E0D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F5CA-4430-CFC9-AA63-7EF8A51A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1560" cy="1325563"/>
          </a:xfrm>
        </p:spPr>
        <p:txBody>
          <a:bodyPr/>
          <a:lstStyle/>
          <a:p>
            <a:r>
              <a:rPr lang="en-US" dirty="0"/>
              <a:t>Parametric Representation of Surfaces (example)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68B2A-4905-EBFB-D098-CDF4F734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4FD1E-8D28-8EDF-8B78-4A3254B0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7019A-D7B7-974C-706A-9C944CB9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61</a:t>
            </a:fld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B483B1D-E603-CC7F-48F7-8835D5EFA6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274271"/>
              </p:ext>
            </p:extLst>
          </p:nvPr>
        </p:nvGraphicFramePr>
        <p:xfrm>
          <a:off x="7848043" y="1690688"/>
          <a:ext cx="3505757" cy="169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120" imgH="711000" progId="Equation.DSMT4">
                  <p:embed/>
                </p:oleObj>
              </mc:Choice>
              <mc:Fallback>
                <p:oleObj name="Equation" r:id="rId3" imgW="1473120" imgH="711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B483B1D-E603-CC7F-48F7-8835D5EFA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8043" y="1690688"/>
                        <a:ext cx="3505757" cy="1692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C8FE7D3-A6BE-30B5-6F7D-2418ECE7D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63391"/>
              </p:ext>
            </p:extLst>
          </p:nvPr>
        </p:nvGraphicFramePr>
        <p:xfrm>
          <a:off x="965581" y="2165026"/>
          <a:ext cx="5231638" cy="828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65080" imgH="279360" progId="Equation.DSMT4">
                  <p:embed/>
                </p:oleObj>
              </mc:Choice>
              <mc:Fallback>
                <p:oleObj name="Equation" r:id="rId5" imgW="176508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C8FE7D3-A6BE-30B5-6F7D-2418ECE7D8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5581" y="2165026"/>
                        <a:ext cx="5231638" cy="828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FDD4DA-FE38-591C-EB43-8B7E0E92D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072"/>
              </p:ext>
            </p:extLst>
          </p:nvPr>
        </p:nvGraphicFramePr>
        <p:xfrm>
          <a:off x="4805489" y="3857460"/>
          <a:ext cx="3276981" cy="1890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380880" progId="Equation.DSMT4">
                  <p:embed/>
                </p:oleObj>
              </mc:Choice>
              <mc:Fallback>
                <p:oleObj name="Equation" r:id="rId7" imgW="660240" imgH="380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EFDD4DA-FE38-591C-EB43-8B7E0E92D0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5489" y="3857460"/>
                        <a:ext cx="3276981" cy="1890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660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509E7-0E88-E045-0456-2B52CA3CB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66CF-8305-E345-86F0-FD9BB4FB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1560" cy="1325563"/>
          </a:xfrm>
        </p:spPr>
        <p:txBody>
          <a:bodyPr/>
          <a:lstStyle/>
          <a:p>
            <a:r>
              <a:rPr lang="en-US" dirty="0"/>
              <a:t>Parametric Representation of Surfaces (exercise)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3B115-362F-ADEC-8037-3E0C0F05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570E2-CD82-0AEF-FFFB-FAA72FF8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7BB42-E0D9-460B-4D06-C19C77AC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62</a:t>
            </a:fld>
            <a:endParaRPr lang="en-US" dirty="0"/>
          </a:p>
        </p:txBody>
      </p:sp>
      <p:pic>
        <p:nvPicPr>
          <p:cNvPr id="9" name="Picture 8" descr="A red circle with a blue line and a blue arrow&#10;&#10;AI-generated content may be incorrect.">
            <a:extLst>
              <a:ext uri="{FF2B5EF4-FFF2-40B4-BE49-F238E27FC236}">
                <a16:creationId xmlns:a16="http://schemas.microsoft.com/office/drawing/2014/main" id="{5EC0F6A3-CD59-8183-7A53-48995C8B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17" y="2429510"/>
            <a:ext cx="3743325" cy="24765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52763F-3B28-6711-6FDC-3A69BCCEB46C}"/>
              </a:ext>
            </a:extLst>
          </p:cNvPr>
          <p:cNvCxnSpPr/>
          <p:nvPr/>
        </p:nvCxnSpPr>
        <p:spPr>
          <a:xfrm flipV="1">
            <a:off x="9039529" y="2192934"/>
            <a:ext cx="0" cy="210312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49ED65-D958-0455-C726-4F7C7886C887}"/>
              </a:ext>
            </a:extLst>
          </p:cNvPr>
          <p:cNvCxnSpPr>
            <a:cxnSpLocks/>
          </p:cNvCxnSpPr>
          <p:nvPr/>
        </p:nvCxnSpPr>
        <p:spPr>
          <a:xfrm flipH="1">
            <a:off x="7873337" y="4297160"/>
            <a:ext cx="1166192" cy="91937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C4BF0D-CBF8-823A-E40E-486BBD852AA9}"/>
              </a:ext>
            </a:extLst>
          </p:cNvPr>
          <p:cNvCxnSpPr>
            <a:cxnSpLocks/>
          </p:cNvCxnSpPr>
          <p:nvPr/>
        </p:nvCxnSpPr>
        <p:spPr>
          <a:xfrm>
            <a:off x="9039529" y="4297160"/>
            <a:ext cx="2268551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A23A77-A4D6-A5C7-6CD9-91431CABBAFA}"/>
              </a:ext>
            </a:extLst>
          </p:cNvPr>
          <p:cNvSpPr txBox="1"/>
          <p:nvPr/>
        </p:nvSpPr>
        <p:spPr>
          <a:xfrm>
            <a:off x="8712200" y="1867540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z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6C134F-1B9D-8C47-18B0-5E5D8438E0A1}"/>
              </a:ext>
            </a:extLst>
          </p:cNvPr>
          <p:cNvSpPr txBox="1"/>
          <p:nvPr/>
        </p:nvSpPr>
        <p:spPr>
          <a:xfrm>
            <a:off x="11259308" y="4019137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y</a:t>
            </a:r>
            <a:endParaRPr 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3F4C6A-1DF4-C1B6-83DD-88EA30AFFADB}"/>
              </a:ext>
            </a:extLst>
          </p:cNvPr>
          <p:cNvSpPr txBox="1"/>
          <p:nvPr/>
        </p:nvSpPr>
        <p:spPr>
          <a:xfrm>
            <a:off x="7701654" y="5047010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x</a:t>
            </a:r>
            <a:endParaRPr lang="en-US" i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60730F-A6AD-27D8-1440-83CE04ABD173}"/>
              </a:ext>
            </a:extLst>
          </p:cNvPr>
          <p:cNvCxnSpPr/>
          <p:nvPr/>
        </p:nvCxnSpPr>
        <p:spPr>
          <a:xfrm flipV="1">
            <a:off x="2920402" y="2149104"/>
            <a:ext cx="0" cy="210312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E6B536F-AF55-B794-8282-B5F92966F3A8}"/>
              </a:ext>
            </a:extLst>
          </p:cNvPr>
          <p:cNvCxnSpPr>
            <a:cxnSpLocks/>
          </p:cNvCxnSpPr>
          <p:nvPr/>
        </p:nvCxnSpPr>
        <p:spPr>
          <a:xfrm flipH="1">
            <a:off x="1754210" y="4253330"/>
            <a:ext cx="1166192" cy="91937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EB77C7-F9DE-4590-EA38-399778364409}"/>
              </a:ext>
            </a:extLst>
          </p:cNvPr>
          <p:cNvCxnSpPr>
            <a:cxnSpLocks/>
          </p:cNvCxnSpPr>
          <p:nvPr/>
        </p:nvCxnSpPr>
        <p:spPr>
          <a:xfrm>
            <a:off x="2920402" y="4253330"/>
            <a:ext cx="2268551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F9504F9-29F7-4E1C-4DEC-623938CAD29D}"/>
              </a:ext>
            </a:extLst>
          </p:cNvPr>
          <p:cNvSpPr txBox="1"/>
          <p:nvPr/>
        </p:nvSpPr>
        <p:spPr>
          <a:xfrm>
            <a:off x="2593073" y="1823710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z</a:t>
            </a:r>
            <a:endParaRPr lang="en-US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F25BC3-E483-E371-324B-D07344B92B4C}"/>
              </a:ext>
            </a:extLst>
          </p:cNvPr>
          <p:cNvSpPr txBox="1"/>
          <p:nvPr/>
        </p:nvSpPr>
        <p:spPr>
          <a:xfrm>
            <a:off x="5140181" y="3975307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y</a:t>
            </a:r>
            <a:endParaRPr lang="en-US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0AAE3C-0798-C711-B720-1B1D7D846486}"/>
              </a:ext>
            </a:extLst>
          </p:cNvPr>
          <p:cNvSpPr txBox="1"/>
          <p:nvPr/>
        </p:nvSpPr>
        <p:spPr>
          <a:xfrm>
            <a:off x="1582527" y="5003180"/>
            <a:ext cx="3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x</a:t>
            </a:r>
            <a:endParaRPr lang="en-US" i="1" dirty="0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7D9D98A-2DD2-8DDF-02D0-76803C1DB365}"/>
              </a:ext>
            </a:extLst>
          </p:cNvPr>
          <p:cNvSpPr/>
          <p:nvPr/>
        </p:nvSpPr>
        <p:spPr>
          <a:xfrm rot="8079313">
            <a:off x="1852623" y="2809789"/>
            <a:ext cx="3214394" cy="2068200"/>
          </a:xfrm>
          <a:prstGeom prst="parallelogram">
            <a:avLst>
              <a:gd name="adj" fmla="val 24498"/>
            </a:avLst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AD14B6C-F6E8-0448-3BD4-903C8FC9C769}"/>
              </a:ext>
            </a:extLst>
          </p:cNvPr>
          <p:cNvCxnSpPr>
            <a:cxnSpLocks/>
          </p:cNvCxnSpPr>
          <p:nvPr/>
        </p:nvCxnSpPr>
        <p:spPr>
          <a:xfrm flipV="1">
            <a:off x="3299952" y="3596640"/>
            <a:ext cx="510048" cy="3735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BF7771CF-4F18-79CF-82AD-25DE0E7A7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90457"/>
              </p:ext>
            </p:extLst>
          </p:nvPr>
        </p:nvGraphicFramePr>
        <p:xfrm>
          <a:off x="3810000" y="3210294"/>
          <a:ext cx="330390" cy="46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BF7771CF-4F18-79CF-82AD-25DE0E7A7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3210294"/>
                        <a:ext cx="330390" cy="462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39D7ECC0-F5AA-B015-5EC9-C16B570BB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037491"/>
              </p:ext>
            </p:extLst>
          </p:nvPr>
        </p:nvGraphicFramePr>
        <p:xfrm>
          <a:off x="2482850" y="5659438"/>
          <a:ext cx="2143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215640" progId="Equation.DSMT4">
                  <p:embed/>
                </p:oleObj>
              </mc:Choice>
              <mc:Fallback>
                <p:oleObj name="Equation" r:id="rId6" imgW="1002960" imgH="21564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39D7ECC0-F5AA-B015-5EC9-C16B570BBF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2850" y="5659438"/>
                        <a:ext cx="214312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2A9820EB-F9C2-94FE-5163-8BBC5D6BA4F8}"/>
              </a:ext>
            </a:extLst>
          </p:cNvPr>
          <p:cNvSpPr txBox="1"/>
          <p:nvPr/>
        </p:nvSpPr>
        <p:spPr>
          <a:xfrm>
            <a:off x="9884370" y="4488367"/>
            <a:ext cx="34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481582-42A9-0CF2-6C99-3BBA18A4DF21}"/>
              </a:ext>
            </a:extLst>
          </p:cNvPr>
          <p:cNvSpPr/>
          <p:nvPr/>
        </p:nvSpPr>
        <p:spPr>
          <a:xfrm>
            <a:off x="3092085" y="4603523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C1A18A4A-740C-AC96-5161-8B86C3B93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04615"/>
              </p:ext>
            </p:extLst>
          </p:nvPr>
        </p:nvGraphicFramePr>
        <p:xfrm>
          <a:off x="2595738" y="4602416"/>
          <a:ext cx="1169505" cy="44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53800" progId="Equation.DSMT4">
                  <p:embed/>
                </p:oleObj>
              </mc:Choice>
              <mc:Fallback>
                <p:oleObj name="Equation" r:id="rId8" imgW="672840" imgH="2538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C1A18A4A-740C-AC96-5161-8B86C3B932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95738" y="4602416"/>
                        <a:ext cx="1169505" cy="44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0376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ECE8-47D3-9B62-7BEB-F82B55D9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Differential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5039-510E-B6D6-18FF-623AFFCCE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Three primary operations that are essential for describing electromagnetic fields:</a:t>
            </a:r>
          </a:p>
          <a:p>
            <a:pPr lvl="1"/>
            <a:r>
              <a:rPr lang="en-US" sz="3200" dirty="0"/>
              <a:t>Gradient</a:t>
            </a:r>
          </a:p>
          <a:p>
            <a:pPr lvl="1"/>
            <a:r>
              <a:rPr lang="en-US" sz="3200" dirty="0"/>
              <a:t>Divergence</a:t>
            </a:r>
          </a:p>
          <a:p>
            <a:pPr lvl="1"/>
            <a:r>
              <a:rPr lang="en-US" sz="3200" dirty="0"/>
              <a:t>Curl</a:t>
            </a:r>
          </a:p>
          <a:p>
            <a:r>
              <a:rPr lang="en-US" sz="3600" dirty="0"/>
              <a:t>Each one has a distinct physical interpretation.</a:t>
            </a:r>
          </a:p>
          <a:p>
            <a:r>
              <a:rPr lang="en-US" sz="3600" dirty="0"/>
              <a:t>These operators are defined using the del symbol (</a:t>
            </a:r>
            <a:r>
              <a:rPr lang="en-US" sz="3600" dirty="0">
                <a:sym typeface="Symbol" panose="05050102010706020507" pitchFamily="18" charset="2"/>
              </a:rPr>
              <a:t></a:t>
            </a:r>
            <a:r>
              <a:rPr lang="en-US" sz="3600" dirty="0"/>
              <a:t>).</a:t>
            </a:r>
          </a:p>
          <a:p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70B53-2ED6-17B9-D5F5-C170A85B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C7C9-8C4D-924F-FE05-594E0B90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84E84-6F2C-EDB9-0EEA-133DCCB2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80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2F53D-DBF5-DD78-E79B-4A1DE34C3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690E-696B-0D08-9435-5F052660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of a Scalar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273FD-29AA-A3CB-333F-BB0C27D0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a scalar field, e.g.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        Output: a vector field, e.g.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59C4E-95FB-F39D-CC90-5E87DC9F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26012-BCA6-0723-98C7-D8637E72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AAFAE-F874-3720-EA9C-FC1B791C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D6F8B7-7416-F787-31B5-CDD92E22F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67984"/>
              </p:ext>
            </p:extLst>
          </p:nvPr>
        </p:nvGraphicFramePr>
        <p:xfrm>
          <a:off x="4674870" y="3912318"/>
          <a:ext cx="32893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203040" progId="Equation.DSMT4">
                  <p:embed/>
                </p:oleObj>
              </mc:Choice>
              <mc:Fallback>
                <p:oleObj name="Equation" r:id="rId2" imgW="4824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CD6F8B7-7416-F787-31B5-CDD92E22F0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4870" y="3912318"/>
                        <a:ext cx="328930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B96D77-8616-123C-B6C3-109DBDDE712C}"/>
              </a:ext>
            </a:extLst>
          </p:cNvPr>
          <p:cNvSpPr txBox="1"/>
          <p:nvPr/>
        </p:nvSpPr>
        <p:spPr>
          <a:xfrm>
            <a:off x="7224735" y="5163284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Scalar field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0C6DA0-7FF3-9C93-BAA9-0FD40240DA5A}"/>
              </a:ext>
            </a:extLst>
          </p:cNvPr>
          <p:cNvCxnSpPr>
            <a:cxnSpLocks/>
          </p:cNvCxnSpPr>
          <p:nvPr/>
        </p:nvCxnSpPr>
        <p:spPr>
          <a:xfrm flipH="1" flipV="1">
            <a:off x="7486650" y="4727207"/>
            <a:ext cx="477520" cy="55062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764454-4108-DE55-0FAF-D9CA681160B4}"/>
              </a:ext>
            </a:extLst>
          </p:cNvPr>
          <p:cNvSpPr txBox="1"/>
          <p:nvPr/>
        </p:nvSpPr>
        <p:spPr>
          <a:xfrm>
            <a:off x="3431290" y="5016056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Vector field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AC1CED-FA5F-381D-3E67-9693D42DFF5B}"/>
              </a:ext>
            </a:extLst>
          </p:cNvPr>
          <p:cNvCxnSpPr>
            <a:cxnSpLocks/>
          </p:cNvCxnSpPr>
          <p:nvPr/>
        </p:nvCxnSpPr>
        <p:spPr>
          <a:xfrm flipV="1">
            <a:off x="4370342" y="4634415"/>
            <a:ext cx="416888" cy="45879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F71134-AD80-CC48-07D1-3ED3E7FDB008}"/>
              </a:ext>
            </a:extLst>
          </p:cNvPr>
          <p:cNvCxnSpPr>
            <a:cxnSpLocks/>
          </p:cNvCxnSpPr>
          <p:nvPr/>
        </p:nvCxnSpPr>
        <p:spPr>
          <a:xfrm flipH="1">
            <a:off x="6903510" y="3466924"/>
            <a:ext cx="206516" cy="620914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4619D5-023E-1444-F892-20719D234656}"/>
              </a:ext>
            </a:extLst>
          </p:cNvPr>
          <p:cNvSpPr txBox="1"/>
          <p:nvPr/>
        </p:nvSpPr>
        <p:spPr>
          <a:xfrm>
            <a:off x="6369435" y="2669904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Gradient symbol</a:t>
            </a:r>
          </a:p>
        </p:txBody>
      </p:sp>
    </p:spTree>
    <p:extLst>
      <p:ext uri="{BB962C8B-B14F-4D97-AF65-F5344CB8AC3E}">
        <p14:creationId xmlns:p14="http://schemas.microsoft.com/office/powerpoint/2010/main" val="39221089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3654E-B2AF-A734-D2BC-96ED8E524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03A3-E4F9-032F-AA31-D4F3877E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of a Scalar Field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4C72-026B-93B1-603B-9412A4B3E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magnitude</a:t>
            </a:r>
            <a:r>
              <a:rPr lang="en-US" dirty="0">
                <a:sym typeface="Wingdings" panose="05000000000000000000" pitchFamily="2" charset="2"/>
              </a:rPr>
              <a:t>: Rate of maximum increase</a:t>
            </a:r>
            <a:endParaRPr lang="en-US" dirty="0"/>
          </a:p>
          <a:p>
            <a:r>
              <a:rPr lang="en-US" dirty="0"/>
              <a:t>Gradient direction:</a:t>
            </a:r>
            <a:r>
              <a:rPr lang="en-US" dirty="0">
                <a:sym typeface="Wingdings" panose="05000000000000000000" pitchFamily="2" charset="2"/>
              </a:rPr>
              <a:t> Steepest ascent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BAAAD-272F-01AB-F78F-1C99B185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10AEB-9E4F-17EF-77A9-4E10E5F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11DC3-5AFF-1CF8-7C6E-8B2C5C8E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395F051-09FA-022F-5A2B-217E11F74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45536"/>
              </p:ext>
            </p:extLst>
          </p:nvPr>
        </p:nvGraphicFramePr>
        <p:xfrm>
          <a:off x="2811939" y="3554654"/>
          <a:ext cx="6145847" cy="268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393480" progId="Equation.DSMT4">
                  <p:embed/>
                </p:oleObj>
              </mc:Choice>
              <mc:Fallback>
                <p:oleObj name="Equation" r:id="rId2" imgW="90144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395F051-09FA-022F-5A2B-217E11F74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1939" y="3554654"/>
                        <a:ext cx="6145847" cy="2683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6BFF04-4CFF-D555-BCD1-E2456E23D1C9}"/>
              </a:ext>
            </a:extLst>
          </p:cNvPr>
          <p:cNvSpPr txBox="1"/>
          <p:nvPr/>
        </p:nvSpPr>
        <p:spPr>
          <a:xfrm>
            <a:off x="5291681" y="5641631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Scalar field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17609B-0A36-195C-D991-EDCB255605E0}"/>
              </a:ext>
            </a:extLst>
          </p:cNvPr>
          <p:cNvCxnSpPr>
            <a:cxnSpLocks/>
          </p:cNvCxnSpPr>
          <p:nvPr/>
        </p:nvCxnSpPr>
        <p:spPr>
          <a:xfrm flipH="1" flipV="1">
            <a:off x="5553596" y="5205554"/>
            <a:ext cx="477520" cy="55062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77B9C06-A1E2-67D7-84EE-83A2C79D918F}"/>
              </a:ext>
            </a:extLst>
          </p:cNvPr>
          <p:cNvSpPr txBox="1"/>
          <p:nvPr/>
        </p:nvSpPr>
        <p:spPr>
          <a:xfrm>
            <a:off x="1590788" y="5285147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Vector field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13AF10-559F-D726-12D1-051F4F3F3417}"/>
              </a:ext>
            </a:extLst>
          </p:cNvPr>
          <p:cNvCxnSpPr>
            <a:cxnSpLocks/>
          </p:cNvCxnSpPr>
          <p:nvPr/>
        </p:nvCxnSpPr>
        <p:spPr>
          <a:xfrm flipV="1">
            <a:off x="2529840" y="4903506"/>
            <a:ext cx="416888" cy="45879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D31BBF-EEFC-67EF-5602-5DBFC1117B82}"/>
              </a:ext>
            </a:extLst>
          </p:cNvPr>
          <p:cNvCxnSpPr>
            <a:cxnSpLocks/>
          </p:cNvCxnSpPr>
          <p:nvPr/>
        </p:nvCxnSpPr>
        <p:spPr>
          <a:xfrm flipH="1">
            <a:off x="5075005" y="3824244"/>
            <a:ext cx="206516" cy="620914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FBBF91-9F59-165F-60C6-C791E8451323}"/>
              </a:ext>
            </a:extLst>
          </p:cNvPr>
          <p:cNvSpPr txBox="1"/>
          <p:nvPr/>
        </p:nvSpPr>
        <p:spPr>
          <a:xfrm>
            <a:off x="4540930" y="3027224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Gradient symbol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B12258-A988-17A9-AD65-526F9DA53E26}"/>
              </a:ext>
            </a:extLst>
          </p:cNvPr>
          <p:cNvCxnSpPr>
            <a:cxnSpLocks/>
          </p:cNvCxnSpPr>
          <p:nvPr/>
        </p:nvCxnSpPr>
        <p:spPr>
          <a:xfrm flipH="1">
            <a:off x="7205204" y="3442722"/>
            <a:ext cx="206516" cy="87035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A54BFF-DD54-EC1A-DCFF-8F6028EA19D2}"/>
              </a:ext>
            </a:extLst>
          </p:cNvPr>
          <p:cNvSpPr txBox="1"/>
          <p:nvPr/>
        </p:nvSpPr>
        <p:spPr>
          <a:xfrm>
            <a:off x="6621768" y="2599832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Gradient direction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7697E4-D248-20A4-AB00-F3FE0936C938}"/>
              </a:ext>
            </a:extLst>
          </p:cNvPr>
          <p:cNvCxnSpPr>
            <a:cxnSpLocks/>
          </p:cNvCxnSpPr>
          <p:nvPr/>
        </p:nvCxnSpPr>
        <p:spPr>
          <a:xfrm flipH="1">
            <a:off x="8902616" y="4719410"/>
            <a:ext cx="954889" cy="185311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3F09CD-9124-D0EA-B9AD-7E597CB5CF19}"/>
              </a:ext>
            </a:extLst>
          </p:cNvPr>
          <p:cNvSpPr txBox="1"/>
          <p:nvPr/>
        </p:nvSpPr>
        <p:spPr>
          <a:xfrm>
            <a:off x="9738219" y="4308816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Gradient magnitude</a:t>
            </a:r>
          </a:p>
        </p:txBody>
      </p:sp>
    </p:spTree>
    <p:extLst>
      <p:ext uri="{BB962C8B-B14F-4D97-AF65-F5344CB8AC3E}">
        <p14:creationId xmlns:p14="http://schemas.microsoft.com/office/powerpoint/2010/main" val="15943797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31771-7586-745C-1427-21D91995A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D892-40B5-1FDA-A313-436A5D50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of a Scalar Field (example)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7128C-E776-DCC1-196F-66CA32E7D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88" cy="4351338"/>
          </a:xfrm>
        </p:spPr>
        <p:txBody>
          <a:bodyPr/>
          <a:lstStyle/>
          <a:p>
            <a:r>
              <a:rPr lang="en-US" dirty="0"/>
              <a:t>Magnitude </a:t>
            </a:r>
            <a:r>
              <a:rPr lang="en-US" dirty="0">
                <a:sym typeface="Wingdings" panose="05000000000000000000" pitchFamily="2" charset="2"/>
              </a:rPr>
              <a:t> Rate of maximum increase</a:t>
            </a:r>
            <a:endParaRPr lang="en-US" dirty="0"/>
          </a:p>
          <a:p>
            <a:r>
              <a:rPr lang="en-US" dirty="0"/>
              <a:t>Direction </a:t>
            </a:r>
            <a:r>
              <a:rPr lang="en-US" dirty="0">
                <a:sym typeface="Wingdings" panose="05000000000000000000" pitchFamily="2" charset="2"/>
              </a:rPr>
              <a:t> Steepest ascent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36F25-21DD-BEBD-0478-3A8573A5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EF7DA-F018-FF63-1814-4C7C65F4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9D81-EDDC-8B68-46D2-CF9BA9AC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66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740302-49F6-9D3A-04B9-701985D088A4}"/>
              </a:ext>
            </a:extLst>
          </p:cNvPr>
          <p:cNvSpPr/>
          <p:nvPr/>
        </p:nvSpPr>
        <p:spPr>
          <a:xfrm>
            <a:off x="9398765" y="4226453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B8E478-3216-FCE6-ED17-2DC5C592683A}"/>
              </a:ext>
            </a:extLst>
          </p:cNvPr>
          <p:cNvSpPr/>
          <p:nvPr/>
        </p:nvSpPr>
        <p:spPr>
          <a:xfrm>
            <a:off x="8191757" y="3005749"/>
            <a:ext cx="2468880" cy="2468880"/>
          </a:xfrm>
          <a:prstGeom prst="ellipse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43131-6122-C8C3-B093-ADE14F867205}"/>
              </a:ext>
            </a:extLst>
          </p:cNvPr>
          <p:cNvSpPr txBox="1"/>
          <p:nvPr/>
        </p:nvSpPr>
        <p:spPr>
          <a:xfrm>
            <a:off x="1096693" y="3572774"/>
            <a:ext cx="313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 = 9, </a:t>
            </a:r>
            <a:r>
              <a:rPr lang="en-US" sz="2400" i="1" dirty="0"/>
              <a:t>y</a:t>
            </a:r>
            <a:r>
              <a:rPr lang="en-US" sz="2400" dirty="0"/>
              <a:t> = 2, </a:t>
            </a:r>
            <a:r>
              <a:rPr lang="en-US" sz="2400" i="1" dirty="0"/>
              <a:t>z</a:t>
            </a:r>
            <a:r>
              <a:rPr lang="en-US" sz="2400" dirty="0"/>
              <a:t> = 3) = 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AAA485-2708-05E7-A025-02EFE4112928}"/>
              </a:ext>
            </a:extLst>
          </p:cNvPr>
          <p:cNvSpPr txBox="1"/>
          <p:nvPr/>
        </p:nvSpPr>
        <p:spPr>
          <a:xfrm>
            <a:off x="1025595" y="3064204"/>
            <a:ext cx="3132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dirty="0"/>
              <a:t>: (</a:t>
            </a:r>
            <a:r>
              <a:rPr lang="en-US" sz="2400" i="1" dirty="0"/>
              <a:t>x</a:t>
            </a:r>
            <a:r>
              <a:rPr lang="en-US" sz="2400" dirty="0"/>
              <a:t> = 9, </a:t>
            </a:r>
            <a:r>
              <a:rPr lang="en-US" sz="2400" i="1" dirty="0"/>
              <a:t>y</a:t>
            </a:r>
            <a:r>
              <a:rPr lang="en-US" sz="2400" dirty="0"/>
              <a:t> = 2, </a:t>
            </a:r>
            <a:r>
              <a:rPr lang="en-US" sz="2400" i="1" dirty="0"/>
              <a:t>z</a:t>
            </a:r>
            <a:r>
              <a:rPr lang="en-US" sz="2400" dirty="0"/>
              <a:t> = 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F3BDAB-0D58-4BD2-AE8A-ED938A617C13}"/>
              </a:ext>
            </a:extLst>
          </p:cNvPr>
          <p:cNvSpPr txBox="1"/>
          <p:nvPr/>
        </p:nvSpPr>
        <p:spPr>
          <a:xfrm>
            <a:off x="9012155" y="4189877"/>
            <a:ext cx="53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461141-218D-85B2-A422-D29579CCCFDC}"/>
              </a:ext>
            </a:extLst>
          </p:cNvPr>
          <p:cNvCxnSpPr>
            <a:cxnSpLocks/>
          </p:cNvCxnSpPr>
          <p:nvPr/>
        </p:nvCxnSpPr>
        <p:spPr>
          <a:xfrm flipH="1">
            <a:off x="9426197" y="3714494"/>
            <a:ext cx="1091692" cy="539391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771695B-A353-6D21-D886-19138CCD7497}"/>
              </a:ext>
            </a:extLst>
          </p:cNvPr>
          <p:cNvSpPr txBox="1"/>
          <p:nvPr/>
        </p:nvSpPr>
        <p:spPr>
          <a:xfrm>
            <a:off x="9775919" y="3910537"/>
            <a:ext cx="58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>
                <a:sym typeface="Symbol" panose="05050102010706020507" pitchFamily="18" charset="2"/>
              </a:rPr>
              <a:t>l</a:t>
            </a:r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F9DB4C-2200-955A-BF90-5940035BA7C7}"/>
              </a:ext>
            </a:extLst>
          </p:cNvPr>
          <p:cNvSpPr/>
          <p:nvPr/>
        </p:nvSpPr>
        <p:spPr>
          <a:xfrm>
            <a:off x="10585453" y="4537270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68FD0D-E4D6-1969-0067-3465B3115E8B}"/>
              </a:ext>
            </a:extLst>
          </p:cNvPr>
          <p:cNvSpPr/>
          <p:nvPr/>
        </p:nvSpPr>
        <p:spPr>
          <a:xfrm>
            <a:off x="9679875" y="3015369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1C9CC21-6178-8D25-E9DE-9150D37A3EA2}"/>
              </a:ext>
            </a:extLst>
          </p:cNvPr>
          <p:cNvSpPr/>
          <p:nvPr/>
        </p:nvSpPr>
        <p:spPr>
          <a:xfrm>
            <a:off x="8840027" y="3103709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CDC8D5-8401-4867-A441-8282E960472A}"/>
              </a:ext>
            </a:extLst>
          </p:cNvPr>
          <p:cNvSpPr/>
          <p:nvPr/>
        </p:nvSpPr>
        <p:spPr>
          <a:xfrm>
            <a:off x="10509319" y="3673611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21E5FB-1951-6C0D-7F4C-9DAD92315AC4}"/>
              </a:ext>
            </a:extLst>
          </p:cNvPr>
          <p:cNvSpPr/>
          <p:nvPr/>
        </p:nvSpPr>
        <p:spPr>
          <a:xfrm>
            <a:off x="8239793" y="3768688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99341F5-820A-39F3-0258-FB867C895B9B}"/>
              </a:ext>
            </a:extLst>
          </p:cNvPr>
          <p:cNvSpPr/>
          <p:nvPr/>
        </p:nvSpPr>
        <p:spPr>
          <a:xfrm>
            <a:off x="8237276" y="4651542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C3DB6CF-56EB-ED4A-2A7C-329834BAC6BF}"/>
              </a:ext>
            </a:extLst>
          </p:cNvPr>
          <p:cNvSpPr/>
          <p:nvPr/>
        </p:nvSpPr>
        <p:spPr>
          <a:xfrm>
            <a:off x="8864018" y="5336433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0FF0D05-9F7D-9714-ED15-9F7EDAEF3255}"/>
              </a:ext>
            </a:extLst>
          </p:cNvPr>
          <p:cNvSpPr/>
          <p:nvPr/>
        </p:nvSpPr>
        <p:spPr>
          <a:xfrm>
            <a:off x="9900067" y="5346889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E92B0F-505E-FA39-37A4-19FC80A517D0}"/>
              </a:ext>
            </a:extLst>
          </p:cNvPr>
          <p:cNvSpPr txBox="1"/>
          <p:nvPr/>
        </p:nvSpPr>
        <p:spPr>
          <a:xfrm>
            <a:off x="10490457" y="3380517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0C1D59-8331-4E76-B111-4B2FD8BA3715}"/>
              </a:ext>
            </a:extLst>
          </p:cNvPr>
          <p:cNvSpPr txBox="1"/>
          <p:nvPr/>
        </p:nvSpPr>
        <p:spPr>
          <a:xfrm>
            <a:off x="1096693" y="4126724"/>
            <a:ext cx="136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>
                <a:sym typeface="Symbol" panose="05050102010706020507" pitchFamily="18" charset="2"/>
              </a:rPr>
              <a:t>l = </a:t>
            </a:r>
            <a:r>
              <a:rPr lang="en-US" sz="2400" dirty="0">
                <a:sym typeface="Symbol" panose="05050102010706020507" pitchFamily="18" charset="2"/>
              </a:rPr>
              <a:t>0.1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88B471-FF60-84F2-BDC6-923992A1BDEF}"/>
              </a:ext>
            </a:extLst>
          </p:cNvPr>
          <p:cNvSpPr txBox="1"/>
          <p:nvPr/>
        </p:nvSpPr>
        <p:spPr>
          <a:xfrm>
            <a:off x="10598791" y="4306437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5.9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FDC713-75AE-C550-B736-8F713240BBBA}"/>
              </a:ext>
            </a:extLst>
          </p:cNvPr>
          <p:cNvSpPr txBox="1"/>
          <p:nvPr/>
        </p:nvSpPr>
        <p:spPr>
          <a:xfrm>
            <a:off x="9899401" y="5228572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5.8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70AC23-EC06-D40F-AA99-75C21CDBC0E6}"/>
              </a:ext>
            </a:extLst>
          </p:cNvPr>
          <p:cNvSpPr txBox="1"/>
          <p:nvPr/>
        </p:nvSpPr>
        <p:spPr>
          <a:xfrm>
            <a:off x="7965002" y="5323992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5.9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1160FD-28AC-52A4-AAB5-F5C592FE5272}"/>
              </a:ext>
            </a:extLst>
          </p:cNvPr>
          <p:cNvSpPr txBox="1"/>
          <p:nvPr/>
        </p:nvSpPr>
        <p:spPr>
          <a:xfrm>
            <a:off x="7408285" y="4471022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6E640E-4213-BD48-0E32-DBF878ED98BC}"/>
              </a:ext>
            </a:extLst>
          </p:cNvPr>
          <p:cNvSpPr txBox="1"/>
          <p:nvPr/>
        </p:nvSpPr>
        <p:spPr>
          <a:xfrm>
            <a:off x="7242102" y="3550747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6.1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F9815D-259B-573C-3B48-65D69982314D}"/>
              </a:ext>
            </a:extLst>
          </p:cNvPr>
          <p:cNvSpPr txBox="1"/>
          <p:nvPr/>
        </p:nvSpPr>
        <p:spPr>
          <a:xfrm>
            <a:off x="8004993" y="2741442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6.2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A75675-FAD3-2783-8DF2-AE98A3455932}"/>
              </a:ext>
            </a:extLst>
          </p:cNvPr>
          <p:cNvSpPr txBox="1"/>
          <p:nvPr/>
        </p:nvSpPr>
        <p:spPr>
          <a:xfrm>
            <a:off x="9729234" y="2626768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6.1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86AFF8-5B48-8E20-1A4F-06277C940F22}"/>
              </a:ext>
            </a:extLst>
          </p:cNvPr>
          <p:cNvCxnSpPr>
            <a:cxnSpLocks/>
          </p:cNvCxnSpPr>
          <p:nvPr/>
        </p:nvCxnSpPr>
        <p:spPr>
          <a:xfrm flipH="1" flipV="1">
            <a:off x="8876919" y="3143506"/>
            <a:ext cx="549278" cy="11067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C2A5C65-F3EC-C57F-8F37-004A0732752A}"/>
              </a:ext>
            </a:extLst>
          </p:cNvPr>
          <p:cNvSpPr txBox="1"/>
          <p:nvPr/>
        </p:nvSpPr>
        <p:spPr>
          <a:xfrm rot="3738724">
            <a:off x="8462862" y="3348590"/>
            <a:ext cx="1451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Gradient direction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DA3D06B3-CACA-BEC7-E3E8-C72659BBF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540286"/>
              </p:ext>
            </p:extLst>
          </p:nvPr>
        </p:nvGraphicFramePr>
        <p:xfrm>
          <a:off x="1195070" y="4420709"/>
          <a:ext cx="49545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482400" progId="Equation.DSMT4">
                  <p:embed/>
                </p:oleObj>
              </mc:Choice>
              <mc:Fallback>
                <p:oleObj name="Equation" r:id="rId2" imgW="2209680" imgH="4824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DA3D06B3-CACA-BEC7-E3E8-C72659BBF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5070" y="4420709"/>
                        <a:ext cx="4954587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02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42EA5-B6E4-89E9-5D51-575CBE0F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and Equipotential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032F-4C65-C358-9FCE-B158CE07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1872" cy="4351338"/>
          </a:xfrm>
        </p:spPr>
        <p:txBody>
          <a:bodyPr/>
          <a:lstStyle/>
          <a:p>
            <a:r>
              <a:rPr lang="en-US" dirty="0"/>
              <a:t>A scalar field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assigns a number to every point in space.</a:t>
            </a:r>
          </a:p>
          <a:p>
            <a:r>
              <a:rPr lang="en-US" dirty="0"/>
              <a:t>A </a:t>
            </a:r>
            <a:r>
              <a:rPr lang="en-US" b="1" dirty="0"/>
              <a:t>level surface</a:t>
            </a:r>
            <a:r>
              <a:rPr lang="en-US" dirty="0"/>
              <a:t> (or </a:t>
            </a:r>
            <a:r>
              <a:rPr lang="en-US" b="1" dirty="0"/>
              <a:t>equipotential surface</a:t>
            </a:r>
            <a:r>
              <a:rPr lang="en-US" dirty="0"/>
              <a:t>) is the locus of all points satisfying:</a:t>
            </a:r>
          </a:p>
          <a:p>
            <a:pPr marL="0" indent="0">
              <a:buNone/>
            </a:pPr>
            <a:r>
              <a:rPr lang="en-US" i="1" dirty="0"/>
              <a:t>	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constant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At any point </a:t>
            </a:r>
            <a:r>
              <a:rPr lang="en-US" i="1" dirty="0">
                <a:sym typeface="Wingdings" panose="05000000000000000000" pitchFamily="2" charset="2"/>
              </a:rPr>
              <a:t>P</a:t>
            </a:r>
            <a:r>
              <a:rPr lang="en-US" dirty="0">
                <a:sym typeface="Wingdings" panose="05000000000000000000" pitchFamily="2" charset="2"/>
              </a:rPr>
              <a:t>, the gradient vector of a scalar field is </a:t>
            </a:r>
            <a:r>
              <a:rPr lang="en-US" i="1" dirty="0">
                <a:sym typeface="Wingdings" panose="05000000000000000000" pitchFamily="2" charset="2"/>
              </a:rPr>
              <a:t>perpendicular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i="1" dirty="0">
                <a:sym typeface="Wingdings" panose="05000000000000000000" pitchFamily="2" charset="2"/>
              </a:rPr>
              <a:t>normal)</a:t>
            </a:r>
            <a:r>
              <a:rPr lang="en-US" dirty="0">
                <a:sym typeface="Wingdings" panose="05000000000000000000" pitchFamily="2" charset="2"/>
              </a:rPr>
              <a:t> to the equipotential surface that passes through </a:t>
            </a:r>
            <a:r>
              <a:rPr lang="en-US" i="1" dirty="0">
                <a:sym typeface="Wingdings" panose="05000000000000000000" pitchFamily="2" charset="2"/>
              </a:rPr>
              <a:t>P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ACC6-9679-2338-E680-945DD21E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DF2E9-1BB0-A34F-64F7-CA40B185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8A4E2-6787-DFCC-3769-C64D04B9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2759D-3BF3-4AC8-D50A-8A846C07C5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17045">
            <a:off x="8704940" y="2257114"/>
            <a:ext cx="3060493" cy="2279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8204B9-668D-AC6A-F6F2-7F51B9E0F9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17045">
            <a:off x="8704941" y="1958662"/>
            <a:ext cx="3060493" cy="2279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D6E2E7-ADF1-4FAA-25FA-F536B261D6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7045">
            <a:off x="8694804" y="1605765"/>
            <a:ext cx="3060493" cy="2279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4E316C-B7D5-B6A3-2D2C-A2CC6BC2DAA4}"/>
              </a:ext>
            </a:extLst>
          </p:cNvPr>
          <p:cNvSpPr txBox="1"/>
          <p:nvPr/>
        </p:nvSpPr>
        <p:spPr>
          <a:xfrm>
            <a:off x="7510552" y="3096376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1.5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B66D2-7F1B-A540-7F36-7B79DF384FB0}"/>
              </a:ext>
            </a:extLst>
          </p:cNvPr>
          <p:cNvSpPr txBox="1"/>
          <p:nvPr/>
        </p:nvSpPr>
        <p:spPr>
          <a:xfrm>
            <a:off x="7510552" y="2743479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1.6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A5617-621B-0F66-35EC-3B09B9EEB481}"/>
              </a:ext>
            </a:extLst>
          </p:cNvPr>
          <p:cNvSpPr txBox="1"/>
          <p:nvPr/>
        </p:nvSpPr>
        <p:spPr>
          <a:xfrm>
            <a:off x="7520689" y="3449273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</a:t>
            </a:r>
            <a:r>
              <a:rPr lang="en-US" sz="2400" dirty="0"/>
              <a:t> = 1.4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43D3B6-4AD3-13E6-2280-78274FC676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27123">
            <a:off x="8086169" y="4544336"/>
            <a:ext cx="3752375" cy="227943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D2EFF4D-FFA6-0590-47AD-EE125B550C55}"/>
              </a:ext>
            </a:extLst>
          </p:cNvPr>
          <p:cNvSpPr/>
          <p:nvPr/>
        </p:nvSpPr>
        <p:spPr>
          <a:xfrm>
            <a:off x="9444453" y="5466803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8E2C82-26E8-FFBF-4DAF-86F50DB793A4}"/>
              </a:ext>
            </a:extLst>
          </p:cNvPr>
          <p:cNvCxnSpPr>
            <a:cxnSpLocks/>
          </p:cNvCxnSpPr>
          <p:nvPr/>
        </p:nvCxnSpPr>
        <p:spPr>
          <a:xfrm flipH="1" flipV="1">
            <a:off x="9068892" y="4734514"/>
            <a:ext cx="399945" cy="7611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A1C0E11-9D57-A5CA-3501-681D938C8A2B}"/>
              </a:ext>
            </a:extLst>
          </p:cNvPr>
          <p:cNvSpPr txBox="1"/>
          <p:nvPr/>
        </p:nvSpPr>
        <p:spPr>
          <a:xfrm>
            <a:off x="9342746" y="5258029"/>
            <a:ext cx="193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dirty="0"/>
              <a:t>: (</a:t>
            </a:r>
            <a:r>
              <a:rPr lang="en-US" sz="2400" i="1" dirty="0"/>
              <a:t>x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baseline="-25000" dirty="0"/>
              <a:t>0</a:t>
            </a:r>
            <a:r>
              <a:rPr lang="en-US" sz="2400" dirty="0"/>
              <a:t>, </a:t>
            </a:r>
            <a:r>
              <a:rPr lang="en-US" sz="2400" i="1" dirty="0"/>
              <a:t>z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941466-5BEF-218E-A39F-CC86EBE6A236}"/>
              </a:ext>
            </a:extLst>
          </p:cNvPr>
          <p:cNvSpPr txBox="1"/>
          <p:nvPr/>
        </p:nvSpPr>
        <p:spPr>
          <a:xfrm>
            <a:off x="9086877" y="4815521"/>
            <a:ext cx="71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</a:t>
            </a:r>
            <a:r>
              <a:rPr lang="en-US" sz="28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1DD125-3F4C-E34F-35C3-FBEDC02F2739}"/>
              </a:ext>
            </a:extLst>
          </p:cNvPr>
          <p:cNvSpPr txBox="1"/>
          <p:nvPr/>
        </p:nvSpPr>
        <p:spPr>
          <a:xfrm rot="1374101">
            <a:off x="8049408" y="6018975"/>
            <a:ext cx="17763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sz="2200" baseline="-25000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n-US" sz="2200" baseline="-25000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sz="2200" baseline="-25000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3338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C6CD8E6-2AE1-5CCA-2C90-C7C7A2504AD6}"/>
              </a:ext>
            </a:extLst>
          </p:cNvPr>
          <p:cNvCxnSpPr>
            <a:cxnSpLocks/>
          </p:cNvCxnSpPr>
          <p:nvPr/>
        </p:nvCxnSpPr>
        <p:spPr>
          <a:xfrm>
            <a:off x="9719735" y="4215530"/>
            <a:ext cx="1629490" cy="140892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BFCA2D0-B96F-409E-338E-19DF29A6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Directional Derivative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5CE9-13C2-B44B-CF0D-08239EFF3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Directional derivative</a:t>
            </a:r>
            <a:r>
              <a:rPr lang="en-US" dirty="0"/>
              <a:t> is the rate at which a scalar field </a:t>
            </a:r>
            <a:r>
              <a:rPr lang="en-US" i="1" dirty="0"/>
              <a:t>f</a:t>
            </a:r>
            <a:r>
              <a:rPr lang="en-US" dirty="0"/>
              <a:t> changes at a point </a:t>
            </a:r>
            <a:r>
              <a:rPr lang="en-US" i="1" dirty="0"/>
              <a:t>P</a:t>
            </a:r>
            <a:r>
              <a:rPr lang="en-US" dirty="0"/>
              <a:t> in a </a:t>
            </a:r>
            <a:r>
              <a:rPr lang="en-US" i="1" dirty="0"/>
              <a:t>specific direction</a:t>
            </a:r>
            <a:r>
              <a:rPr lang="en-US" dirty="0"/>
              <a:t> (   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492DF-073B-9F09-82F5-10FA91FC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AFE19-6A22-6300-9B84-131F6B4FC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5613-AEBD-680C-B493-164E8D71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68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B0B49C-5DF4-396E-DB47-FD2214C83F00}"/>
              </a:ext>
            </a:extLst>
          </p:cNvPr>
          <p:cNvSpPr/>
          <p:nvPr/>
        </p:nvSpPr>
        <p:spPr>
          <a:xfrm>
            <a:off x="10965100" y="4160667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34A28-70FF-80E0-3DC0-2BEA478D9890}"/>
              </a:ext>
            </a:extLst>
          </p:cNvPr>
          <p:cNvSpPr txBox="1"/>
          <p:nvPr/>
        </p:nvSpPr>
        <p:spPr>
          <a:xfrm>
            <a:off x="10578490" y="4124091"/>
            <a:ext cx="53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30BDA8-A1BF-0EAB-884D-D4F9AF328BF9}"/>
              </a:ext>
            </a:extLst>
          </p:cNvPr>
          <p:cNvCxnSpPr>
            <a:cxnSpLocks/>
          </p:cNvCxnSpPr>
          <p:nvPr/>
        </p:nvCxnSpPr>
        <p:spPr>
          <a:xfrm flipV="1">
            <a:off x="9719735" y="4188099"/>
            <a:ext cx="1272797" cy="27431"/>
          </a:xfrm>
          <a:prstGeom prst="straightConnector1">
            <a:avLst/>
          </a:prstGeom>
          <a:ln w="28575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84819D9-A609-D019-FF4D-B16A3CD1C2C0}"/>
              </a:ext>
            </a:extLst>
          </p:cNvPr>
          <p:cNvSpPr/>
          <p:nvPr/>
        </p:nvSpPr>
        <p:spPr>
          <a:xfrm>
            <a:off x="9701784" y="4184082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917FD0-DCB6-F897-2DF7-474EBE0AE4AD}"/>
              </a:ext>
            </a:extLst>
          </p:cNvPr>
          <p:cNvCxnSpPr>
            <a:cxnSpLocks/>
          </p:cNvCxnSpPr>
          <p:nvPr/>
        </p:nvCxnSpPr>
        <p:spPr>
          <a:xfrm flipH="1" flipV="1">
            <a:off x="10158593" y="2987582"/>
            <a:ext cx="833939" cy="119693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2896289-54FF-EC05-F55B-2A3FF5435651}"/>
              </a:ext>
            </a:extLst>
          </p:cNvPr>
          <p:cNvSpPr txBox="1"/>
          <p:nvPr/>
        </p:nvSpPr>
        <p:spPr>
          <a:xfrm rot="3141683">
            <a:off x="10443280" y="3126466"/>
            <a:ext cx="63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</a:t>
            </a:r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f</a:t>
            </a:r>
            <a:endParaRPr lang="en-US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BF673A28-13CA-9B7B-65CD-25F7797D4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2951"/>
              </p:ext>
            </p:extLst>
          </p:nvPr>
        </p:nvGraphicFramePr>
        <p:xfrm>
          <a:off x="9965798" y="3775964"/>
          <a:ext cx="7032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560" imgH="177480" progId="Equation.DSMT4">
                  <p:embed/>
                </p:oleObj>
              </mc:Choice>
              <mc:Fallback>
                <p:oleObj name="Equation" r:id="rId2" imgW="30456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BF673A28-13CA-9B7B-65CD-25F7797D4D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65798" y="3775964"/>
                        <a:ext cx="703262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93E982-1A08-1F91-211D-2836D5C9DD47}"/>
              </a:ext>
            </a:extLst>
          </p:cNvPr>
          <p:cNvCxnSpPr>
            <a:cxnSpLocks/>
          </p:cNvCxnSpPr>
          <p:nvPr/>
        </p:nvCxnSpPr>
        <p:spPr>
          <a:xfrm>
            <a:off x="10987452" y="4184082"/>
            <a:ext cx="366348" cy="144840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82D9F8BF-11FA-4B7A-9789-63AE135A0D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96646"/>
              </p:ext>
            </p:extLst>
          </p:nvPr>
        </p:nvGraphicFramePr>
        <p:xfrm>
          <a:off x="9265710" y="4820539"/>
          <a:ext cx="12858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177480" progId="Equation.DSMT4">
                  <p:embed/>
                </p:oleObj>
              </mc:Choice>
              <mc:Fallback>
                <p:oleObj name="Equation" r:id="rId4" imgW="55872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82D9F8BF-11FA-4B7A-9789-63AE135A0D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65710" y="4820539"/>
                        <a:ext cx="1285875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6CD801FC-CD2B-910B-77A4-8813F7BB4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24051"/>
              </p:ext>
            </p:extLst>
          </p:nvPr>
        </p:nvGraphicFramePr>
        <p:xfrm>
          <a:off x="11135117" y="4585756"/>
          <a:ext cx="379224" cy="37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6CD801FC-CD2B-910B-77A4-8813F7BB4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35117" y="4585756"/>
                        <a:ext cx="379224" cy="379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C22D73B-CA2D-D3A4-3D09-00D2D4983C80}"/>
              </a:ext>
            </a:extLst>
          </p:cNvPr>
          <p:cNvSpPr txBox="1"/>
          <p:nvPr/>
        </p:nvSpPr>
        <p:spPr>
          <a:xfrm>
            <a:off x="11117502" y="5528554"/>
            <a:ext cx="53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4817881-686E-4FFD-91D9-116B4F9D9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768373"/>
              </p:ext>
            </p:extLst>
          </p:nvPr>
        </p:nvGraphicFramePr>
        <p:xfrm>
          <a:off x="3528258" y="2925275"/>
          <a:ext cx="5135483" cy="850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27200" imgH="419040" progId="Equation.DSMT4">
                  <p:embed/>
                </p:oleObj>
              </mc:Choice>
              <mc:Fallback>
                <p:oleObj name="Equation" r:id="rId8" imgW="2527200" imgH="419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4817881-686E-4FFD-91D9-116B4F9D9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8258" y="2925275"/>
                        <a:ext cx="5135483" cy="850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79492A2-CF72-FFA6-6FD0-16148E52C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75132"/>
              </p:ext>
            </p:extLst>
          </p:nvPr>
        </p:nvGraphicFramePr>
        <p:xfrm>
          <a:off x="5513757" y="2218859"/>
          <a:ext cx="309880" cy="43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79492A2-CF72-FFA6-6FD0-16148E52C1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13757" y="2218859"/>
                        <a:ext cx="309880" cy="433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C3A8D22-EA77-6BBD-0140-AFA3BF6886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212614"/>
              </p:ext>
            </p:extLst>
          </p:nvPr>
        </p:nvGraphicFramePr>
        <p:xfrm>
          <a:off x="4388534" y="4320610"/>
          <a:ext cx="3414930" cy="160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080" imgH="393480" progId="Equation.DSMT4">
                  <p:embed/>
                </p:oleObj>
              </mc:Choice>
              <mc:Fallback>
                <p:oleObj name="Equation" r:id="rId12" imgW="83808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C3A8D22-EA77-6BBD-0140-AFA3BF6886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88534" y="4320610"/>
                        <a:ext cx="3414930" cy="160398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A7460CD-74B3-7A9E-8FF4-FF0971027A18}"/>
              </a:ext>
            </a:extLst>
          </p:cNvPr>
          <p:cNvSpPr txBox="1"/>
          <p:nvPr/>
        </p:nvSpPr>
        <p:spPr>
          <a:xfrm>
            <a:off x="1938185" y="3745168"/>
            <a:ext cx="159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Directional derivative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D71CB2-333F-DCCA-4A0E-6E5CB52C0CE7}"/>
              </a:ext>
            </a:extLst>
          </p:cNvPr>
          <p:cNvCxnSpPr>
            <a:cxnSpLocks/>
          </p:cNvCxnSpPr>
          <p:nvPr/>
        </p:nvCxnSpPr>
        <p:spPr>
          <a:xfrm flipV="1">
            <a:off x="2928037" y="3400462"/>
            <a:ext cx="543724" cy="40016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4907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D723-3061-895B-19CB-39CCFF11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Theorem for Gradient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2F4B-4C40-43DF-0446-0C30B2922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8855"/>
          </a:xfrm>
        </p:spPr>
        <p:txBody>
          <a:bodyPr/>
          <a:lstStyle/>
          <a:p>
            <a:r>
              <a:rPr lang="en-US" dirty="0"/>
              <a:t>The line integral of a gradient field depends </a:t>
            </a:r>
            <a:r>
              <a:rPr lang="en-US" i="1" dirty="0"/>
              <a:t>only</a:t>
            </a:r>
            <a:r>
              <a:rPr lang="en-US" dirty="0"/>
              <a:t> on the </a:t>
            </a:r>
            <a:r>
              <a:rPr lang="en-US" i="1" dirty="0"/>
              <a:t>endpoints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), not on the path taken (</a:t>
            </a:r>
            <a:r>
              <a:rPr lang="en-US" i="1" dirty="0"/>
              <a:t>C</a:t>
            </a:r>
            <a:r>
              <a:rPr lang="en-US" dirty="0"/>
              <a:t>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9C99D-8F3B-FB94-6188-8FFB4E63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93558-9DE1-070C-1CC2-6F2D423E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D7E89-E180-3014-28AC-FC5AF01B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69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37379F-A8B1-5398-1132-2BFE127AA019}"/>
              </a:ext>
            </a:extLst>
          </p:cNvPr>
          <p:cNvSpPr/>
          <p:nvPr/>
        </p:nvSpPr>
        <p:spPr>
          <a:xfrm>
            <a:off x="10471103" y="2946400"/>
            <a:ext cx="1158240" cy="2336800"/>
          </a:xfrm>
          <a:custGeom>
            <a:avLst/>
            <a:gdLst>
              <a:gd name="connsiteX0" fmla="*/ 1158240 w 1158240"/>
              <a:gd name="connsiteY0" fmla="*/ 0 h 2336800"/>
              <a:gd name="connsiteX1" fmla="*/ 213360 w 1158240"/>
              <a:gd name="connsiteY1" fmla="*/ 650240 h 2336800"/>
              <a:gd name="connsiteX2" fmla="*/ 751840 w 1158240"/>
              <a:gd name="connsiteY2" fmla="*/ 1676400 h 2336800"/>
              <a:gd name="connsiteX3" fmla="*/ 0 w 1158240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240" h="2336800">
                <a:moveTo>
                  <a:pt x="1158240" y="0"/>
                </a:moveTo>
                <a:cubicBezTo>
                  <a:pt x="719666" y="185420"/>
                  <a:pt x="281093" y="370840"/>
                  <a:pt x="213360" y="650240"/>
                </a:cubicBezTo>
                <a:cubicBezTo>
                  <a:pt x="145627" y="929640"/>
                  <a:pt x="787400" y="1395307"/>
                  <a:pt x="751840" y="1676400"/>
                </a:cubicBezTo>
                <a:cubicBezTo>
                  <a:pt x="716280" y="1957493"/>
                  <a:pt x="233680" y="2233507"/>
                  <a:pt x="0" y="2336800"/>
                </a:cubicBezTo>
              </a:path>
            </a:pathLst>
          </a:custGeom>
          <a:noFill/>
          <a:ln>
            <a:headEnd type="triangle" w="med" len="med"/>
            <a:tailEnd type="non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F3FF45-9835-68B5-6D0B-5CCD72A8F1EF}"/>
              </a:ext>
            </a:extLst>
          </p:cNvPr>
          <p:cNvSpPr/>
          <p:nvPr/>
        </p:nvSpPr>
        <p:spPr>
          <a:xfrm>
            <a:off x="11601911" y="2918968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0D99E4-6CD2-52EE-24BF-85E63905F25E}"/>
              </a:ext>
            </a:extLst>
          </p:cNvPr>
          <p:cNvSpPr/>
          <p:nvPr/>
        </p:nvSpPr>
        <p:spPr>
          <a:xfrm>
            <a:off x="10443671" y="5255661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67748D-9912-FFDE-0809-0CD121560939}"/>
              </a:ext>
            </a:extLst>
          </p:cNvPr>
          <p:cNvSpPr txBox="1"/>
          <p:nvPr/>
        </p:nvSpPr>
        <p:spPr>
          <a:xfrm>
            <a:off x="10443671" y="3897630"/>
            <a:ext cx="53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49F12-A46B-A02C-83C9-8756EE97BE8E}"/>
              </a:ext>
            </a:extLst>
          </p:cNvPr>
          <p:cNvSpPr txBox="1"/>
          <p:nvPr/>
        </p:nvSpPr>
        <p:spPr>
          <a:xfrm>
            <a:off x="10080521" y="5201612"/>
            <a:ext cx="53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544B9-191E-040F-3865-2CD7B1AA8C90}"/>
              </a:ext>
            </a:extLst>
          </p:cNvPr>
          <p:cNvSpPr txBox="1"/>
          <p:nvPr/>
        </p:nvSpPr>
        <p:spPr>
          <a:xfrm>
            <a:off x="11552057" y="2715567"/>
            <a:ext cx="53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2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649EE26-FA1A-48CD-4A36-AE4149686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51438"/>
              </p:ext>
            </p:extLst>
          </p:nvPr>
        </p:nvGraphicFramePr>
        <p:xfrm>
          <a:off x="2623462" y="3486176"/>
          <a:ext cx="6945075" cy="142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720" imgH="495000" progId="Equation.DSMT4">
                  <p:embed/>
                </p:oleObj>
              </mc:Choice>
              <mc:Fallback>
                <p:oleObj name="Equation" r:id="rId2" imgW="2412720" imgH="495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649EE26-FA1A-48CD-4A36-AE4149686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23462" y="3486176"/>
                        <a:ext cx="6945075" cy="142556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4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D502-E368-DB73-2DD0-D71D88A5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Ranks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2DC3-3882-FC45-2EAF-017D0DBC3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276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rank of a tensor indicates the number of indices needed to describe it in a given coordinate system. It classifies physical quantities by their geometric complexity.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DEA97-CD18-A10B-1EA7-914E0C90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BCFDB-9E11-521C-40DA-673687B6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D640A-77FC-F1BD-C7B4-D8E3419F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457EAE-6F3A-EA0A-86FD-C1A092030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29903"/>
              </p:ext>
            </p:extLst>
          </p:nvPr>
        </p:nvGraphicFramePr>
        <p:xfrm>
          <a:off x="592854" y="2830195"/>
          <a:ext cx="11203912" cy="334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842">
                  <a:extLst>
                    <a:ext uri="{9D8B030D-6E8A-4147-A177-3AD203B41FA5}">
                      <a16:colId xmlns:a16="http://schemas.microsoft.com/office/drawing/2014/main" val="1896734986"/>
                    </a:ext>
                  </a:extLst>
                </a:gridCol>
                <a:gridCol w="1716544">
                  <a:extLst>
                    <a:ext uri="{9D8B030D-6E8A-4147-A177-3AD203B41FA5}">
                      <a16:colId xmlns:a16="http://schemas.microsoft.com/office/drawing/2014/main" val="3373738967"/>
                    </a:ext>
                  </a:extLst>
                </a:gridCol>
                <a:gridCol w="4653280">
                  <a:extLst>
                    <a:ext uri="{9D8B030D-6E8A-4147-A177-3AD203B41FA5}">
                      <a16:colId xmlns:a16="http://schemas.microsoft.com/office/drawing/2014/main" val="3038793707"/>
                    </a:ext>
                  </a:extLst>
                </a:gridCol>
                <a:gridCol w="3953246">
                  <a:extLst>
                    <a:ext uri="{9D8B030D-6E8A-4147-A177-3AD203B41FA5}">
                      <a16:colId xmlns:a16="http://schemas.microsoft.com/office/drawing/2014/main" val="1523045918"/>
                    </a:ext>
                  </a:extLst>
                </a:gridCol>
              </a:tblGrid>
              <a:tr h="398555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in Electromagnetics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87293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Electric charge (</a:t>
                      </a:r>
                      <a:r>
                        <a:rPr lang="en-US" i="1" dirty="0"/>
                        <a:t>Q</a:t>
                      </a:r>
                      <a:r>
                        <a:rPr lang="en-US" dirty="0"/>
                        <a:t>), Potential (</a:t>
                      </a:r>
                      <a:r>
                        <a:rPr lang="en-US" i="1" dirty="0"/>
                        <a:t>V</a:t>
                      </a:r>
                      <a:r>
                        <a:rPr lang="en-US" dirty="0"/>
                        <a:t>), Energy (</a:t>
                      </a:r>
                      <a:r>
                        <a:rPr lang="en-US" i="1" dirty="0"/>
                        <a:t>W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single, coordinate-independent number.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199138"/>
                  </a:ext>
                </a:extLst>
              </a:tr>
              <a:tr h="98273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Electric field intensity (</a:t>
                      </a:r>
                      <a:r>
                        <a:rPr lang="en-US" b="1" dirty="0"/>
                        <a:t>E</a:t>
                      </a:r>
                      <a:r>
                        <a:rPr lang="en-US" dirty="0"/>
                        <a:t>), Magnetic flux density (</a:t>
                      </a:r>
                      <a:r>
                        <a:rPr lang="en-US" b="1" dirty="0"/>
                        <a:t>B</a:t>
                      </a:r>
                      <a:r>
                        <a:rPr lang="en-US" dirty="0"/>
                        <a:t>), Current density (</a:t>
                      </a:r>
                      <a:r>
                        <a:rPr lang="en-US" b="1" dirty="0"/>
                        <a:t>J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Describes magnitude and direction. Requires 3 components (in 3D) that transform together under rotation.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689652"/>
                  </a:ext>
                </a:extLst>
              </a:tr>
              <a:tr h="1277559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Tensor (Dyadic)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Permittivity tensor (</a:t>
                      </a:r>
                      <a:r>
                        <a:rPr lang="el-GR" i="1" dirty="0"/>
                        <a:t>ϵ</a:t>
                      </a:r>
                      <a:r>
                        <a:rPr lang="en-US" i="1" baseline="-25000" dirty="0" err="1"/>
                        <a:t>ij</a:t>
                      </a:r>
                      <a:r>
                        <a:rPr lang="en-US" dirty="0"/>
                        <a:t>​), Permeability tensor (</a:t>
                      </a:r>
                      <a:r>
                        <a:rPr lang="el-GR" i="1" dirty="0"/>
                        <a:t>μ</a:t>
                      </a:r>
                      <a:r>
                        <a:rPr lang="en-US" i="1" baseline="-25000" dirty="0" err="1"/>
                        <a:t>ij</a:t>
                      </a:r>
                      <a:r>
                        <a:rPr lang="en-US" dirty="0"/>
                        <a:t>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Relates two vectors. Requires 9 components (in 3D) that transform in a specific way. Describes anisotropy or complex relationships.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6788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2204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9A59-0CB3-63AB-DCCB-AAA7EF69D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CC0D-525F-C166-EF67-F18C1B59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Theorem for Gradient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351BE-D19A-F315-38AA-F6D1705F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8A316-453B-D3D6-CD5B-9C0FC757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80D96-E7C5-62A5-838C-B21ABC8D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70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2B715C-74C9-C79C-9C16-95B47A8AD05B}"/>
              </a:ext>
            </a:extLst>
          </p:cNvPr>
          <p:cNvSpPr/>
          <p:nvPr/>
        </p:nvSpPr>
        <p:spPr>
          <a:xfrm>
            <a:off x="9832669" y="3858665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94FAE1-5925-18B8-2B22-2D667A16A0B2}"/>
              </a:ext>
            </a:extLst>
          </p:cNvPr>
          <p:cNvSpPr/>
          <p:nvPr/>
        </p:nvSpPr>
        <p:spPr>
          <a:xfrm>
            <a:off x="9615376" y="4345476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7D28D-A2DC-A47D-F912-EBFDCDBA60B5}"/>
              </a:ext>
            </a:extLst>
          </p:cNvPr>
          <p:cNvSpPr txBox="1"/>
          <p:nvPr/>
        </p:nvSpPr>
        <p:spPr>
          <a:xfrm>
            <a:off x="11053113" y="5721462"/>
            <a:ext cx="53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</a:t>
            </a:r>
            <a:endParaRPr lang="en-US" sz="2400" baseline="-2500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E798AD1-1835-EE3D-DCC2-C6BEEDCA2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526074"/>
              </p:ext>
            </p:extLst>
          </p:nvPr>
        </p:nvGraphicFramePr>
        <p:xfrm>
          <a:off x="1139058" y="2146212"/>
          <a:ext cx="877411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304560" progId="Equation.DSMT4">
                  <p:embed/>
                </p:oleObj>
              </mc:Choice>
              <mc:Fallback>
                <p:oleObj name="Equation" r:id="rId3" imgW="3733560" imgH="3045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E798AD1-1835-EE3D-DCC2-C6BEEDCA2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9058" y="2146212"/>
                        <a:ext cx="8774112" cy="7159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2814EE-969E-96B0-85CA-650E5EF7D522}"/>
              </a:ext>
            </a:extLst>
          </p:cNvPr>
          <p:cNvSpPr/>
          <p:nvPr/>
        </p:nvSpPr>
        <p:spPr>
          <a:xfrm>
            <a:off x="9288969" y="2660370"/>
            <a:ext cx="1346480" cy="2903973"/>
          </a:xfrm>
          <a:custGeom>
            <a:avLst/>
            <a:gdLst>
              <a:gd name="connsiteX0" fmla="*/ 0 w 1346480"/>
              <a:gd name="connsiteY0" fmla="*/ 2903973 h 2903973"/>
              <a:gd name="connsiteX1" fmla="*/ 462225 w 1346480"/>
              <a:gd name="connsiteY1" fmla="*/ 1457010 h 2903973"/>
              <a:gd name="connsiteX2" fmla="*/ 1346480 w 1346480"/>
              <a:gd name="connsiteY2" fmla="*/ 0 h 290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6480" h="2903973">
                <a:moveTo>
                  <a:pt x="0" y="2903973"/>
                </a:moveTo>
                <a:cubicBezTo>
                  <a:pt x="118906" y="2422489"/>
                  <a:pt x="237812" y="1941005"/>
                  <a:pt x="462225" y="1457010"/>
                </a:cubicBezTo>
                <a:cubicBezTo>
                  <a:pt x="686638" y="973015"/>
                  <a:pt x="1194080" y="350017"/>
                  <a:pt x="134648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D717B9-7BBB-79B0-36D6-247B951BCA63}"/>
              </a:ext>
            </a:extLst>
          </p:cNvPr>
          <p:cNvCxnSpPr>
            <a:cxnSpLocks/>
          </p:cNvCxnSpPr>
          <p:nvPr/>
        </p:nvCxnSpPr>
        <p:spPr>
          <a:xfrm flipV="1">
            <a:off x="9643570" y="3877715"/>
            <a:ext cx="213915" cy="49443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ED36ECA-177A-1709-0322-FE5DB1ED6CF6}"/>
              </a:ext>
            </a:extLst>
          </p:cNvPr>
          <p:cNvCxnSpPr>
            <a:cxnSpLocks/>
          </p:cNvCxnSpPr>
          <p:nvPr/>
        </p:nvCxnSpPr>
        <p:spPr>
          <a:xfrm>
            <a:off x="9640776" y="4385100"/>
            <a:ext cx="1629490" cy="140892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84F9866-EFB6-0EC5-9A82-6A60E4DFC17B}"/>
              </a:ext>
            </a:extLst>
          </p:cNvPr>
          <p:cNvCxnSpPr>
            <a:cxnSpLocks/>
          </p:cNvCxnSpPr>
          <p:nvPr/>
        </p:nvCxnSpPr>
        <p:spPr>
          <a:xfrm>
            <a:off x="9857485" y="3877715"/>
            <a:ext cx="1417356" cy="19243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8FF4036-A0F0-F023-4FB9-A5C10C2E4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111468"/>
              </p:ext>
            </p:extLst>
          </p:nvPr>
        </p:nvGraphicFramePr>
        <p:xfrm>
          <a:off x="9668121" y="4938530"/>
          <a:ext cx="787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53800" progId="Equation.DSMT4">
                  <p:embed/>
                </p:oleObj>
              </mc:Choice>
              <mc:Fallback>
                <p:oleObj name="Equation" r:id="rId5" imgW="34272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8FF4036-A0F0-F023-4FB9-A5C10C2E43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8121" y="4938530"/>
                        <a:ext cx="787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AFA5D35-5B0B-DBA0-7DC8-84FBFED69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65681"/>
              </p:ext>
            </p:extLst>
          </p:nvPr>
        </p:nvGraphicFramePr>
        <p:xfrm>
          <a:off x="10480337" y="4372146"/>
          <a:ext cx="1428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53800" progId="Equation.DSMT4">
                  <p:embed/>
                </p:oleObj>
              </mc:Choice>
              <mc:Fallback>
                <p:oleObj name="Equation" r:id="rId7" imgW="622080" imgH="253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AFA5D35-5B0B-DBA0-7DC8-84FBFED69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80337" y="4372146"/>
                        <a:ext cx="142875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51B142C-FF99-4BB9-E7D1-CA4C5517A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47434"/>
              </p:ext>
            </p:extLst>
          </p:nvPr>
        </p:nvGraphicFramePr>
        <p:xfrm>
          <a:off x="9234101" y="3748705"/>
          <a:ext cx="5540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200" imgH="215640" progId="Equation.DSMT4">
                  <p:embed/>
                </p:oleObj>
              </mc:Choice>
              <mc:Fallback>
                <p:oleObj name="Equation" r:id="rId9" imgW="241200" imgH="215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251B142C-FF99-4BB9-E7D1-CA4C5517A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34101" y="3748705"/>
                        <a:ext cx="554038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A33C463-1673-E1DC-2208-3A576B11A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45231"/>
              </p:ext>
            </p:extLst>
          </p:nvPr>
        </p:nvGraphicFramePr>
        <p:xfrm>
          <a:off x="1139058" y="3030671"/>
          <a:ext cx="7311978" cy="924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11480" imgH="393480" progId="Equation.DSMT4">
                  <p:embed/>
                </p:oleObj>
              </mc:Choice>
              <mc:Fallback>
                <p:oleObj name="Equation" r:id="rId11" imgW="311148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1A33C463-1673-E1DC-2208-3A576B11A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39058" y="3030671"/>
                        <a:ext cx="7311978" cy="92467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B0647DE-9198-76B2-A5AF-1902C4A2F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821123"/>
              </p:ext>
            </p:extLst>
          </p:nvPr>
        </p:nvGraphicFramePr>
        <p:xfrm>
          <a:off x="281192" y="4749622"/>
          <a:ext cx="8693294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165560" imgH="634680" progId="Equation.DSMT4">
                  <p:embed/>
                </p:oleObj>
              </mc:Choice>
              <mc:Fallback>
                <p:oleObj name="Equation" r:id="rId13" imgW="4165560" imgH="6346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3B0647DE-9198-76B2-A5AF-1902C4A2FD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1192" y="4749622"/>
                        <a:ext cx="8693294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986C369D-DFAD-DC7F-B71E-8FB0B90B6798}"/>
              </a:ext>
            </a:extLst>
          </p:cNvPr>
          <p:cNvSpPr/>
          <p:nvPr/>
        </p:nvSpPr>
        <p:spPr>
          <a:xfrm>
            <a:off x="9474193" y="4753059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39999E-8331-B55A-7FB1-554AD170B0D6}"/>
              </a:ext>
            </a:extLst>
          </p:cNvPr>
          <p:cNvSpPr/>
          <p:nvPr/>
        </p:nvSpPr>
        <p:spPr>
          <a:xfrm>
            <a:off x="9337746" y="5203198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0030B9F-3401-CCEA-D0AF-397D576F596C}"/>
              </a:ext>
            </a:extLst>
          </p:cNvPr>
          <p:cNvSpPr/>
          <p:nvPr/>
        </p:nvSpPr>
        <p:spPr>
          <a:xfrm>
            <a:off x="10061821" y="3493010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8C0F3E-2002-04A2-EA75-36D0B4B00354}"/>
              </a:ext>
            </a:extLst>
          </p:cNvPr>
          <p:cNvSpPr/>
          <p:nvPr/>
        </p:nvSpPr>
        <p:spPr>
          <a:xfrm>
            <a:off x="10335213" y="3099899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F48C55-A927-8FDD-84E6-C22D379DFF68}"/>
              </a:ext>
            </a:extLst>
          </p:cNvPr>
          <p:cNvSpPr/>
          <p:nvPr/>
        </p:nvSpPr>
        <p:spPr>
          <a:xfrm>
            <a:off x="10566163" y="2729337"/>
            <a:ext cx="54864" cy="548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8C7CE736-84DC-CC1A-8643-E0715FEE358E}"/>
              </a:ext>
            </a:extLst>
          </p:cNvPr>
          <p:cNvSpPr/>
          <p:nvPr/>
        </p:nvSpPr>
        <p:spPr>
          <a:xfrm rot="5400000" flipH="1">
            <a:off x="2911282" y="4120322"/>
            <a:ext cx="130802" cy="2296554"/>
          </a:xfrm>
          <a:prstGeom prst="leftBracket">
            <a:avLst>
              <a:gd name="adj" fmla="val 457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3013AEB1-F3E9-92E2-D4B3-D7DC7DD99273}"/>
              </a:ext>
            </a:extLst>
          </p:cNvPr>
          <p:cNvSpPr/>
          <p:nvPr/>
        </p:nvSpPr>
        <p:spPr>
          <a:xfrm rot="5400000" flipH="1">
            <a:off x="5802276" y="3797707"/>
            <a:ext cx="130801" cy="2996645"/>
          </a:xfrm>
          <a:prstGeom prst="leftBracket">
            <a:avLst>
              <a:gd name="adj" fmla="val 457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14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D286-AC9F-BF16-8F16-484BBDE5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/>
          <a:lstStyle/>
          <a:p>
            <a:r>
              <a:rPr lang="en-US" dirty="0"/>
              <a:t>Gradient in Orthogonal Curvilinear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D85E-6AC3-3846-C593-3410688D5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orthogonal curvilinear coordinate system </a:t>
            </a:r>
            <a:r>
              <a:rPr lang="pt-BR" dirty="0"/>
              <a:t>(</a:t>
            </a:r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​,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​,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​) with metric coefficients </a:t>
            </a:r>
            <a:r>
              <a:rPr lang="pt-BR" i="1" dirty="0"/>
              <a:t>h</a:t>
            </a:r>
            <a:r>
              <a:rPr lang="pt-BR" baseline="-25000" dirty="0"/>
              <a:t>1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2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41E73-DCAF-6501-583C-0A35B898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4AAE4-D4B7-A1F9-3B42-AA61DA0B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227F6-14FE-10A1-9639-6F77BF65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B38DB6A-F8AF-E296-7452-B42168F9B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886630"/>
              </p:ext>
            </p:extLst>
          </p:nvPr>
        </p:nvGraphicFramePr>
        <p:xfrm>
          <a:off x="1590258" y="3277552"/>
          <a:ext cx="9433124" cy="177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431640" progId="Equation.DSMT4">
                  <p:embed/>
                </p:oleObj>
              </mc:Choice>
              <mc:Fallback>
                <p:oleObj name="Equation" r:id="rId2" imgW="229860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B38DB6A-F8AF-E296-7452-B42168F9B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0258" y="3277552"/>
                        <a:ext cx="9433124" cy="1771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7601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FF6F1-5180-E909-1407-365D30E67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7EC7-D22F-C7ED-C37D-46CA16D5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/>
          <a:lstStyle/>
          <a:p>
            <a:r>
              <a:rPr lang="en-US" dirty="0"/>
              <a:t>Gradient in Cartesian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44F3E-9FC5-8D12-14FE-E8CA6FFD1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 = </a:t>
            </a:r>
            <a:r>
              <a:rPr lang="pt-BR" i="1" dirty="0"/>
              <a:t>x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 = </a:t>
            </a:r>
            <a:r>
              <a:rPr lang="pt-BR" i="1" dirty="0"/>
              <a:t>y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 = </a:t>
            </a:r>
            <a:r>
              <a:rPr lang="pt-BR" i="1" dirty="0"/>
              <a:t>z</a:t>
            </a:r>
          </a:p>
          <a:p>
            <a:r>
              <a:rPr lang="pt-BR" i="1" dirty="0"/>
              <a:t>h</a:t>
            </a:r>
            <a:r>
              <a:rPr lang="pt-BR" baseline="-25000" dirty="0"/>
              <a:t>1 </a:t>
            </a:r>
            <a:r>
              <a:rPr lang="pt-BR" dirty="0"/>
              <a:t>= 1, </a:t>
            </a:r>
            <a:r>
              <a:rPr lang="pt-BR" i="1" dirty="0"/>
              <a:t>h</a:t>
            </a:r>
            <a:r>
              <a:rPr lang="pt-BR" baseline="-25000" dirty="0"/>
              <a:t>2 </a:t>
            </a:r>
            <a:r>
              <a:rPr lang="pt-BR" dirty="0"/>
              <a:t>= 1</a:t>
            </a:r>
            <a:r>
              <a:rPr lang="pt-BR" baseline="-25000" dirty="0"/>
              <a:t> 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 </a:t>
            </a:r>
            <a:r>
              <a:rPr lang="pt-BR" dirty="0"/>
              <a:t>= 1</a:t>
            </a:r>
            <a:r>
              <a:rPr lang="pt-BR" baseline="-25000" dirty="0"/>
              <a:t> 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29ABD-651A-7E4C-F729-293A59EB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E54C4-3C18-86E4-CAA4-CB00BE08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26048-2F4F-725F-498E-3DC03D20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849D672-43AC-8752-7D33-C251898F01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05477"/>
              </p:ext>
            </p:extLst>
          </p:nvPr>
        </p:nvGraphicFramePr>
        <p:xfrm>
          <a:off x="2301394" y="3650140"/>
          <a:ext cx="7589212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120" imgH="419040" progId="Equation.DSMT4">
                  <p:embed/>
                </p:oleObj>
              </mc:Choice>
              <mc:Fallback>
                <p:oleObj name="Equation" r:id="rId2" imgW="1473120" imgH="419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849D672-43AC-8752-7D33-C251898F0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01394" y="3650140"/>
                        <a:ext cx="7589212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66D58C3-F270-2C10-6AF7-D210B48DAD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067914"/>
              </p:ext>
            </p:extLst>
          </p:nvPr>
        </p:nvGraphicFramePr>
        <p:xfrm>
          <a:off x="5532229" y="1870075"/>
          <a:ext cx="6563142" cy="123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431640" progId="Equation.DSMT4">
                  <p:embed/>
                </p:oleObj>
              </mc:Choice>
              <mc:Fallback>
                <p:oleObj name="Equation" r:id="rId4" imgW="229860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66D58C3-F270-2C10-6AF7-D210B48DA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2229" y="1870075"/>
                        <a:ext cx="6563142" cy="1232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0600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7E665-6608-A32C-8AAF-D49911D86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D64A-CECD-A234-6D43-501CB2ED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/>
          <a:lstStyle/>
          <a:p>
            <a:r>
              <a:rPr lang="en-US" dirty="0"/>
              <a:t>Gradient in Cylindrical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A1AB-C5A0-B5F7-1CA8-B45506AF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 = </a:t>
            </a:r>
            <a:r>
              <a:rPr lang="pt-BR" i="1" dirty="0"/>
              <a:t>r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 = </a:t>
            </a:r>
            <a:r>
              <a:rPr lang="pt-BR" i="1" dirty="0">
                <a:sym typeface="Symbol" panose="05050102010706020507" pitchFamily="18" charset="2"/>
              </a:rPr>
              <a:t>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 = </a:t>
            </a:r>
            <a:r>
              <a:rPr lang="pt-BR" i="1" dirty="0"/>
              <a:t>z</a:t>
            </a:r>
          </a:p>
          <a:p>
            <a:r>
              <a:rPr lang="pt-BR" i="1" dirty="0"/>
              <a:t>h</a:t>
            </a:r>
            <a:r>
              <a:rPr lang="pt-BR" baseline="-25000" dirty="0"/>
              <a:t>1 </a:t>
            </a:r>
            <a:r>
              <a:rPr lang="pt-BR" dirty="0"/>
              <a:t>= 1, </a:t>
            </a:r>
            <a:r>
              <a:rPr lang="pt-BR" i="1" dirty="0"/>
              <a:t>h</a:t>
            </a:r>
            <a:r>
              <a:rPr lang="pt-BR" baseline="-25000" dirty="0"/>
              <a:t>2 </a:t>
            </a:r>
            <a:r>
              <a:rPr lang="pt-BR" dirty="0"/>
              <a:t>= </a:t>
            </a:r>
            <a:r>
              <a:rPr lang="pt-BR" i="1" dirty="0"/>
              <a:t>r</a:t>
            </a:r>
            <a:r>
              <a:rPr lang="pt-BR" baseline="-25000" dirty="0"/>
              <a:t> 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 </a:t>
            </a:r>
            <a:r>
              <a:rPr lang="pt-BR" dirty="0"/>
              <a:t>= 1</a:t>
            </a:r>
            <a:r>
              <a:rPr lang="pt-BR" baseline="-25000" dirty="0"/>
              <a:t> 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9BA90-C590-CCF9-9DAB-DEE4EE2D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03D89-EC85-3AE2-D3EF-BB04CAF1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FED92-0ABA-7E94-DDFC-5ED1F963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70375B3-2248-B68E-AD1F-673C012581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2229" y="1870075"/>
          <a:ext cx="6563142" cy="123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431640" progId="Equation.DSMT4">
                  <p:embed/>
                </p:oleObj>
              </mc:Choice>
              <mc:Fallback>
                <p:oleObj name="Equation" r:id="rId2" imgW="229860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70375B3-2248-B68E-AD1F-673C012581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2229" y="1870075"/>
                        <a:ext cx="6563142" cy="1232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21F9741-8B81-6D1D-BB1C-BD77FDDEC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21023"/>
              </p:ext>
            </p:extLst>
          </p:nvPr>
        </p:nvGraphicFramePr>
        <p:xfrm>
          <a:off x="1943040" y="3755071"/>
          <a:ext cx="8305920" cy="215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419040" progId="Equation.DSMT4">
                  <p:embed/>
                </p:oleObj>
              </mc:Choice>
              <mc:Fallback>
                <p:oleObj name="Equation" r:id="rId4" imgW="161280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21F9741-8B81-6D1D-BB1C-BD77FDDEC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3040" y="3755071"/>
                        <a:ext cx="8305920" cy="215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5740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56020-88C5-C52C-38AB-BE953C692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B5F9-FA40-DD3A-B55E-5A75A30C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/>
          <a:lstStyle/>
          <a:p>
            <a:r>
              <a:rPr lang="en-US" dirty="0"/>
              <a:t>Gradient in Spherical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8201B-EC95-56BD-0A7E-8AECBD22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 = </a:t>
            </a:r>
            <a:r>
              <a:rPr lang="pt-BR" i="1" dirty="0"/>
              <a:t>R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 = </a:t>
            </a:r>
            <a:r>
              <a:rPr lang="pt-BR" i="1" dirty="0">
                <a:sym typeface="Symbol" panose="05050102010706020507" pitchFamily="18" charset="2"/>
              </a:rPr>
              <a:t>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 = </a:t>
            </a:r>
            <a:r>
              <a:rPr lang="pt-BR" i="1" dirty="0">
                <a:sym typeface="Symbol" panose="05050102010706020507" pitchFamily="18" charset="2"/>
              </a:rPr>
              <a:t></a:t>
            </a:r>
            <a:endParaRPr lang="pt-BR" i="1" dirty="0"/>
          </a:p>
          <a:p>
            <a:r>
              <a:rPr lang="pt-BR" i="1" dirty="0"/>
              <a:t>h</a:t>
            </a:r>
            <a:r>
              <a:rPr lang="pt-BR" baseline="-25000" dirty="0"/>
              <a:t>1 </a:t>
            </a:r>
            <a:r>
              <a:rPr lang="pt-BR" dirty="0"/>
              <a:t>= 1, </a:t>
            </a:r>
            <a:r>
              <a:rPr lang="pt-BR" i="1" dirty="0"/>
              <a:t>h</a:t>
            </a:r>
            <a:r>
              <a:rPr lang="pt-BR" baseline="-25000" dirty="0"/>
              <a:t>2 </a:t>
            </a:r>
            <a:r>
              <a:rPr lang="pt-BR" dirty="0"/>
              <a:t>= </a:t>
            </a:r>
            <a:r>
              <a:rPr lang="pt-BR" i="1" dirty="0"/>
              <a:t>R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 </a:t>
            </a:r>
            <a:r>
              <a:rPr lang="pt-BR" dirty="0"/>
              <a:t>= </a:t>
            </a:r>
            <a:r>
              <a:rPr lang="pt-BR" i="1" dirty="0"/>
              <a:t>R </a:t>
            </a:r>
            <a:r>
              <a:rPr lang="pt-BR" dirty="0"/>
              <a:t>sin</a:t>
            </a:r>
            <a:r>
              <a:rPr lang="pt-BR" i="1" dirty="0">
                <a:sym typeface="Symbol" panose="05050102010706020507" pitchFamily="18" charset="2"/>
              </a:rPr>
              <a:t></a:t>
            </a:r>
            <a:r>
              <a:rPr lang="pt-BR" baseline="-25000" dirty="0"/>
              <a:t> 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616FE-0F4D-AD13-F207-B366B625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BE9E1-573D-37ED-5FF9-A50FEE06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065A8-0D75-0B4A-6E25-23BE2572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74</a:t>
            </a:fld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BA32006-2C99-243A-D271-4ACEAE7C5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2229" y="1870075"/>
          <a:ext cx="6563142" cy="123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600" imgH="431640" progId="Equation.DSMT4">
                  <p:embed/>
                </p:oleObj>
              </mc:Choice>
              <mc:Fallback>
                <p:oleObj name="Equation" r:id="rId2" imgW="229860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BA32006-2C99-243A-D271-4ACEAE7C5D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2229" y="1870075"/>
                        <a:ext cx="6563142" cy="1232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1FA8E2A-2744-5DB8-D5EC-7DA5BE3ED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107656"/>
              </p:ext>
            </p:extLst>
          </p:nvPr>
        </p:nvGraphicFramePr>
        <p:xfrm>
          <a:off x="471891" y="3755071"/>
          <a:ext cx="11248218" cy="215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419040" progId="Equation.DSMT4">
                  <p:embed/>
                </p:oleObj>
              </mc:Choice>
              <mc:Fallback>
                <p:oleObj name="Equation" r:id="rId4" imgW="218412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1FA8E2A-2744-5DB8-D5EC-7DA5BE3ED3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891" y="3755071"/>
                        <a:ext cx="11248218" cy="2158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7334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1210-C833-1D05-3BEF-EAC6C415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of a Scalar Field (example)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D575F-6A30-F0F9-1D8C-A151D7506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</a:t>
            </a:r>
            <a:r>
              <a:rPr lang="en-US" baseline="-25000" dirty="0"/>
              <a:t>1 </a:t>
            </a:r>
            <a:r>
              <a:rPr lang="en-US" dirty="0"/>
              <a:t>= </a:t>
            </a:r>
            <a:r>
              <a:rPr lang="en-US" i="1" dirty="0"/>
              <a:t>x</a:t>
            </a:r>
          </a:p>
          <a:p>
            <a:r>
              <a:rPr lang="en-US" i="1" dirty="0"/>
              <a:t>f</a:t>
            </a:r>
            <a:r>
              <a:rPr lang="en-US" baseline="-25000" dirty="0"/>
              <a:t>2 </a:t>
            </a:r>
            <a:r>
              <a:rPr lang="en-US" dirty="0"/>
              <a:t>= </a:t>
            </a:r>
            <a:r>
              <a:rPr lang="en-US" i="1" dirty="0"/>
              <a:t>r </a:t>
            </a:r>
            <a:r>
              <a:rPr lang="en-US" dirty="0"/>
              <a:t>cos</a:t>
            </a:r>
            <a:r>
              <a:rPr lang="en-US" i="1" dirty="0">
                <a:sym typeface="Symbol" panose="05050102010706020507" pitchFamily="18" charset="2"/>
              </a:rPr>
              <a:t></a:t>
            </a:r>
          </a:p>
          <a:p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baseline="-25000" dirty="0"/>
              <a:t>3 </a:t>
            </a:r>
            <a:r>
              <a:rPr lang="en-US" dirty="0"/>
              <a:t>= </a:t>
            </a:r>
            <a:r>
              <a:rPr lang="en-US" i="1" dirty="0"/>
              <a:t>R </a:t>
            </a:r>
            <a:r>
              <a:rPr lang="en-US" dirty="0"/>
              <a:t>sin</a:t>
            </a:r>
            <a:r>
              <a:rPr lang="en-US" i="1" dirty="0">
                <a:sym typeface="Symbol" panose="05050102010706020507" pitchFamily="18" charset="2"/>
              </a:rPr>
              <a:t> </a:t>
            </a:r>
            <a:r>
              <a:rPr lang="en-US" dirty="0"/>
              <a:t>cos</a:t>
            </a:r>
            <a:r>
              <a:rPr lang="en-US" i="1" dirty="0">
                <a:sym typeface="Symbol" panose="05050102010706020507" pitchFamily="18" charset="2"/>
              </a:rPr>
              <a:t>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6D2D3-0E56-B7B4-34B9-F137890F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97E71-FD5F-A970-584A-0E7CC9CC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B39F6-ECF4-A5BD-5268-7780C3C6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95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0D2EA-39BA-850A-1DE8-53ABD4B7B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076E4-F286-41A3-3E64-F7CF0613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A85F5-FD42-0AE0-D9BF-1CBDE5C23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a vector field, e.g.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        Output: a scalar field, e.g.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81AB9-DD65-A420-F37F-A32B2297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AA68-C36D-9D6D-8502-C8882CBF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381B6-93FC-1981-F124-E0D0EC12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6E68E5-9CE3-DF49-3F6C-78B8D670B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768662"/>
              </p:ext>
            </p:extLst>
          </p:nvPr>
        </p:nvGraphicFramePr>
        <p:xfrm>
          <a:off x="3822927" y="3929276"/>
          <a:ext cx="39814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03040" progId="Equation.DSMT4">
                  <p:embed/>
                </p:oleObj>
              </mc:Choice>
              <mc:Fallback>
                <p:oleObj name="Equation" r:id="rId2" imgW="58392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36E68E5-9CE3-DF49-3F6C-78B8D670B8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2927" y="3929276"/>
                        <a:ext cx="3981450" cy="138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E0537E0-0C63-7AFB-9383-AC3AF417C9DA}"/>
              </a:ext>
            </a:extLst>
          </p:cNvPr>
          <p:cNvSpPr txBox="1"/>
          <p:nvPr/>
        </p:nvSpPr>
        <p:spPr>
          <a:xfrm>
            <a:off x="7250045" y="5145747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Vector field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3B408B-FA8D-DF70-9450-032036EAC548}"/>
              </a:ext>
            </a:extLst>
          </p:cNvPr>
          <p:cNvCxnSpPr>
            <a:cxnSpLocks/>
          </p:cNvCxnSpPr>
          <p:nvPr/>
        </p:nvCxnSpPr>
        <p:spPr>
          <a:xfrm flipH="1" flipV="1">
            <a:off x="7551737" y="4682728"/>
            <a:ext cx="477520" cy="55062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9DDE87-72C5-68A4-359E-FFB20D876D3F}"/>
              </a:ext>
            </a:extLst>
          </p:cNvPr>
          <p:cNvSpPr txBox="1"/>
          <p:nvPr/>
        </p:nvSpPr>
        <p:spPr>
          <a:xfrm>
            <a:off x="2658995" y="5033014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Scalar field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F3F462-C79E-2E2D-7E71-EF1DFD92385F}"/>
              </a:ext>
            </a:extLst>
          </p:cNvPr>
          <p:cNvCxnSpPr>
            <a:cxnSpLocks/>
          </p:cNvCxnSpPr>
          <p:nvPr/>
        </p:nvCxnSpPr>
        <p:spPr>
          <a:xfrm flipV="1">
            <a:off x="3598047" y="4651373"/>
            <a:ext cx="416888" cy="45879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D708AC-FE6D-EB80-6841-78743B320B57}"/>
              </a:ext>
            </a:extLst>
          </p:cNvPr>
          <p:cNvCxnSpPr>
            <a:cxnSpLocks/>
          </p:cNvCxnSpPr>
          <p:nvPr/>
        </p:nvCxnSpPr>
        <p:spPr>
          <a:xfrm flipH="1">
            <a:off x="6292317" y="3196908"/>
            <a:ext cx="240563" cy="58954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A7F962-614B-7B63-3BD7-601EB65691BB}"/>
              </a:ext>
            </a:extLst>
          </p:cNvPr>
          <p:cNvSpPr txBox="1"/>
          <p:nvPr/>
        </p:nvSpPr>
        <p:spPr>
          <a:xfrm>
            <a:off x="6271182" y="2593087"/>
            <a:ext cx="159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Divergence symbol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9C9AE5-B726-5AD1-E0C7-CEFDF6FC7092}"/>
              </a:ext>
            </a:extLst>
          </p:cNvPr>
          <p:cNvSpPr/>
          <p:nvPr/>
        </p:nvSpPr>
        <p:spPr>
          <a:xfrm rot="16200000">
            <a:off x="6098353" y="3421519"/>
            <a:ext cx="345658" cy="1254917"/>
          </a:xfrm>
          <a:prstGeom prst="rightBrace">
            <a:avLst>
              <a:gd name="adj1" fmla="val 2908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38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7C3B-FB33-DC69-70CF-A0188301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269ED-1AE9-9D45-B412-8080FF029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8680" cy="4351338"/>
          </a:xfrm>
        </p:spPr>
        <p:txBody>
          <a:bodyPr/>
          <a:lstStyle/>
          <a:p>
            <a:r>
              <a:rPr lang="en-US" b="1" dirty="0"/>
              <a:t>Flux</a:t>
            </a:r>
            <a:r>
              <a:rPr lang="en-US" dirty="0"/>
              <a:t> is the </a:t>
            </a:r>
            <a:r>
              <a:rPr lang="en-US" i="1" dirty="0"/>
              <a:t>net flow</a:t>
            </a:r>
            <a:r>
              <a:rPr lang="en-US" dirty="0"/>
              <a:t> of a vector field </a:t>
            </a:r>
            <a:r>
              <a:rPr lang="en-US" b="1" dirty="0"/>
              <a:t>F</a:t>
            </a:r>
            <a:r>
              <a:rPr lang="en-US" dirty="0"/>
              <a:t> passing through a surface </a:t>
            </a:r>
            <a:r>
              <a:rPr lang="en-US" i="1" dirty="0"/>
              <a:t>S</a:t>
            </a:r>
            <a:r>
              <a:rPr lang="en-US" dirty="0"/>
              <a:t> along its </a:t>
            </a:r>
            <a:r>
              <a:rPr lang="en-US" i="1" dirty="0"/>
              <a:t>normal direction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15D5-E031-0931-9B05-28EFB1F6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5D5B-118B-A89D-5E2B-E7809373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5E37-F950-6C7E-6CBF-A8AA9370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77</a:t>
            </a:fld>
            <a:endParaRPr lang="en-US"/>
          </a:p>
        </p:txBody>
      </p:sp>
      <p:pic>
        <p:nvPicPr>
          <p:cNvPr id="10" name="Picture 9" descr="A grid with arrows pointing to the center&#10;&#10;AI-generated content may be incorrect.">
            <a:extLst>
              <a:ext uri="{FF2B5EF4-FFF2-40B4-BE49-F238E27FC236}">
                <a16:creationId xmlns:a16="http://schemas.microsoft.com/office/drawing/2014/main" id="{BEBEAE14-48C6-8237-4AAF-D9884B989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5" y="3568649"/>
            <a:ext cx="5429250" cy="2457450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F008104-0F8C-C241-6507-09FC79B787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10970"/>
              </p:ext>
            </p:extLst>
          </p:nvPr>
        </p:nvGraphicFramePr>
        <p:xfrm>
          <a:off x="7404233" y="1690847"/>
          <a:ext cx="3662414" cy="163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380880" progId="Equation.DSMT4">
                  <p:embed/>
                </p:oleObj>
              </mc:Choice>
              <mc:Fallback>
                <p:oleObj name="Equation" r:id="rId3" imgW="850680" imgH="3808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F008104-0F8C-C241-6507-09FC79B787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04233" y="1690847"/>
                        <a:ext cx="3662414" cy="163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396E6DA-1A75-698D-A499-A6A1AC91BCD9}"/>
              </a:ext>
            </a:extLst>
          </p:cNvPr>
          <p:cNvSpPr txBox="1"/>
          <p:nvPr/>
        </p:nvSpPr>
        <p:spPr>
          <a:xfrm>
            <a:off x="6695440" y="4381876"/>
            <a:ext cx="50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Vector field (</a:t>
            </a:r>
            <a:r>
              <a:rPr lang="en-US" sz="2400" b="1" dirty="0"/>
              <a:t>F</a:t>
            </a:r>
            <a:r>
              <a:rPr lang="en-US" sz="2400" dirty="0"/>
              <a:t>): </a:t>
            </a:r>
            <a:r>
              <a:rPr lang="en-US" sz="2400" dirty="0">
                <a:solidFill>
                  <a:srgbClr val="FF0000"/>
                </a:solidFill>
              </a:rPr>
              <a:t>red arrows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Unit normal vector (   ): </a:t>
            </a:r>
            <a:r>
              <a:rPr lang="en-US" sz="2400" dirty="0">
                <a:solidFill>
                  <a:srgbClr val="0000FF"/>
                </a:solidFill>
              </a:rPr>
              <a:t>blue arrows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127F4A9-6956-6EC0-A149-F8845CC9D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449128"/>
              </p:ext>
            </p:extLst>
          </p:nvPr>
        </p:nvGraphicFramePr>
        <p:xfrm>
          <a:off x="9601085" y="4754340"/>
          <a:ext cx="291456" cy="40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127F4A9-6956-6EC0-A149-F8845CC9DC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01085" y="4754340"/>
                        <a:ext cx="291456" cy="40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7837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6935-7463-217F-F7D5-F3DCBCA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Divergence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5B5FF-9823-6065-5E74-6FF4D6C9B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Divergence</a:t>
            </a:r>
            <a:r>
              <a:rPr lang="en-US" dirty="0"/>
              <a:t> is the flux of a vector field per unit volume, as the volume shrinks to a point.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2A9C-F553-8D4C-D25D-6F49DE0D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FD8CB-75B9-DFCD-AEE4-50B2E2BA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B8397-1CFC-EC0C-C89A-D73DED01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EC744CD-8FB6-C521-4A06-16F612CA6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41016"/>
              </p:ext>
            </p:extLst>
          </p:nvPr>
        </p:nvGraphicFramePr>
        <p:xfrm>
          <a:off x="3740521" y="3200400"/>
          <a:ext cx="4710957" cy="222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558720" progId="Equation.DSMT4">
                  <p:embed/>
                </p:oleObj>
              </mc:Choice>
              <mc:Fallback>
                <p:oleObj name="Equation" r:id="rId2" imgW="1180800" imgH="55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EC744CD-8FB6-C521-4A06-16F612CA6D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40521" y="3200400"/>
                        <a:ext cx="4710957" cy="222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90320E4-F074-F10B-DD91-3E86554F0BAA}"/>
              </a:ext>
            </a:extLst>
          </p:cNvPr>
          <p:cNvSpPr txBox="1"/>
          <p:nvPr/>
        </p:nvSpPr>
        <p:spPr>
          <a:xfrm>
            <a:off x="1016000" y="5862608"/>
            <a:ext cx="604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dirty="0"/>
              <a:t>: the closed surface bounding the volume </a:t>
            </a:r>
            <a:r>
              <a:rPr lang="en-US" sz="2400" dirty="0" err="1"/>
              <a:t>Δ</a:t>
            </a:r>
            <a:r>
              <a:rPr lang="en-US" sz="2400" i="1" dirty="0" err="1"/>
              <a:t>v</a:t>
            </a:r>
            <a:r>
              <a:rPr lang="en-US" sz="2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83146-6A9D-5D15-FFEC-B0E6BB05FEF8}"/>
              </a:ext>
            </a:extLst>
          </p:cNvPr>
          <p:cNvSpPr txBox="1"/>
          <p:nvPr/>
        </p:nvSpPr>
        <p:spPr>
          <a:xfrm>
            <a:off x="4450939" y="2929568"/>
            <a:ext cx="203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Flux out of </a:t>
            </a:r>
            <a:r>
              <a:rPr lang="en-US" sz="2400" dirty="0" err="1"/>
              <a:t>Δ</a:t>
            </a:r>
            <a:r>
              <a:rPr lang="en-US" sz="2400" i="1" dirty="0" err="1"/>
              <a:t>v</a:t>
            </a:r>
            <a:endParaRPr lang="en-US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F68FC6-1AEF-8D51-CB62-5AF7BFAB0D4B}"/>
              </a:ext>
            </a:extLst>
          </p:cNvPr>
          <p:cNvCxnSpPr>
            <a:cxnSpLocks/>
          </p:cNvCxnSpPr>
          <p:nvPr/>
        </p:nvCxnSpPr>
        <p:spPr>
          <a:xfrm>
            <a:off x="5466080" y="3391233"/>
            <a:ext cx="1087120" cy="36796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9063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1561-61E9-B7DF-766E-1BF24AE52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 of a Vector Field (example)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74870-EDB1-696B-CDC9-F48D23B0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66E1F-E790-1315-DF7F-BA91F57B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FD3F6-E784-983F-D020-3649886D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79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ADE605-19DA-899A-7106-8E4DCDB420B1}"/>
              </a:ext>
            </a:extLst>
          </p:cNvPr>
          <p:cNvSpPr/>
          <p:nvPr/>
        </p:nvSpPr>
        <p:spPr>
          <a:xfrm>
            <a:off x="2488963" y="3374136"/>
            <a:ext cx="54864" cy="548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8AE7D2-D9C1-B0A6-5478-1476D02D8973}"/>
              </a:ext>
            </a:extLst>
          </p:cNvPr>
          <p:cNvCxnSpPr>
            <a:cxnSpLocks/>
          </p:cNvCxnSpPr>
          <p:nvPr/>
        </p:nvCxnSpPr>
        <p:spPr>
          <a:xfrm>
            <a:off x="2622178" y="3401568"/>
            <a:ext cx="73152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9B507B-458E-EBA3-E2AF-7917EF6E6466}"/>
              </a:ext>
            </a:extLst>
          </p:cNvPr>
          <p:cNvCxnSpPr>
            <a:cxnSpLocks/>
          </p:cNvCxnSpPr>
          <p:nvPr/>
        </p:nvCxnSpPr>
        <p:spPr>
          <a:xfrm rot="2700000">
            <a:off x="2473140" y="3764887"/>
            <a:ext cx="73152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B8B89B-80A6-2A1C-B830-788BE6F0996A}"/>
              </a:ext>
            </a:extLst>
          </p:cNvPr>
          <p:cNvCxnSpPr>
            <a:cxnSpLocks/>
          </p:cNvCxnSpPr>
          <p:nvPr/>
        </p:nvCxnSpPr>
        <p:spPr>
          <a:xfrm rot="-2700000">
            <a:off x="2515050" y="3041090"/>
            <a:ext cx="73152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3EF292-34D4-CB75-52FB-7899FED1BA55}"/>
              </a:ext>
            </a:extLst>
          </p:cNvPr>
          <p:cNvCxnSpPr>
            <a:cxnSpLocks/>
          </p:cNvCxnSpPr>
          <p:nvPr/>
        </p:nvCxnSpPr>
        <p:spPr>
          <a:xfrm rot="-8100000">
            <a:off x="1786221" y="3060401"/>
            <a:ext cx="73152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C5344B-C648-06E8-4253-5F26A9449F01}"/>
              </a:ext>
            </a:extLst>
          </p:cNvPr>
          <p:cNvCxnSpPr>
            <a:cxnSpLocks/>
          </p:cNvCxnSpPr>
          <p:nvPr/>
        </p:nvCxnSpPr>
        <p:spPr>
          <a:xfrm rot="5400000">
            <a:off x="2150635" y="3901785"/>
            <a:ext cx="73152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31FF7F-3F3E-0ABA-77AA-F08AAFAAA4D4}"/>
              </a:ext>
            </a:extLst>
          </p:cNvPr>
          <p:cNvCxnSpPr>
            <a:cxnSpLocks/>
          </p:cNvCxnSpPr>
          <p:nvPr/>
        </p:nvCxnSpPr>
        <p:spPr>
          <a:xfrm rot="-5400000">
            <a:off x="2150635" y="2933962"/>
            <a:ext cx="73152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6A0DA7-2211-42DC-9B54-48DF73505FB0}"/>
              </a:ext>
            </a:extLst>
          </p:cNvPr>
          <p:cNvCxnSpPr>
            <a:cxnSpLocks/>
          </p:cNvCxnSpPr>
          <p:nvPr/>
        </p:nvCxnSpPr>
        <p:spPr>
          <a:xfrm rot="10800000">
            <a:off x="1679092" y="3401568"/>
            <a:ext cx="73152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C7F0BB-7890-36E9-A239-828EBFD27527}"/>
              </a:ext>
            </a:extLst>
          </p:cNvPr>
          <p:cNvCxnSpPr>
            <a:cxnSpLocks/>
          </p:cNvCxnSpPr>
          <p:nvPr/>
        </p:nvCxnSpPr>
        <p:spPr>
          <a:xfrm rot="8100000">
            <a:off x="1805274" y="3764886"/>
            <a:ext cx="731520" cy="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B613EC8-2D58-8482-B11F-DAA9858E54AF}"/>
              </a:ext>
            </a:extLst>
          </p:cNvPr>
          <p:cNvSpPr/>
          <p:nvPr/>
        </p:nvSpPr>
        <p:spPr>
          <a:xfrm>
            <a:off x="5962785" y="3478822"/>
            <a:ext cx="54864" cy="54864"/>
          </a:xfrm>
          <a:prstGeom prst="ellipse">
            <a:avLst/>
          </a:prstGeom>
          <a:solidFill>
            <a:srgbClr val="C00000"/>
          </a:solidFill>
          <a:ln>
            <a:headEnd type="triangle" w="lg" len="lg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0E56BC-7A70-2743-3A0B-33927F5CA7C7}"/>
              </a:ext>
            </a:extLst>
          </p:cNvPr>
          <p:cNvCxnSpPr>
            <a:cxnSpLocks/>
          </p:cNvCxnSpPr>
          <p:nvPr/>
        </p:nvCxnSpPr>
        <p:spPr>
          <a:xfrm>
            <a:off x="6096000" y="3506254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082287-3704-34F3-3356-73D120BC4C64}"/>
              </a:ext>
            </a:extLst>
          </p:cNvPr>
          <p:cNvCxnSpPr>
            <a:cxnSpLocks/>
          </p:cNvCxnSpPr>
          <p:nvPr/>
        </p:nvCxnSpPr>
        <p:spPr>
          <a:xfrm rot="2700000">
            <a:off x="5946962" y="3869573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78A1FB-DBD1-C441-C482-241E1F82BE1F}"/>
              </a:ext>
            </a:extLst>
          </p:cNvPr>
          <p:cNvCxnSpPr>
            <a:cxnSpLocks/>
          </p:cNvCxnSpPr>
          <p:nvPr/>
        </p:nvCxnSpPr>
        <p:spPr>
          <a:xfrm rot="-2700000">
            <a:off x="5988872" y="3145776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5BB711-4D01-0351-64AE-4648655731AB}"/>
              </a:ext>
            </a:extLst>
          </p:cNvPr>
          <p:cNvCxnSpPr>
            <a:cxnSpLocks/>
          </p:cNvCxnSpPr>
          <p:nvPr/>
        </p:nvCxnSpPr>
        <p:spPr>
          <a:xfrm rot="-8100000">
            <a:off x="5260043" y="3165087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E90AB1-D484-83C7-EF57-EADC3D1FBC05}"/>
              </a:ext>
            </a:extLst>
          </p:cNvPr>
          <p:cNvCxnSpPr>
            <a:cxnSpLocks/>
          </p:cNvCxnSpPr>
          <p:nvPr/>
        </p:nvCxnSpPr>
        <p:spPr>
          <a:xfrm rot="5400000">
            <a:off x="5624457" y="4006471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5B5044-E7A2-0861-872F-2E7DC11030B0}"/>
              </a:ext>
            </a:extLst>
          </p:cNvPr>
          <p:cNvCxnSpPr>
            <a:cxnSpLocks/>
          </p:cNvCxnSpPr>
          <p:nvPr/>
        </p:nvCxnSpPr>
        <p:spPr>
          <a:xfrm rot="-5400000">
            <a:off x="5624457" y="3038648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CAEFF77-4441-AEC0-FA4C-39EE90C600CF}"/>
              </a:ext>
            </a:extLst>
          </p:cNvPr>
          <p:cNvCxnSpPr>
            <a:cxnSpLocks/>
          </p:cNvCxnSpPr>
          <p:nvPr/>
        </p:nvCxnSpPr>
        <p:spPr>
          <a:xfrm rot="10800000">
            <a:off x="5152914" y="3506254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564256-80EF-1CA8-A8BD-9A8F8B0BCAE4}"/>
              </a:ext>
            </a:extLst>
          </p:cNvPr>
          <p:cNvCxnSpPr>
            <a:cxnSpLocks/>
          </p:cNvCxnSpPr>
          <p:nvPr/>
        </p:nvCxnSpPr>
        <p:spPr>
          <a:xfrm rot="8100000">
            <a:off x="5279096" y="3869572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512C6AB-3C90-0301-16AA-6156BC9AFDFD}"/>
              </a:ext>
            </a:extLst>
          </p:cNvPr>
          <p:cNvSpPr/>
          <p:nvPr/>
        </p:nvSpPr>
        <p:spPr>
          <a:xfrm>
            <a:off x="9417553" y="3478822"/>
            <a:ext cx="54864" cy="54864"/>
          </a:xfrm>
          <a:prstGeom prst="ellipse">
            <a:avLst/>
          </a:prstGeom>
          <a:solidFill>
            <a:srgbClr val="C00000"/>
          </a:solidFill>
          <a:ln>
            <a:headEnd type="triangle" w="lg" len="lg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ECB1B0-FCDD-20E1-0CDD-9F7C2ADE9897}"/>
              </a:ext>
            </a:extLst>
          </p:cNvPr>
          <p:cNvCxnSpPr>
            <a:cxnSpLocks/>
          </p:cNvCxnSpPr>
          <p:nvPr/>
        </p:nvCxnSpPr>
        <p:spPr>
          <a:xfrm rot="2700000">
            <a:off x="8873030" y="3719053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E955AE-CE5B-8307-1371-A9A61BBDAFE9}"/>
              </a:ext>
            </a:extLst>
          </p:cNvPr>
          <p:cNvCxnSpPr>
            <a:cxnSpLocks/>
          </p:cNvCxnSpPr>
          <p:nvPr/>
        </p:nvCxnSpPr>
        <p:spPr>
          <a:xfrm rot="2700000">
            <a:off x="9204062" y="2746443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37D8E7-9FC6-A7FE-C76D-B895334D063A}"/>
              </a:ext>
            </a:extLst>
          </p:cNvPr>
          <p:cNvCxnSpPr>
            <a:cxnSpLocks/>
          </p:cNvCxnSpPr>
          <p:nvPr/>
        </p:nvCxnSpPr>
        <p:spPr>
          <a:xfrm rot="2700000">
            <a:off x="9454166" y="3854767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EBA968-2956-CE81-70DC-69EEABEDBE40}"/>
              </a:ext>
            </a:extLst>
          </p:cNvPr>
          <p:cNvCxnSpPr>
            <a:cxnSpLocks/>
          </p:cNvCxnSpPr>
          <p:nvPr/>
        </p:nvCxnSpPr>
        <p:spPr>
          <a:xfrm rot="2700000">
            <a:off x="9337277" y="3314968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CFCD1D-4B1A-E541-FB7D-C6886CB42E1C}"/>
              </a:ext>
            </a:extLst>
          </p:cNvPr>
          <p:cNvCxnSpPr>
            <a:cxnSpLocks/>
          </p:cNvCxnSpPr>
          <p:nvPr/>
        </p:nvCxnSpPr>
        <p:spPr>
          <a:xfrm rot="2700000">
            <a:off x="9939236" y="3478822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62E32D2-3358-0C78-51B3-C9ABA229155C}"/>
              </a:ext>
            </a:extLst>
          </p:cNvPr>
          <p:cNvCxnSpPr>
            <a:cxnSpLocks/>
          </p:cNvCxnSpPr>
          <p:nvPr/>
        </p:nvCxnSpPr>
        <p:spPr>
          <a:xfrm rot="2700000">
            <a:off x="8258512" y="3533686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A7A6A1-D326-CC8E-7B36-565DF21F8FF8}"/>
              </a:ext>
            </a:extLst>
          </p:cNvPr>
          <p:cNvCxnSpPr>
            <a:cxnSpLocks/>
          </p:cNvCxnSpPr>
          <p:nvPr/>
        </p:nvCxnSpPr>
        <p:spPr>
          <a:xfrm rot="2700000">
            <a:off x="8725339" y="3136669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C2CFCB9-F789-88A3-5BC0-2DFE01F9D496}"/>
              </a:ext>
            </a:extLst>
          </p:cNvPr>
          <p:cNvCxnSpPr>
            <a:cxnSpLocks/>
          </p:cNvCxnSpPr>
          <p:nvPr/>
        </p:nvCxnSpPr>
        <p:spPr>
          <a:xfrm rot="2700000">
            <a:off x="8936903" y="4245669"/>
            <a:ext cx="731520" cy="0"/>
          </a:xfrm>
          <a:prstGeom prst="straightConnector1">
            <a:avLst/>
          </a:prstGeom>
          <a:ln w="1270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CF95041B-6CAC-D6E9-1C3A-DB9B125DA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64799"/>
              </p:ext>
            </p:extLst>
          </p:nvPr>
        </p:nvGraphicFramePr>
        <p:xfrm>
          <a:off x="1392987" y="4851373"/>
          <a:ext cx="2183040" cy="70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177480" progId="Equation.DSMT4">
                  <p:embed/>
                </p:oleObj>
              </mc:Choice>
              <mc:Fallback>
                <p:oleObj name="Equation" r:id="rId2" imgW="54576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CF95041B-6CAC-D6E9-1C3A-DB9B125DA5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2987" y="4851373"/>
                        <a:ext cx="2183040" cy="70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E6D2CE2-1EC1-B892-CB01-0FF3FFC10D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216243"/>
              </p:ext>
            </p:extLst>
          </p:nvPr>
        </p:nvGraphicFramePr>
        <p:xfrm>
          <a:off x="4898697" y="4851373"/>
          <a:ext cx="2183040" cy="70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177480" progId="Equation.DSMT4">
                  <p:embed/>
                </p:oleObj>
              </mc:Choice>
              <mc:Fallback>
                <p:oleObj name="Equation" r:id="rId4" imgW="545760" imgH="177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6E6D2CE2-1EC1-B892-CB01-0FF3FFC10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8697" y="4851373"/>
                        <a:ext cx="2183040" cy="70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B8DDDA56-739D-262D-609B-FA91E6CEC7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289503"/>
              </p:ext>
            </p:extLst>
          </p:nvPr>
        </p:nvGraphicFramePr>
        <p:xfrm>
          <a:off x="8478302" y="4864007"/>
          <a:ext cx="2183040" cy="70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177480" progId="Equation.DSMT4">
                  <p:embed/>
                </p:oleObj>
              </mc:Choice>
              <mc:Fallback>
                <p:oleObj name="Equation" r:id="rId6" imgW="545760" imgH="177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B8DDDA56-739D-262D-609B-FA91E6CEC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78302" y="4864007"/>
                        <a:ext cx="2183040" cy="70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410DDB0A-67F0-4F71-9073-1C54B41C157A}"/>
              </a:ext>
            </a:extLst>
          </p:cNvPr>
          <p:cNvSpPr txBox="1"/>
          <p:nvPr/>
        </p:nvSpPr>
        <p:spPr>
          <a:xfrm>
            <a:off x="2611070" y="2664486"/>
            <a:ext cx="32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F76A6E-EADC-3E90-AD26-DA0B6359E16B}"/>
              </a:ext>
            </a:extLst>
          </p:cNvPr>
          <p:cNvSpPr txBox="1"/>
          <p:nvPr/>
        </p:nvSpPr>
        <p:spPr>
          <a:xfrm>
            <a:off x="5670625" y="2719234"/>
            <a:ext cx="32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EE3DD3-C9AD-F7F7-72BF-0EEB53E59145}"/>
              </a:ext>
            </a:extLst>
          </p:cNvPr>
          <p:cNvSpPr txBox="1"/>
          <p:nvPr/>
        </p:nvSpPr>
        <p:spPr>
          <a:xfrm>
            <a:off x="9053767" y="2769762"/>
            <a:ext cx="32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308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FE69-39D1-AB6C-6439-5E1BC4B4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vs. Set of Three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28ABE-8049-1AA8-0D35-3E0084AEB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three numbers is a </a:t>
            </a:r>
            <a:r>
              <a:rPr lang="en-US" i="1" dirty="0"/>
              <a:t>vector</a:t>
            </a:r>
            <a:r>
              <a:rPr lang="en-US" dirty="0"/>
              <a:t> (rank-1 tensor) only if the numbers represent components along directions in a geometric space that transform together under coordinate changes.</a:t>
            </a:r>
          </a:p>
          <a:p>
            <a:r>
              <a:rPr lang="en-US" dirty="0"/>
              <a:t>(3 apples, 2 oranges, 5 peaches) is not a vector. This is just a tuple of </a:t>
            </a:r>
            <a:r>
              <a:rPr lang="en-US" i="1" dirty="0"/>
              <a:t>scalars</a:t>
            </a:r>
            <a:r>
              <a:rPr lang="en-US" dirty="0"/>
              <a:t>. Each item (apple count, orange count, </a:t>
            </a:r>
            <a:r>
              <a:rPr lang="en-US"/>
              <a:t>peach count) </a:t>
            </a:r>
            <a:r>
              <a:rPr lang="en-US" dirty="0"/>
              <a:t>is a scalar: a coordinate-independent number.</a:t>
            </a:r>
          </a:p>
          <a:p>
            <a:r>
              <a:rPr lang="es-ES" dirty="0"/>
              <a:t>(</a:t>
            </a:r>
            <a:r>
              <a:rPr lang="es-ES" i="1" dirty="0"/>
              <a:t>E</a:t>
            </a:r>
            <a:r>
              <a:rPr lang="es-ES" i="1" baseline="-25000" dirty="0"/>
              <a:t>x​</a:t>
            </a:r>
            <a:r>
              <a:rPr lang="es-ES" dirty="0"/>
              <a:t> = 3 V/m, </a:t>
            </a:r>
            <a:r>
              <a:rPr lang="es-ES" i="1" dirty="0" err="1"/>
              <a:t>E</a:t>
            </a:r>
            <a:r>
              <a:rPr lang="es-ES" i="1" baseline="-25000" dirty="0" err="1"/>
              <a:t>y</a:t>
            </a:r>
            <a:r>
              <a:rPr lang="es-ES" dirty="0"/>
              <a:t>​ = 2 V/m, </a:t>
            </a:r>
            <a:r>
              <a:rPr lang="es-ES" i="1" dirty="0"/>
              <a:t>E</a:t>
            </a:r>
            <a:r>
              <a:rPr lang="es-ES" i="1" baseline="-25000" dirty="0"/>
              <a:t>z</a:t>
            </a:r>
            <a:r>
              <a:rPr lang="es-ES" i="1" dirty="0"/>
              <a:t>​</a:t>
            </a:r>
            <a:r>
              <a:rPr lang="es-ES" dirty="0"/>
              <a:t> = 5 V/m) </a:t>
            </a:r>
            <a:r>
              <a:rPr lang="es-ES" dirty="0" err="1"/>
              <a:t>is</a:t>
            </a:r>
            <a:r>
              <a:rPr lang="es-ES" dirty="0"/>
              <a:t> a vector. </a:t>
            </a:r>
            <a:r>
              <a:rPr lang="en-US" dirty="0"/>
              <a:t>The components of a vector are not independent numbers; they mix (transform) in a specific way under coordinate rotation, as seen with electric field components.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70D06-54CD-8D30-5BD9-76A8806F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2A266-6CE6-D882-FAE4-21E61DB5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35427-875F-D9BA-BC20-CDF8DF90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929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8EAD-648C-CF23-BE54-6EEF44DB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Theorem for Divergence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1548A-43D8-B71D-BBE8-C25A565B0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A6824-C538-BE10-847C-B0A8FB71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9394A-91D5-BC52-2B97-DE75FBFD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80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9386B2F-10AF-686E-EDA4-4FF600ABE61E}"/>
              </a:ext>
            </a:extLst>
          </p:cNvPr>
          <p:cNvSpPr/>
          <p:nvPr/>
        </p:nvSpPr>
        <p:spPr>
          <a:xfrm>
            <a:off x="10129520" y="4256062"/>
            <a:ext cx="1745157" cy="1680633"/>
          </a:xfrm>
          <a:custGeom>
            <a:avLst/>
            <a:gdLst>
              <a:gd name="connsiteX0" fmla="*/ 1661188 w 2542745"/>
              <a:gd name="connsiteY0" fmla="*/ 194018 h 1680633"/>
              <a:gd name="connsiteX1" fmla="*/ 187988 w 2542745"/>
              <a:gd name="connsiteY1" fmla="*/ 82258 h 1680633"/>
              <a:gd name="connsiteX2" fmla="*/ 259108 w 2542745"/>
              <a:gd name="connsiteY2" fmla="*/ 1443698 h 1680633"/>
              <a:gd name="connsiteX3" fmla="*/ 2362228 w 2542745"/>
              <a:gd name="connsiteY3" fmla="*/ 1596098 h 1680633"/>
              <a:gd name="connsiteX4" fmla="*/ 2352068 w 2542745"/>
              <a:gd name="connsiteY4" fmla="*/ 539458 h 1680633"/>
              <a:gd name="connsiteX5" fmla="*/ 1661188 w 2542745"/>
              <a:gd name="connsiteY5" fmla="*/ 194018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745" h="1680633">
                <a:moveTo>
                  <a:pt x="1661188" y="194018"/>
                </a:moveTo>
                <a:cubicBezTo>
                  <a:pt x="1300508" y="117818"/>
                  <a:pt x="421668" y="-126022"/>
                  <a:pt x="187988" y="82258"/>
                </a:cubicBezTo>
                <a:cubicBezTo>
                  <a:pt x="-45692" y="290538"/>
                  <a:pt x="-103265" y="1191391"/>
                  <a:pt x="259108" y="1443698"/>
                </a:cubicBezTo>
                <a:cubicBezTo>
                  <a:pt x="621481" y="1696005"/>
                  <a:pt x="2013401" y="1746805"/>
                  <a:pt x="2362228" y="1596098"/>
                </a:cubicBezTo>
                <a:cubicBezTo>
                  <a:pt x="2711055" y="1445391"/>
                  <a:pt x="2467215" y="771445"/>
                  <a:pt x="2352068" y="539458"/>
                </a:cubicBezTo>
                <a:cubicBezTo>
                  <a:pt x="2236921" y="307471"/>
                  <a:pt x="2021868" y="270218"/>
                  <a:pt x="1661188" y="19401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CBEEF-9451-DB3C-6C6A-3B048022A222}"/>
              </a:ext>
            </a:extLst>
          </p:cNvPr>
          <p:cNvSpPr txBox="1"/>
          <p:nvPr/>
        </p:nvSpPr>
        <p:spPr>
          <a:xfrm>
            <a:off x="10725680" y="4880749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A149C-22E2-37CC-5AA0-A4370AA033FF}"/>
              </a:ext>
            </a:extLst>
          </p:cNvPr>
          <p:cNvSpPr txBox="1"/>
          <p:nvPr/>
        </p:nvSpPr>
        <p:spPr>
          <a:xfrm>
            <a:off x="10188085" y="5772170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6CB382A-A358-8D6B-1657-87B5CF435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847514"/>
              </p:ext>
            </p:extLst>
          </p:nvPr>
        </p:nvGraphicFramePr>
        <p:xfrm>
          <a:off x="2138226" y="2687495"/>
          <a:ext cx="7118417" cy="21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380880" progId="Equation.DSMT4">
                  <p:embed/>
                </p:oleObj>
              </mc:Choice>
              <mc:Fallback>
                <p:oleObj name="Equation" r:id="rId2" imgW="1269720" imgH="380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6CB382A-A358-8D6B-1657-87B5CF435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8226" y="2687495"/>
                        <a:ext cx="7118417" cy="21355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6747D8-B92E-DFD7-DA04-FF7ED565A90E}"/>
              </a:ext>
            </a:extLst>
          </p:cNvPr>
          <p:cNvSpPr txBox="1"/>
          <p:nvPr/>
        </p:nvSpPr>
        <p:spPr>
          <a:xfrm>
            <a:off x="4254500" y="1927159"/>
            <a:ext cx="368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Divergence theorem</a:t>
            </a:r>
          </a:p>
        </p:txBody>
      </p:sp>
    </p:spTree>
    <p:extLst>
      <p:ext uri="{BB962C8B-B14F-4D97-AF65-F5344CB8AC3E}">
        <p14:creationId xmlns:p14="http://schemas.microsoft.com/office/powerpoint/2010/main" val="1702580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4DFAF-8BA2-26F1-D169-BD33141BB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226-CE44-61BD-5004-73E6FD1D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Theorem for Divergence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04ED2-7327-F0DA-6214-28B63D73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CD0B9-F1D5-69EC-D39F-63D0D925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B3878-9341-CF8F-CD35-17035060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81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D774676-AEA8-E0FA-EC70-CCE91157692C}"/>
              </a:ext>
            </a:extLst>
          </p:cNvPr>
          <p:cNvSpPr/>
          <p:nvPr/>
        </p:nvSpPr>
        <p:spPr>
          <a:xfrm>
            <a:off x="7030720" y="2265680"/>
            <a:ext cx="4323080" cy="3423920"/>
          </a:xfrm>
          <a:custGeom>
            <a:avLst/>
            <a:gdLst>
              <a:gd name="connsiteX0" fmla="*/ 1661188 w 2542745"/>
              <a:gd name="connsiteY0" fmla="*/ 194018 h 1680633"/>
              <a:gd name="connsiteX1" fmla="*/ 187988 w 2542745"/>
              <a:gd name="connsiteY1" fmla="*/ 82258 h 1680633"/>
              <a:gd name="connsiteX2" fmla="*/ 259108 w 2542745"/>
              <a:gd name="connsiteY2" fmla="*/ 1443698 h 1680633"/>
              <a:gd name="connsiteX3" fmla="*/ 2362228 w 2542745"/>
              <a:gd name="connsiteY3" fmla="*/ 1596098 h 1680633"/>
              <a:gd name="connsiteX4" fmla="*/ 2352068 w 2542745"/>
              <a:gd name="connsiteY4" fmla="*/ 539458 h 1680633"/>
              <a:gd name="connsiteX5" fmla="*/ 1661188 w 2542745"/>
              <a:gd name="connsiteY5" fmla="*/ 194018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745" h="1680633">
                <a:moveTo>
                  <a:pt x="1661188" y="194018"/>
                </a:moveTo>
                <a:cubicBezTo>
                  <a:pt x="1300508" y="117818"/>
                  <a:pt x="421668" y="-126022"/>
                  <a:pt x="187988" y="82258"/>
                </a:cubicBezTo>
                <a:cubicBezTo>
                  <a:pt x="-45692" y="290538"/>
                  <a:pt x="-103265" y="1191391"/>
                  <a:pt x="259108" y="1443698"/>
                </a:cubicBezTo>
                <a:cubicBezTo>
                  <a:pt x="621481" y="1696005"/>
                  <a:pt x="2013401" y="1746805"/>
                  <a:pt x="2362228" y="1596098"/>
                </a:cubicBezTo>
                <a:cubicBezTo>
                  <a:pt x="2711055" y="1445391"/>
                  <a:pt x="2467215" y="771445"/>
                  <a:pt x="2352068" y="539458"/>
                </a:cubicBezTo>
                <a:cubicBezTo>
                  <a:pt x="2236921" y="307471"/>
                  <a:pt x="2021868" y="270218"/>
                  <a:pt x="1661188" y="19401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7C75A-0984-F565-F57D-56D3B2894F16}"/>
              </a:ext>
            </a:extLst>
          </p:cNvPr>
          <p:cNvSpPr txBox="1"/>
          <p:nvPr/>
        </p:nvSpPr>
        <p:spPr>
          <a:xfrm>
            <a:off x="7612671" y="2727246"/>
            <a:ext cx="42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C0080-4F29-4FAA-BE41-578A2BB4FD95}"/>
              </a:ext>
            </a:extLst>
          </p:cNvPr>
          <p:cNvSpPr txBox="1"/>
          <p:nvPr/>
        </p:nvSpPr>
        <p:spPr>
          <a:xfrm>
            <a:off x="6906475" y="4996508"/>
            <a:ext cx="41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BEF56A-D577-8341-7972-8B0F528ED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710118"/>
              </p:ext>
            </p:extLst>
          </p:nvPr>
        </p:nvGraphicFramePr>
        <p:xfrm>
          <a:off x="792163" y="1836738"/>
          <a:ext cx="395287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571320" progId="Equation.DSMT4">
                  <p:embed/>
                </p:oleObj>
              </mc:Choice>
              <mc:Fallback>
                <p:oleObj name="Equation" r:id="rId2" imgW="1434960" imgH="5713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BBEF56A-D577-8341-7972-8B0F528ED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836738"/>
                        <a:ext cx="3952875" cy="15716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 descr="A cube with a straight line&#10;&#10;AI-generated content may be incorrect.">
            <a:extLst>
              <a:ext uri="{FF2B5EF4-FFF2-40B4-BE49-F238E27FC236}">
                <a16:creationId xmlns:a16="http://schemas.microsoft.com/office/drawing/2014/main" id="{75F42C8F-6855-1EEF-DB28-BBE2EC53A2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85" y="3384187"/>
            <a:ext cx="2514600" cy="2743200"/>
          </a:xfrm>
          <a:prstGeom prst="rect">
            <a:avLst/>
          </a:prstGeom>
        </p:spPr>
      </p:pic>
      <p:pic>
        <p:nvPicPr>
          <p:cNvPr id="37" name="Picture 36" descr="A cube with a straight line&#10;&#10;AI-generated content may be incorrect.">
            <a:extLst>
              <a:ext uri="{FF2B5EF4-FFF2-40B4-BE49-F238E27FC236}">
                <a16:creationId xmlns:a16="http://schemas.microsoft.com/office/drawing/2014/main" id="{5B21F5F6-4616-04FF-BE03-4D0049D8D4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50" y="3675157"/>
            <a:ext cx="2514600" cy="2743200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0C06996-B98B-CCFF-12F8-CA3DC3FEFF31}"/>
              </a:ext>
            </a:extLst>
          </p:cNvPr>
          <p:cNvCxnSpPr>
            <a:cxnSpLocks/>
          </p:cNvCxnSpPr>
          <p:nvPr/>
        </p:nvCxnSpPr>
        <p:spPr>
          <a:xfrm>
            <a:off x="4170279" y="3899469"/>
            <a:ext cx="0" cy="365760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3E8C7B-64FE-5395-3615-9F2D7D9C2037}"/>
              </a:ext>
            </a:extLst>
          </p:cNvPr>
          <p:cNvCxnSpPr>
            <a:cxnSpLocks/>
          </p:cNvCxnSpPr>
          <p:nvPr/>
        </p:nvCxnSpPr>
        <p:spPr>
          <a:xfrm flipH="1" flipV="1">
            <a:off x="4833678" y="5230743"/>
            <a:ext cx="388390" cy="76091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68CFC33-4347-1C52-38A5-9F50C617BF8C}"/>
              </a:ext>
            </a:extLst>
          </p:cNvPr>
          <p:cNvCxnSpPr>
            <a:cxnSpLocks/>
          </p:cNvCxnSpPr>
          <p:nvPr/>
        </p:nvCxnSpPr>
        <p:spPr>
          <a:xfrm flipV="1">
            <a:off x="4098650" y="5869163"/>
            <a:ext cx="0" cy="365760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65B593-32D7-1500-799B-4A8E379B6DE1}"/>
              </a:ext>
            </a:extLst>
          </p:cNvPr>
          <p:cNvCxnSpPr>
            <a:cxnSpLocks/>
          </p:cNvCxnSpPr>
          <p:nvPr/>
        </p:nvCxnSpPr>
        <p:spPr>
          <a:xfrm>
            <a:off x="3018492" y="4863841"/>
            <a:ext cx="360694" cy="69071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74A9075-B6F6-A48B-D9F0-0A9431D55BBC}"/>
              </a:ext>
            </a:extLst>
          </p:cNvPr>
          <p:cNvCxnSpPr>
            <a:cxnSpLocks/>
          </p:cNvCxnSpPr>
          <p:nvPr/>
        </p:nvCxnSpPr>
        <p:spPr>
          <a:xfrm flipH="1">
            <a:off x="4602639" y="4681120"/>
            <a:ext cx="284798" cy="182721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FBC9DFB-40D0-4195-648D-EE473EA22434}"/>
              </a:ext>
            </a:extLst>
          </p:cNvPr>
          <p:cNvCxnSpPr>
            <a:cxnSpLocks/>
          </p:cNvCxnSpPr>
          <p:nvPr/>
        </p:nvCxnSpPr>
        <p:spPr>
          <a:xfrm flipV="1">
            <a:off x="3541204" y="5230362"/>
            <a:ext cx="336219" cy="237709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A cube with a straight line&#10;&#10;AI-generated content may be incorrect.">
            <a:extLst>
              <a:ext uri="{FF2B5EF4-FFF2-40B4-BE49-F238E27FC236}">
                <a16:creationId xmlns:a16="http://schemas.microsoft.com/office/drawing/2014/main" id="{04E2176A-8B79-4657-CD10-9CBD44902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525">
            <a:off x="8865536" y="2423249"/>
            <a:ext cx="628650" cy="685800"/>
          </a:xfrm>
          <a:prstGeom prst="rect">
            <a:avLst/>
          </a:prstGeom>
        </p:spPr>
      </p:pic>
      <p:pic>
        <p:nvPicPr>
          <p:cNvPr id="51" name="Picture 50" descr="A cube with a straight line&#10;&#10;AI-generated content may be incorrect.">
            <a:extLst>
              <a:ext uri="{FF2B5EF4-FFF2-40B4-BE49-F238E27FC236}">
                <a16:creationId xmlns:a16="http://schemas.microsoft.com/office/drawing/2014/main" id="{0E2B3051-7788-1BB8-BB77-40E799143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012">
            <a:off x="9213173" y="2525078"/>
            <a:ext cx="628650" cy="685800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4DC0DA7-069D-6FD1-FA3D-FC267D75440A}"/>
              </a:ext>
            </a:extLst>
          </p:cNvPr>
          <p:cNvCxnSpPr>
            <a:cxnSpLocks/>
          </p:cNvCxnSpPr>
          <p:nvPr/>
        </p:nvCxnSpPr>
        <p:spPr>
          <a:xfrm flipH="1">
            <a:off x="9553486" y="2371767"/>
            <a:ext cx="27981" cy="306622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0E8EEA-1AD5-2C5C-2161-3D93F75C4A41}"/>
              </a:ext>
            </a:extLst>
          </p:cNvPr>
          <p:cNvCxnSpPr>
            <a:cxnSpLocks/>
          </p:cNvCxnSpPr>
          <p:nvPr/>
        </p:nvCxnSpPr>
        <p:spPr>
          <a:xfrm flipH="1">
            <a:off x="9216492" y="2309633"/>
            <a:ext cx="24863" cy="281312"/>
          </a:xfrm>
          <a:prstGeom prst="straightConnector1">
            <a:avLst/>
          </a:prstGeom>
          <a:ln w="19050">
            <a:solidFill>
              <a:srgbClr val="FF7C8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cube with a straight line&#10;&#10;AI-generated content may be incorrect.">
            <a:extLst>
              <a:ext uri="{FF2B5EF4-FFF2-40B4-BE49-F238E27FC236}">
                <a16:creationId xmlns:a16="http://schemas.microsoft.com/office/drawing/2014/main" id="{1C503FB4-621E-4B0F-68A6-A8E385130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878" y="3630145"/>
            <a:ext cx="628650" cy="685800"/>
          </a:xfrm>
          <a:prstGeom prst="rect">
            <a:avLst/>
          </a:prstGeom>
        </p:spPr>
      </p:pic>
      <p:pic>
        <p:nvPicPr>
          <p:cNvPr id="12" name="Picture 11" descr="A cube with a straight line&#10;&#10;AI-generated content may be incorrect.">
            <a:extLst>
              <a:ext uri="{FF2B5EF4-FFF2-40B4-BE49-F238E27FC236}">
                <a16:creationId xmlns:a16="http://schemas.microsoft.com/office/drawing/2014/main" id="{79E7460C-10C7-8CB7-294F-EB635DAC1A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275" y="3698399"/>
            <a:ext cx="628650" cy="685800"/>
          </a:xfrm>
          <a:prstGeom prst="rect">
            <a:avLst/>
          </a:prstGeom>
        </p:spPr>
      </p:pic>
      <p:pic>
        <p:nvPicPr>
          <p:cNvPr id="11" name="Picture 10" descr="A cube with a straight line&#10;&#10;AI-generated content may be incorrect.">
            <a:extLst>
              <a:ext uri="{FF2B5EF4-FFF2-40B4-BE49-F238E27FC236}">
                <a16:creationId xmlns:a16="http://schemas.microsoft.com/office/drawing/2014/main" id="{3143D3FD-9750-6F73-2146-0169DF42D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60" y="3764439"/>
            <a:ext cx="628650" cy="685800"/>
          </a:xfrm>
          <a:prstGeom prst="rect">
            <a:avLst/>
          </a:prstGeom>
        </p:spPr>
      </p:pic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C88D866-7A3B-7C79-1132-DFE04C6B3D69}"/>
              </a:ext>
            </a:extLst>
          </p:cNvPr>
          <p:cNvCxnSpPr>
            <a:cxnSpLocks/>
          </p:cNvCxnSpPr>
          <p:nvPr/>
        </p:nvCxnSpPr>
        <p:spPr>
          <a:xfrm>
            <a:off x="2708167" y="3600498"/>
            <a:ext cx="0" cy="365760"/>
          </a:xfrm>
          <a:prstGeom prst="straightConnector1">
            <a:avLst/>
          </a:prstGeom>
          <a:ln w="19050">
            <a:solidFill>
              <a:srgbClr val="FF7C8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9EEAC87-9873-5E8F-1D8E-ABE5ED1A2A69}"/>
              </a:ext>
            </a:extLst>
          </p:cNvPr>
          <p:cNvCxnSpPr>
            <a:cxnSpLocks/>
          </p:cNvCxnSpPr>
          <p:nvPr/>
        </p:nvCxnSpPr>
        <p:spPr>
          <a:xfrm flipH="1" flipV="1">
            <a:off x="3371566" y="4931772"/>
            <a:ext cx="388390" cy="76091"/>
          </a:xfrm>
          <a:prstGeom prst="straightConnector1">
            <a:avLst/>
          </a:prstGeom>
          <a:ln w="19050">
            <a:solidFill>
              <a:srgbClr val="FF7C8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EF86165-4380-C61A-DBE5-87929D4D87B5}"/>
              </a:ext>
            </a:extLst>
          </p:cNvPr>
          <p:cNvCxnSpPr>
            <a:cxnSpLocks/>
          </p:cNvCxnSpPr>
          <p:nvPr/>
        </p:nvCxnSpPr>
        <p:spPr>
          <a:xfrm flipV="1">
            <a:off x="2636538" y="5570192"/>
            <a:ext cx="0" cy="365760"/>
          </a:xfrm>
          <a:prstGeom prst="straightConnector1">
            <a:avLst/>
          </a:prstGeom>
          <a:ln w="19050">
            <a:solidFill>
              <a:srgbClr val="FF7C8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2576EE0-6B43-5A45-1000-9B83A60299DE}"/>
              </a:ext>
            </a:extLst>
          </p:cNvPr>
          <p:cNvCxnSpPr>
            <a:cxnSpLocks/>
          </p:cNvCxnSpPr>
          <p:nvPr/>
        </p:nvCxnSpPr>
        <p:spPr>
          <a:xfrm>
            <a:off x="1556380" y="4564870"/>
            <a:ext cx="360694" cy="69071"/>
          </a:xfrm>
          <a:prstGeom prst="straightConnector1">
            <a:avLst/>
          </a:prstGeom>
          <a:ln w="19050">
            <a:solidFill>
              <a:srgbClr val="FF7C8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59958B4-4D82-6FE6-3ECF-70C0823797E4}"/>
              </a:ext>
            </a:extLst>
          </p:cNvPr>
          <p:cNvCxnSpPr>
            <a:cxnSpLocks/>
          </p:cNvCxnSpPr>
          <p:nvPr/>
        </p:nvCxnSpPr>
        <p:spPr>
          <a:xfrm flipH="1">
            <a:off x="3140527" y="4382149"/>
            <a:ext cx="284798" cy="182721"/>
          </a:xfrm>
          <a:prstGeom prst="straightConnector1">
            <a:avLst/>
          </a:prstGeom>
          <a:ln w="19050">
            <a:solidFill>
              <a:srgbClr val="FF7C8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9ED8DD4-8F08-50B8-74B0-72DDCEA460A0}"/>
              </a:ext>
            </a:extLst>
          </p:cNvPr>
          <p:cNvCxnSpPr>
            <a:cxnSpLocks/>
          </p:cNvCxnSpPr>
          <p:nvPr/>
        </p:nvCxnSpPr>
        <p:spPr>
          <a:xfrm flipV="1">
            <a:off x="2079092" y="4931391"/>
            <a:ext cx="336219" cy="237709"/>
          </a:xfrm>
          <a:prstGeom prst="straightConnector1">
            <a:avLst/>
          </a:prstGeom>
          <a:ln w="19050">
            <a:solidFill>
              <a:srgbClr val="FF7C8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B0D5AD6-F2D7-E861-F9CB-AE8B805342D4}"/>
              </a:ext>
            </a:extLst>
          </p:cNvPr>
          <p:cNvSpPr txBox="1"/>
          <p:nvPr/>
        </p:nvSpPr>
        <p:spPr>
          <a:xfrm>
            <a:off x="9191048" y="3953450"/>
            <a:ext cx="425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ym typeface="Symbol" panose="05050102010706020507" pitchFamily="18" charset="2"/>
              </a:rPr>
              <a:t></a:t>
            </a:r>
            <a:r>
              <a:rPr lang="en-US" sz="1600" i="1" dirty="0"/>
              <a:t>v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3CB7239E-52D5-FA55-148F-66EF63C31E42}"/>
              </a:ext>
            </a:extLst>
          </p:cNvPr>
          <p:cNvSpPr/>
          <p:nvPr/>
        </p:nvSpPr>
        <p:spPr>
          <a:xfrm>
            <a:off x="9656513" y="2876207"/>
            <a:ext cx="91440" cy="91440"/>
          </a:xfrm>
          <a:prstGeom prst="mathMultiply">
            <a:avLst>
              <a:gd name="adj1" fmla="val 6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014101B5-6FE6-52AE-A390-AEADF49938A5}"/>
              </a:ext>
            </a:extLst>
          </p:cNvPr>
          <p:cNvSpPr/>
          <p:nvPr/>
        </p:nvSpPr>
        <p:spPr>
          <a:xfrm>
            <a:off x="9408821" y="2874124"/>
            <a:ext cx="91440" cy="91440"/>
          </a:xfrm>
          <a:prstGeom prst="mathMultiply">
            <a:avLst>
              <a:gd name="adj1" fmla="val 6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44189094-E1F5-EAC3-7F9D-50AB1C0B1DBE}"/>
              </a:ext>
            </a:extLst>
          </p:cNvPr>
          <p:cNvSpPr/>
          <p:nvPr/>
        </p:nvSpPr>
        <p:spPr>
          <a:xfrm>
            <a:off x="9467781" y="3019633"/>
            <a:ext cx="91440" cy="91440"/>
          </a:xfrm>
          <a:prstGeom prst="mathMultiply">
            <a:avLst>
              <a:gd name="adj1" fmla="val 6975"/>
            </a:avLst>
          </a:prstGeom>
          <a:solidFill>
            <a:schemeClr val="accent1">
              <a:alpha val="30000"/>
            </a:schemeClr>
          </a:solidFill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CDC46715-891C-7ED6-64C0-D05D47B326BD}"/>
              </a:ext>
            </a:extLst>
          </p:cNvPr>
          <p:cNvSpPr/>
          <p:nvPr/>
        </p:nvSpPr>
        <p:spPr>
          <a:xfrm>
            <a:off x="9304550" y="2781461"/>
            <a:ext cx="91440" cy="91440"/>
          </a:xfrm>
          <a:prstGeom prst="mathMultiply">
            <a:avLst>
              <a:gd name="adj1" fmla="val 6975"/>
            </a:avLst>
          </a:prstGeom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5201E60F-73E1-1025-A41A-27D5F4E75DF3}"/>
              </a:ext>
            </a:extLst>
          </p:cNvPr>
          <p:cNvSpPr/>
          <p:nvPr/>
        </p:nvSpPr>
        <p:spPr>
          <a:xfrm>
            <a:off x="9064145" y="2767835"/>
            <a:ext cx="91440" cy="91440"/>
          </a:xfrm>
          <a:prstGeom prst="mathMultiply">
            <a:avLst>
              <a:gd name="adj1" fmla="val 6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AD666892-17F2-3D3E-1F1C-0E6FC12D2A0D}"/>
              </a:ext>
            </a:extLst>
          </p:cNvPr>
          <p:cNvSpPr/>
          <p:nvPr/>
        </p:nvSpPr>
        <p:spPr>
          <a:xfrm>
            <a:off x="8956303" y="2690021"/>
            <a:ext cx="91440" cy="91440"/>
          </a:xfrm>
          <a:prstGeom prst="mathMultiply">
            <a:avLst>
              <a:gd name="adj1" fmla="val 6975"/>
            </a:avLst>
          </a:prstGeom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203C63AD-E7B6-1CCE-C6CD-F28D46082EDF}"/>
              </a:ext>
            </a:extLst>
          </p:cNvPr>
          <p:cNvSpPr/>
          <p:nvPr/>
        </p:nvSpPr>
        <p:spPr>
          <a:xfrm>
            <a:off x="9108108" y="2912526"/>
            <a:ext cx="91440" cy="91440"/>
          </a:xfrm>
          <a:prstGeom prst="mathMultiply">
            <a:avLst>
              <a:gd name="adj1" fmla="val 6975"/>
            </a:avLst>
          </a:prstGeom>
          <a:ln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75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BA5EE-0A5D-3FFB-B8CB-05C6A596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99B2-05F0-492C-3F08-C7285409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5182" cy="1325563"/>
          </a:xfrm>
        </p:spPr>
        <p:txBody>
          <a:bodyPr/>
          <a:lstStyle/>
          <a:p>
            <a:r>
              <a:rPr lang="en-US" dirty="0"/>
              <a:t>Divergence in Orthogonal Curvilinear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7BD76-65DE-65CC-1AD6-AF29A6BF9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orthogonal curvilinear coordinate system </a:t>
            </a:r>
            <a:r>
              <a:rPr lang="pt-BR" dirty="0"/>
              <a:t>(</a:t>
            </a:r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​,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​,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​) with metric coefficients </a:t>
            </a:r>
            <a:r>
              <a:rPr lang="pt-BR" i="1" dirty="0"/>
              <a:t>h</a:t>
            </a:r>
            <a:r>
              <a:rPr lang="pt-BR" baseline="-25000" dirty="0"/>
              <a:t>1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2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018D1-34D9-47D9-7F1A-E59C018F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CC681-E9E2-6B9D-BE3C-2E209882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DA54-5FA3-2699-AB67-B9818D0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9B4A5B-2ACB-45FC-FBDB-C99848D2E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716078"/>
              </p:ext>
            </p:extLst>
          </p:nvPr>
        </p:nvGraphicFramePr>
        <p:xfrm>
          <a:off x="213709" y="4045744"/>
          <a:ext cx="11764579" cy="163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760" imgH="482400" progId="Equation.DSMT4">
                  <p:embed/>
                </p:oleObj>
              </mc:Choice>
              <mc:Fallback>
                <p:oleObj name="Equation" r:id="rId2" imgW="347976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69B4A5B-2ACB-45FC-FBDB-C99848D2E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709" y="4045744"/>
                        <a:ext cx="11764579" cy="163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956F183-EC55-BD15-AC7B-BA77EB9422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581014"/>
              </p:ext>
            </p:extLst>
          </p:nvPr>
        </p:nvGraphicFramePr>
        <p:xfrm>
          <a:off x="3628132" y="3034365"/>
          <a:ext cx="4935734" cy="831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28600" progId="Equation.DSMT4">
                  <p:embed/>
                </p:oleObj>
              </mc:Choice>
              <mc:Fallback>
                <p:oleObj name="Equation" r:id="rId4" imgW="135864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956F183-EC55-BD15-AC7B-BA77EB9422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8132" y="3034365"/>
                        <a:ext cx="4935734" cy="831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6187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3E907-5623-31B7-9A35-6FB211C83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BC38-59E8-5960-6BF5-DD501867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/>
          <a:lstStyle/>
          <a:p>
            <a:r>
              <a:rPr lang="en-US" dirty="0"/>
              <a:t>Divergence in Cartesian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5BC11-D4F6-F0CF-731C-D9A0F4494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 = </a:t>
            </a:r>
            <a:r>
              <a:rPr lang="pt-BR" i="1" dirty="0"/>
              <a:t>x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 = </a:t>
            </a:r>
            <a:r>
              <a:rPr lang="pt-BR" i="1" dirty="0"/>
              <a:t>y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 = </a:t>
            </a:r>
            <a:r>
              <a:rPr lang="pt-BR" i="1" dirty="0"/>
              <a:t>z</a:t>
            </a:r>
          </a:p>
          <a:p>
            <a:r>
              <a:rPr lang="pt-BR" i="1" dirty="0"/>
              <a:t>h</a:t>
            </a:r>
            <a:r>
              <a:rPr lang="pt-BR" baseline="-25000" dirty="0"/>
              <a:t>1 </a:t>
            </a:r>
            <a:r>
              <a:rPr lang="pt-BR" dirty="0"/>
              <a:t>= 1, </a:t>
            </a:r>
            <a:r>
              <a:rPr lang="pt-BR" i="1" dirty="0"/>
              <a:t>h</a:t>
            </a:r>
            <a:r>
              <a:rPr lang="pt-BR" baseline="-25000" dirty="0"/>
              <a:t>2 </a:t>
            </a:r>
            <a:r>
              <a:rPr lang="pt-BR" dirty="0"/>
              <a:t>= 1</a:t>
            </a:r>
            <a:r>
              <a:rPr lang="pt-BR" baseline="-25000" dirty="0"/>
              <a:t> 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 </a:t>
            </a:r>
            <a:r>
              <a:rPr lang="pt-BR" dirty="0"/>
              <a:t>= 1</a:t>
            </a:r>
            <a:r>
              <a:rPr lang="pt-BR" baseline="-25000" dirty="0"/>
              <a:t> 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8872D-5D41-93E1-DBB2-5FD8C45D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35005-21BC-C482-15CD-80404004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CE3B5-1902-A003-D699-71A2DB01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83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D9F91B7-D0EC-473B-C438-17211547A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34523"/>
              </p:ext>
            </p:extLst>
          </p:nvPr>
        </p:nvGraphicFramePr>
        <p:xfrm>
          <a:off x="6597580" y="1739352"/>
          <a:ext cx="4381104" cy="86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41200" progId="Equation.DSMT4">
                  <p:embed/>
                </p:oleObj>
              </mc:Choice>
              <mc:Fallback>
                <p:oleObj name="Equation" r:id="rId2" imgW="121896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D9F91B7-D0EC-473B-C438-17211547A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7580" y="1739352"/>
                        <a:ext cx="4381104" cy="86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8EA9242-5109-359F-3217-0B3B320B7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246143"/>
              </p:ext>
            </p:extLst>
          </p:nvPr>
        </p:nvGraphicFramePr>
        <p:xfrm>
          <a:off x="2275085" y="3209691"/>
          <a:ext cx="7641829" cy="232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160" imgH="444240" progId="Equation.DSMT4">
                  <p:embed/>
                </p:oleObj>
              </mc:Choice>
              <mc:Fallback>
                <p:oleObj name="Equation" r:id="rId4" imgW="1460160" imgH="4442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8EA9242-5109-359F-3217-0B3B320B7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5085" y="3209691"/>
                        <a:ext cx="7641829" cy="232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53744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CDC9E-A9E5-3A6F-F21B-74D117FA9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A439-3CDD-C982-393C-61953C5E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/>
          <a:lstStyle/>
          <a:p>
            <a:r>
              <a:rPr lang="en-US" dirty="0"/>
              <a:t>Divergence in Cylindrical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FE763-8C39-B443-9FD2-02298275C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 = </a:t>
            </a:r>
            <a:r>
              <a:rPr lang="pt-BR" i="1" dirty="0"/>
              <a:t>r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 = </a:t>
            </a:r>
            <a:r>
              <a:rPr lang="pt-BR" i="1" dirty="0">
                <a:sym typeface="Symbol" panose="05050102010706020507" pitchFamily="18" charset="2"/>
              </a:rPr>
              <a:t>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 = </a:t>
            </a:r>
            <a:r>
              <a:rPr lang="pt-BR" i="1" dirty="0"/>
              <a:t>z</a:t>
            </a:r>
          </a:p>
          <a:p>
            <a:r>
              <a:rPr lang="pt-BR" i="1" dirty="0"/>
              <a:t>h</a:t>
            </a:r>
            <a:r>
              <a:rPr lang="pt-BR" baseline="-25000" dirty="0"/>
              <a:t>1 </a:t>
            </a:r>
            <a:r>
              <a:rPr lang="pt-BR" dirty="0"/>
              <a:t>= 1, </a:t>
            </a:r>
            <a:r>
              <a:rPr lang="pt-BR" i="1" dirty="0"/>
              <a:t>h</a:t>
            </a:r>
            <a:r>
              <a:rPr lang="pt-BR" baseline="-25000" dirty="0"/>
              <a:t>2 </a:t>
            </a:r>
            <a:r>
              <a:rPr lang="pt-BR" dirty="0"/>
              <a:t>= </a:t>
            </a:r>
            <a:r>
              <a:rPr lang="pt-BR" i="1" dirty="0"/>
              <a:t>r</a:t>
            </a:r>
            <a:r>
              <a:rPr lang="pt-BR" baseline="-25000" dirty="0"/>
              <a:t> 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 </a:t>
            </a:r>
            <a:r>
              <a:rPr lang="pt-BR" dirty="0"/>
              <a:t>= 1</a:t>
            </a:r>
            <a:r>
              <a:rPr lang="pt-BR" baseline="-25000" dirty="0"/>
              <a:t> 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A4C38-DD70-2C8C-3D81-7E04562D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E3604-A7D7-96B7-A51F-469D62E8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0D47F-ED88-093C-9978-73AAC624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84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A502EAC-C353-359B-4B3C-18C1DC5C6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6202"/>
              </p:ext>
            </p:extLst>
          </p:nvPr>
        </p:nvGraphicFramePr>
        <p:xfrm>
          <a:off x="673452" y="3299803"/>
          <a:ext cx="10845096" cy="208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457200" progId="Equation.DSMT4">
                  <p:embed/>
                </p:oleObj>
              </mc:Choice>
              <mc:Fallback>
                <p:oleObj name="Equation" r:id="rId2" imgW="237456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A502EAC-C353-359B-4B3C-18C1DC5C67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3452" y="3299803"/>
                        <a:ext cx="10845096" cy="2089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891B867-C9CC-685D-ED6F-BF141BE576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030606"/>
              </p:ext>
            </p:extLst>
          </p:nvPr>
        </p:nvGraphicFramePr>
        <p:xfrm>
          <a:off x="6395153" y="1974614"/>
          <a:ext cx="4430893" cy="87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241200" progId="Equation.DSMT4">
                  <p:embed/>
                </p:oleObj>
              </mc:Choice>
              <mc:Fallback>
                <p:oleObj name="Equation" r:id="rId4" imgW="121896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891B867-C9CC-685D-ED6F-BF141BE57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5153" y="1974614"/>
                        <a:ext cx="4430893" cy="877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9615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866F-BA49-A597-AADC-EC6926C20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751B-4217-8738-A880-B99DE6BC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/>
          <a:lstStyle/>
          <a:p>
            <a:r>
              <a:rPr lang="en-US" dirty="0"/>
              <a:t>Divergence in Spherical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F5D8-40EF-6024-6346-E99A1740F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 = </a:t>
            </a:r>
            <a:r>
              <a:rPr lang="pt-BR" i="1" dirty="0"/>
              <a:t>R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 = </a:t>
            </a:r>
            <a:r>
              <a:rPr lang="pt-BR" i="1" dirty="0">
                <a:sym typeface="Symbol" panose="05050102010706020507" pitchFamily="18" charset="2"/>
              </a:rPr>
              <a:t>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 = </a:t>
            </a:r>
            <a:r>
              <a:rPr lang="pt-BR" i="1" dirty="0">
                <a:sym typeface="Symbol" panose="05050102010706020507" pitchFamily="18" charset="2"/>
              </a:rPr>
              <a:t></a:t>
            </a:r>
            <a:endParaRPr lang="pt-BR" i="1" dirty="0"/>
          </a:p>
          <a:p>
            <a:r>
              <a:rPr lang="pt-BR" i="1" dirty="0"/>
              <a:t>h</a:t>
            </a:r>
            <a:r>
              <a:rPr lang="pt-BR" baseline="-25000" dirty="0"/>
              <a:t>1 </a:t>
            </a:r>
            <a:r>
              <a:rPr lang="pt-BR" dirty="0"/>
              <a:t>= 1, </a:t>
            </a:r>
            <a:r>
              <a:rPr lang="pt-BR" i="1" dirty="0"/>
              <a:t>h</a:t>
            </a:r>
            <a:r>
              <a:rPr lang="pt-BR" baseline="-25000" dirty="0"/>
              <a:t>2 </a:t>
            </a:r>
            <a:r>
              <a:rPr lang="pt-BR" dirty="0"/>
              <a:t>= </a:t>
            </a:r>
            <a:r>
              <a:rPr lang="pt-BR" i="1" dirty="0"/>
              <a:t>R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 </a:t>
            </a:r>
            <a:r>
              <a:rPr lang="pt-BR" dirty="0"/>
              <a:t>= </a:t>
            </a:r>
            <a:r>
              <a:rPr lang="pt-BR" i="1" dirty="0"/>
              <a:t>R </a:t>
            </a:r>
            <a:r>
              <a:rPr lang="pt-BR" dirty="0"/>
              <a:t>sin</a:t>
            </a:r>
            <a:r>
              <a:rPr lang="pt-BR" i="1" dirty="0">
                <a:sym typeface="Symbol" panose="05050102010706020507" pitchFamily="18" charset="2"/>
              </a:rPr>
              <a:t></a:t>
            </a:r>
            <a:r>
              <a:rPr lang="pt-BR" baseline="-25000" dirty="0"/>
              <a:t> 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F7B6F-EFFA-FDCD-34C2-0E22733A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99971-D27B-FAB5-484D-335E1B8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69EF-9431-B7E0-AD8F-F15CE0E3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85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0C394B-F746-2F82-5336-369550EFF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51976"/>
              </p:ext>
            </p:extLst>
          </p:nvPr>
        </p:nvGraphicFramePr>
        <p:xfrm>
          <a:off x="815181" y="3984581"/>
          <a:ext cx="10561638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48040" imgH="457200" progId="Equation.DSMT4">
                  <p:embed/>
                </p:oleObj>
              </mc:Choice>
              <mc:Fallback>
                <p:oleObj name="Equation" r:id="rId2" imgW="384804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F0C394B-F746-2F82-5336-369550EFF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5181" y="3984581"/>
                        <a:ext cx="10561638" cy="125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25D0F5E-B654-9918-39AA-9036793E8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1166"/>
              </p:ext>
            </p:extLst>
          </p:nvPr>
        </p:nvGraphicFramePr>
        <p:xfrm>
          <a:off x="6628367" y="1928473"/>
          <a:ext cx="4565496" cy="94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266400" progId="Equation.DSMT4">
                  <p:embed/>
                </p:oleObj>
              </mc:Choice>
              <mc:Fallback>
                <p:oleObj name="Equation" r:id="rId4" imgW="1295280" imgH="266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25D0F5E-B654-9918-39AA-9036793E8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8367" y="1928473"/>
                        <a:ext cx="4565496" cy="94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2759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0E62-690D-98DF-2D8F-7DCF4C75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Divergence of a Vector Field (example)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53594-A58D-F6B5-FBE4-538C9BC6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4A663-0BF1-8E88-53D2-56AE34C2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B155-5F34-1105-61E2-5B47193E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86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211578-C04B-22F3-B24B-1A3BB9EFF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00838"/>
              </p:ext>
            </p:extLst>
          </p:nvPr>
        </p:nvGraphicFramePr>
        <p:xfrm>
          <a:off x="1297992" y="2124584"/>
          <a:ext cx="2740608" cy="5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228600" progId="Equation.DSMT4">
                  <p:embed/>
                </p:oleObj>
              </mc:Choice>
              <mc:Fallback>
                <p:oleObj name="Equation" r:id="rId2" imgW="105408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C211578-C04B-22F3-B24B-1A3BB9EFF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7992" y="2124584"/>
                        <a:ext cx="2740608" cy="59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6A91C5D-DF7F-BCF8-64DA-5B61D6822A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71224"/>
              </p:ext>
            </p:extLst>
          </p:nvPr>
        </p:nvGraphicFramePr>
        <p:xfrm>
          <a:off x="1297992" y="2821207"/>
          <a:ext cx="1947816" cy="5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6A91C5D-DF7F-BCF8-64DA-5B61D6822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7992" y="2821207"/>
                        <a:ext cx="1947816" cy="59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176A5DE-E385-F9F1-BA3C-EAB3479DE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566489"/>
              </p:ext>
            </p:extLst>
          </p:nvPr>
        </p:nvGraphicFramePr>
        <p:xfrm>
          <a:off x="1297992" y="3517830"/>
          <a:ext cx="1418976" cy="65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53800" progId="Equation.DSMT4">
                  <p:embed/>
                </p:oleObj>
              </mc:Choice>
              <mc:Fallback>
                <p:oleObj name="Equation" r:id="rId6" imgW="5457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176A5DE-E385-F9F1-BA3C-EAB3479DE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7992" y="3517830"/>
                        <a:ext cx="1418976" cy="65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319DB06-84A2-487E-8E0C-1E8C85E38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88303"/>
              </p:ext>
            </p:extLst>
          </p:nvPr>
        </p:nvGraphicFramePr>
        <p:xfrm>
          <a:off x="7040245" y="3271794"/>
          <a:ext cx="1287462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393480" progId="Equation.DSMT4">
                  <p:embed/>
                </p:oleObj>
              </mc:Choice>
              <mc:Fallback>
                <p:oleObj name="Equation" r:id="rId8" imgW="4950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319DB06-84A2-487E-8E0C-1E8C85E38B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40245" y="3271794"/>
                        <a:ext cx="1287462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A3AFBBF-67CB-B741-998A-FE2D3E9AAF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61078"/>
              </p:ext>
            </p:extLst>
          </p:nvPr>
        </p:nvGraphicFramePr>
        <p:xfrm>
          <a:off x="7040245" y="2064768"/>
          <a:ext cx="13874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86798" imgH="1123368" progId="Equation.DSMT4">
                  <p:embed/>
                </p:oleObj>
              </mc:Choice>
              <mc:Fallback>
                <p:oleObj name="Equation" r:id="rId10" imgW="1386798" imgH="1123368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A3AFBBF-67CB-B741-998A-FE2D3E9AAF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40245" y="2064768"/>
                        <a:ext cx="1387475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9933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A8B2C-6F4D-1CCA-9C7B-5744F0CE0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2EAC-FBA8-16C6-CDDF-3B8956D5A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Curl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6CD27-D556-65C4-C852-FCDCB55A0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a vector field, e.g. </a:t>
            </a:r>
            <a:r>
              <a:rPr lang="en-US" b="1" dirty="0"/>
              <a:t>G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        Output: a vector field, e.g.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69D09-0501-897B-468A-0DE8AC63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1ECED-ABCC-F0A4-086C-6574DE33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CFD8-9062-0AD0-2404-80138736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87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ACF545A-CE56-052B-7F62-0625D6BD4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16713"/>
              </p:ext>
            </p:extLst>
          </p:nvPr>
        </p:nvGraphicFramePr>
        <p:xfrm>
          <a:off x="3606800" y="4014788"/>
          <a:ext cx="441325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177480" progId="Equation.DSMT4">
                  <p:embed/>
                </p:oleObj>
              </mc:Choice>
              <mc:Fallback>
                <p:oleObj name="Equation" r:id="rId2" imgW="64764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ACF545A-CE56-052B-7F62-0625D6BD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6800" y="4014788"/>
                        <a:ext cx="4413250" cy="121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7CCFA3-CE6C-058D-7EA7-F738D18F9773}"/>
              </a:ext>
            </a:extLst>
          </p:cNvPr>
          <p:cNvSpPr txBox="1"/>
          <p:nvPr/>
        </p:nvSpPr>
        <p:spPr>
          <a:xfrm>
            <a:off x="7403805" y="5308059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Vector field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F9F64E-01D8-885E-CA8A-F45978183D95}"/>
              </a:ext>
            </a:extLst>
          </p:cNvPr>
          <p:cNvCxnSpPr>
            <a:cxnSpLocks/>
          </p:cNvCxnSpPr>
          <p:nvPr/>
        </p:nvCxnSpPr>
        <p:spPr>
          <a:xfrm flipH="1" flipV="1">
            <a:off x="7705497" y="4845040"/>
            <a:ext cx="477520" cy="55062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C93816-704A-620B-94E3-8A77E30F7560}"/>
              </a:ext>
            </a:extLst>
          </p:cNvPr>
          <p:cNvSpPr txBox="1"/>
          <p:nvPr/>
        </p:nvSpPr>
        <p:spPr>
          <a:xfrm>
            <a:off x="2354195" y="5091065"/>
            <a:ext cx="14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Vector field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CB54C4-A97C-7C0B-A232-1BE37A828DE0}"/>
              </a:ext>
            </a:extLst>
          </p:cNvPr>
          <p:cNvCxnSpPr>
            <a:cxnSpLocks/>
          </p:cNvCxnSpPr>
          <p:nvPr/>
        </p:nvCxnSpPr>
        <p:spPr>
          <a:xfrm flipV="1">
            <a:off x="3293247" y="4709424"/>
            <a:ext cx="416888" cy="458797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0AE91B-2EA0-378B-8E78-81CEE18CF656}"/>
              </a:ext>
            </a:extLst>
          </p:cNvPr>
          <p:cNvCxnSpPr>
            <a:cxnSpLocks/>
          </p:cNvCxnSpPr>
          <p:nvPr/>
        </p:nvCxnSpPr>
        <p:spPr>
          <a:xfrm flipH="1">
            <a:off x="6333982" y="3229039"/>
            <a:ext cx="148098" cy="675692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093596C-E8BF-B5BE-428D-7BB50904CA09}"/>
              </a:ext>
            </a:extLst>
          </p:cNvPr>
          <p:cNvSpPr txBox="1"/>
          <p:nvPr/>
        </p:nvSpPr>
        <p:spPr>
          <a:xfrm>
            <a:off x="5684712" y="2447046"/>
            <a:ext cx="159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Curl symbol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79E0DF4-BAFC-9862-CAA4-1711192D88F1}"/>
              </a:ext>
            </a:extLst>
          </p:cNvPr>
          <p:cNvSpPr/>
          <p:nvPr/>
        </p:nvSpPr>
        <p:spPr>
          <a:xfrm rot="16200000">
            <a:off x="6161153" y="3340183"/>
            <a:ext cx="345658" cy="1515396"/>
          </a:xfrm>
          <a:prstGeom prst="rightBrace">
            <a:avLst>
              <a:gd name="adj1" fmla="val 2908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077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DCF-BDC1-6149-E7EA-7C3B1C35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43A90-555E-3AAF-1B35-64D72EB0F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Circulation</a:t>
            </a:r>
            <a:r>
              <a:rPr lang="en-US" dirty="0"/>
              <a:t> (or </a:t>
            </a:r>
            <a:r>
              <a:rPr lang="en-US" b="1" dirty="0"/>
              <a:t>rotation</a:t>
            </a:r>
            <a:r>
              <a:rPr lang="en-US" dirty="0"/>
              <a:t>) of a vector field </a:t>
            </a:r>
            <a:r>
              <a:rPr lang="en-US" b="1" dirty="0"/>
              <a:t>F</a:t>
            </a:r>
            <a:r>
              <a:rPr lang="en-US" dirty="0"/>
              <a:t> around a </a:t>
            </a:r>
            <a:r>
              <a:rPr lang="en-US" i="1" dirty="0"/>
              <a:t>closed</a:t>
            </a:r>
            <a:r>
              <a:rPr lang="en-US" dirty="0"/>
              <a:t> path </a:t>
            </a:r>
            <a:r>
              <a:rPr lang="en-US" i="1" dirty="0"/>
              <a:t>C</a:t>
            </a:r>
            <a:r>
              <a:rPr lang="en-US" dirty="0"/>
              <a:t> is defined as the scalar line integral of the vector over the path.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5A40-F4A6-C95F-C088-CDA3C479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06F9-F4EE-8969-7C3F-3D00F30A0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5B93D-5084-8AE4-D2EE-AAE792A8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88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1579743-68CF-ABB1-7219-E6A0FE3BF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040585"/>
              </p:ext>
            </p:extLst>
          </p:nvPr>
        </p:nvGraphicFramePr>
        <p:xfrm>
          <a:off x="3253308" y="3173940"/>
          <a:ext cx="5685384" cy="220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482400" progId="Equation.DSMT4">
                  <p:embed/>
                </p:oleObj>
              </mc:Choice>
              <mc:Fallback>
                <p:oleObj name="Equation" r:id="rId2" imgW="124452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1579743-68CF-ABB1-7219-E6A0FE3BF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3308" y="3173940"/>
                        <a:ext cx="5685384" cy="2206509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1C11A52-C2DA-C863-0CAF-4F8448460E33}"/>
              </a:ext>
            </a:extLst>
          </p:cNvPr>
          <p:cNvSpPr/>
          <p:nvPr/>
        </p:nvSpPr>
        <p:spPr>
          <a:xfrm flipV="1">
            <a:off x="10569410" y="4286852"/>
            <a:ext cx="1434630" cy="1759914"/>
          </a:xfrm>
          <a:custGeom>
            <a:avLst/>
            <a:gdLst>
              <a:gd name="connsiteX0" fmla="*/ 1661188 w 2542745"/>
              <a:gd name="connsiteY0" fmla="*/ 194018 h 1680633"/>
              <a:gd name="connsiteX1" fmla="*/ 187988 w 2542745"/>
              <a:gd name="connsiteY1" fmla="*/ 82258 h 1680633"/>
              <a:gd name="connsiteX2" fmla="*/ 259108 w 2542745"/>
              <a:gd name="connsiteY2" fmla="*/ 1443698 h 1680633"/>
              <a:gd name="connsiteX3" fmla="*/ 2362228 w 2542745"/>
              <a:gd name="connsiteY3" fmla="*/ 1596098 h 1680633"/>
              <a:gd name="connsiteX4" fmla="*/ 2352068 w 2542745"/>
              <a:gd name="connsiteY4" fmla="*/ 539458 h 1680633"/>
              <a:gd name="connsiteX5" fmla="*/ 1661188 w 2542745"/>
              <a:gd name="connsiteY5" fmla="*/ 194018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745" h="1680633">
                <a:moveTo>
                  <a:pt x="1661188" y="194018"/>
                </a:moveTo>
                <a:cubicBezTo>
                  <a:pt x="1300508" y="117818"/>
                  <a:pt x="421668" y="-126022"/>
                  <a:pt x="187988" y="82258"/>
                </a:cubicBezTo>
                <a:cubicBezTo>
                  <a:pt x="-45692" y="290538"/>
                  <a:pt x="-103265" y="1191391"/>
                  <a:pt x="259108" y="1443698"/>
                </a:cubicBezTo>
                <a:cubicBezTo>
                  <a:pt x="621481" y="1696005"/>
                  <a:pt x="2013401" y="1746805"/>
                  <a:pt x="2362228" y="1596098"/>
                </a:cubicBezTo>
                <a:cubicBezTo>
                  <a:pt x="2711055" y="1445391"/>
                  <a:pt x="2467215" y="771445"/>
                  <a:pt x="2352068" y="539458"/>
                </a:cubicBezTo>
                <a:cubicBezTo>
                  <a:pt x="2236921" y="307471"/>
                  <a:pt x="2021868" y="270218"/>
                  <a:pt x="1661188" y="194018"/>
                </a:cubicBez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42279-2095-F820-F61F-674C92DBDA9C}"/>
              </a:ext>
            </a:extLst>
          </p:cNvPr>
          <p:cNvSpPr txBox="1"/>
          <p:nvPr/>
        </p:nvSpPr>
        <p:spPr>
          <a:xfrm>
            <a:off x="10084651" y="5149617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045B8D-D9ED-7918-B3E9-40A3D9111222}"/>
              </a:ext>
            </a:extLst>
          </p:cNvPr>
          <p:cNvCxnSpPr>
            <a:cxnSpLocks/>
          </p:cNvCxnSpPr>
          <p:nvPr/>
        </p:nvCxnSpPr>
        <p:spPr>
          <a:xfrm flipH="1">
            <a:off x="10567150" y="5114290"/>
            <a:ext cx="8950" cy="18501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4766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A6844-F061-5842-5B25-C7758CF47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0EFD-A39C-7A4B-20C3-6B186B09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63B6-E917-227F-2DB0-394CB7F60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curl</a:t>
            </a:r>
            <a:r>
              <a:rPr lang="en-US" dirty="0"/>
              <a:t> of a vector field </a:t>
            </a:r>
            <a:r>
              <a:rPr lang="en-US" b="1" dirty="0"/>
              <a:t>F</a:t>
            </a:r>
            <a:r>
              <a:rPr lang="en-US" dirty="0"/>
              <a:t> is a vector</a:t>
            </a:r>
          </a:p>
          <a:p>
            <a:pPr lvl="1"/>
            <a:r>
              <a:rPr lang="en-US" dirty="0"/>
              <a:t>whose magnitude is the net circulation of F per unit area as the area tends to zero, and</a:t>
            </a:r>
          </a:p>
          <a:p>
            <a:pPr lvl="1"/>
            <a:r>
              <a:rPr lang="en-US" dirty="0"/>
              <a:t>whose direction is the </a:t>
            </a:r>
            <a:r>
              <a:rPr lang="en-US" i="1" dirty="0"/>
              <a:t>normal</a:t>
            </a:r>
            <a:r>
              <a:rPr lang="en-US" dirty="0"/>
              <a:t> direction of the area when the area is oriented to make the net circulation </a:t>
            </a:r>
            <a:r>
              <a:rPr lang="en-US" i="1" dirty="0"/>
              <a:t>maximum</a:t>
            </a:r>
            <a:r>
              <a:rPr lang="en-US" dirty="0"/>
              <a:t> (right-hand rule).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9740-02CE-FDCA-AA45-B877286F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55750-F6B1-A946-A7EE-4A9D453C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4E40B-20B5-30DE-199B-F5B632FE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89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774622A-592D-E005-68BA-8029D06AB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3817"/>
              </p:ext>
            </p:extLst>
          </p:nvPr>
        </p:nvGraphicFramePr>
        <p:xfrm>
          <a:off x="1429258" y="4030829"/>
          <a:ext cx="7666038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680" imgH="495000" progId="Equation.DSMT4">
                  <p:embed/>
                </p:oleObj>
              </mc:Choice>
              <mc:Fallback>
                <p:oleObj name="Equation" r:id="rId2" imgW="1777680" imgH="495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774622A-592D-E005-68BA-8029D06AB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9258" y="4030829"/>
                        <a:ext cx="7666038" cy="2136775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73B7FD-56E8-65D5-ACE6-469E8D77DA0A}"/>
              </a:ext>
            </a:extLst>
          </p:cNvPr>
          <p:cNvSpPr txBox="1"/>
          <p:nvPr/>
        </p:nvSpPr>
        <p:spPr>
          <a:xfrm>
            <a:off x="9497456" y="5163109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82D855-6578-BE77-3365-8742B56CBC79}"/>
              </a:ext>
            </a:extLst>
          </p:cNvPr>
          <p:cNvCxnSpPr>
            <a:cxnSpLocks/>
          </p:cNvCxnSpPr>
          <p:nvPr/>
        </p:nvCxnSpPr>
        <p:spPr>
          <a:xfrm>
            <a:off x="9885972" y="5187153"/>
            <a:ext cx="76689" cy="82077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A971787-0A34-0C91-DFE6-630624DBC2E8}"/>
              </a:ext>
            </a:extLst>
          </p:cNvPr>
          <p:cNvSpPr/>
          <p:nvPr/>
        </p:nvSpPr>
        <p:spPr>
          <a:xfrm>
            <a:off x="9855981" y="4733457"/>
            <a:ext cx="1920240" cy="731520"/>
          </a:xfrm>
          <a:prstGeom prst="ellipse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E22BD0-0D4E-4540-9ABA-55484EB5278E}"/>
              </a:ext>
            </a:extLst>
          </p:cNvPr>
          <p:cNvSpPr/>
          <p:nvPr/>
        </p:nvSpPr>
        <p:spPr>
          <a:xfrm rot="8100000">
            <a:off x="9833401" y="4733457"/>
            <a:ext cx="1920240" cy="731520"/>
          </a:xfrm>
          <a:prstGeom prst="ellipse">
            <a:avLst/>
          </a:prstGeom>
          <a:solidFill>
            <a:srgbClr val="FFC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1F82E5-365F-97C0-0C1E-1378283F1D23}"/>
              </a:ext>
            </a:extLst>
          </p:cNvPr>
          <p:cNvSpPr/>
          <p:nvPr/>
        </p:nvSpPr>
        <p:spPr>
          <a:xfrm rot="2700000">
            <a:off x="9833400" y="4733457"/>
            <a:ext cx="1920240" cy="731520"/>
          </a:xfrm>
          <a:prstGeom prst="ellipse">
            <a:avLst/>
          </a:prstGeom>
          <a:solidFill>
            <a:srgbClr val="00B05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3847ED-CC90-B8D9-3599-A73ABA41EBD9}"/>
              </a:ext>
            </a:extLst>
          </p:cNvPr>
          <p:cNvCxnSpPr>
            <a:cxnSpLocks/>
          </p:cNvCxnSpPr>
          <p:nvPr/>
        </p:nvCxnSpPr>
        <p:spPr>
          <a:xfrm>
            <a:off x="10069830" y="4602480"/>
            <a:ext cx="32176" cy="130977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E9EE0A-E64B-43AB-2FC6-BC91DA207A24}"/>
              </a:ext>
            </a:extLst>
          </p:cNvPr>
          <p:cNvCxnSpPr>
            <a:cxnSpLocks/>
            <a:endCxn id="11" idx="7"/>
          </p:cNvCxnSpPr>
          <p:nvPr/>
        </p:nvCxnSpPr>
        <p:spPr>
          <a:xfrm flipV="1">
            <a:off x="10372725" y="5762156"/>
            <a:ext cx="123616" cy="42379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D252597-9A30-E70F-9BAA-25E885CDDEE9}"/>
              </a:ext>
            </a:extLst>
          </p:cNvPr>
          <p:cNvSpPr/>
          <p:nvPr/>
        </p:nvSpPr>
        <p:spPr>
          <a:xfrm>
            <a:off x="10761516" y="5099217"/>
            <a:ext cx="64008" cy="640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610784-AA6B-881F-08FD-9FF608784045}"/>
              </a:ext>
            </a:extLst>
          </p:cNvPr>
          <p:cNvCxnSpPr>
            <a:cxnSpLocks/>
          </p:cNvCxnSpPr>
          <p:nvPr/>
        </p:nvCxnSpPr>
        <p:spPr>
          <a:xfrm flipV="1">
            <a:off x="10791656" y="4830573"/>
            <a:ext cx="0" cy="295321"/>
          </a:xfrm>
          <a:prstGeom prst="straightConnector1">
            <a:avLst/>
          </a:prstGeom>
          <a:ln w="127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330B1F-382D-78AC-B304-20515A554891}"/>
              </a:ext>
            </a:extLst>
          </p:cNvPr>
          <p:cNvCxnSpPr>
            <a:cxnSpLocks/>
          </p:cNvCxnSpPr>
          <p:nvPr/>
        </p:nvCxnSpPr>
        <p:spPr>
          <a:xfrm rot="2700000" flipV="1">
            <a:off x="10896067" y="4885638"/>
            <a:ext cx="0" cy="295321"/>
          </a:xfrm>
          <a:prstGeom prst="straightConnector1">
            <a:avLst/>
          </a:prstGeom>
          <a:ln w="127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D0F894-A64E-BE1C-73F2-E4A07DC1B897}"/>
              </a:ext>
            </a:extLst>
          </p:cNvPr>
          <p:cNvCxnSpPr>
            <a:cxnSpLocks/>
          </p:cNvCxnSpPr>
          <p:nvPr/>
        </p:nvCxnSpPr>
        <p:spPr>
          <a:xfrm rot="-2700000" flipV="1">
            <a:off x="10691789" y="4896435"/>
            <a:ext cx="0" cy="295321"/>
          </a:xfrm>
          <a:prstGeom prst="straightConnector1">
            <a:avLst/>
          </a:prstGeom>
          <a:ln w="127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19D16D-3A1F-1E50-5D2C-DB3974B496B6}"/>
              </a:ext>
            </a:extLst>
          </p:cNvPr>
          <p:cNvSpPr txBox="1"/>
          <p:nvPr/>
        </p:nvSpPr>
        <p:spPr>
          <a:xfrm>
            <a:off x="9811601" y="4830573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1072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0A7FB-A853-43B4-292E-875E1BAB8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EE98-E156-E1BC-BF53-276D0AEB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and Unit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B351B-DB96-22B9-D1D6-6CF32E6D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526FF-7CFC-E934-6CAD-6FEAF42F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3D860-D650-A685-6181-9BB6CCC6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1BED16-6412-16B4-A0B2-04D6E1179FD4}"/>
              </a:ext>
            </a:extLst>
          </p:cNvPr>
          <p:cNvCxnSpPr>
            <a:cxnSpLocks/>
          </p:cNvCxnSpPr>
          <p:nvPr/>
        </p:nvCxnSpPr>
        <p:spPr>
          <a:xfrm flipV="1">
            <a:off x="8680876" y="2366801"/>
            <a:ext cx="1412240" cy="134196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756FCA5-AD44-5E99-88B7-81189C2D2774}"/>
              </a:ext>
            </a:extLst>
          </p:cNvPr>
          <p:cNvSpPr txBox="1"/>
          <p:nvPr/>
        </p:nvSpPr>
        <p:spPr>
          <a:xfrm>
            <a:off x="8981440" y="259282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endParaRPr lang="en-US" sz="20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5C0B9C-5494-75EA-4231-8375747E620D}"/>
              </a:ext>
            </a:extLst>
          </p:cNvPr>
          <p:cNvCxnSpPr>
            <a:cxnSpLocks/>
          </p:cNvCxnSpPr>
          <p:nvPr/>
        </p:nvCxnSpPr>
        <p:spPr>
          <a:xfrm flipV="1">
            <a:off x="8909476" y="2592828"/>
            <a:ext cx="1412240" cy="1341966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93D659-0366-E99B-B6F8-3FB61397BC74}"/>
              </a:ext>
            </a:extLst>
          </p:cNvPr>
          <p:cNvCxnSpPr>
            <a:cxnSpLocks/>
          </p:cNvCxnSpPr>
          <p:nvPr/>
        </p:nvCxnSpPr>
        <p:spPr>
          <a:xfrm>
            <a:off x="10006756" y="2285521"/>
            <a:ext cx="386924" cy="38858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C8D400-CDE5-20C2-061E-26F3E0438DE0}"/>
              </a:ext>
            </a:extLst>
          </p:cNvPr>
          <p:cNvCxnSpPr>
            <a:cxnSpLocks/>
          </p:cNvCxnSpPr>
          <p:nvPr/>
        </p:nvCxnSpPr>
        <p:spPr>
          <a:xfrm>
            <a:off x="8594516" y="3627487"/>
            <a:ext cx="386924" cy="38858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3584D12-C260-DA89-4CBD-FE811300C989}"/>
              </a:ext>
            </a:extLst>
          </p:cNvPr>
          <p:cNvSpPr txBox="1"/>
          <p:nvPr/>
        </p:nvSpPr>
        <p:spPr>
          <a:xfrm>
            <a:off x="9578029" y="3128695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|A|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887D477-5026-32EE-3711-4E26B9B0A870}"/>
              </a:ext>
            </a:extLst>
          </p:cNvPr>
          <p:cNvCxnSpPr>
            <a:cxnSpLocks/>
          </p:cNvCxnSpPr>
          <p:nvPr/>
        </p:nvCxnSpPr>
        <p:spPr>
          <a:xfrm flipV="1">
            <a:off x="9419172" y="5385196"/>
            <a:ext cx="513080" cy="48842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81D69BE-A8BA-A77A-D150-0D057A0EC0A5}"/>
              </a:ext>
            </a:extLst>
          </p:cNvPr>
          <p:cNvSpPr txBox="1"/>
          <p:nvPr/>
        </p:nvSpPr>
        <p:spPr>
          <a:xfrm>
            <a:off x="9205960" y="4375094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</a:t>
            </a:r>
            <a:endParaRPr lang="en-US" sz="2000" b="1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6A2E92E-5C19-F9B4-FD8F-CB652F5F0FA6}"/>
              </a:ext>
            </a:extLst>
          </p:cNvPr>
          <p:cNvCxnSpPr>
            <a:cxnSpLocks/>
          </p:cNvCxnSpPr>
          <p:nvPr/>
        </p:nvCxnSpPr>
        <p:spPr>
          <a:xfrm flipV="1">
            <a:off x="9650312" y="5614009"/>
            <a:ext cx="482599" cy="483103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51062E-FAF6-107E-958D-9DD6ED770293}"/>
              </a:ext>
            </a:extLst>
          </p:cNvPr>
          <p:cNvCxnSpPr>
            <a:cxnSpLocks/>
          </p:cNvCxnSpPr>
          <p:nvPr/>
        </p:nvCxnSpPr>
        <p:spPr>
          <a:xfrm>
            <a:off x="9848284" y="5304708"/>
            <a:ext cx="386924" cy="38858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F1F1CE-0FB2-C545-4F2B-EAF5B3D81D48}"/>
              </a:ext>
            </a:extLst>
          </p:cNvPr>
          <p:cNvCxnSpPr>
            <a:cxnSpLocks/>
          </p:cNvCxnSpPr>
          <p:nvPr/>
        </p:nvCxnSpPr>
        <p:spPr>
          <a:xfrm>
            <a:off x="9332812" y="5792345"/>
            <a:ext cx="386924" cy="38858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D77779B-7C54-104D-41C8-F29A05898B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62718"/>
              </p:ext>
            </p:extLst>
          </p:nvPr>
        </p:nvGraphicFramePr>
        <p:xfrm>
          <a:off x="9306142" y="5203372"/>
          <a:ext cx="359410" cy="442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03040" progId="Equation.DSMT4">
                  <p:embed/>
                </p:oleObj>
              </mc:Choice>
              <mc:Fallback>
                <p:oleObj name="Equation" r:id="rId2" imgW="164880" imgH="20304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5D77779B-7C54-104D-41C8-F29A05898B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06142" y="5203372"/>
                        <a:ext cx="359410" cy="442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0FD1D4-0959-3805-5BBA-3EB3850CD85F}"/>
              </a:ext>
            </a:extLst>
          </p:cNvPr>
          <p:cNvCxnSpPr>
            <a:cxnSpLocks/>
          </p:cNvCxnSpPr>
          <p:nvPr/>
        </p:nvCxnSpPr>
        <p:spPr>
          <a:xfrm flipV="1">
            <a:off x="8909476" y="4086481"/>
            <a:ext cx="1412240" cy="134196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95BE2848-2F60-44D3-B925-AB6FB6B2A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065"/>
              </p:ext>
            </p:extLst>
          </p:nvPr>
        </p:nvGraphicFramePr>
        <p:xfrm>
          <a:off x="9932252" y="5795510"/>
          <a:ext cx="9366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41200" progId="Equation.DSMT4">
                  <p:embed/>
                </p:oleObj>
              </mc:Choice>
              <mc:Fallback>
                <p:oleObj name="Equation" r:id="rId4" imgW="431640" imgH="2412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95BE2848-2F60-44D3-B925-AB6FB6B2A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32252" y="5795510"/>
                        <a:ext cx="93662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C7596D01-2F9B-C3D7-CF24-91AAF08A63DD}"/>
              </a:ext>
            </a:extLst>
          </p:cNvPr>
          <p:cNvSpPr txBox="1"/>
          <p:nvPr/>
        </p:nvSpPr>
        <p:spPr>
          <a:xfrm>
            <a:off x="1343317" y="2605194"/>
            <a:ext cx="4779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Magnitude of vector</a:t>
            </a:r>
            <a:r>
              <a:rPr lang="en-US" sz="2800" b="1" dirty="0"/>
              <a:t> A</a:t>
            </a:r>
            <a:r>
              <a:rPr lang="en-US" sz="2800" dirty="0"/>
              <a:t>:</a:t>
            </a:r>
            <a:r>
              <a:rPr lang="en-US" sz="2800" b="1" dirty="0"/>
              <a:t> |A| </a:t>
            </a:r>
            <a:r>
              <a:rPr lang="en-US" sz="2800" dirty="0"/>
              <a:t>or</a:t>
            </a:r>
            <a:r>
              <a:rPr lang="en-US" sz="2800" b="1" dirty="0"/>
              <a:t> </a:t>
            </a:r>
            <a:r>
              <a:rPr lang="en-US" sz="2800" i="1" dirty="0"/>
              <a:t>A</a:t>
            </a:r>
            <a:endParaRPr lang="en-US" sz="2000" i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AB0D6BC-F119-DC41-E4CD-0C2C6E2F94CF}"/>
              </a:ext>
            </a:extLst>
          </p:cNvPr>
          <p:cNvSpPr txBox="1"/>
          <p:nvPr/>
        </p:nvSpPr>
        <p:spPr>
          <a:xfrm>
            <a:off x="1338875" y="4590471"/>
            <a:ext cx="2627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Unit vector of</a:t>
            </a:r>
            <a:r>
              <a:rPr lang="en-US" sz="2800" b="1" dirty="0"/>
              <a:t> A</a:t>
            </a:r>
            <a:r>
              <a:rPr lang="en-US" sz="2800" dirty="0"/>
              <a:t>:</a:t>
            </a:r>
            <a:endParaRPr lang="en-US" sz="2000" b="1" dirty="0"/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26572666-36AA-2DBA-03B1-17AF67DAE3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056354"/>
              </p:ext>
            </p:extLst>
          </p:nvPr>
        </p:nvGraphicFramePr>
        <p:xfrm>
          <a:off x="3865220" y="4590471"/>
          <a:ext cx="384175" cy="472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203040" progId="Equation.DSMT4">
                  <p:embed/>
                </p:oleObj>
              </mc:Choice>
              <mc:Fallback>
                <p:oleObj name="Equation" r:id="rId2" imgW="164880" imgH="20304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26572666-36AA-2DBA-03B1-17AF67DAE3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5220" y="4590471"/>
                        <a:ext cx="384175" cy="472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60F4DE19-6CC7-3EEE-E75A-84F98EEC9E00}"/>
              </a:ext>
            </a:extLst>
          </p:cNvPr>
          <p:cNvSpPr txBox="1"/>
          <p:nvPr/>
        </p:nvSpPr>
        <p:spPr>
          <a:xfrm>
            <a:off x="1343317" y="3226929"/>
            <a:ext cx="6053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Note: </a:t>
            </a:r>
            <a:r>
              <a:rPr lang="en-US" sz="2800" i="1" dirty="0"/>
              <a:t>A</a:t>
            </a:r>
            <a:r>
              <a:rPr lang="en-US" sz="2800" dirty="0"/>
              <a:t> has the unit and dimension of </a:t>
            </a:r>
            <a:r>
              <a:rPr lang="en-US" sz="2800" b="1" dirty="0"/>
              <a:t>A</a:t>
            </a:r>
            <a:r>
              <a:rPr lang="en-US" sz="2800" dirty="0"/>
              <a:t>.</a:t>
            </a:r>
            <a:endParaRPr lang="en-US" sz="2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EDEDAE-77A3-07C0-EF7D-3D7DD135FF66}"/>
              </a:ext>
            </a:extLst>
          </p:cNvPr>
          <p:cNvSpPr txBox="1"/>
          <p:nvPr/>
        </p:nvSpPr>
        <p:spPr>
          <a:xfrm>
            <a:off x="1343317" y="5122503"/>
            <a:ext cx="5153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Note: unit vector is </a:t>
            </a:r>
            <a:r>
              <a:rPr lang="en-US" sz="2800" i="1" dirty="0"/>
              <a:t>dimensionless</a:t>
            </a:r>
            <a:r>
              <a:rPr lang="en-US" sz="2800" dirty="0"/>
              <a:t>.</a:t>
            </a:r>
            <a:endParaRPr lang="en-US" sz="2000" b="1" dirty="0"/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EF3AC6BD-4B5B-1316-C7CB-84A6896AD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89499"/>
              </p:ext>
            </p:extLst>
          </p:nvPr>
        </p:nvGraphicFramePr>
        <p:xfrm>
          <a:off x="4661119" y="1531192"/>
          <a:ext cx="2924066" cy="78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266400" progId="Equation.DSMT4">
                  <p:embed/>
                </p:oleObj>
              </mc:Choice>
              <mc:Fallback>
                <p:oleObj name="Equation" r:id="rId6" imgW="990360" imgH="2664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EF3AC6BD-4B5B-1316-C7CB-84A6896AD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1119" y="1531192"/>
                        <a:ext cx="2924066" cy="787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2570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4680F-64C8-0B5B-DA87-CEE8F8FA9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7AD0-9393-1ED7-A5E8-9364057C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Theorem for Curl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CD3E5-705A-D119-EF41-99DFEA6B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E2A40-DA30-470E-083E-6ADA83F2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1ED8-CA9E-2777-89DA-C995EDD0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90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0CF4FA-05BD-0034-6DAB-EF541AEDF3B0}"/>
              </a:ext>
            </a:extLst>
          </p:cNvPr>
          <p:cNvSpPr/>
          <p:nvPr/>
        </p:nvSpPr>
        <p:spPr>
          <a:xfrm flipV="1">
            <a:off x="10509485" y="3931252"/>
            <a:ext cx="1434630" cy="1759914"/>
          </a:xfrm>
          <a:custGeom>
            <a:avLst/>
            <a:gdLst>
              <a:gd name="connsiteX0" fmla="*/ 1661188 w 2542745"/>
              <a:gd name="connsiteY0" fmla="*/ 194018 h 1680633"/>
              <a:gd name="connsiteX1" fmla="*/ 187988 w 2542745"/>
              <a:gd name="connsiteY1" fmla="*/ 82258 h 1680633"/>
              <a:gd name="connsiteX2" fmla="*/ 259108 w 2542745"/>
              <a:gd name="connsiteY2" fmla="*/ 1443698 h 1680633"/>
              <a:gd name="connsiteX3" fmla="*/ 2362228 w 2542745"/>
              <a:gd name="connsiteY3" fmla="*/ 1596098 h 1680633"/>
              <a:gd name="connsiteX4" fmla="*/ 2352068 w 2542745"/>
              <a:gd name="connsiteY4" fmla="*/ 539458 h 1680633"/>
              <a:gd name="connsiteX5" fmla="*/ 1661188 w 2542745"/>
              <a:gd name="connsiteY5" fmla="*/ 194018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745" h="1680633">
                <a:moveTo>
                  <a:pt x="1661188" y="194018"/>
                </a:moveTo>
                <a:cubicBezTo>
                  <a:pt x="1300508" y="117818"/>
                  <a:pt x="421668" y="-126022"/>
                  <a:pt x="187988" y="82258"/>
                </a:cubicBezTo>
                <a:cubicBezTo>
                  <a:pt x="-45692" y="290538"/>
                  <a:pt x="-103265" y="1191391"/>
                  <a:pt x="259108" y="1443698"/>
                </a:cubicBezTo>
                <a:cubicBezTo>
                  <a:pt x="621481" y="1696005"/>
                  <a:pt x="2013401" y="1746805"/>
                  <a:pt x="2362228" y="1596098"/>
                </a:cubicBezTo>
                <a:cubicBezTo>
                  <a:pt x="2711055" y="1445391"/>
                  <a:pt x="2467215" y="771445"/>
                  <a:pt x="2352068" y="539458"/>
                </a:cubicBezTo>
                <a:cubicBezTo>
                  <a:pt x="2236921" y="307471"/>
                  <a:pt x="2021868" y="270218"/>
                  <a:pt x="1661188" y="19401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43ACE-9A40-9D75-E651-29B8C7287E3A}"/>
              </a:ext>
            </a:extLst>
          </p:cNvPr>
          <p:cNvSpPr txBox="1"/>
          <p:nvPr/>
        </p:nvSpPr>
        <p:spPr>
          <a:xfrm>
            <a:off x="10024726" y="4794017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98C80-79D4-DC85-2209-D8ECB22877FF}"/>
              </a:ext>
            </a:extLst>
          </p:cNvPr>
          <p:cNvSpPr txBox="1"/>
          <p:nvPr/>
        </p:nvSpPr>
        <p:spPr>
          <a:xfrm>
            <a:off x="10836525" y="4977713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B73EE4D-ECBB-DF44-60C5-7B8C698C4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616136"/>
              </p:ext>
            </p:extLst>
          </p:nvPr>
        </p:nvGraphicFramePr>
        <p:xfrm>
          <a:off x="2532124" y="2685341"/>
          <a:ext cx="7127752" cy="201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380880" progId="Equation.DSMT4">
                  <p:embed/>
                </p:oleObj>
              </mc:Choice>
              <mc:Fallback>
                <p:oleObj name="Equation" r:id="rId2" imgW="1346040" imgH="380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B73EE4D-ECBB-DF44-60C5-7B8C698C4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2124" y="2685341"/>
                        <a:ext cx="7127752" cy="201728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FFF41F-CF98-3C32-6947-A8E7DD115D74}"/>
              </a:ext>
            </a:extLst>
          </p:cNvPr>
          <p:cNvCxnSpPr>
            <a:cxnSpLocks/>
          </p:cNvCxnSpPr>
          <p:nvPr/>
        </p:nvCxnSpPr>
        <p:spPr>
          <a:xfrm flipV="1">
            <a:off x="11408734" y="4439920"/>
            <a:ext cx="401543" cy="1034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056BA65-1568-C66D-286E-47D4CA84E972}"/>
              </a:ext>
            </a:extLst>
          </p:cNvPr>
          <p:cNvSpPr/>
          <p:nvPr/>
        </p:nvSpPr>
        <p:spPr>
          <a:xfrm>
            <a:off x="11226799" y="4318000"/>
            <a:ext cx="401543" cy="461665"/>
          </a:xfrm>
          <a:prstGeom prst="ellipse">
            <a:avLst/>
          </a:prstGeom>
          <a:solidFill>
            <a:srgbClr val="4F81BD">
              <a:alpha val="40000"/>
            </a:srgbClr>
          </a:solidFill>
          <a:ln>
            <a:solidFill>
              <a:srgbClr val="1C334E">
                <a:alpha val="1882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2EEA7-56FA-BCD8-CAF4-5C16456D338C}"/>
              </a:ext>
            </a:extLst>
          </p:cNvPr>
          <p:cNvSpPr txBox="1"/>
          <p:nvPr/>
        </p:nvSpPr>
        <p:spPr>
          <a:xfrm>
            <a:off x="11132316" y="4434609"/>
            <a:ext cx="552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</a:t>
            </a:r>
            <a:r>
              <a:rPr lang="en-US" sz="2000" b="1" dirty="0"/>
              <a:t>s</a:t>
            </a:r>
            <a:endParaRPr lang="en-US" sz="24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70675E-1DE8-033D-824A-119C1CCBC116}"/>
              </a:ext>
            </a:extLst>
          </p:cNvPr>
          <p:cNvCxnSpPr>
            <a:cxnSpLocks/>
          </p:cNvCxnSpPr>
          <p:nvPr/>
        </p:nvCxnSpPr>
        <p:spPr>
          <a:xfrm flipH="1">
            <a:off x="10507225" y="4758690"/>
            <a:ext cx="8950" cy="185018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52984B-869F-3A8D-16EE-199EB19AE0E9}"/>
              </a:ext>
            </a:extLst>
          </p:cNvPr>
          <p:cNvSpPr txBox="1"/>
          <p:nvPr/>
        </p:nvSpPr>
        <p:spPr>
          <a:xfrm>
            <a:off x="4546600" y="1815399"/>
            <a:ext cx="30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Stokes’ theorem</a:t>
            </a:r>
          </a:p>
        </p:txBody>
      </p:sp>
    </p:spTree>
    <p:extLst>
      <p:ext uri="{BB962C8B-B14F-4D97-AF65-F5344CB8AC3E}">
        <p14:creationId xmlns:p14="http://schemas.microsoft.com/office/powerpoint/2010/main" val="21468468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55A4-F024-57E8-B4BC-7324AF1B0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9F29-E4CD-D8CC-EF46-D18E0E5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Theorem for Curl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778FE-E6CE-C933-7498-523F9F2B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6053-139E-252F-FFB6-B1F791E4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5FC18-E59E-D53B-E82B-CD4DB427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91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9A0AE99-0E78-513A-64E7-10EBDECF3B98}"/>
              </a:ext>
            </a:extLst>
          </p:cNvPr>
          <p:cNvSpPr/>
          <p:nvPr/>
        </p:nvSpPr>
        <p:spPr>
          <a:xfrm rot="20614322">
            <a:off x="6464543" y="2341162"/>
            <a:ext cx="3445747" cy="3121971"/>
          </a:xfrm>
          <a:custGeom>
            <a:avLst/>
            <a:gdLst>
              <a:gd name="connsiteX0" fmla="*/ 1661188 w 2542745"/>
              <a:gd name="connsiteY0" fmla="*/ 194018 h 1680633"/>
              <a:gd name="connsiteX1" fmla="*/ 187988 w 2542745"/>
              <a:gd name="connsiteY1" fmla="*/ 82258 h 1680633"/>
              <a:gd name="connsiteX2" fmla="*/ 259108 w 2542745"/>
              <a:gd name="connsiteY2" fmla="*/ 1443698 h 1680633"/>
              <a:gd name="connsiteX3" fmla="*/ 2362228 w 2542745"/>
              <a:gd name="connsiteY3" fmla="*/ 1596098 h 1680633"/>
              <a:gd name="connsiteX4" fmla="*/ 2352068 w 2542745"/>
              <a:gd name="connsiteY4" fmla="*/ 539458 h 1680633"/>
              <a:gd name="connsiteX5" fmla="*/ 1661188 w 2542745"/>
              <a:gd name="connsiteY5" fmla="*/ 194018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745" h="1680633">
                <a:moveTo>
                  <a:pt x="1661188" y="194018"/>
                </a:moveTo>
                <a:cubicBezTo>
                  <a:pt x="1300508" y="117818"/>
                  <a:pt x="421668" y="-126022"/>
                  <a:pt x="187988" y="82258"/>
                </a:cubicBezTo>
                <a:cubicBezTo>
                  <a:pt x="-45692" y="290538"/>
                  <a:pt x="-103265" y="1191391"/>
                  <a:pt x="259108" y="1443698"/>
                </a:cubicBezTo>
                <a:cubicBezTo>
                  <a:pt x="621481" y="1696005"/>
                  <a:pt x="2013401" y="1746805"/>
                  <a:pt x="2362228" y="1596098"/>
                </a:cubicBezTo>
                <a:cubicBezTo>
                  <a:pt x="2711055" y="1445391"/>
                  <a:pt x="2467215" y="771445"/>
                  <a:pt x="2352068" y="539458"/>
                </a:cubicBezTo>
                <a:cubicBezTo>
                  <a:pt x="2236921" y="307471"/>
                  <a:pt x="2021868" y="270218"/>
                  <a:pt x="1661188" y="19401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A764F-D636-D8BD-40D9-B50B6B9DAB22}"/>
              </a:ext>
            </a:extLst>
          </p:cNvPr>
          <p:cNvSpPr txBox="1"/>
          <p:nvPr/>
        </p:nvSpPr>
        <p:spPr>
          <a:xfrm>
            <a:off x="6000444" y="3957002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677E6-A9BA-82D1-3230-B0A0ED433D45}"/>
              </a:ext>
            </a:extLst>
          </p:cNvPr>
          <p:cNvSpPr txBox="1"/>
          <p:nvPr/>
        </p:nvSpPr>
        <p:spPr>
          <a:xfrm>
            <a:off x="7483632" y="4909264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BF5F5E7-240F-870B-B940-739292574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536377"/>
              </p:ext>
            </p:extLst>
          </p:nvPr>
        </p:nvGraphicFramePr>
        <p:xfrm>
          <a:off x="1073151" y="2200275"/>
          <a:ext cx="3183890" cy="996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393480" progId="Equation.DSMT4">
                  <p:embed/>
                </p:oleObj>
              </mc:Choice>
              <mc:Fallback>
                <p:oleObj name="Equation" r:id="rId2" imgW="125712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BF5F5E7-240F-870B-B940-7392925741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3151" y="2200275"/>
                        <a:ext cx="3183890" cy="99676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CFC50B5-A0AF-72F8-751D-C036A684988D}"/>
              </a:ext>
            </a:extLst>
          </p:cNvPr>
          <p:cNvSpPr/>
          <p:nvPr/>
        </p:nvSpPr>
        <p:spPr>
          <a:xfrm>
            <a:off x="7508240" y="3911600"/>
            <a:ext cx="457200" cy="365125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B69F0B07-FF9C-129B-103C-6D28C9476E7C}"/>
              </a:ext>
            </a:extLst>
          </p:cNvPr>
          <p:cNvSpPr/>
          <p:nvPr/>
        </p:nvSpPr>
        <p:spPr>
          <a:xfrm>
            <a:off x="7872095" y="3911599"/>
            <a:ext cx="457200" cy="365125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0C9F22-1E72-3D43-3E52-5D1840541AD6}"/>
              </a:ext>
            </a:extLst>
          </p:cNvPr>
          <p:cNvCxnSpPr>
            <a:cxnSpLocks/>
          </p:cNvCxnSpPr>
          <p:nvPr/>
        </p:nvCxnSpPr>
        <p:spPr>
          <a:xfrm>
            <a:off x="7701915" y="4276725"/>
            <a:ext cx="146946" cy="0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65463A-99C4-C107-2529-9D2905188C74}"/>
              </a:ext>
            </a:extLst>
          </p:cNvPr>
          <p:cNvCxnSpPr>
            <a:cxnSpLocks/>
          </p:cNvCxnSpPr>
          <p:nvPr/>
        </p:nvCxnSpPr>
        <p:spPr>
          <a:xfrm flipV="1">
            <a:off x="7919085" y="3957002"/>
            <a:ext cx="30480" cy="131445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6746A6-40A7-F570-ACBA-D4BB89B7C0F7}"/>
              </a:ext>
            </a:extLst>
          </p:cNvPr>
          <p:cNvCxnSpPr>
            <a:cxnSpLocks/>
          </p:cNvCxnSpPr>
          <p:nvPr/>
        </p:nvCxnSpPr>
        <p:spPr>
          <a:xfrm rot="10800000">
            <a:off x="7628442" y="3911600"/>
            <a:ext cx="146946" cy="0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05B343A-E482-5407-9B39-4E094E40AD2D}"/>
              </a:ext>
            </a:extLst>
          </p:cNvPr>
          <p:cNvCxnSpPr>
            <a:cxnSpLocks/>
          </p:cNvCxnSpPr>
          <p:nvPr/>
        </p:nvCxnSpPr>
        <p:spPr>
          <a:xfrm flipH="1">
            <a:off x="7522724" y="4111308"/>
            <a:ext cx="29252" cy="106362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943DF0-5C6C-120C-36C2-C69682DBEBCF}"/>
              </a:ext>
            </a:extLst>
          </p:cNvPr>
          <p:cNvCxnSpPr>
            <a:cxnSpLocks/>
          </p:cNvCxnSpPr>
          <p:nvPr/>
        </p:nvCxnSpPr>
        <p:spPr>
          <a:xfrm>
            <a:off x="8068389" y="4276725"/>
            <a:ext cx="146946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2A61950-CA81-253B-172C-8388ACE2D1D0}"/>
              </a:ext>
            </a:extLst>
          </p:cNvPr>
          <p:cNvCxnSpPr>
            <a:cxnSpLocks/>
          </p:cNvCxnSpPr>
          <p:nvPr/>
        </p:nvCxnSpPr>
        <p:spPr>
          <a:xfrm flipV="1">
            <a:off x="8285559" y="3962717"/>
            <a:ext cx="30480" cy="131445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2B93C5F-3FEA-3119-14EA-192DEB4E1662}"/>
              </a:ext>
            </a:extLst>
          </p:cNvPr>
          <p:cNvCxnSpPr>
            <a:cxnSpLocks/>
          </p:cNvCxnSpPr>
          <p:nvPr/>
        </p:nvCxnSpPr>
        <p:spPr>
          <a:xfrm rot="10800000">
            <a:off x="7994916" y="3911600"/>
            <a:ext cx="146946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DDE3D3-8FC6-E076-A53E-2D2812BA4D39}"/>
              </a:ext>
            </a:extLst>
          </p:cNvPr>
          <p:cNvCxnSpPr>
            <a:cxnSpLocks/>
          </p:cNvCxnSpPr>
          <p:nvPr/>
        </p:nvCxnSpPr>
        <p:spPr>
          <a:xfrm flipH="1">
            <a:off x="7885388" y="4113213"/>
            <a:ext cx="29252" cy="106362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0C2A8200-1C85-FF6C-05EB-3023685F21DD}"/>
              </a:ext>
            </a:extLst>
          </p:cNvPr>
          <p:cNvSpPr/>
          <p:nvPr/>
        </p:nvSpPr>
        <p:spPr>
          <a:xfrm>
            <a:off x="1213746" y="4025871"/>
            <a:ext cx="1828800" cy="1463040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D14BC6B2-ACFD-3C4B-86B1-23EF70213A00}"/>
              </a:ext>
            </a:extLst>
          </p:cNvPr>
          <p:cNvSpPr/>
          <p:nvPr/>
        </p:nvSpPr>
        <p:spPr>
          <a:xfrm>
            <a:off x="2679563" y="4028032"/>
            <a:ext cx="1828800" cy="146304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6B8A96-A58B-B6E4-BEF4-064DE2E92037}"/>
              </a:ext>
            </a:extLst>
          </p:cNvPr>
          <p:cNvCxnSpPr>
            <a:cxnSpLocks/>
          </p:cNvCxnSpPr>
          <p:nvPr/>
        </p:nvCxnSpPr>
        <p:spPr>
          <a:xfrm>
            <a:off x="2263775" y="5488911"/>
            <a:ext cx="146946" cy="0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26DD425-C5B1-8704-6194-F9B6D74FE266}"/>
              </a:ext>
            </a:extLst>
          </p:cNvPr>
          <p:cNvCxnSpPr>
            <a:cxnSpLocks/>
          </p:cNvCxnSpPr>
          <p:nvPr/>
        </p:nvCxnSpPr>
        <p:spPr>
          <a:xfrm flipV="1">
            <a:off x="2926715" y="4378583"/>
            <a:ext cx="30480" cy="131445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E9791F-1BB2-EAB9-B980-B1CBEFADF63C}"/>
              </a:ext>
            </a:extLst>
          </p:cNvPr>
          <p:cNvCxnSpPr>
            <a:cxnSpLocks/>
          </p:cNvCxnSpPr>
          <p:nvPr/>
        </p:nvCxnSpPr>
        <p:spPr>
          <a:xfrm rot="10800000">
            <a:off x="1872802" y="4029937"/>
            <a:ext cx="146946" cy="0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8B7E7E-F96A-5AA7-CB63-D598E6F99E3E}"/>
              </a:ext>
            </a:extLst>
          </p:cNvPr>
          <p:cNvCxnSpPr>
            <a:cxnSpLocks/>
          </p:cNvCxnSpPr>
          <p:nvPr/>
        </p:nvCxnSpPr>
        <p:spPr>
          <a:xfrm flipH="1">
            <a:off x="1315607" y="4935855"/>
            <a:ext cx="36943" cy="142175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2C216F-1AFA-6E10-1BF3-E37021EA762B}"/>
              </a:ext>
            </a:extLst>
          </p:cNvPr>
          <p:cNvCxnSpPr>
            <a:cxnSpLocks/>
          </p:cNvCxnSpPr>
          <p:nvPr/>
        </p:nvCxnSpPr>
        <p:spPr>
          <a:xfrm>
            <a:off x="3681809" y="5493168"/>
            <a:ext cx="146946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754873-A40A-EC56-4E24-F6D29FE87112}"/>
              </a:ext>
            </a:extLst>
          </p:cNvPr>
          <p:cNvCxnSpPr>
            <a:cxnSpLocks/>
          </p:cNvCxnSpPr>
          <p:nvPr/>
        </p:nvCxnSpPr>
        <p:spPr>
          <a:xfrm flipV="1">
            <a:off x="4384912" y="4406017"/>
            <a:ext cx="30480" cy="131445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0115C93-02C4-5319-C2E1-0183A5A9A695}"/>
              </a:ext>
            </a:extLst>
          </p:cNvPr>
          <p:cNvCxnSpPr>
            <a:cxnSpLocks/>
          </p:cNvCxnSpPr>
          <p:nvPr/>
        </p:nvCxnSpPr>
        <p:spPr>
          <a:xfrm rot="10800000">
            <a:off x="3434454" y="4029114"/>
            <a:ext cx="146946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4007536-5251-58FF-E902-B84957CF9E01}"/>
              </a:ext>
            </a:extLst>
          </p:cNvPr>
          <p:cNvCxnSpPr>
            <a:cxnSpLocks/>
          </p:cNvCxnSpPr>
          <p:nvPr/>
        </p:nvCxnSpPr>
        <p:spPr>
          <a:xfrm flipH="1">
            <a:off x="2785110" y="4951095"/>
            <a:ext cx="33257" cy="126935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F9B12A61-8444-B3FA-089E-7C4BD6D76267}"/>
              </a:ext>
            </a:extLst>
          </p:cNvPr>
          <p:cNvSpPr/>
          <p:nvPr/>
        </p:nvSpPr>
        <p:spPr>
          <a:xfrm>
            <a:off x="7775345" y="2599018"/>
            <a:ext cx="457200" cy="365125"/>
          </a:xfrm>
          <a:prstGeom prst="parallelogram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9C54B1A1-2D5B-C837-85F9-FC5966F5AE2C}"/>
              </a:ext>
            </a:extLst>
          </p:cNvPr>
          <p:cNvSpPr/>
          <p:nvPr/>
        </p:nvSpPr>
        <p:spPr>
          <a:xfrm>
            <a:off x="8141862" y="2599615"/>
            <a:ext cx="457200" cy="365125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F4D4D7A-D953-E8CC-3FE5-26F9E1658A93}"/>
              </a:ext>
            </a:extLst>
          </p:cNvPr>
          <p:cNvCxnSpPr>
            <a:cxnSpLocks/>
            <a:stCxn id="48" idx="0"/>
          </p:cNvCxnSpPr>
          <p:nvPr/>
        </p:nvCxnSpPr>
        <p:spPr>
          <a:xfrm flipH="1">
            <a:off x="7907114" y="2599018"/>
            <a:ext cx="96831" cy="1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6ABD11B-2C3A-8662-FD74-47E493823F30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8279303" y="2599019"/>
            <a:ext cx="91159" cy="59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4245A2C-6DB8-12B6-9752-5D051DD531FE}"/>
              </a:ext>
            </a:extLst>
          </p:cNvPr>
          <p:cNvCxnSpPr>
            <a:cxnSpLocks/>
          </p:cNvCxnSpPr>
          <p:nvPr/>
        </p:nvCxnSpPr>
        <p:spPr>
          <a:xfrm>
            <a:off x="6419850" y="3979545"/>
            <a:ext cx="32385" cy="131763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D1351B4B-ADEE-6B06-163E-4D86696976C2}"/>
              </a:ext>
            </a:extLst>
          </p:cNvPr>
          <p:cNvSpPr/>
          <p:nvPr/>
        </p:nvSpPr>
        <p:spPr>
          <a:xfrm>
            <a:off x="7408871" y="2599018"/>
            <a:ext cx="457200" cy="365125"/>
          </a:xfrm>
          <a:prstGeom prst="parallelogram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46EB3C-F8C9-0DC2-09E6-753F0CEC95BA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7595638" y="2599018"/>
            <a:ext cx="87474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Multiplication Sign 76">
            <a:extLst>
              <a:ext uri="{FF2B5EF4-FFF2-40B4-BE49-F238E27FC236}">
                <a16:creationId xmlns:a16="http://schemas.microsoft.com/office/drawing/2014/main" id="{0481B3E2-08E6-04F7-B2E6-BC1F63E11EFD}"/>
              </a:ext>
            </a:extLst>
          </p:cNvPr>
          <p:cNvSpPr/>
          <p:nvPr/>
        </p:nvSpPr>
        <p:spPr>
          <a:xfrm>
            <a:off x="8465820" y="2698659"/>
            <a:ext cx="185918" cy="182880"/>
          </a:xfrm>
          <a:prstGeom prst="mathMultiply">
            <a:avLst>
              <a:gd name="adj1" fmla="val 6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DC002EC9-64EA-84B2-B826-4F91F2DA043F}"/>
              </a:ext>
            </a:extLst>
          </p:cNvPr>
          <p:cNvSpPr/>
          <p:nvPr/>
        </p:nvSpPr>
        <p:spPr>
          <a:xfrm>
            <a:off x="8229885" y="2872704"/>
            <a:ext cx="185918" cy="182880"/>
          </a:xfrm>
          <a:prstGeom prst="mathMultiply">
            <a:avLst>
              <a:gd name="adj1" fmla="val 6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ultiplication Sign 78">
            <a:extLst>
              <a:ext uri="{FF2B5EF4-FFF2-40B4-BE49-F238E27FC236}">
                <a16:creationId xmlns:a16="http://schemas.microsoft.com/office/drawing/2014/main" id="{E4AD44B7-AA11-0EDC-D485-59AB5712423A}"/>
              </a:ext>
            </a:extLst>
          </p:cNvPr>
          <p:cNvSpPr/>
          <p:nvPr/>
        </p:nvSpPr>
        <p:spPr>
          <a:xfrm>
            <a:off x="8089186" y="2689227"/>
            <a:ext cx="185918" cy="182880"/>
          </a:xfrm>
          <a:prstGeom prst="mathMultiply">
            <a:avLst>
              <a:gd name="adj1" fmla="val 6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0D0AB73C-2221-20F8-825C-7141C6105530}"/>
              </a:ext>
            </a:extLst>
          </p:cNvPr>
          <p:cNvSpPr/>
          <p:nvPr/>
        </p:nvSpPr>
        <p:spPr>
          <a:xfrm>
            <a:off x="7875773" y="2872107"/>
            <a:ext cx="185918" cy="182880"/>
          </a:xfrm>
          <a:prstGeom prst="mathMultiply">
            <a:avLst>
              <a:gd name="adj1" fmla="val 6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ication Sign 80">
            <a:extLst>
              <a:ext uri="{FF2B5EF4-FFF2-40B4-BE49-F238E27FC236}">
                <a16:creationId xmlns:a16="http://schemas.microsoft.com/office/drawing/2014/main" id="{BE527315-037C-8D02-75D6-53817DACEA77}"/>
              </a:ext>
            </a:extLst>
          </p:cNvPr>
          <p:cNvSpPr/>
          <p:nvPr/>
        </p:nvSpPr>
        <p:spPr>
          <a:xfrm>
            <a:off x="7732461" y="2679861"/>
            <a:ext cx="185918" cy="182880"/>
          </a:xfrm>
          <a:prstGeom prst="mathMultiply">
            <a:avLst>
              <a:gd name="adj1" fmla="val 6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ultiplication Sign 81">
            <a:extLst>
              <a:ext uri="{FF2B5EF4-FFF2-40B4-BE49-F238E27FC236}">
                <a16:creationId xmlns:a16="http://schemas.microsoft.com/office/drawing/2014/main" id="{E1612963-158D-F4CC-B48E-C6D0BD94A8A0}"/>
              </a:ext>
            </a:extLst>
          </p:cNvPr>
          <p:cNvSpPr/>
          <p:nvPr/>
        </p:nvSpPr>
        <p:spPr>
          <a:xfrm>
            <a:off x="7500427" y="2865666"/>
            <a:ext cx="185918" cy="182880"/>
          </a:xfrm>
          <a:prstGeom prst="mathMultiply">
            <a:avLst>
              <a:gd name="adj1" fmla="val 6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ultiplication Sign 82">
            <a:extLst>
              <a:ext uri="{FF2B5EF4-FFF2-40B4-BE49-F238E27FC236}">
                <a16:creationId xmlns:a16="http://schemas.microsoft.com/office/drawing/2014/main" id="{8C668D8D-76B7-C792-C4EE-3956F7A56D2F}"/>
              </a:ext>
            </a:extLst>
          </p:cNvPr>
          <p:cNvSpPr/>
          <p:nvPr/>
        </p:nvSpPr>
        <p:spPr>
          <a:xfrm>
            <a:off x="7365944" y="2674372"/>
            <a:ext cx="185918" cy="182880"/>
          </a:xfrm>
          <a:prstGeom prst="mathMultiply">
            <a:avLst>
              <a:gd name="adj1" fmla="val 69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FB32601-24DB-D3B2-6F11-BCB9FDCE5B0F}"/>
              </a:ext>
            </a:extLst>
          </p:cNvPr>
          <p:cNvSpPr txBox="1"/>
          <p:nvPr/>
        </p:nvSpPr>
        <p:spPr>
          <a:xfrm>
            <a:off x="7308891" y="4205962"/>
            <a:ext cx="552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</a:t>
            </a:r>
            <a:r>
              <a:rPr lang="en-US" sz="2000" baseline="-25000" dirty="0"/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5514D7A-2F4C-9711-4EBD-B5482C30D8EE}"/>
              </a:ext>
            </a:extLst>
          </p:cNvPr>
          <p:cNvSpPr txBox="1"/>
          <p:nvPr/>
        </p:nvSpPr>
        <p:spPr>
          <a:xfrm>
            <a:off x="7778983" y="4239512"/>
            <a:ext cx="552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</a:t>
            </a:r>
            <a:r>
              <a:rPr lang="en-US" sz="20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27909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A001-E8A1-1A16-0F5D-909B330A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Integral of the Curl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DBA8-2A50-F300-2D94-BCFC794A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9022"/>
            <a:ext cx="8823960" cy="924187"/>
          </a:xfrm>
        </p:spPr>
        <p:txBody>
          <a:bodyPr/>
          <a:lstStyle/>
          <a:p>
            <a:r>
              <a:rPr lang="en-US" dirty="0"/>
              <a:t>It shows that the net curl content inside a volume manifests as a tangential surface effect.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CAC05-8DC6-3C2E-D8A2-3A9AE837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07AAA-CCF3-C5C0-C721-77503673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B9F6E-1A59-8DA1-8ADD-2EACEFC8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92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7131590-E67B-804E-3D7C-19F5C5A5B7B0}"/>
              </a:ext>
            </a:extLst>
          </p:cNvPr>
          <p:cNvSpPr/>
          <p:nvPr/>
        </p:nvSpPr>
        <p:spPr>
          <a:xfrm>
            <a:off x="10119360" y="4378577"/>
            <a:ext cx="1745157" cy="1680633"/>
          </a:xfrm>
          <a:custGeom>
            <a:avLst/>
            <a:gdLst>
              <a:gd name="connsiteX0" fmla="*/ 1661188 w 2542745"/>
              <a:gd name="connsiteY0" fmla="*/ 194018 h 1680633"/>
              <a:gd name="connsiteX1" fmla="*/ 187988 w 2542745"/>
              <a:gd name="connsiteY1" fmla="*/ 82258 h 1680633"/>
              <a:gd name="connsiteX2" fmla="*/ 259108 w 2542745"/>
              <a:gd name="connsiteY2" fmla="*/ 1443698 h 1680633"/>
              <a:gd name="connsiteX3" fmla="*/ 2362228 w 2542745"/>
              <a:gd name="connsiteY3" fmla="*/ 1596098 h 1680633"/>
              <a:gd name="connsiteX4" fmla="*/ 2352068 w 2542745"/>
              <a:gd name="connsiteY4" fmla="*/ 539458 h 1680633"/>
              <a:gd name="connsiteX5" fmla="*/ 1661188 w 2542745"/>
              <a:gd name="connsiteY5" fmla="*/ 194018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745" h="1680633">
                <a:moveTo>
                  <a:pt x="1661188" y="194018"/>
                </a:moveTo>
                <a:cubicBezTo>
                  <a:pt x="1300508" y="117818"/>
                  <a:pt x="421668" y="-126022"/>
                  <a:pt x="187988" y="82258"/>
                </a:cubicBezTo>
                <a:cubicBezTo>
                  <a:pt x="-45692" y="290538"/>
                  <a:pt x="-103265" y="1191391"/>
                  <a:pt x="259108" y="1443698"/>
                </a:cubicBezTo>
                <a:cubicBezTo>
                  <a:pt x="621481" y="1696005"/>
                  <a:pt x="2013401" y="1746805"/>
                  <a:pt x="2362228" y="1596098"/>
                </a:cubicBezTo>
                <a:cubicBezTo>
                  <a:pt x="2711055" y="1445391"/>
                  <a:pt x="2467215" y="771445"/>
                  <a:pt x="2352068" y="539458"/>
                </a:cubicBezTo>
                <a:cubicBezTo>
                  <a:pt x="2236921" y="307471"/>
                  <a:pt x="2021868" y="270218"/>
                  <a:pt x="1661188" y="19401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CA13B-BFE1-508B-F3FD-EA705F1855DE}"/>
              </a:ext>
            </a:extLst>
          </p:cNvPr>
          <p:cNvSpPr txBox="1"/>
          <p:nvPr/>
        </p:nvSpPr>
        <p:spPr>
          <a:xfrm>
            <a:off x="10715520" y="5003264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E0E4A6-180B-DD85-FFE8-B5D4E2837AA4}"/>
              </a:ext>
            </a:extLst>
          </p:cNvPr>
          <p:cNvSpPr txBox="1"/>
          <p:nvPr/>
        </p:nvSpPr>
        <p:spPr>
          <a:xfrm>
            <a:off x="10177925" y="5894685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5EBE0B4-99C9-012D-F315-F021D0DA8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765626"/>
              </p:ext>
            </p:extLst>
          </p:nvPr>
        </p:nvGraphicFramePr>
        <p:xfrm>
          <a:off x="2039143" y="2047558"/>
          <a:ext cx="8113713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380880" progId="Equation.DSMT4">
                  <p:embed/>
                </p:oleObj>
              </mc:Choice>
              <mc:Fallback>
                <p:oleObj name="Equation" r:id="rId2" imgW="1447560" imgH="380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6CB382A-A358-8D6B-1657-87B5CF435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9143" y="2047558"/>
                        <a:ext cx="8113713" cy="213518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7261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E6492-38CB-8657-2B3A-376ED7891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80D7-B06A-5B7E-9015-3D255038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Integral of the Curl of a Vector Field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53712-DB3F-FFDE-2546-8344813F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CF151-DAE8-5991-324E-7E214FA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EB36-8949-8C83-F600-3457C608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93</a:t>
            </a:fld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4926B85-3F23-D48E-B2E2-A6B0518E8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266565"/>
              </p:ext>
            </p:extLst>
          </p:nvPr>
        </p:nvGraphicFramePr>
        <p:xfrm>
          <a:off x="963006" y="1562894"/>
          <a:ext cx="54594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253800" progId="Equation.DSMT4">
                  <p:embed/>
                </p:oleObj>
              </mc:Choice>
              <mc:Fallback>
                <p:oleObj name="Equation" r:id="rId2" imgW="2184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3006" y="1562894"/>
                        <a:ext cx="545941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F47462A-50FF-02AA-B0B0-BE857A2FEE57}"/>
              </a:ext>
            </a:extLst>
          </p:cNvPr>
          <p:cNvSpPr txBox="1"/>
          <p:nvPr/>
        </p:nvSpPr>
        <p:spPr>
          <a:xfrm>
            <a:off x="963006" y="2190085"/>
            <a:ext cx="438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Let </a:t>
            </a:r>
            <a:r>
              <a:rPr lang="en-US" sz="2800" b="1" dirty="0"/>
              <a:t>C</a:t>
            </a:r>
            <a:r>
              <a:rPr lang="en-US" sz="2800" dirty="0"/>
              <a:t> be any constant vector.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B019FA2-9291-6C18-FE10-4090D1E4A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10674"/>
              </p:ext>
            </p:extLst>
          </p:nvPr>
        </p:nvGraphicFramePr>
        <p:xfrm>
          <a:off x="5467677" y="2278340"/>
          <a:ext cx="15224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177480" progId="Equation.DSMT4">
                  <p:embed/>
                </p:oleObj>
              </mc:Choice>
              <mc:Fallback>
                <p:oleObj name="Equation" r:id="rId4" imgW="6094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4926B85-3F23-D48E-B2E2-A6B0518E8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7677" y="2278340"/>
                        <a:ext cx="1522413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26373B8-600E-42E9-1E6C-62471ADE5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593261"/>
              </p:ext>
            </p:extLst>
          </p:nvPr>
        </p:nvGraphicFramePr>
        <p:xfrm>
          <a:off x="963006" y="2812528"/>
          <a:ext cx="35226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203040" progId="Equation.DSMT4">
                  <p:embed/>
                </p:oleObj>
              </mc:Choice>
              <mc:Fallback>
                <p:oleObj name="Equation" r:id="rId6" imgW="14094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4926B85-3F23-D48E-B2E2-A6B0518E8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3006" y="2812528"/>
                        <a:ext cx="3522662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4CC3C82-0307-F7A5-BAEE-D77A10781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200169"/>
              </p:ext>
            </p:extLst>
          </p:nvPr>
        </p:nvGraphicFramePr>
        <p:xfrm>
          <a:off x="963006" y="3440923"/>
          <a:ext cx="48561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42920" imgH="380880" progId="Equation.DSMT4">
                  <p:embed/>
                </p:oleObj>
              </mc:Choice>
              <mc:Fallback>
                <p:oleObj name="Equation" r:id="rId8" imgW="1942920" imgH="380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26373B8-600E-42E9-1E6C-62471ADE59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3006" y="3440923"/>
                        <a:ext cx="4856163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4408936-F771-63C1-DF71-514D1DA63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65044"/>
              </p:ext>
            </p:extLst>
          </p:nvPr>
        </p:nvGraphicFramePr>
        <p:xfrm>
          <a:off x="963006" y="4513517"/>
          <a:ext cx="68881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55800" imgH="380880" progId="Equation.DSMT4">
                  <p:embed/>
                </p:oleObj>
              </mc:Choice>
              <mc:Fallback>
                <p:oleObj name="Equation" r:id="rId10" imgW="2755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3006" y="4513517"/>
                        <a:ext cx="688816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F7E5902-5492-DE38-CE38-B2FDCD38C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88519"/>
              </p:ext>
            </p:extLst>
          </p:nvPr>
        </p:nvGraphicFramePr>
        <p:xfrm>
          <a:off x="963006" y="5586412"/>
          <a:ext cx="46021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41400" imgH="380880" progId="Equation.DSMT4">
                  <p:embed/>
                </p:oleObj>
              </mc:Choice>
              <mc:Fallback>
                <p:oleObj name="Equation" r:id="rId12" imgW="1841400" imgH="3808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4408936-F771-63C1-DF71-514D1DA63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3006" y="5586412"/>
                        <a:ext cx="460216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1BCAEA2-4F67-DA9B-F07C-0530BA2AC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00374"/>
              </p:ext>
            </p:extLst>
          </p:nvPr>
        </p:nvGraphicFramePr>
        <p:xfrm>
          <a:off x="8258210" y="5467824"/>
          <a:ext cx="3618900" cy="95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47560" imgH="380880" progId="Equation.DSMT4">
                  <p:embed/>
                </p:oleObj>
              </mc:Choice>
              <mc:Fallback>
                <p:oleObj name="Equation" r:id="rId14" imgW="14475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58210" y="5467824"/>
                        <a:ext cx="3618900" cy="952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9C1A80-2326-7A83-F3A2-CC6797BD16B4}"/>
              </a:ext>
            </a:extLst>
          </p:cNvPr>
          <p:cNvSpPr/>
          <p:nvPr/>
        </p:nvSpPr>
        <p:spPr>
          <a:xfrm>
            <a:off x="9987280" y="3320528"/>
            <a:ext cx="1745157" cy="1680633"/>
          </a:xfrm>
          <a:custGeom>
            <a:avLst/>
            <a:gdLst>
              <a:gd name="connsiteX0" fmla="*/ 1661188 w 2542745"/>
              <a:gd name="connsiteY0" fmla="*/ 194018 h 1680633"/>
              <a:gd name="connsiteX1" fmla="*/ 187988 w 2542745"/>
              <a:gd name="connsiteY1" fmla="*/ 82258 h 1680633"/>
              <a:gd name="connsiteX2" fmla="*/ 259108 w 2542745"/>
              <a:gd name="connsiteY2" fmla="*/ 1443698 h 1680633"/>
              <a:gd name="connsiteX3" fmla="*/ 2362228 w 2542745"/>
              <a:gd name="connsiteY3" fmla="*/ 1596098 h 1680633"/>
              <a:gd name="connsiteX4" fmla="*/ 2352068 w 2542745"/>
              <a:gd name="connsiteY4" fmla="*/ 539458 h 1680633"/>
              <a:gd name="connsiteX5" fmla="*/ 1661188 w 2542745"/>
              <a:gd name="connsiteY5" fmla="*/ 194018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2745" h="1680633">
                <a:moveTo>
                  <a:pt x="1661188" y="194018"/>
                </a:moveTo>
                <a:cubicBezTo>
                  <a:pt x="1300508" y="117818"/>
                  <a:pt x="421668" y="-126022"/>
                  <a:pt x="187988" y="82258"/>
                </a:cubicBezTo>
                <a:cubicBezTo>
                  <a:pt x="-45692" y="290538"/>
                  <a:pt x="-103265" y="1191391"/>
                  <a:pt x="259108" y="1443698"/>
                </a:cubicBezTo>
                <a:cubicBezTo>
                  <a:pt x="621481" y="1696005"/>
                  <a:pt x="2013401" y="1746805"/>
                  <a:pt x="2362228" y="1596098"/>
                </a:cubicBezTo>
                <a:cubicBezTo>
                  <a:pt x="2711055" y="1445391"/>
                  <a:pt x="2467215" y="771445"/>
                  <a:pt x="2352068" y="539458"/>
                </a:cubicBezTo>
                <a:cubicBezTo>
                  <a:pt x="2236921" y="307471"/>
                  <a:pt x="2021868" y="270218"/>
                  <a:pt x="1661188" y="19401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0DEC99-506D-B5A7-7022-3E548C7E1242}"/>
              </a:ext>
            </a:extLst>
          </p:cNvPr>
          <p:cNvSpPr txBox="1"/>
          <p:nvPr/>
        </p:nvSpPr>
        <p:spPr>
          <a:xfrm>
            <a:off x="10583440" y="3945215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5561F8-D82A-F64E-BE9D-06D6C5873BA5}"/>
              </a:ext>
            </a:extLst>
          </p:cNvPr>
          <p:cNvSpPr txBox="1"/>
          <p:nvPr/>
        </p:nvSpPr>
        <p:spPr>
          <a:xfrm>
            <a:off x="10045845" y="4836636"/>
            <a:ext cx="55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8854557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6D3C-97D6-F48F-2584-45A47B830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B841-FBA1-D01A-C4B6-FF02EE47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5182" cy="1325563"/>
          </a:xfrm>
        </p:spPr>
        <p:txBody>
          <a:bodyPr/>
          <a:lstStyle/>
          <a:p>
            <a:r>
              <a:rPr lang="en-US" dirty="0"/>
              <a:t>Curl in Orthogonal Curvilinear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96C1D-5D2C-F177-39F6-BD9D6D1C1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orthogonal curvilinear coordinate system </a:t>
            </a:r>
            <a:r>
              <a:rPr lang="pt-BR" dirty="0"/>
              <a:t>(</a:t>
            </a:r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​,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​,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​) with metric coefficients </a:t>
            </a:r>
            <a:r>
              <a:rPr lang="pt-BR" i="1" dirty="0"/>
              <a:t>h</a:t>
            </a:r>
            <a:r>
              <a:rPr lang="pt-BR" baseline="-25000" dirty="0"/>
              <a:t>1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2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9D4D5-D5BF-DC04-6FDF-A727D3287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5B155-9193-4CE9-6B96-571CACCC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69D6-9A51-83EB-8569-AC663477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94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1002EC4-0484-1049-CEFE-A3618B082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831129"/>
              </p:ext>
            </p:extLst>
          </p:nvPr>
        </p:nvGraphicFramePr>
        <p:xfrm>
          <a:off x="2713673" y="3556072"/>
          <a:ext cx="6034087" cy="2825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939600" progId="Equation.DSMT4">
                  <p:embed/>
                </p:oleObj>
              </mc:Choice>
              <mc:Fallback>
                <p:oleObj name="Equation" r:id="rId2" imgW="2006280" imgH="939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1002EC4-0484-1049-CEFE-A3618B082D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13673" y="3556072"/>
                        <a:ext cx="6034087" cy="2825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C0480B8-0FA3-970D-2DCA-49D52C5A7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19771"/>
              </p:ext>
            </p:extLst>
          </p:nvPr>
        </p:nvGraphicFramePr>
        <p:xfrm>
          <a:off x="3857333" y="2652240"/>
          <a:ext cx="4146916" cy="6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28600" progId="Equation.DSMT4">
                  <p:embed/>
                </p:oleObj>
              </mc:Choice>
              <mc:Fallback>
                <p:oleObj name="Equation" r:id="rId4" imgW="135864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C0480B8-0FA3-970D-2DCA-49D52C5A7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7333" y="2652240"/>
                        <a:ext cx="4146916" cy="69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5453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7F37B-D756-E1C4-D9A6-D406ABB71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EA51-0654-6C76-E5ED-697D1B14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/>
          <a:lstStyle/>
          <a:p>
            <a:r>
              <a:rPr lang="en-US" dirty="0"/>
              <a:t>Curl in Cartesian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CAC5-C8AE-BC45-82FA-6183FB863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 = </a:t>
            </a:r>
            <a:r>
              <a:rPr lang="pt-BR" i="1" dirty="0"/>
              <a:t>x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 = </a:t>
            </a:r>
            <a:r>
              <a:rPr lang="pt-BR" i="1" dirty="0"/>
              <a:t>y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 = </a:t>
            </a:r>
            <a:r>
              <a:rPr lang="pt-BR" i="1" dirty="0"/>
              <a:t>z</a:t>
            </a:r>
          </a:p>
          <a:p>
            <a:r>
              <a:rPr lang="pt-BR" i="1" dirty="0"/>
              <a:t>h</a:t>
            </a:r>
            <a:r>
              <a:rPr lang="pt-BR" baseline="-25000" dirty="0"/>
              <a:t>1 </a:t>
            </a:r>
            <a:r>
              <a:rPr lang="pt-BR" dirty="0"/>
              <a:t>= 1, </a:t>
            </a:r>
            <a:r>
              <a:rPr lang="pt-BR" i="1" dirty="0"/>
              <a:t>h</a:t>
            </a:r>
            <a:r>
              <a:rPr lang="pt-BR" baseline="-25000" dirty="0"/>
              <a:t>2 </a:t>
            </a:r>
            <a:r>
              <a:rPr lang="pt-BR" dirty="0"/>
              <a:t>= 1</a:t>
            </a:r>
            <a:r>
              <a:rPr lang="pt-BR" baseline="-25000" dirty="0"/>
              <a:t> 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 </a:t>
            </a:r>
            <a:r>
              <a:rPr lang="pt-BR" dirty="0"/>
              <a:t>= 1</a:t>
            </a:r>
            <a:r>
              <a:rPr lang="pt-BR" baseline="-25000" dirty="0"/>
              <a:t> 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54929-B6C2-95D3-D934-4F8F93E1B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AEBA0-2383-BEAB-5FAA-6CC36F6C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E373F-87EB-6F3A-9038-8650A787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95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D65F044-29F9-D339-ECCA-20144A1C46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7580" y="1739352"/>
          <a:ext cx="4381104" cy="86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41200" progId="Equation.DSMT4">
                  <p:embed/>
                </p:oleObj>
              </mc:Choice>
              <mc:Fallback>
                <p:oleObj name="Equation" r:id="rId2" imgW="121896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D65F044-29F9-D339-ECCA-20144A1C46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7580" y="1739352"/>
                        <a:ext cx="4381104" cy="86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178E4F7-DBDB-E8E4-38E0-51905BE2FA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94592"/>
              </p:ext>
            </p:extLst>
          </p:nvPr>
        </p:nvGraphicFramePr>
        <p:xfrm>
          <a:off x="3729514" y="2785878"/>
          <a:ext cx="4732972" cy="336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965160" progId="Equation.DSMT4">
                  <p:embed/>
                </p:oleObj>
              </mc:Choice>
              <mc:Fallback>
                <p:oleObj name="Equation" r:id="rId4" imgW="1358640" imgH="965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178E4F7-DBDB-E8E4-38E0-51905BE2FA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9514" y="2785878"/>
                        <a:ext cx="4732972" cy="3363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2106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62645-C61B-1256-AA4D-82A976CE1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0203-383F-5DC7-53E8-180BC249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/>
          <a:lstStyle/>
          <a:p>
            <a:r>
              <a:rPr lang="en-US" dirty="0"/>
              <a:t>Curl in Cylindrical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7CED1-C73C-D959-2333-6CF4AC770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 = </a:t>
            </a:r>
            <a:r>
              <a:rPr lang="pt-BR" i="1" dirty="0"/>
              <a:t>r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 = </a:t>
            </a:r>
            <a:r>
              <a:rPr lang="pt-BR" i="1" dirty="0">
                <a:sym typeface="Symbol" panose="05050102010706020507" pitchFamily="18" charset="2"/>
              </a:rPr>
              <a:t>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 = </a:t>
            </a:r>
            <a:r>
              <a:rPr lang="pt-BR" i="1" dirty="0"/>
              <a:t>z</a:t>
            </a:r>
          </a:p>
          <a:p>
            <a:r>
              <a:rPr lang="pt-BR" i="1" dirty="0"/>
              <a:t>h</a:t>
            </a:r>
            <a:r>
              <a:rPr lang="pt-BR" baseline="-25000" dirty="0"/>
              <a:t>1 </a:t>
            </a:r>
            <a:r>
              <a:rPr lang="pt-BR" dirty="0"/>
              <a:t>= 1, </a:t>
            </a:r>
            <a:r>
              <a:rPr lang="pt-BR" i="1" dirty="0"/>
              <a:t>h</a:t>
            </a:r>
            <a:r>
              <a:rPr lang="pt-BR" baseline="-25000" dirty="0"/>
              <a:t>2 </a:t>
            </a:r>
            <a:r>
              <a:rPr lang="pt-BR" dirty="0"/>
              <a:t>= </a:t>
            </a:r>
            <a:r>
              <a:rPr lang="pt-BR" i="1" dirty="0"/>
              <a:t>r</a:t>
            </a:r>
            <a:r>
              <a:rPr lang="pt-BR" baseline="-25000" dirty="0"/>
              <a:t> 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 </a:t>
            </a:r>
            <a:r>
              <a:rPr lang="pt-BR" dirty="0"/>
              <a:t>= 1</a:t>
            </a:r>
            <a:r>
              <a:rPr lang="pt-BR" baseline="-25000" dirty="0"/>
              <a:t> 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829F5-98A7-0753-1CFA-3FDE6D96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BB9E9-238F-C32B-2DBA-D13B3450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10295-BDA0-363C-CB77-1717F838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96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246A62-FDA9-F785-5BEA-B43A99980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117327"/>
              </p:ext>
            </p:extLst>
          </p:nvPr>
        </p:nvGraphicFramePr>
        <p:xfrm>
          <a:off x="6597580" y="1739352"/>
          <a:ext cx="4381104" cy="86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241200" progId="Equation.DSMT4">
                  <p:embed/>
                </p:oleObj>
              </mc:Choice>
              <mc:Fallback>
                <p:oleObj name="Equation" r:id="rId2" imgW="121896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0246A62-FDA9-F785-5BEA-B43A99980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97580" y="1739352"/>
                        <a:ext cx="4381104" cy="86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DF08661-1B8D-24C4-387C-E707B3420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26337"/>
              </p:ext>
            </p:extLst>
          </p:nvPr>
        </p:nvGraphicFramePr>
        <p:xfrm>
          <a:off x="3463131" y="2813051"/>
          <a:ext cx="5265738" cy="336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965160" progId="Equation.DSMT4">
                  <p:embed/>
                </p:oleObj>
              </mc:Choice>
              <mc:Fallback>
                <p:oleObj name="Equation" r:id="rId4" imgW="1511280" imgH="965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DF08661-1B8D-24C4-387C-E707B3420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3131" y="2813051"/>
                        <a:ext cx="5265738" cy="336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0943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1B853-D934-BCDC-7AE2-BE71A3828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542C-22CF-F556-EE6A-C943ABDF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240" cy="1325563"/>
          </a:xfrm>
        </p:spPr>
        <p:txBody>
          <a:bodyPr/>
          <a:lstStyle/>
          <a:p>
            <a:r>
              <a:rPr lang="en-US" dirty="0"/>
              <a:t>Curl in Spherical Coordinates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87EC9-EC4D-3A6F-B483-E9EFA5064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u</a:t>
            </a:r>
            <a:r>
              <a:rPr lang="pt-BR" baseline="-25000" dirty="0"/>
              <a:t>1</a:t>
            </a:r>
            <a:r>
              <a:rPr lang="pt-BR" dirty="0"/>
              <a:t>​ = </a:t>
            </a:r>
            <a:r>
              <a:rPr lang="pt-BR" i="1" dirty="0"/>
              <a:t>R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2</a:t>
            </a:r>
            <a:r>
              <a:rPr lang="pt-BR" dirty="0"/>
              <a:t>​ = </a:t>
            </a:r>
            <a:r>
              <a:rPr lang="pt-BR" i="1" dirty="0">
                <a:sym typeface="Symbol" panose="05050102010706020507" pitchFamily="18" charset="2"/>
              </a:rPr>
              <a:t></a:t>
            </a:r>
            <a:r>
              <a:rPr lang="pt-BR" dirty="0"/>
              <a:t>, </a:t>
            </a:r>
            <a:r>
              <a:rPr lang="pt-BR" i="1" dirty="0"/>
              <a:t>u</a:t>
            </a:r>
            <a:r>
              <a:rPr lang="pt-BR" baseline="-25000" dirty="0"/>
              <a:t>3</a:t>
            </a:r>
            <a:r>
              <a:rPr lang="pt-BR" dirty="0"/>
              <a:t>​ = </a:t>
            </a:r>
            <a:r>
              <a:rPr lang="pt-BR" i="1" dirty="0">
                <a:sym typeface="Symbol" panose="05050102010706020507" pitchFamily="18" charset="2"/>
              </a:rPr>
              <a:t></a:t>
            </a:r>
            <a:endParaRPr lang="pt-BR" i="1" dirty="0"/>
          </a:p>
          <a:p>
            <a:r>
              <a:rPr lang="pt-BR" i="1" dirty="0"/>
              <a:t>h</a:t>
            </a:r>
            <a:r>
              <a:rPr lang="pt-BR" baseline="-25000" dirty="0"/>
              <a:t>1 </a:t>
            </a:r>
            <a:r>
              <a:rPr lang="pt-BR" dirty="0"/>
              <a:t>= 1, </a:t>
            </a:r>
            <a:r>
              <a:rPr lang="pt-BR" i="1" dirty="0"/>
              <a:t>h</a:t>
            </a:r>
            <a:r>
              <a:rPr lang="pt-BR" baseline="-25000" dirty="0"/>
              <a:t>2 </a:t>
            </a:r>
            <a:r>
              <a:rPr lang="pt-BR" dirty="0"/>
              <a:t>= </a:t>
            </a:r>
            <a:r>
              <a:rPr lang="pt-BR" i="1" dirty="0"/>
              <a:t>R</a:t>
            </a:r>
            <a:r>
              <a:rPr lang="pt-BR" dirty="0"/>
              <a:t>, </a:t>
            </a:r>
            <a:r>
              <a:rPr lang="pt-BR" i="1" dirty="0"/>
              <a:t>h</a:t>
            </a:r>
            <a:r>
              <a:rPr lang="pt-BR" baseline="-25000" dirty="0"/>
              <a:t>3 </a:t>
            </a:r>
            <a:r>
              <a:rPr lang="pt-BR" dirty="0"/>
              <a:t>= </a:t>
            </a:r>
            <a:r>
              <a:rPr lang="pt-BR" i="1" dirty="0"/>
              <a:t>R </a:t>
            </a:r>
            <a:r>
              <a:rPr lang="pt-BR" dirty="0"/>
              <a:t>sin</a:t>
            </a:r>
            <a:r>
              <a:rPr lang="pt-BR" i="1" dirty="0">
                <a:sym typeface="Symbol" panose="05050102010706020507" pitchFamily="18" charset="2"/>
              </a:rPr>
              <a:t></a:t>
            </a:r>
            <a:r>
              <a:rPr lang="pt-BR" baseline="-25000" dirty="0"/>
              <a:t> 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DB3F4-AB4D-321B-F4DB-332192EF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05C26-D9B9-84C1-FF93-AC67B613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6E15C-99D5-6802-5423-FB2CE55F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97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65002BF-6AC5-9165-1F4E-C986A51CD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48534"/>
              </p:ext>
            </p:extLst>
          </p:nvPr>
        </p:nvGraphicFramePr>
        <p:xfrm>
          <a:off x="2409017" y="3047911"/>
          <a:ext cx="7373966" cy="2998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965160" progId="Equation.DSMT4">
                  <p:embed/>
                </p:oleObj>
              </mc:Choice>
              <mc:Fallback>
                <p:oleObj name="Equation" r:id="rId2" imgW="2374560" imgH="9651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65002BF-6AC5-9165-1F4E-C986A51CD8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09017" y="3047911"/>
                        <a:ext cx="7373966" cy="2998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D689F65-84DF-43E8-099F-2A59D11D6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95835"/>
              </p:ext>
            </p:extLst>
          </p:nvPr>
        </p:nvGraphicFramePr>
        <p:xfrm>
          <a:off x="6628367" y="1646238"/>
          <a:ext cx="4565496" cy="94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266400" progId="Equation.DSMT4">
                  <p:embed/>
                </p:oleObj>
              </mc:Choice>
              <mc:Fallback>
                <p:oleObj name="Equation" r:id="rId4" imgW="1295280" imgH="266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D689F65-84DF-43E8-099F-2A59D11D60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8367" y="1646238"/>
                        <a:ext cx="4565496" cy="94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153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5D408-4E4D-3CB9-40BC-8E17EB6D6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39E1-0005-BC9D-D540-8CD2AAA6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Curl of a Vector Field (example)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83F91-BBBA-43C4-47E2-EC01CC71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255E3-1497-2FE8-8662-A3AFC6F2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722E0-5C19-42AE-AE79-1CA06576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98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C156336-00C8-2AC4-DFA5-41E77FAF05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78335"/>
              </p:ext>
            </p:extLst>
          </p:nvPr>
        </p:nvGraphicFramePr>
        <p:xfrm>
          <a:off x="1297992" y="2124584"/>
          <a:ext cx="2740608" cy="5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228600" progId="Equation.DSMT4">
                  <p:embed/>
                </p:oleObj>
              </mc:Choice>
              <mc:Fallback>
                <p:oleObj name="Equation" r:id="rId2" imgW="10540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C156336-00C8-2AC4-DFA5-41E77FAF05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7992" y="2124584"/>
                        <a:ext cx="2740608" cy="59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20341C6-0FA2-5F60-75D5-7F55345C1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5018"/>
              </p:ext>
            </p:extLst>
          </p:nvPr>
        </p:nvGraphicFramePr>
        <p:xfrm>
          <a:off x="1297992" y="2821207"/>
          <a:ext cx="1947816" cy="5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228600" progId="Equation.DSMT4">
                  <p:embed/>
                </p:oleObj>
              </mc:Choice>
              <mc:Fallback>
                <p:oleObj name="Equation" r:id="rId4" imgW="7491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20341C6-0FA2-5F60-75D5-7F55345C1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7992" y="2821207"/>
                        <a:ext cx="1947816" cy="594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78120FC-D109-F369-9B9A-1FCE0FCA5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44630"/>
              </p:ext>
            </p:extLst>
          </p:nvPr>
        </p:nvGraphicFramePr>
        <p:xfrm>
          <a:off x="1297992" y="3517830"/>
          <a:ext cx="1418976" cy="65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253800" progId="Equation.DSMT4">
                  <p:embed/>
                </p:oleObj>
              </mc:Choice>
              <mc:Fallback>
                <p:oleObj name="Equation" r:id="rId6" imgW="54576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78120FC-D109-F369-9B9A-1FCE0FCA5E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7992" y="3517830"/>
                        <a:ext cx="1418976" cy="659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8BBF09D-0165-05E2-259E-4C22C69B1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578412"/>
              </p:ext>
            </p:extLst>
          </p:nvPr>
        </p:nvGraphicFramePr>
        <p:xfrm>
          <a:off x="7089775" y="3271838"/>
          <a:ext cx="118745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393480" progId="Equation.DSMT4">
                  <p:embed/>
                </p:oleObj>
              </mc:Choice>
              <mc:Fallback>
                <p:oleObj name="Equation" r:id="rId8" imgW="45720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8BBF09D-0165-05E2-259E-4C22C69B1C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89775" y="3271838"/>
                        <a:ext cx="1187450" cy="10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508584-859B-15AF-6345-0E7FCDE1E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273426"/>
              </p:ext>
            </p:extLst>
          </p:nvPr>
        </p:nvGraphicFramePr>
        <p:xfrm>
          <a:off x="7040245" y="2064768"/>
          <a:ext cx="13874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86798" imgH="1123368" progId="Equation.DSMT4">
                  <p:embed/>
                </p:oleObj>
              </mc:Choice>
              <mc:Fallback>
                <p:oleObj name="Equation" r:id="rId10" imgW="1386798" imgH="1123368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8508584-859B-15AF-6345-0E7FCDE1E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40245" y="2064768"/>
                        <a:ext cx="1387475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0804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4575-B5A9-7BAA-1C88-00341A40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Null Identities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32B62-4D52-B334-09F3-2DCF0FAC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4540-A9F2-E306-961D-275A1D6AC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7050-2AEA-6CCF-18DE-7CDEB882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99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53912A2-0EF7-AD28-CB88-E40465131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266133"/>
              </p:ext>
            </p:extLst>
          </p:nvPr>
        </p:nvGraphicFramePr>
        <p:xfrm>
          <a:off x="3275070" y="1912474"/>
          <a:ext cx="5679432" cy="18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53800" progId="Equation.DSMT4">
                  <p:embed/>
                </p:oleObj>
              </mc:Choice>
              <mc:Fallback>
                <p:oleObj name="Equation" r:id="rId2" imgW="79992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53912A2-0EF7-AD28-CB88-E40465131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5070" y="1912474"/>
                        <a:ext cx="5679432" cy="180198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FB87DE7-BB51-DBD2-D3D3-DC183A947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85580"/>
              </p:ext>
            </p:extLst>
          </p:nvPr>
        </p:nvGraphicFramePr>
        <p:xfrm>
          <a:off x="2940618" y="4042972"/>
          <a:ext cx="6310764" cy="18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253800" progId="Equation.DSMT4">
                  <p:embed/>
                </p:oleObj>
              </mc:Choice>
              <mc:Fallback>
                <p:oleObj name="Equation" r:id="rId4" imgW="88884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FB87DE7-BB51-DBD2-D3D3-DC183A947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0618" y="4042972"/>
                        <a:ext cx="6310764" cy="180198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6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 Fonts">
      <a:majorFont>
        <a:latin typeface="Times New Roman"/>
        <a:ea typeface=""/>
        <a:cs typeface="B Nazanin"/>
      </a:majorFont>
      <a:minorFont>
        <a:latin typeface="Times New Roman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7080</TotalTime>
  <Words>3846</Words>
  <Application>Microsoft Office PowerPoint</Application>
  <PresentationFormat>Widescreen</PresentationFormat>
  <Paragraphs>852</Paragraphs>
  <Slides>105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105</vt:i4>
      </vt:variant>
    </vt:vector>
  </HeadingPairs>
  <TitlesOfParts>
    <vt:vector size="113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MathType 7.0 Equation</vt:lpstr>
      <vt:lpstr>Electromagnetics</vt:lpstr>
      <vt:lpstr>Vector Calculus</vt:lpstr>
      <vt:lpstr>Quantity</vt:lpstr>
      <vt:lpstr>Field</vt:lpstr>
      <vt:lpstr>Categories of Quantities</vt:lpstr>
      <vt:lpstr>Tensor</vt:lpstr>
      <vt:lpstr>Tensor Ranks</vt:lpstr>
      <vt:lpstr>Vector vs. Set of Three Numbers</vt:lpstr>
      <vt:lpstr>Magnitude and Unit Vector</vt:lpstr>
      <vt:lpstr>Vector Addition and Subtraction</vt:lpstr>
      <vt:lpstr>Products of a Vector and a Scalar</vt:lpstr>
      <vt:lpstr>Dot Product</vt:lpstr>
      <vt:lpstr>Properties of Dot Product</vt:lpstr>
      <vt:lpstr>Cross Product</vt:lpstr>
      <vt:lpstr>Properties of Cross Product</vt:lpstr>
      <vt:lpstr>Properties of Three Vectors</vt:lpstr>
      <vt:lpstr>Orthogonal Coordinate Systems</vt:lpstr>
      <vt:lpstr>Coordinates of a point</vt:lpstr>
      <vt:lpstr>Base Vectors</vt:lpstr>
      <vt:lpstr>Base Vectors</vt:lpstr>
      <vt:lpstr>Vector Representation</vt:lpstr>
      <vt:lpstr>Addition, Subtraction, and Products</vt:lpstr>
      <vt:lpstr>Dot Product of Two Vectors</vt:lpstr>
      <vt:lpstr>Differential Length</vt:lpstr>
      <vt:lpstr>Differential Area</vt:lpstr>
      <vt:lpstr>Differential Volume</vt:lpstr>
      <vt:lpstr>Orthogonal Coordinates Systems</vt:lpstr>
      <vt:lpstr>Cartesian Coordinate System</vt:lpstr>
      <vt:lpstr>Cylindrical Coordinate System</vt:lpstr>
      <vt:lpstr>Cylindrical Coordinate System</vt:lpstr>
      <vt:lpstr>Spherical Coordinate System</vt:lpstr>
      <vt:lpstr>Spherical Coordinate System</vt:lpstr>
      <vt:lpstr>Exercise: Sum of Two Vectors</vt:lpstr>
      <vt:lpstr>Exercise: Dot Product of Two Vectors</vt:lpstr>
      <vt:lpstr>Unit Vectors on z-axis</vt:lpstr>
      <vt:lpstr>Position Vector</vt:lpstr>
      <vt:lpstr>From Cylindrical to Cartesian Coordinates</vt:lpstr>
      <vt:lpstr>From Cartesian to Cylindrical Coordinates</vt:lpstr>
      <vt:lpstr>From Cylindrical to Cartesian Coordinates</vt:lpstr>
      <vt:lpstr>From Cylindrical to Cartesian Coordinates (cont.)</vt:lpstr>
      <vt:lpstr>From Cartesian to Cylindrical Coordinates</vt:lpstr>
      <vt:lpstr>From Spherical to Cartesian Coordinates</vt:lpstr>
      <vt:lpstr>From Cartesian to Spherical Coordinates</vt:lpstr>
      <vt:lpstr>From Spherical to Cartesian Coordinates</vt:lpstr>
      <vt:lpstr>From Spherical to Cartesian Coordinates (cont.)</vt:lpstr>
      <vt:lpstr>From Cartesian to Spherical Coordinates</vt:lpstr>
      <vt:lpstr>Integrals Containing Vector Functions</vt:lpstr>
      <vt:lpstr>Vector Function</vt:lpstr>
      <vt:lpstr>Vector Function (examples)</vt:lpstr>
      <vt:lpstr>Volume Integral of a Vector Function</vt:lpstr>
      <vt:lpstr>Parametric Representation of Paths</vt:lpstr>
      <vt:lpstr>Differential Path Element </vt:lpstr>
      <vt:lpstr>Differential Path Element (cont.)</vt:lpstr>
      <vt:lpstr>Differential Path Element (cont.)</vt:lpstr>
      <vt:lpstr>Line Integral of a Vector Function</vt:lpstr>
      <vt:lpstr>Line Integral of a Vector Function (example)</vt:lpstr>
      <vt:lpstr>Line Integral of a Vector Function (example)</vt:lpstr>
      <vt:lpstr>Parametric Representation of Surfaces</vt:lpstr>
      <vt:lpstr>Differential Surface Element</vt:lpstr>
      <vt:lpstr>Surface Integral of a Vector Function</vt:lpstr>
      <vt:lpstr>Parametric Representation of Surfaces (example)</vt:lpstr>
      <vt:lpstr>Parametric Representation of Surfaces (exercise)</vt:lpstr>
      <vt:lpstr>Vector Differential Operators</vt:lpstr>
      <vt:lpstr>Gradient of a Scalar Field</vt:lpstr>
      <vt:lpstr>Gradient of a Scalar Field (cont.)</vt:lpstr>
      <vt:lpstr>Gradient of a Scalar Field (example)</vt:lpstr>
      <vt:lpstr>Gradient and Equipotential Surfaces</vt:lpstr>
      <vt:lpstr> Directional Derivative</vt:lpstr>
      <vt:lpstr>Fundamental Theorem for Gradient</vt:lpstr>
      <vt:lpstr>Fundamental Theorem for Gradient (cont.)</vt:lpstr>
      <vt:lpstr>Gradient in Orthogonal Curvilinear Coordinates </vt:lpstr>
      <vt:lpstr>Gradient in Cartesian Coordinates </vt:lpstr>
      <vt:lpstr>Gradient in Cylindrical Coordinates </vt:lpstr>
      <vt:lpstr>Gradient in Spherical Coordinates </vt:lpstr>
      <vt:lpstr>Gradient of a Scalar Field (example)</vt:lpstr>
      <vt:lpstr>Divergence of a Vector Field</vt:lpstr>
      <vt:lpstr>Flux of a Vector Field</vt:lpstr>
      <vt:lpstr>Definition of Divergence</vt:lpstr>
      <vt:lpstr>Divergence of a Vector Field (example)</vt:lpstr>
      <vt:lpstr>Fundamental Theorem for Divergence</vt:lpstr>
      <vt:lpstr>Fundamental Theorem for Divergence (cont.)</vt:lpstr>
      <vt:lpstr>Divergence in Orthogonal Curvilinear Coordinates </vt:lpstr>
      <vt:lpstr>Divergence in Cartesian Coordinates </vt:lpstr>
      <vt:lpstr>Divergence in Cylindrical Coordinates </vt:lpstr>
      <vt:lpstr>Divergence in Spherical Coordinates </vt:lpstr>
      <vt:lpstr>Divergence of a Vector Field (example)</vt:lpstr>
      <vt:lpstr>Curl of a Vector Field</vt:lpstr>
      <vt:lpstr>Circulation of a Vector Field</vt:lpstr>
      <vt:lpstr>Definition of Curl</vt:lpstr>
      <vt:lpstr>Fundamental Theorem for Curl</vt:lpstr>
      <vt:lpstr>Fundamental Theorem for Curl (cont.)</vt:lpstr>
      <vt:lpstr>Volume Integral of the Curl of a Vector Field</vt:lpstr>
      <vt:lpstr>Volume Integral of the Curl of a Vector Field</vt:lpstr>
      <vt:lpstr>Curl in Orthogonal Curvilinear Coordinates </vt:lpstr>
      <vt:lpstr>Curl in Cartesian Coordinates </vt:lpstr>
      <vt:lpstr>Curl in Cylindrical Coordinates </vt:lpstr>
      <vt:lpstr>Curl in Spherical Coordinates </vt:lpstr>
      <vt:lpstr>Curl of a Vector Field (example)</vt:lpstr>
      <vt:lpstr>Two Null Identities</vt:lpstr>
      <vt:lpstr>Irrotational and Solenoidal Fields</vt:lpstr>
      <vt:lpstr>Features of Solenoidal Fields</vt:lpstr>
      <vt:lpstr>Features of Irrotational Fields</vt:lpstr>
      <vt:lpstr>Classification of Vector Fields</vt:lpstr>
      <vt:lpstr>Helmholtz’s Theorem</vt:lpstr>
      <vt:lpstr>Helmholtz’s Theorem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Farhad Mazlumi</dc:creator>
  <cp:lastModifiedBy>Farhad Mazlumi</cp:lastModifiedBy>
  <cp:revision>524</cp:revision>
  <dcterms:created xsi:type="dcterms:W3CDTF">2013-09-15T16:17:41Z</dcterms:created>
  <dcterms:modified xsi:type="dcterms:W3CDTF">2026-01-24T17:28:11Z</dcterms:modified>
</cp:coreProperties>
</file>