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8"/>
  </p:notesMasterIdLst>
  <p:sldIdLst>
    <p:sldId id="264" r:id="rId2"/>
    <p:sldId id="257" r:id="rId3"/>
    <p:sldId id="258" r:id="rId4"/>
    <p:sldId id="265" r:id="rId5"/>
    <p:sldId id="266" r:id="rId6"/>
    <p:sldId id="267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5" r:id="rId22"/>
    <p:sldId id="283" r:id="rId23"/>
    <p:sldId id="284" r:id="rId24"/>
    <p:sldId id="282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21" r:id="rId47"/>
    <p:sldId id="322" r:id="rId48"/>
    <p:sldId id="323" r:id="rId49"/>
    <p:sldId id="324" r:id="rId50"/>
    <p:sldId id="296" r:id="rId51"/>
    <p:sldId id="297" r:id="rId52"/>
    <p:sldId id="298" r:id="rId53"/>
    <p:sldId id="299" r:id="rId54"/>
    <p:sldId id="300" r:id="rId55"/>
    <p:sldId id="312" r:id="rId56"/>
    <p:sldId id="313" r:id="rId57"/>
    <p:sldId id="314" r:id="rId58"/>
    <p:sldId id="317" r:id="rId59"/>
    <p:sldId id="315" r:id="rId60"/>
    <p:sldId id="319" r:id="rId61"/>
    <p:sldId id="320" r:id="rId62"/>
    <p:sldId id="316" r:id="rId63"/>
    <p:sldId id="318" r:id="rId64"/>
    <p:sldId id="325" r:id="rId65"/>
    <p:sldId id="326" r:id="rId66"/>
    <p:sldId id="351" r:id="rId67"/>
    <p:sldId id="350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8" r:id="rId79"/>
    <p:sldId id="337" r:id="rId80"/>
    <p:sldId id="339" r:id="rId81"/>
    <p:sldId id="340" r:id="rId82"/>
    <p:sldId id="344" r:id="rId83"/>
    <p:sldId id="342" r:id="rId84"/>
    <p:sldId id="343" r:id="rId85"/>
    <p:sldId id="341" r:id="rId86"/>
    <p:sldId id="345" r:id="rId87"/>
    <p:sldId id="346" r:id="rId88"/>
    <p:sldId id="347" r:id="rId89"/>
    <p:sldId id="348" r:id="rId90"/>
    <p:sldId id="349" r:id="rId91"/>
    <p:sldId id="375" r:id="rId92"/>
    <p:sldId id="355" r:id="rId93"/>
    <p:sldId id="354" r:id="rId94"/>
    <p:sldId id="352" r:id="rId95"/>
    <p:sldId id="353" r:id="rId96"/>
    <p:sldId id="369" r:id="rId97"/>
    <p:sldId id="356" r:id="rId98"/>
    <p:sldId id="357" r:id="rId99"/>
    <p:sldId id="358" r:id="rId100"/>
    <p:sldId id="360" r:id="rId101"/>
    <p:sldId id="361" r:id="rId102"/>
    <p:sldId id="362" r:id="rId103"/>
    <p:sldId id="364" r:id="rId104"/>
    <p:sldId id="363" r:id="rId105"/>
    <p:sldId id="365" r:id="rId106"/>
    <p:sldId id="366" r:id="rId107"/>
    <p:sldId id="367" r:id="rId108"/>
    <p:sldId id="368" r:id="rId109"/>
    <p:sldId id="370" r:id="rId110"/>
    <p:sldId id="371" r:id="rId111"/>
    <p:sldId id="372" r:id="rId112"/>
    <p:sldId id="373" r:id="rId113"/>
    <p:sldId id="374" r:id="rId114"/>
    <p:sldId id="376" r:id="rId115"/>
    <p:sldId id="378" r:id="rId116"/>
    <p:sldId id="379" r:id="rId117"/>
    <p:sldId id="380" r:id="rId118"/>
    <p:sldId id="381" r:id="rId119"/>
    <p:sldId id="386" r:id="rId120"/>
    <p:sldId id="382" r:id="rId121"/>
    <p:sldId id="383" r:id="rId122"/>
    <p:sldId id="384" r:id="rId123"/>
    <p:sldId id="385" r:id="rId124"/>
    <p:sldId id="387" r:id="rId125"/>
    <p:sldId id="388" r:id="rId126"/>
    <p:sldId id="389" r:id="rId127"/>
    <p:sldId id="390" r:id="rId128"/>
    <p:sldId id="391" r:id="rId129"/>
    <p:sldId id="393" r:id="rId130"/>
    <p:sldId id="392" r:id="rId131"/>
    <p:sldId id="394" r:id="rId132"/>
    <p:sldId id="395" r:id="rId133"/>
    <p:sldId id="396" r:id="rId134"/>
    <p:sldId id="398" r:id="rId135"/>
    <p:sldId id="399" r:id="rId136"/>
    <p:sldId id="400" r:id="rId1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735"/>
    <a:srgbClr val="D9D9D9"/>
    <a:srgbClr val="D99694"/>
    <a:srgbClr val="960000"/>
    <a:srgbClr val="FDEADA"/>
    <a:srgbClr val="FFC000"/>
    <a:srgbClr val="4F81BD"/>
    <a:srgbClr val="FF6600"/>
    <a:srgbClr val="FF7C80"/>
    <a:srgbClr val="FF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80" autoAdjust="0"/>
  </p:normalViewPr>
  <p:slideViewPr>
    <p:cSldViewPr snapToGrid="0">
      <p:cViewPr varScale="1">
        <p:scale>
          <a:sx n="75" d="100"/>
          <a:sy n="75" d="100"/>
        </p:scale>
        <p:origin x="94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B37D-6E34-4D93-9757-E004984FAAC6}" type="datetimeFigureOut">
              <a:rPr lang="en-US" smtClean="0"/>
              <a:t>26/01/18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5F5A3-937C-40CE-A1DA-76CB8B8AE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05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L: Lateral surface, T: Top end cap, B: Bottom end cap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2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</a:t>
            </a:r>
            <a:r>
              <a:rPr lang="en-US" b="1" dirty="0"/>
              <a:t>maximum–minimum principle</a:t>
            </a:r>
            <a:r>
              <a:rPr lang="en-US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value in space is strictly between 0 and 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point in space has V &lt; 0 or V &gt; 1.</a:t>
            </a:r>
          </a:p>
          <a:p>
            <a:r>
              <a:rPr lang="en-US" dirty="0"/>
              <a:t>So: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Conductor j is at the </a:t>
            </a:r>
            <a:r>
              <a:rPr lang="en-US" b="1" dirty="0"/>
              <a:t>only maximum</a:t>
            </a:r>
            <a:r>
              <a:rPr lang="en-US" dirty="0"/>
              <a:t> (1)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other conductors are at the global </a:t>
            </a:r>
            <a:r>
              <a:rPr lang="en-US" b="1" dirty="0"/>
              <a:t>minimum</a:t>
            </a:r>
            <a:r>
              <a:rPr lang="en-US" dirty="0"/>
              <a:t> (0).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00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487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FA6EA-1A8A-FA80-9AD1-CD01D97D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F5B3511-1430-B822-9068-40B88EAFA7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91095-E46B-9490-F85E-7F7577D3EC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D8BBC5-D77E-490E-4690-8CBB1DFC04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9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F711E-2567-F335-0BFB-1AA87C560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4193DF5-DFAA-D234-D594-43BFC1F96C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057C7-6DF1-8EA8-E77E-E82561D3D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64074-896B-ACE8-CE8E-BB5B1B0171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725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784A-4847-CDE8-ED6C-072F2B5E0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73BFEA-9397-73D0-BB9A-F3C927248F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14AF60-C056-113E-AD38-2213BBC735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4FA61-C037-8171-AD76-2533DBED8F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25F5A3-937C-40CE-A1DA-76CB8B8AE56B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48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9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12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9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5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40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8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449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F1071-237C-4F39-BC68-901E48FF9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4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8.bin"/><Relationship Id="rId3" Type="http://schemas.openxmlformats.org/officeDocument/2006/relationships/image" Target="../media/image254.wmf"/><Relationship Id="rId7" Type="http://schemas.openxmlformats.org/officeDocument/2006/relationships/image" Target="../media/image256.wmf"/><Relationship Id="rId2" Type="http://schemas.openxmlformats.org/officeDocument/2006/relationships/oleObject" Target="../embeddings/oleObject24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7.bin"/><Relationship Id="rId11" Type="http://schemas.openxmlformats.org/officeDocument/2006/relationships/image" Target="../media/image258.wmf"/><Relationship Id="rId5" Type="http://schemas.openxmlformats.org/officeDocument/2006/relationships/image" Target="../media/image255.wmf"/><Relationship Id="rId10" Type="http://schemas.openxmlformats.org/officeDocument/2006/relationships/oleObject" Target="../embeddings/oleObject249.bin"/><Relationship Id="rId4" Type="http://schemas.openxmlformats.org/officeDocument/2006/relationships/oleObject" Target="../embeddings/oleObject246.bin"/><Relationship Id="rId9" Type="http://schemas.openxmlformats.org/officeDocument/2006/relationships/image" Target="../media/image257.wmf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2.bin"/><Relationship Id="rId13" Type="http://schemas.openxmlformats.org/officeDocument/2006/relationships/image" Target="../media/image263.wmf"/><Relationship Id="rId3" Type="http://schemas.openxmlformats.org/officeDocument/2006/relationships/image" Target="../media/image256.wmf"/><Relationship Id="rId7" Type="http://schemas.openxmlformats.org/officeDocument/2006/relationships/image" Target="../media/image260.wmf"/><Relationship Id="rId12" Type="http://schemas.openxmlformats.org/officeDocument/2006/relationships/oleObject" Target="../embeddings/oleObject254.bin"/><Relationship Id="rId2" Type="http://schemas.openxmlformats.org/officeDocument/2006/relationships/oleObject" Target="../embeddings/oleObject24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51.bin"/><Relationship Id="rId11" Type="http://schemas.openxmlformats.org/officeDocument/2006/relationships/image" Target="../media/image262.wmf"/><Relationship Id="rId5" Type="http://schemas.openxmlformats.org/officeDocument/2006/relationships/image" Target="../media/image259.wmf"/><Relationship Id="rId15" Type="http://schemas.openxmlformats.org/officeDocument/2006/relationships/image" Target="../media/image264.wmf"/><Relationship Id="rId10" Type="http://schemas.openxmlformats.org/officeDocument/2006/relationships/oleObject" Target="../embeddings/oleObject253.bin"/><Relationship Id="rId4" Type="http://schemas.openxmlformats.org/officeDocument/2006/relationships/oleObject" Target="../embeddings/oleObject250.bin"/><Relationship Id="rId9" Type="http://schemas.openxmlformats.org/officeDocument/2006/relationships/image" Target="../media/image261.wmf"/><Relationship Id="rId14" Type="http://schemas.openxmlformats.org/officeDocument/2006/relationships/oleObject" Target="../embeddings/oleObject255.bin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5.wmf"/><Relationship Id="rId2" Type="http://schemas.openxmlformats.org/officeDocument/2006/relationships/oleObject" Target="../embeddings/oleObject256.bin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oleObject" Target="../embeddings/oleObject257.bin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7.emf"/><Relationship Id="rId7" Type="http://schemas.openxmlformats.org/officeDocument/2006/relationships/image" Target="../media/image269.wmf"/><Relationship Id="rId2" Type="http://schemas.openxmlformats.org/officeDocument/2006/relationships/oleObject" Target="../embeddings/oleObject2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0.bin"/><Relationship Id="rId5" Type="http://schemas.openxmlformats.org/officeDocument/2006/relationships/image" Target="../media/image268.wmf"/><Relationship Id="rId4" Type="http://schemas.openxmlformats.org/officeDocument/2006/relationships/oleObject" Target="../embeddings/oleObject259.bin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4.bin"/><Relationship Id="rId13" Type="http://schemas.openxmlformats.org/officeDocument/2006/relationships/image" Target="../media/image275.wmf"/><Relationship Id="rId3" Type="http://schemas.openxmlformats.org/officeDocument/2006/relationships/image" Target="../media/image270.wmf"/><Relationship Id="rId7" Type="http://schemas.openxmlformats.org/officeDocument/2006/relationships/image" Target="../media/image272.wmf"/><Relationship Id="rId12" Type="http://schemas.openxmlformats.org/officeDocument/2006/relationships/oleObject" Target="../embeddings/oleObject266.bin"/><Relationship Id="rId2" Type="http://schemas.openxmlformats.org/officeDocument/2006/relationships/oleObject" Target="../embeddings/oleObject26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3.bin"/><Relationship Id="rId11" Type="http://schemas.openxmlformats.org/officeDocument/2006/relationships/image" Target="../media/image274.wmf"/><Relationship Id="rId5" Type="http://schemas.openxmlformats.org/officeDocument/2006/relationships/image" Target="../media/image271.wmf"/><Relationship Id="rId15" Type="http://schemas.openxmlformats.org/officeDocument/2006/relationships/image" Target="../media/image276.wmf"/><Relationship Id="rId10" Type="http://schemas.openxmlformats.org/officeDocument/2006/relationships/oleObject" Target="../embeddings/oleObject265.bin"/><Relationship Id="rId4" Type="http://schemas.openxmlformats.org/officeDocument/2006/relationships/oleObject" Target="../embeddings/oleObject262.bin"/><Relationship Id="rId9" Type="http://schemas.openxmlformats.org/officeDocument/2006/relationships/image" Target="../media/image273.wmf"/><Relationship Id="rId14" Type="http://schemas.openxmlformats.org/officeDocument/2006/relationships/oleObject" Target="../embeddings/oleObject267.bin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1.bin"/><Relationship Id="rId13" Type="http://schemas.openxmlformats.org/officeDocument/2006/relationships/image" Target="../media/image282.wmf"/><Relationship Id="rId3" Type="http://schemas.openxmlformats.org/officeDocument/2006/relationships/image" Target="../media/image277.wmf"/><Relationship Id="rId7" Type="http://schemas.openxmlformats.org/officeDocument/2006/relationships/image" Target="../media/image279.wmf"/><Relationship Id="rId12" Type="http://schemas.openxmlformats.org/officeDocument/2006/relationships/oleObject" Target="../embeddings/oleObject273.bin"/><Relationship Id="rId2" Type="http://schemas.openxmlformats.org/officeDocument/2006/relationships/oleObject" Target="../embeddings/oleObject26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0.bin"/><Relationship Id="rId11" Type="http://schemas.openxmlformats.org/officeDocument/2006/relationships/image" Target="../media/image281.wmf"/><Relationship Id="rId5" Type="http://schemas.openxmlformats.org/officeDocument/2006/relationships/image" Target="../media/image278.wmf"/><Relationship Id="rId15" Type="http://schemas.openxmlformats.org/officeDocument/2006/relationships/image" Target="../media/image283.wmf"/><Relationship Id="rId10" Type="http://schemas.openxmlformats.org/officeDocument/2006/relationships/oleObject" Target="../embeddings/oleObject272.bin"/><Relationship Id="rId4" Type="http://schemas.openxmlformats.org/officeDocument/2006/relationships/oleObject" Target="../embeddings/oleObject269.bin"/><Relationship Id="rId9" Type="http://schemas.openxmlformats.org/officeDocument/2006/relationships/image" Target="../media/image280.wmf"/><Relationship Id="rId14" Type="http://schemas.openxmlformats.org/officeDocument/2006/relationships/oleObject" Target="../embeddings/oleObject27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.wmf"/><Relationship Id="rId7" Type="http://schemas.openxmlformats.org/officeDocument/2006/relationships/image" Target="../media/image1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5.emf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8.bin"/><Relationship Id="rId13" Type="http://schemas.openxmlformats.org/officeDocument/2006/relationships/image" Target="../media/image289.wmf"/><Relationship Id="rId3" Type="http://schemas.openxmlformats.org/officeDocument/2006/relationships/image" Target="../media/image284.wmf"/><Relationship Id="rId7" Type="http://schemas.openxmlformats.org/officeDocument/2006/relationships/image" Target="../media/image286.wmf"/><Relationship Id="rId12" Type="http://schemas.openxmlformats.org/officeDocument/2006/relationships/oleObject" Target="../embeddings/oleObject280.bin"/><Relationship Id="rId2" Type="http://schemas.openxmlformats.org/officeDocument/2006/relationships/oleObject" Target="../embeddings/oleObject2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7.bin"/><Relationship Id="rId11" Type="http://schemas.openxmlformats.org/officeDocument/2006/relationships/image" Target="../media/image288.wmf"/><Relationship Id="rId5" Type="http://schemas.openxmlformats.org/officeDocument/2006/relationships/image" Target="../media/image285.wmf"/><Relationship Id="rId15" Type="http://schemas.openxmlformats.org/officeDocument/2006/relationships/image" Target="../media/image290.wmf"/><Relationship Id="rId10" Type="http://schemas.openxmlformats.org/officeDocument/2006/relationships/oleObject" Target="../embeddings/oleObject279.bin"/><Relationship Id="rId4" Type="http://schemas.openxmlformats.org/officeDocument/2006/relationships/oleObject" Target="../embeddings/oleObject276.bin"/><Relationship Id="rId9" Type="http://schemas.openxmlformats.org/officeDocument/2006/relationships/image" Target="../media/image287.wmf"/><Relationship Id="rId14" Type="http://schemas.openxmlformats.org/officeDocument/2006/relationships/oleObject" Target="../embeddings/oleObject281.bin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1.wmf"/><Relationship Id="rId2" Type="http://schemas.openxmlformats.org/officeDocument/2006/relationships/oleObject" Target="../embeddings/oleObject28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2.wmf"/><Relationship Id="rId4" Type="http://schemas.openxmlformats.org/officeDocument/2006/relationships/oleObject" Target="../embeddings/oleObject283.bin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7" Type="http://schemas.openxmlformats.org/officeDocument/2006/relationships/image" Target="../media/image295.wmf"/><Relationship Id="rId2" Type="http://schemas.openxmlformats.org/officeDocument/2006/relationships/oleObject" Target="../embeddings/oleObject28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86.bin"/><Relationship Id="rId5" Type="http://schemas.openxmlformats.org/officeDocument/2006/relationships/image" Target="../media/image294.wmf"/><Relationship Id="rId4" Type="http://schemas.openxmlformats.org/officeDocument/2006/relationships/oleObject" Target="../embeddings/oleObject285.bin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6.wmf"/><Relationship Id="rId2" Type="http://schemas.openxmlformats.org/officeDocument/2006/relationships/oleObject" Target="../embeddings/oleObject287.bin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oleObject" Target="../embeddings/oleObject288.bin"/><Relationship Id="rId7" Type="http://schemas.openxmlformats.org/officeDocument/2006/relationships/oleObject" Target="../embeddings/oleObject290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289.bin"/><Relationship Id="rId10" Type="http://schemas.openxmlformats.org/officeDocument/2006/relationships/image" Target="../media/image300.wmf"/><Relationship Id="rId4" Type="http://schemas.openxmlformats.org/officeDocument/2006/relationships/image" Target="../media/image297.emf"/><Relationship Id="rId9" Type="http://schemas.openxmlformats.org/officeDocument/2006/relationships/oleObject" Target="../embeddings/oleObject291.bin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5.bin"/><Relationship Id="rId13" Type="http://schemas.openxmlformats.org/officeDocument/2006/relationships/image" Target="../media/image306.wmf"/><Relationship Id="rId3" Type="http://schemas.openxmlformats.org/officeDocument/2006/relationships/image" Target="../media/image301.wmf"/><Relationship Id="rId7" Type="http://schemas.openxmlformats.org/officeDocument/2006/relationships/image" Target="../media/image303.wmf"/><Relationship Id="rId12" Type="http://schemas.openxmlformats.org/officeDocument/2006/relationships/oleObject" Target="../embeddings/oleObject297.bin"/><Relationship Id="rId2" Type="http://schemas.openxmlformats.org/officeDocument/2006/relationships/oleObject" Target="../embeddings/oleObject29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4.bin"/><Relationship Id="rId11" Type="http://schemas.openxmlformats.org/officeDocument/2006/relationships/image" Target="../media/image305.wmf"/><Relationship Id="rId5" Type="http://schemas.openxmlformats.org/officeDocument/2006/relationships/image" Target="../media/image302.wmf"/><Relationship Id="rId10" Type="http://schemas.openxmlformats.org/officeDocument/2006/relationships/oleObject" Target="../embeddings/oleObject296.bin"/><Relationship Id="rId4" Type="http://schemas.openxmlformats.org/officeDocument/2006/relationships/oleObject" Target="../embeddings/oleObject293.bin"/><Relationship Id="rId9" Type="http://schemas.openxmlformats.org/officeDocument/2006/relationships/image" Target="../media/image304.wmf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1.bin"/><Relationship Id="rId3" Type="http://schemas.openxmlformats.org/officeDocument/2006/relationships/image" Target="../media/image307.wmf"/><Relationship Id="rId7" Type="http://schemas.openxmlformats.org/officeDocument/2006/relationships/image" Target="../media/image309.wmf"/><Relationship Id="rId2" Type="http://schemas.openxmlformats.org/officeDocument/2006/relationships/oleObject" Target="../embeddings/oleObject29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0.bin"/><Relationship Id="rId5" Type="http://schemas.openxmlformats.org/officeDocument/2006/relationships/image" Target="../media/image308.wmf"/><Relationship Id="rId4" Type="http://schemas.openxmlformats.org/officeDocument/2006/relationships/oleObject" Target="../embeddings/oleObject299.bin"/><Relationship Id="rId9" Type="http://schemas.openxmlformats.org/officeDocument/2006/relationships/image" Target="../media/image310.wmf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5.bin"/><Relationship Id="rId3" Type="http://schemas.openxmlformats.org/officeDocument/2006/relationships/image" Target="../media/image311.wmf"/><Relationship Id="rId7" Type="http://schemas.openxmlformats.org/officeDocument/2006/relationships/image" Target="../media/image313.wmf"/><Relationship Id="rId2" Type="http://schemas.openxmlformats.org/officeDocument/2006/relationships/oleObject" Target="../embeddings/oleObject30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4.bin"/><Relationship Id="rId11" Type="http://schemas.openxmlformats.org/officeDocument/2006/relationships/image" Target="../media/image315.wmf"/><Relationship Id="rId5" Type="http://schemas.openxmlformats.org/officeDocument/2006/relationships/image" Target="../media/image312.wmf"/><Relationship Id="rId10" Type="http://schemas.openxmlformats.org/officeDocument/2006/relationships/oleObject" Target="../embeddings/oleObject306.bin"/><Relationship Id="rId4" Type="http://schemas.openxmlformats.org/officeDocument/2006/relationships/oleObject" Target="../embeddings/oleObject303.bin"/><Relationship Id="rId9" Type="http://schemas.openxmlformats.org/officeDocument/2006/relationships/image" Target="../media/image314.wmf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oleObject" Target="../embeddings/oleObject30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7.wmf"/><Relationship Id="rId4" Type="http://schemas.openxmlformats.org/officeDocument/2006/relationships/oleObject" Target="../embeddings/oleObject308.bin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wmf"/><Relationship Id="rId3" Type="http://schemas.openxmlformats.org/officeDocument/2006/relationships/oleObject" Target="../embeddings/oleObject309.bin"/><Relationship Id="rId7" Type="http://schemas.openxmlformats.org/officeDocument/2006/relationships/oleObject" Target="../embeddings/oleObject31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9.wmf"/><Relationship Id="rId5" Type="http://schemas.openxmlformats.org/officeDocument/2006/relationships/oleObject" Target="../embeddings/oleObject310.bin"/><Relationship Id="rId10" Type="http://schemas.openxmlformats.org/officeDocument/2006/relationships/image" Target="../media/image321.wmf"/><Relationship Id="rId4" Type="http://schemas.openxmlformats.org/officeDocument/2006/relationships/image" Target="../media/image318.wmf"/><Relationship Id="rId9" Type="http://schemas.openxmlformats.org/officeDocument/2006/relationships/oleObject" Target="../embeddings/oleObject312.bin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3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3.wmf"/><Relationship Id="rId5" Type="http://schemas.openxmlformats.org/officeDocument/2006/relationships/oleObject" Target="../embeddings/oleObject314.bin"/><Relationship Id="rId4" Type="http://schemas.openxmlformats.org/officeDocument/2006/relationships/image" Target="../media/image322.wmf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3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4.wmf"/><Relationship Id="rId5" Type="http://schemas.openxmlformats.org/officeDocument/2006/relationships/oleObject" Target="../embeddings/oleObject315.bin"/><Relationship Id="rId4" Type="http://schemas.openxmlformats.org/officeDocument/2006/relationships/image" Target="../media/image322.w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5.wmf"/><Relationship Id="rId2" Type="http://schemas.openxmlformats.org/officeDocument/2006/relationships/oleObject" Target="../embeddings/oleObject31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6.wmf"/><Relationship Id="rId4" Type="http://schemas.openxmlformats.org/officeDocument/2006/relationships/oleObject" Target="../embeddings/oleObject317.bin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7.wmf"/><Relationship Id="rId2" Type="http://schemas.openxmlformats.org/officeDocument/2006/relationships/oleObject" Target="../embeddings/oleObject31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8.wmf"/><Relationship Id="rId4" Type="http://schemas.openxmlformats.org/officeDocument/2006/relationships/oleObject" Target="../embeddings/oleObject319.bin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3.bin"/><Relationship Id="rId13" Type="http://schemas.openxmlformats.org/officeDocument/2006/relationships/image" Target="../media/image334.wmf"/><Relationship Id="rId3" Type="http://schemas.openxmlformats.org/officeDocument/2006/relationships/image" Target="../media/image329.wmf"/><Relationship Id="rId7" Type="http://schemas.openxmlformats.org/officeDocument/2006/relationships/image" Target="../media/image331.wmf"/><Relationship Id="rId12" Type="http://schemas.openxmlformats.org/officeDocument/2006/relationships/oleObject" Target="../embeddings/oleObject325.bin"/><Relationship Id="rId2" Type="http://schemas.openxmlformats.org/officeDocument/2006/relationships/oleObject" Target="../embeddings/oleObject32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22.bin"/><Relationship Id="rId11" Type="http://schemas.openxmlformats.org/officeDocument/2006/relationships/image" Target="../media/image333.wmf"/><Relationship Id="rId5" Type="http://schemas.openxmlformats.org/officeDocument/2006/relationships/image" Target="../media/image330.wmf"/><Relationship Id="rId10" Type="http://schemas.openxmlformats.org/officeDocument/2006/relationships/oleObject" Target="../embeddings/oleObject324.bin"/><Relationship Id="rId4" Type="http://schemas.openxmlformats.org/officeDocument/2006/relationships/oleObject" Target="../embeddings/oleObject321.bin"/><Relationship Id="rId9" Type="http://schemas.openxmlformats.org/officeDocument/2006/relationships/image" Target="../media/image332.wmf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5.wmf"/><Relationship Id="rId2" Type="http://schemas.openxmlformats.org/officeDocument/2006/relationships/oleObject" Target="../embeddings/oleObject32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6.wmf"/><Relationship Id="rId4" Type="http://schemas.openxmlformats.org/officeDocument/2006/relationships/oleObject" Target="../embeddings/oleObject327.bin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1.bin"/><Relationship Id="rId3" Type="http://schemas.openxmlformats.org/officeDocument/2006/relationships/image" Target="../media/image337.wmf"/><Relationship Id="rId7" Type="http://schemas.openxmlformats.org/officeDocument/2006/relationships/image" Target="../media/image339.wmf"/><Relationship Id="rId2" Type="http://schemas.openxmlformats.org/officeDocument/2006/relationships/oleObject" Target="../embeddings/oleObject3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0.bin"/><Relationship Id="rId5" Type="http://schemas.openxmlformats.org/officeDocument/2006/relationships/image" Target="../media/image338.wmf"/><Relationship Id="rId4" Type="http://schemas.openxmlformats.org/officeDocument/2006/relationships/oleObject" Target="../embeddings/oleObject329.bin"/><Relationship Id="rId9" Type="http://schemas.openxmlformats.org/officeDocument/2006/relationships/image" Target="../media/image34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1.wmf"/><Relationship Id="rId7" Type="http://schemas.openxmlformats.org/officeDocument/2006/relationships/image" Target="../media/image343.wmf"/><Relationship Id="rId2" Type="http://schemas.openxmlformats.org/officeDocument/2006/relationships/oleObject" Target="../embeddings/oleObject3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4.bin"/><Relationship Id="rId5" Type="http://schemas.openxmlformats.org/officeDocument/2006/relationships/image" Target="../media/image342.wmf"/><Relationship Id="rId4" Type="http://schemas.openxmlformats.org/officeDocument/2006/relationships/oleObject" Target="../embeddings/oleObject333.bin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wmf"/><Relationship Id="rId7" Type="http://schemas.openxmlformats.org/officeDocument/2006/relationships/image" Target="../media/image346.wmf"/><Relationship Id="rId2" Type="http://schemas.openxmlformats.org/officeDocument/2006/relationships/oleObject" Target="../embeddings/oleObject3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7.bin"/><Relationship Id="rId5" Type="http://schemas.openxmlformats.org/officeDocument/2006/relationships/image" Target="../media/image345.wmf"/><Relationship Id="rId4" Type="http://schemas.openxmlformats.org/officeDocument/2006/relationships/oleObject" Target="../embeddings/oleObject336.bin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1.bin"/><Relationship Id="rId3" Type="http://schemas.openxmlformats.org/officeDocument/2006/relationships/image" Target="../media/image347.wmf"/><Relationship Id="rId7" Type="http://schemas.openxmlformats.org/officeDocument/2006/relationships/image" Target="../media/image349.wmf"/><Relationship Id="rId2" Type="http://schemas.openxmlformats.org/officeDocument/2006/relationships/oleObject" Target="../embeddings/oleObject3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0.bin"/><Relationship Id="rId11" Type="http://schemas.openxmlformats.org/officeDocument/2006/relationships/image" Target="../media/image351.wmf"/><Relationship Id="rId5" Type="http://schemas.openxmlformats.org/officeDocument/2006/relationships/image" Target="../media/image348.wmf"/><Relationship Id="rId10" Type="http://schemas.openxmlformats.org/officeDocument/2006/relationships/oleObject" Target="../embeddings/oleObject342.bin"/><Relationship Id="rId4" Type="http://schemas.openxmlformats.org/officeDocument/2006/relationships/oleObject" Target="../embeddings/oleObject339.bin"/><Relationship Id="rId9" Type="http://schemas.openxmlformats.org/officeDocument/2006/relationships/image" Target="../media/image350.wmf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6.bin"/><Relationship Id="rId3" Type="http://schemas.openxmlformats.org/officeDocument/2006/relationships/image" Target="../media/image352.wmf"/><Relationship Id="rId7" Type="http://schemas.openxmlformats.org/officeDocument/2006/relationships/image" Target="../media/image354.wmf"/><Relationship Id="rId2" Type="http://schemas.openxmlformats.org/officeDocument/2006/relationships/oleObject" Target="../embeddings/oleObject3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45.bin"/><Relationship Id="rId11" Type="http://schemas.openxmlformats.org/officeDocument/2006/relationships/image" Target="../media/image356.wmf"/><Relationship Id="rId5" Type="http://schemas.openxmlformats.org/officeDocument/2006/relationships/image" Target="../media/image353.wmf"/><Relationship Id="rId10" Type="http://schemas.openxmlformats.org/officeDocument/2006/relationships/oleObject" Target="../embeddings/oleObject347.bin"/><Relationship Id="rId4" Type="http://schemas.openxmlformats.org/officeDocument/2006/relationships/oleObject" Target="../embeddings/oleObject344.bin"/><Relationship Id="rId9" Type="http://schemas.openxmlformats.org/officeDocument/2006/relationships/image" Target="../media/image355.wmf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9.bin"/><Relationship Id="rId3" Type="http://schemas.openxmlformats.org/officeDocument/2006/relationships/image" Target="../media/image352.wmf"/><Relationship Id="rId7" Type="http://schemas.openxmlformats.org/officeDocument/2006/relationships/image" Target="../media/image347.wmf"/><Relationship Id="rId2" Type="http://schemas.openxmlformats.org/officeDocument/2006/relationships/oleObject" Target="../embeddings/oleObject3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8.bin"/><Relationship Id="rId11" Type="http://schemas.openxmlformats.org/officeDocument/2006/relationships/image" Target="../media/image359.wmf"/><Relationship Id="rId5" Type="http://schemas.openxmlformats.org/officeDocument/2006/relationships/image" Target="../media/image357.wmf"/><Relationship Id="rId10" Type="http://schemas.openxmlformats.org/officeDocument/2006/relationships/oleObject" Target="../embeddings/oleObject350.bin"/><Relationship Id="rId4" Type="http://schemas.openxmlformats.org/officeDocument/2006/relationships/oleObject" Target="../embeddings/oleObject348.bin"/><Relationship Id="rId9" Type="http://schemas.openxmlformats.org/officeDocument/2006/relationships/image" Target="../media/image35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27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4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8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42.bin"/><Relationship Id="rId3" Type="http://schemas.openxmlformats.org/officeDocument/2006/relationships/image" Target="../media/image27.wmf"/><Relationship Id="rId21" Type="http://schemas.openxmlformats.org/officeDocument/2006/relationships/image" Target="../media/image43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1.wmf"/><Relationship Id="rId25" Type="http://schemas.openxmlformats.org/officeDocument/2006/relationships/image" Target="../media/image45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41.bin"/><Relationship Id="rId20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45.bin"/><Relationship Id="rId5" Type="http://schemas.openxmlformats.org/officeDocument/2006/relationships/image" Target="../media/image28.wmf"/><Relationship Id="rId15" Type="http://schemas.openxmlformats.org/officeDocument/2006/relationships/image" Target="../media/image40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4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46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9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5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" Type="http://schemas.openxmlformats.org/officeDocument/2006/relationships/image" Target="../media/image53.wmf"/><Relationship Id="rId21" Type="http://schemas.openxmlformats.org/officeDocument/2006/relationships/image" Target="../media/image62.wmf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60.wmf"/><Relationship Id="rId25" Type="http://schemas.openxmlformats.org/officeDocument/2006/relationships/image" Target="../media/image64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7.w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54.wmf"/><Relationship Id="rId15" Type="http://schemas.openxmlformats.org/officeDocument/2006/relationships/image" Target="../media/image59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61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65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wmf"/><Relationship Id="rId4" Type="http://schemas.openxmlformats.org/officeDocument/2006/relationships/oleObject" Target="../embeddings/oleObject67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68.wmf"/><Relationship Id="rId3" Type="http://schemas.openxmlformats.org/officeDocument/2006/relationships/image" Target="../media/image16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68.bin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19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73.bin"/><Relationship Id="rId18" Type="http://schemas.openxmlformats.org/officeDocument/2006/relationships/image" Target="../media/image75.wmf"/><Relationship Id="rId3" Type="http://schemas.openxmlformats.org/officeDocument/2006/relationships/oleObject" Target="../embeddings/oleObject69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72.wmf"/><Relationship Id="rId17" Type="http://schemas.openxmlformats.org/officeDocument/2006/relationships/oleObject" Target="../embeddings/oleObject75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4.wmf"/><Relationship Id="rId20" Type="http://schemas.openxmlformats.org/officeDocument/2006/relationships/image" Target="../media/image7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70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76.bin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7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80.emf"/><Relationship Id="rId3" Type="http://schemas.openxmlformats.org/officeDocument/2006/relationships/image" Target="../media/image69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82.wmf"/><Relationship Id="rId2" Type="http://schemas.openxmlformats.org/officeDocument/2006/relationships/oleObject" Target="../embeddings/oleObject69.bin"/><Relationship Id="rId16" Type="http://schemas.openxmlformats.org/officeDocument/2006/relationships/oleObject" Target="../embeddings/oleObject8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79.emf"/><Relationship Id="rId5" Type="http://schemas.openxmlformats.org/officeDocument/2006/relationships/image" Target="../media/image77.wmf"/><Relationship Id="rId15" Type="http://schemas.openxmlformats.org/officeDocument/2006/relationships/image" Target="../media/image81.wmf"/><Relationship Id="rId10" Type="http://schemas.openxmlformats.org/officeDocument/2006/relationships/oleObject" Target="../embeddings/oleObject79.bin"/><Relationship Id="rId4" Type="http://schemas.openxmlformats.org/officeDocument/2006/relationships/oleObject" Target="../embeddings/oleObject77.bin"/><Relationship Id="rId9" Type="http://schemas.openxmlformats.org/officeDocument/2006/relationships/image" Target="../media/image78.emf"/><Relationship Id="rId14" Type="http://schemas.openxmlformats.org/officeDocument/2006/relationships/oleObject" Target="../embeddings/oleObject8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7" Type="http://schemas.openxmlformats.org/officeDocument/2006/relationships/image" Target="../media/image85.wmf"/><Relationship Id="rId2" Type="http://schemas.openxmlformats.org/officeDocument/2006/relationships/oleObject" Target="../embeddings/oleObject8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5.bin"/><Relationship Id="rId5" Type="http://schemas.openxmlformats.org/officeDocument/2006/relationships/image" Target="../media/image84.wmf"/><Relationship Id="rId4" Type="http://schemas.openxmlformats.org/officeDocument/2006/relationships/oleObject" Target="../embeddings/oleObject8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7" Type="http://schemas.openxmlformats.org/officeDocument/2006/relationships/image" Target="../media/image88.wmf"/><Relationship Id="rId2" Type="http://schemas.openxmlformats.org/officeDocument/2006/relationships/oleObject" Target="../embeddings/oleObject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8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8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oleObject" Target="../embeddings/oleObject8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wmf"/><Relationship Id="rId4" Type="http://schemas.openxmlformats.org/officeDocument/2006/relationships/oleObject" Target="../embeddings/oleObject9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oleObject" Target="../embeddings/oleObject9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wmf"/><Relationship Id="rId4" Type="http://schemas.openxmlformats.org/officeDocument/2006/relationships/oleObject" Target="../embeddings/oleObject9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94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image" Target="../media/image95.wmf"/><Relationship Id="rId7" Type="http://schemas.openxmlformats.org/officeDocument/2006/relationships/image" Target="../media/image97.wmf"/><Relationship Id="rId2" Type="http://schemas.openxmlformats.org/officeDocument/2006/relationships/oleObject" Target="../embeddings/oleObject9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7.bin"/><Relationship Id="rId11" Type="http://schemas.openxmlformats.org/officeDocument/2006/relationships/image" Target="../media/image99.wmf"/><Relationship Id="rId5" Type="http://schemas.openxmlformats.org/officeDocument/2006/relationships/image" Target="../media/image96.wmf"/><Relationship Id="rId10" Type="http://schemas.openxmlformats.org/officeDocument/2006/relationships/oleObject" Target="../embeddings/oleObject99.bin"/><Relationship Id="rId4" Type="http://schemas.openxmlformats.org/officeDocument/2006/relationships/oleObject" Target="../embeddings/oleObject96.bin"/><Relationship Id="rId9" Type="http://schemas.openxmlformats.org/officeDocument/2006/relationships/image" Target="../media/image9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oleObject" Target="../embeddings/oleObject100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22.wmf"/><Relationship Id="rId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101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01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25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5.bin"/><Relationship Id="rId3" Type="http://schemas.openxmlformats.org/officeDocument/2006/relationships/image" Target="../media/image27.wmf"/><Relationship Id="rId21" Type="http://schemas.openxmlformats.org/officeDocument/2006/relationships/image" Target="../media/image36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03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103.bin"/><Relationship Id="rId20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102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5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39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05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1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104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0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07.bin"/><Relationship Id="rId3" Type="http://schemas.openxmlformats.org/officeDocument/2006/relationships/image" Target="../media/image27.wmf"/><Relationship Id="rId21" Type="http://schemas.openxmlformats.org/officeDocument/2006/relationships/image" Target="../media/image108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06.wmf"/><Relationship Id="rId25" Type="http://schemas.openxmlformats.org/officeDocument/2006/relationships/image" Target="../media/image11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106.bin"/><Relationship Id="rId20" Type="http://schemas.openxmlformats.org/officeDocument/2006/relationships/oleObject" Target="../embeddings/oleObject1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24" Type="http://schemas.openxmlformats.org/officeDocument/2006/relationships/oleObject" Target="../embeddings/oleObject110.bin"/><Relationship Id="rId5" Type="http://schemas.openxmlformats.org/officeDocument/2006/relationships/image" Target="../media/image28.wmf"/><Relationship Id="rId15" Type="http://schemas.openxmlformats.org/officeDocument/2006/relationships/image" Target="../media/image40.wmf"/><Relationship Id="rId23" Type="http://schemas.openxmlformats.org/officeDocument/2006/relationships/image" Target="../media/image109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107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0.bin"/><Relationship Id="rId22" Type="http://schemas.openxmlformats.org/officeDocument/2006/relationships/oleObject" Target="../embeddings/oleObject109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2.wmf"/><Relationship Id="rId18" Type="http://schemas.openxmlformats.org/officeDocument/2006/relationships/oleObject" Target="../embeddings/oleObject111.bin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110.wmf"/><Relationship Id="rId2" Type="http://schemas.openxmlformats.org/officeDocument/2006/relationships/oleObject" Target="../embeddings/oleObject27.bin"/><Relationship Id="rId16" Type="http://schemas.openxmlformats.org/officeDocument/2006/relationships/oleObject" Target="../embeddings/oleObject1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111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4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46.wmf"/><Relationship Id="rId7" Type="http://schemas.openxmlformats.org/officeDocument/2006/relationships/image" Target="../media/image112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Relationship Id="rId11" Type="http://schemas.openxmlformats.org/officeDocument/2006/relationships/image" Target="../media/image114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114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113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7" Type="http://schemas.openxmlformats.org/officeDocument/2006/relationships/image" Target="../media/image117.wmf"/><Relationship Id="rId2" Type="http://schemas.openxmlformats.org/officeDocument/2006/relationships/oleObject" Target="../embeddings/oleObject1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16.wmf"/><Relationship Id="rId4" Type="http://schemas.openxmlformats.org/officeDocument/2006/relationships/oleObject" Target="../embeddings/oleObject11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1.bin"/><Relationship Id="rId13" Type="http://schemas.openxmlformats.org/officeDocument/2006/relationships/image" Target="../media/image123.wmf"/><Relationship Id="rId18" Type="http://schemas.openxmlformats.org/officeDocument/2006/relationships/oleObject" Target="../embeddings/oleObject126.bin"/><Relationship Id="rId3" Type="http://schemas.openxmlformats.org/officeDocument/2006/relationships/image" Target="../media/image118.wmf"/><Relationship Id="rId7" Type="http://schemas.openxmlformats.org/officeDocument/2006/relationships/image" Target="../media/image120.wmf"/><Relationship Id="rId12" Type="http://schemas.openxmlformats.org/officeDocument/2006/relationships/oleObject" Target="../embeddings/oleObject123.bin"/><Relationship Id="rId17" Type="http://schemas.openxmlformats.org/officeDocument/2006/relationships/image" Target="../media/image125.wmf"/><Relationship Id="rId2" Type="http://schemas.openxmlformats.org/officeDocument/2006/relationships/oleObject" Target="../embeddings/oleObject118.bin"/><Relationship Id="rId16" Type="http://schemas.openxmlformats.org/officeDocument/2006/relationships/oleObject" Target="../embeddings/oleObject12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22.wmf"/><Relationship Id="rId5" Type="http://schemas.openxmlformats.org/officeDocument/2006/relationships/image" Target="../media/image119.wmf"/><Relationship Id="rId15" Type="http://schemas.openxmlformats.org/officeDocument/2006/relationships/image" Target="../media/image124.wmf"/><Relationship Id="rId10" Type="http://schemas.openxmlformats.org/officeDocument/2006/relationships/oleObject" Target="../embeddings/oleObject122.bin"/><Relationship Id="rId19" Type="http://schemas.openxmlformats.org/officeDocument/2006/relationships/image" Target="../media/image126.wmf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121.wmf"/><Relationship Id="rId14" Type="http://schemas.openxmlformats.org/officeDocument/2006/relationships/oleObject" Target="../embeddings/oleObject12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131.wmf"/><Relationship Id="rId18" Type="http://schemas.openxmlformats.org/officeDocument/2006/relationships/oleObject" Target="../embeddings/oleObject134.bin"/><Relationship Id="rId3" Type="http://schemas.openxmlformats.org/officeDocument/2006/relationships/image" Target="../media/image127.wmf"/><Relationship Id="rId21" Type="http://schemas.openxmlformats.org/officeDocument/2006/relationships/image" Target="../media/image135.wmf"/><Relationship Id="rId7" Type="http://schemas.openxmlformats.org/officeDocument/2006/relationships/image" Target="../media/image119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33.wmf"/><Relationship Id="rId2" Type="http://schemas.openxmlformats.org/officeDocument/2006/relationships/oleObject" Target="../embeddings/oleObject127.bin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30.wmf"/><Relationship Id="rId5" Type="http://schemas.openxmlformats.org/officeDocument/2006/relationships/image" Target="../media/image128.wmf"/><Relationship Id="rId15" Type="http://schemas.openxmlformats.org/officeDocument/2006/relationships/image" Target="../media/image132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34.wmf"/><Relationship Id="rId4" Type="http://schemas.openxmlformats.org/officeDocument/2006/relationships/oleObject" Target="../embeddings/oleObject128.bin"/><Relationship Id="rId9" Type="http://schemas.openxmlformats.org/officeDocument/2006/relationships/image" Target="../media/image129.wmf"/><Relationship Id="rId14" Type="http://schemas.openxmlformats.org/officeDocument/2006/relationships/oleObject" Target="../embeddings/oleObject132.bin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oleObject" Target="../embeddings/oleObject136.bin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0.bin"/><Relationship Id="rId13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39.wmf"/><Relationship Id="rId12" Type="http://schemas.openxmlformats.org/officeDocument/2006/relationships/oleObject" Target="../embeddings/oleObject142.bin"/><Relationship Id="rId2" Type="http://schemas.openxmlformats.org/officeDocument/2006/relationships/oleObject" Target="../embeddings/oleObject1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9.bin"/><Relationship Id="rId11" Type="http://schemas.openxmlformats.org/officeDocument/2006/relationships/image" Target="../media/image141.wmf"/><Relationship Id="rId5" Type="http://schemas.openxmlformats.org/officeDocument/2006/relationships/image" Target="../media/image138.wmf"/><Relationship Id="rId10" Type="http://schemas.openxmlformats.org/officeDocument/2006/relationships/oleObject" Target="../embeddings/oleObject141.bin"/><Relationship Id="rId4" Type="http://schemas.openxmlformats.org/officeDocument/2006/relationships/oleObject" Target="../embeddings/oleObject138.bin"/><Relationship Id="rId9" Type="http://schemas.openxmlformats.org/officeDocument/2006/relationships/image" Target="../media/image140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43.bin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oleObject" Target="../embeddings/oleObject144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oleObject" Target="../embeddings/oleObject14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2.wmf"/><Relationship Id="rId4" Type="http://schemas.openxmlformats.org/officeDocument/2006/relationships/oleObject" Target="../embeddings/oleObject146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wmf"/><Relationship Id="rId2" Type="http://schemas.openxmlformats.org/officeDocument/2006/relationships/oleObject" Target="../embeddings/oleObject14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4.emf"/><Relationship Id="rId4" Type="http://schemas.openxmlformats.org/officeDocument/2006/relationships/oleObject" Target="../embeddings/oleObject148.bin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oleObject" Target="../embeddings/oleObject14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45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wmf"/><Relationship Id="rId7" Type="http://schemas.openxmlformats.org/officeDocument/2006/relationships/image" Target="../media/image158.wmf"/><Relationship Id="rId2" Type="http://schemas.openxmlformats.org/officeDocument/2006/relationships/oleObject" Target="../embeddings/oleObject1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2.bin"/><Relationship Id="rId5" Type="http://schemas.openxmlformats.org/officeDocument/2006/relationships/image" Target="../media/image157.wmf"/><Relationship Id="rId4" Type="http://schemas.openxmlformats.org/officeDocument/2006/relationships/oleObject" Target="../embeddings/oleObject151.bin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6.bin"/><Relationship Id="rId3" Type="http://schemas.openxmlformats.org/officeDocument/2006/relationships/image" Target="../media/image159.wmf"/><Relationship Id="rId7" Type="http://schemas.openxmlformats.org/officeDocument/2006/relationships/image" Target="../media/image161.wmf"/><Relationship Id="rId2" Type="http://schemas.openxmlformats.org/officeDocument/2006/relationships/oleObject" Target="../embeddings/oleObject15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5.bin"/><Relationship Id="rId5" Type="http://schemas.openxmlformats.org/officeDocument/2006/relationships/image" Target="../media/image160.wmf"/><Relationship Id="rId4" Type="http://schemas.openxmlformats.org/officeDocument/2006/relationships/oleObject" Target="../embeddings/oleObject154.bin"/><Relationship Id="rId9" Type="http://schemas.openxmlformats.org/officeDocument/2006/relationships/image" Target="../media/image162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3" Type="http://schemas.openxmlformats.org/officeDocument/2006/relationships/image" Target="../media/image163.wmf"/><Relationship Id="rId7" Type="http://schemas.openxmlformats.org/officeDocument/2006/relationships/image" Target="../media/image165.wmf"/><Relationship Id="rId2" Type="http://schemas.openxmlformats.org/officeDocument/2006/relationships/oleObject" Target="../embeddings/oleObject15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9.bin"/><Relationship Id="rId5" Type="http://schemas.openxmlformats.org/officeDocument/2006/relationships/image" Target="../media/image164.wmf"/><Relationship Id="rId4" Type="http://schemas.openxmlformats.org/officeDocument/2006/relationships/oleObject" Target="../embeddings/oleObject158.bin"/><Relationship Id="rId9" Type="http://schemas.openxmlformats.org/officeDocument/2006/relationships/image" Target="../media/image166.w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wmf"/><Relationship Id="rId2" Type="http://schemas.openxmlformats.org/officeDocument/2006/relationships/oleObject" Target="../embeddings/oleObject161.bin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wmf"/><Relationship Id="rId7" Type="http://schemas.openxmlformats.org/officeDocument/2006/relationships/image" Target="../media/image171.wmf"/><Relationship Id="rId2" Type="http://schemas.openxmlformats.org/officeDocument/2006/relationships/oleObject" Target="../embeddings/oleObject1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4.bin"/><Relationship Id="rId5" Type="http://schemas.openxmlformats.org/officeDocument/2006/relationships/image" Target="../media/image170.wmf"/><Relationship Id="rId4" Type="http://schemas.openxmlformats.org/officeDocument/2006/relationships/oleObject" Target="../embeddings/oleObject163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8.bin"/><Relationship Id="rId13" Type="http://schemas.openxmlformats.org/officeDocument/2006/relationships/image" Target="../media/image177.wmf"/><Relationship Id="rId3" Type="http://schemas.openxmlformats.org/officeDocument/2006/relationships/image" Target="../media/image172.wmf"/><Relationship Id="rId7" Type="http://schemas.openxmlformats.org/officeDocument/2006/relationships/image" Target="../media/image174.wmf"/><Relationship Id="rId12" Type="http://schemas.openxmlformats.org/officeDocument/2006/relationships/oleObject" Target="../embeddings/oleObject170.bin"/><Relationship Id="rId2" Type="http://schemas.openxmlformats.org/officeDocument/2006/relationships/oleObject" Target="../embeddings/oleObject1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7.bin"/><Relationship Id="rId11" Type="http://schemas.openxmlformats.org/officeDocument/2006/relationships/image" Target="../media/image176.wmf"/><Relationship Id="rId5" Type="http://schemas.openxmlformats.org/officeDocument/2006/relationships/image" Target="../media/image173.wmf"/><Relationship Id="rId10" Type="http://schemas.openxmlformats.org/officeDocument/2006/relationships/oleObject" Target="../embeddings/oleObject169.bin"/><Relationship Id="rId4" Type="http://schemas.openxmlformats.org/officeDocument/2006/relationships/oleObject" Target="../embeddings/oleObject166.bin"/><Relationship Id="rId9" Type="http://schemas.openxmlformats.org/officeDocument/2006/relationships/image" Target="../media/image175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4.bin"/><Relationship Id="rId3" Type="http://schemas.openxmlformats.org/officeDocument/2006/relationships/image" Target="../media/image178.wmf"/><Relationship Id="rId7" Type="http://schemas.openxmlformats.org/officeDocument/2006/relationships/image" Target="../media/image180.wmf"/><Relationship Id="rId2" Type="http://schemas.openxmlformats.org/officeDocument/2006/relationships/oleObject" Target="../embeddings/oleObject17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3.bin"/><Relationship Id="rId5" Type="http://schemas.openxmlformats.org/officeDocument/2006/relationships/image" Target="../media/image179.wmf"/><Relationship Id="rId4" Type="http://schemas.openxmlformats.org/officeDocument/2006/relationships/oleObject" Target="../embeddings/oleObject172.bin"/><Relationship Id="rId9" Type="http://schemas.openxmlformats.org/officeDocument/2006/relationships/image" Target="../media/image181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2" Type="http://schemas.openxmlformats.org/officeDocument/2006/relationships/oleObject" Target="../embeddings/oleObject17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74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wmf"/><Relationship Id="rId7" Type="http://schemas.openxmlformats.org/officeDocument/2006/relationships/image" Target="../media/image182.wmf"/><Relationship Id="rId2" Type="http://schemas.openxmlformats.org/officeDocument/2006/relationships/oleObject" Target="../embeddings/oleObject1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74.bin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6.bin"/><Relationship Id="rId3" Type="http://schemas.openxmlformats.org/officeDocument/2006/relationships/image" Target="../media/image180.wmf"/><Relationship Id="rId7" Type="http://schemas.openxmlformats.org/officeDocument/2006/relationships/image" Target="../media/image182.wmf"/><Relationship Id="rId2" Type="http://schemas.openxmlformats.org/officeDocument/2006/relationships/oleObject" Target="../embeddings/oleObject17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5.bin"/><Relationship Id="rId5" Type="http://schemas.openxmlformats.org/officeDocument/2006/relationships/image" Target="../media/image181.wmf"/><Relationship Id="rId4" Type="http://schemas.openxmlformats.org/officeDocument/2006/relationships/oleObject" Target="../embeddings/oleObject174.bin"/><Relationship Id="rId9" Type="http://schemas.openxmlformats.org/officeDocument/2006/relationships/image" Target="../media/image183.w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oleObject" Target="../embeddings/oleObject17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5.wmf"/><Relationship Id="rId4" Type="http://schemas.openxmlformats.org/officeDocument/2006/relationships/oleObject" Target="../embeddings/oleObject17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5.bin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2.bin"/><Relationship Id="rId13" Type="http://schemas.openxmlformats.org/officeDocument/2006/relationships/image" Target="../media/image191.wmf"/><Relationship Id="rId3" Type="http://schemas.openxmlformats.org/officeDocument/2006/relationships/image" Target="../media/image186.wmf"/><Relationship Id="rId7" Type="http://schemas.openxmlformats.org/officeDocument/2006/relationships/image" Target="../media/image188.wmf"/><Relationship Id="rId12" Type="http://schemas.openxmlformats.org/officeDocument/2006/relationships/oleObject" Target="../embeddings/oleObject184.bin"/><Relationship Id="rId2" Type="http://schemas.openxmlformats.org/officeDocument/2006/relationships/oleObject" Target="../embeddings/oleObject17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1.bin"/><Relationship Id="rId11" Type="http://schemas.openxmlformats.org/officeDocument/2006/relationships/image" Target="../media/image190.wmf"/><Relationship Id="rId5" Type="http://schemas.openxmlformats.org/officeDocument/2006/relationships/image" Target="../media/image187.wmf"/><Relationship Id="rId10" Type="http://schemas.openxmlformats.org/officeDocument/2006/relationships/oleObject" Target="../embeddings/oleObject183.bin"/><Relationship Id="rId4" Type="http://schemas.openxmlformats.org/officeDocument/2006/relationships/oleObject" Target="../embeddings/oleObject180.bin"/><Relationship Id="rId9" Type="http://schemas.openxmlformats.org/officeDocument/2006/relationships/image" Target="../media/image189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wmf"/><Relationship Id="rId2" Type="http://schemas.openxmlformats.org/officeDocument/2006/relationships/oleObject" Target="../embeddings/oleObject185.bin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9.bin"/><Relationship Id="rId3" Type="http://schemas.openxmlformats.org/officeDocument/2006/relationships/image" Target="../media/image193.wmf"/><Relationship Id="rId7" Type="http://schemas.openxmlformats.org/officeDocument/2006/relationships/image" Target="../media/image195.wmf"/><Relationship Id="rId2" Type="http://schemas.openxmlformats.org/officeDocument/2006/relationships/oleObject" Target="../embeddings/oleObject18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8.bin"/><Relationship Id="rId5" Type="http://schemas.openxmlformats.org/officeDocument/2006/relationships/image" Target="../media/image194.wmf"/><Relationship Id="rId4" Type="http://schemas.openxmlformats.org/officeDocument/2006/relationships/oleObject" Target="../embeddings/oleObject187.bin"/><Relationship Id="rId9" Type="http://schemas.openxmlformats.org/officeDocument/2006/relationships/image" Target="../media/image19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7" Type="http://schemas.openxmlformats.org/officeDocument/2006/relationships/image" Target="../media/image199.wmf"/><Relationship Id="rId2" Type="http://schemas.openxmlformats.org/officeDocument/2006/relationships/oleObject" Target="../embeddings/oleObject19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2.bin"/><Relationship Id="rId5" Type="http://schemas.openxmlformats.org/officeDocument/2006/relationships/image" Target="../media/image198.wmf"/><Relationship Id="rId4" Type="http://schemas.openxmlformats.org/officeDocument/2006/relationships/oleObject" Target="../embeddings/oleObject19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6.bin"/><Relationship Id="rId13" Type="http://schemas.openxmlformats.org/officeDocument/2006/relationships/image" Target="../media/image205.wmf"/><Relationship Id="rId3" Type="http://schemas.openxmlformats.org/officeDocument/2006/relationships/image" Target="../media/image200.wmf"/><Relationship Id="rId7" Type="http://schemas.openxmlformats.org/officeDocument/2006/relationships/image" Target="../media/image202.wmf"/><Relationship Id="rId12" Type="http://schemas.openxmlformats.org/officeDocument/2006/relationships/oleObject" Target="../embeddings/oleObject198.bin"/><Relationship Id="rId2" Type="http://schemas.openxmlformats.org/officeDocument/2006/relationships/oleObject" Target="../embeddings/oleObject1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95.bin"/><Relationship Id="rId11" Type="http://schemas.openxmlformats.org/officeDocument/2006/relationships/image" Target="../media/image204.wmf"/><Relationship Id="rId5" Type="http://schemas.openxmlformats.org/officeDocument/2006/relationships/image" Target="../media/image201.wmf"/><Relationship Id="rId10" Type="http://schemas.openxmlformats.org/officeDocument/2006/relationships/oleObject" Target="../embeddings/oleObject197.bin"/><Relationship Id="rId4" Type="http://schemas.openxmlformats.org/officeDocument/2006/relationships/oleObject" Target="../embeddings/oleObject194.bin"/><Relationship Id="rId9" Type="http://schemas.openxmlformats.org/officeDocument/2006/relationships/image" Target="../media/image203.w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oleObject" Target="../embeddings/oleObject19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7.wmf"/><Relationship Id="rId4" Type="http://schemas.openxmlformats.org/officeDocument/2006/relationships/oleObject" Target="../embeddings/oleObject20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8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4.bin"/><Relationship Id="rId3" Type="http://schemas.openxmlformats.org/officeDocument/2006/relationships/image" Target="../media/image208.wmf"/><Relationship Id="rId7" Type="http://schemas.openxmlformats.org/officeDocument/2006/relationships/image" Target="../media/image210.wmf"/><Relationship Id="rId2" Type="http://schemas.openxmlformats.org/officeDocument/2006/relationships/oleObject" Target="../embeddings/oleObject20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3.bin"/><Relationship Id="rId5" Type="http://schemas.openxmlformats.org/officeDocument/2006/relationships/image" Target="../media/image209.wmf"/><Relationship Id="rId4" Type="http://schemas.openxmlformats.org/officeDocument/2006/relationships/oleObject" Target="../embeddings/oleObject202.bin"/><Relationship Id="rId9" Type="http://schemas.openxmlformats.org/officeDocument/2006/relationships/image" Target="../media/image211.wmf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7" Type="http://schemas.openxmlformats.org/officeDocument/2006/relationships/image" Target="../media/image214.wmf"/><Relationship Id="rId2" Type="http://schemas.openxmlformats.org/officeDocument/2006/relationships/oleObject" Target="../embeddings/oleObject20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7.bin"/><Relationship Id="rId5" Type="http://schemas.openxmlformats.org/officeDocument/2006/relationships/image" Target="../media/image213.wmf"/><Relationship Id="rId4" Type="http://schemas.openxmlformats.org/officeDocument/2006/relationships/oleObject" Target="../embeddings/oleObject206.bin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3" Type="http://schemas.openxmlformats.org/officeDocument/2006/relationships/image" Target="../media/image215.wmf"/><Relationship Id="rId7" Type="http://schemas.openxmlformats.org/officeDocument/2006/relationships/image" Target="../media/image217.wmf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0.bin"/><Relationship Id="rId5" Type="http://schemas.openxmlformats.org/officeDocument/2006/relationships/image" Target="../media/image216.wmf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18.wmf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5.bin"/><Relationship Id="rId3" Type="http://schemas.openxmlformats.org/officeDocument/2006/relationships/image" Target="../media/image219.wmf"/><Relationship Id="rId7" Type="http://schemas.openxmlformats.org/officeDocument/2006/relationships/image" Target="../media/image221.wmf"/><Relationship Id="rId2" Type="http://schemas.openxmlformats.org/officeDocument/2006/relationships/oleObject" Target="../embeddings/oleObject2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4.bin"/><Relationship Id="rId11" Type="http://schemas.openxmlformats.org/officeDocument/2006/relationships/image" Target="../media/image223.wmf"/><Relationship Id="rId5" Type="http://schemas.openxmlformats.org/officeDocument/2006/relationships/image" Target="../media/image220.wmf"/><Relationship Id="rId10" Type="http://schemas.openxmlformats.org/officeDocument/2006/relationships/oleObject" Target="../embeddings/oleObject216.bin"/><Relationship Id="rId4" Type="http://schemas.openxmlformats.org/officeDocument/2006/relationships/oleObject" Target="../embeddings/oleObject213.bin"/><Relationship Id="rId9" Type="http://schemas.openxmlformats.org/officeDocument/2006/relationships/image" Target="../media/image222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9.bin"/><Relationship Id="rId3" Type="http://schemas.openxmlformats.org/officeDocument/2006/relationships/image" Target="../media/image224.wmf"/><Relationship Id="rId7" Type="http://schemas.openxmlformats.org/officeDocument/2006/relationships/image" Target="../media/image225.wmf"/><Relationship Id="rId2" Type="http://schemas.openxmlformats.org/officeDocument/2006/relationships/oleObject" Target="../embeddings/oleObject2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8.bin"/><Relationship Id="rId11" Type="http://schemas.openxmlformats.org/officeDocument/2006/relationships/image" Target="../media/image227.wmf"/><Relationship Id="rId5" Type="http://schemas.openxmlformats.org/officeDocument/2006/relationships/image" Target="../media/image151.wmf"/><Relationship Id="rId10" Type="http://schemas.openxmlformats.org/officeDocument/2006/relationships/oleObject" Target="../embeddings/oleObject220.bin"/><Relationship Id="rId4" Type="http://schemas.openxmlformats.org/officeDocument/2006/relationships/oleObject" Target="../embeddings/oleObject145.bin"/><Relationship Id="rId9" Type="http://schemas.openxmlformats.org/officeDocument/2006/relationships/image" Target="../media/image226.wmf"/></Relationships>
</file>

<file path=ppt/slides/_rels/slide9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3.wmf"/><Relationship Id="rId18" Type="http://schemas.openxmlformats.org/officeDocument/2006/relationships/oleObject" Target="../embeddings/oleObject229.bin"/><Relationship Id="rId26" Type="http://schemas.openxmlformats.org/officeDocument/2006/relationships/oleObject" Target="../embeddings/oleObject233.bin"/><Relationship Id="rId21" Type="http://schemas.openxmlformats.org/officeDocument/2006/relationships/image" Target="../media/image237.wmf"/><Relationship Id="rId34" Type="http://schemas.openxmlformats.org/officeDocument/2006/relationships/oleObject" Target="../embeddings/oleObject237.bin"/><Relationship Id="rId7" Type="http://schemas.openxmlformats.org/officeDocument/2006/relationships/image" Target="../media/image230.wmf"/><Relationship Id="rId12" Type="http://schemas.openxmlformats.org/officeDocument/2006/relationships/oleObject" Target="../embeddings/oleObject226.bin"/><Relationship Id="rId17" Type="http://schemas.openxmlformats.org/officeDocument/2006/relationships/image" Target="../media/image235.wmf"/><Relationship Id="rId25" Type="http://schemas.openxmlformats.org/officeDocument/2006/relationships/image" Target="../media/image239.wmf"/><Relationship Id="rId33" Type="http://schemas.openxmlformats.org/officeDocument/2006/relationships/image" Target="../media/image243.wmf"/><Relationship Id="rId2" Type="http://schemas.openxmlformats.org/officeDocument/2006/relationships/oleObject" Target="../embeddings/oleObject221.bin"/><Relationship Id="rId16" Type="http://schemas.openxmlformats.org/officeDocument/2006/relationships/oleObject" Target="../embeddings/oleObject228.bin"/><Relationship Id="rId20" Type="http://schemas.openxmlformats.org/officeDocument/2006/relationships/oleObject" Target="../embeddings/oleObject230.bin"/><Relationship Id="rId29" Type="http://schemas.openxmlformats.org/officeDocument/2006/relationships/image" Target="../media/image24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23.bin"/><Relationship Id="rId11" Type="http://schemas.openxmlformats.org/officeDocument/2006/relationships/image" Target="../media/image232.wmf"/><Relationship Id="rId24" Type="http://schemas.openxmlformats.org/officeDocument/2006/relationships/oleObject" Target="../embeddings/oleObject232.bin"/><Relationship Id="rId32" Type="http://schemas.openxmlformats.org/officeDocument/2006/relationships/oleObject" Target="../embeddings/oleObject236.bin"/><Relationship Id="rId37" Type="http://schemas.openxmlformats.org/officeDocument/2006/relationships/image" Target="../media/image245.wmf"/><Relationship Id="rId5" Type="http://schemas.openxmlformats.org/officeDocument/2006/relationships/image" Target="../media/image229.wmf"/><Relationship Id="rId15" Type="http://schemas.openxmlformats.org/officeDocument/2006/relationships/image" Target="../media/image234.wmf"/><Relationship Id="rId23" Type="http://schemas.openxmlformats.org/officeDocument/2006/relationships/image" Target="../media/image238.wmf"/><Relationship Id="rId28" Type="http://schemas.openxmlformats.org/officeDocument/2006/relationships/oleObject" Target="../embeddings/oleObject234.bin"/><Relationship Id="rId36" Type="http://schemas.openxmlformats.org/officeDocument/2006/relationships/oleObject" Target="../embeddings/oleObject238.bin"/><Relationship Id="rId10" Type="http://schemas.openxmlformats.org/officeDocument/2006/relationships/oleObject" Target="../embeddings/oleObject225.bin"/><Relationship Id="rId19" Type="http://schemas.openxmlformats.org/officeDocument/2006/relationships/image" Target="../media/image236.wmf"/><Relationship Id="rId31" Type="http://schemas.openxmlformats.org/officeDocument/2006/relationships/image" Target="../media/image242.wmf"/><Relationship Id="rId4" Type="http://schemas.openxmlformats.org/officeDocument/2006/relationships/oleObject" Target="../embeddings/oleObject222.bin"/><Relationship Id="rId9" Type="http://schemas.openxmlformats.org/officeDocument/2006/relationships/image" Target="../media/image231.wmf"/><Relationship Id="rId14" Type="http://schemas.openxmlformats.org/officeDocument/2006/relationships/oleObject" Target="../embeddings/oleObject227.bin"/><Relationship Id="rId22" Type="http://schemas.openxmlformats.org/officeDocument/2006/relationships/oleObject" Target="../embeddings/oleObject231.bin"/><Relationship Id="rId27" Type="http://schemas.openxmlformats.org/officeDocument/2006/relationships/image" Target="../media/image240.wmf"/><Relationship Id="rId30" Type="http://schemas.openxmlformats.org/officeDocument/2006/relationships/oleObject" Target="../embeddings/oleObject235.bin"/><Relationship Id="rId35" Type="http://schemas.openxmlformats.org/officeDocument/2006/relationships/image" Target="../media/image244.wmf"/><Relationship Id="rId8" Type="http://schemas.openxmlformats.org/officeDocument/2006/relationships/oleObject" Target="../embeddings/oleObject224.bin"/><Relationship Id="rId3" Type="http://schemas.openxmlformats.org/officeDocument/2006/relationships/image" Target="../media/image228.wmf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2.bin"/><Relationship Id="rId13" Type="http://schemas.openxmlformats.org/officeDocument/2006/relationships/image" Target="../media/image251.wmf"/><Relationship Id="rId3" Type="http://schemas.openxmlformats.org/officeDocument/2006/relationships/image" Target="../media/image246.wmf"/><Relationship Id="rId7" Type="http://schemas.openxmlformats.org/officeDocument/2006/relationships/image" Target="../media/image248.wmf"/><Relationship Id="rId12" Type="http://schemas.openxmlformats.org/officeDocument/2006/relationships/oleObject" Target="../embeddings/oleObject244.bin"/><Relationship Id="rId2" Type="http://schemas.openxmlformats.org/officeDocument/2006/relationships/oleObject" Target="../embeddings/oleObject2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41.bin"/><Relationship Id="rId11" Type="http://schemas.openxmlformats.org/officeDocument/2006/relationships/image" Target="../media/image250.wmf"/><Relationship Id="rId5" Type="http://schemas.openxmlformats.org/officeDocument/2006/relationships/image" Target="../media/image247.wmf"/><Relationship Id="rId10" Type="http://schemas.openxmlformats.org/officeDocument/2006/relationships/oleObject" Target="../embeddings/oleObject243.bin"/><Relationship Id="rId4" Type="http://schemas.openxmlformats.org/officeDocument/2006/relationships/oleObject" Target="../embeddings/oleObject240.bin"/><Relationship Id="rId9" Type="http://schemas.openxmlformats.org/officeDocument/2006/relationships/image" Target="../media/image249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Electromagnetics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Farhad Mazlumi</a:t>
            </a:r>
          </a:p>
          <a:p>
            <a:r>
              <a:rPr lang="en-US" dirty="0"/>
              <a:t>Assistant Professor</a:t>
            </a:r>
          </a:p>
          <a:p>
            <a:r>
              <a:rPr lang="en-US" dirty="0"/>
              <a:t>Civil Aviation Technology College, Tehran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14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0779C-1E5E-CBCE-6323-45492E2660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F9D3D-FAEA-3F2B-623B-428BCEB1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Path Independence of the Line Integral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EAB21-6C48-A0B6-451A-C1E3496AB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E97D7-00EC-3897-B80C-E5560944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BB1B-DE39-31E9-0F92-5E0485B29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BCA4AE5-5DC3-5E76-3A05-61F60BB884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6264305"/>
              </p:ext>
            </p:extLst>
          </p:nvPr>
        </p:nvGraphicFramePr>
        <p:xfrm>
          <a:off x="838200" y="1976312"/>
          <a:ext cx="1714500" cy="95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380880" progId="Equation.DSMT4">
                  <p:embed/>
                </p:oleObj>
              </mc:Choice>
              <mc:Fallback>
                <p:oleObj name="Equation" r:id="rId2" imgW="68580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FC72FD3-E4AD-AF06-DE7A-8037371389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976312"/>
                        <a:ext cx="1714500" cy="952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932107A-265D-1BFF-96DF-7F2B1FBDA012}"/>
              </a:ext>
            </a:extLst>
          </p:cNvPr>
          <p:cNvSpPr/>
          <p:nvPr/>
        </p:nvSpPr>
        <p:spPr>
          <a:xfrm>
            <a:off x="9709153" y="3445455"/>
            <a:ext cx="2003785" cy="1171587"/>
          </a:xfrm>
          <a:custGeom>
            <a:avLst/>
            <a:gdLst>
              <a:gd name="connsiteX0" fmla="*/ 2062563 w 3398452"/>
              <a:gd name="connsiteY0" fmla="*/ 11401 h 1943667"/>
              <a:gd name="connsiteX1" fmla="*/ 1188803 w 3398452"/>
              <a:gd name="connsiteY1" fmla="*/ 367001 h 1943667"/>
              <a:gd name="connsiteX2" fmla="*/ 365843 w 3398452"/>
              <a:gd name="connsiteY2" fmla="*/ 326361 h 1943667"/>
              <a:gd name="connsiteX3" fmla="*/ 61043 w 3398452"/>
              <a:gd name="connsiteY3" fmla="*/ 1383001 h 1943667"/>
              <a:gd name="connsiteX4" fmla="*/ 1524083 w 3398452"/>
              <a:gd name="connsiteY4" fmla="*/ 1931641 h 1943667"/>
              <a:gd name="connsiteX5" fmla="*/ 3271603 w 3398452"/>
              <a:gd name="connsiteY5" fmla="*/ 885161 h 1943667"/>
              <a:gd name="connsiteX6" fmla="*/ 3129363 w 3398452"/>
              <a:gd name="connsiteY6" fmla="*/ 163801 h 1943667"/>
              <a:gd name="connsiteX7" fmla="*/ 2062563 w 3398452"/>
              <a:gd name="connsiteY7" fmla="*/ 11401 h 194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452" h="1943667">
                <a:moveTo>
                  <a:pt x="2062563" y="11401"/>
                </a:moveTo>
                <a:cubicBezTo>
                  <a:pt x="1739136" y="45268"/>
                  <a:pt x="1471590" y="314508"/>
                  <a:pt x="1188803" y="367001"/>
                </a:cubicBezTo>
                <a:cubicBezTo>
                  <a:pt x="906016" y="419494"/>
                  <a:pt x="553803" y="157028"/>
                  <a:pt x="365843" y="326361"/>
                </a:cubicBezTo>
                <a:cubicBezTo>
                  <a:pt x="177883" y="495694"/>
                  <a:pt x="-131997" y="1115454"/>
                  <a:pt x="61043" y="1383001"/>
                </a:cubicBezTo>
                <a:cubicBezTo>
                  <a:pt x="254083" y="1650548"/>
                  <a:pt x="988990" y="2014614"/>
                  <a:pt x="1524083" y="1931641"/>
                </a:cubicBezTo>
                <a:cubicBezTo>
                  <a:pt x="2059176" y="1848668"/>
                  <a:pt x="3004056" y="1179801"/>
                  <a:pt x="3271603" y="885161"/>
                </a:cubicBezTo>
                <a:cubicBezTo>
                  <a:pt x="3539150" y="590521"/>
                  <a:pt x="3330870" y="311121"/>
                  <a:pt x="3129363" y="163801"/>
                </a:cubicBezTo>
                <a:cubicBezTo>
                  <a:pt x="2927856" y="16481"/>
                  <a:pt x="2385990" y="-22466"/>
                  <a:pt x="2062563" y="11401"/>
                </a:cubicBez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  <a:endParaRPr lang="en-US" sz="1600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79B7C2-8F62-5B3E-572D-DB0FA5B9B226}"/>
              </a:ext>
            </a:extLst>
          </p:cNvPr>
          <p:cNvSpPr txBox="1"/>
          <p:nvPr/>
        </p:nvSpPr>
        <p:spPr>
          <a:xfrm>
            <a:off x="11082509" y="2198219"/>
            <a:ext cx="214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  <a:endParaRPr lang="en-US" sz="24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934040-91F9-FDB9-C448-BE48FC16310D}"/>
              </a:ext>
            </a:extLst>
          </p:cNvPr>
          <p:cNvSpPr txBox="1"/>
          <p:nvPr/>
        </p:nvSpPr>
        <p:spPr>
          <a:xfrm>
            <a:off x="9300715" y="5623599"/>
            <a:ext cx="52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5E271B-3D79-A678-76A5-EE5D5D7A85A1}"/>
              </a:ext>
            </a:extLst>
          </p:cNvPr>
          <p:cNvSpPr txBox="1"/>
          <p:nvPr/>
        </p:nvSpPr>
        <p:spPr>
          <a:xfrm>
            <a:off x="11634762" y="4881473"/>
            <a:ext cx="52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5C0A98B6-7BFE-0234-1268-9C09BE1450AB}"/>
              </a:ext>
            </a:extLst>
          </p:cNvPr>
          <p:cNvSpPr/>
          <p:nvPr/>
        </p:nvSpPr>
        <p:spPr>
          <a:xfrm>
            <a:off x="9745333" y="5153802"/>
            <a:ext cx="2003785" cy="1018771"/>
          </a:xfrm>
          <a:custGeom>
            <a:avLst/>
            <a:gdLst>
              <a:gd name="connsiteX0" fmla="*/ 2062563 w 3398452"/>
              <a:gd name="connsiteY0" fmla="*/ 11401 h 1943667"/>
              <a:gd name="connsiteX1" fmla="*/ 1188803 w 3398452"/>
              <a:gd name="connsiteY1" fmla="*/ 367001 h 1943667"/>
              <a:gd name="connsiteX2" fmla="*/ 365843 w 3398452"/>
              <a:gd name="connsiteY2" fmla="*/ 326361 h 1943667"/>
              <a:gd name="connsiteX3" fmla="*/ 61043 w 3398452"/>
              <a:gd name="connsiteY3" fmla="*/ 1383001 h 1943667"/>
              <a:gd name="connsiteX4" fmla="*/ 1524083 w 3398452"/>
              <a:gd name="connsiteY4" fmla="*/ 1931641 h 1943667"/>
              <a:gd name="connsiteX5" fmla="*/ 3271603 w 3398452"/>
              <a:gd name="connsiteY5" fmla="*/ 885161 h 1943667"/>
              <a:gd name="connsiteX6" fmla="*/ 3129363 w 3398452"/>
              <a:gd name="connsiteY6" fmla="*/ 163801 h 1943667"/>
              <a:gd name="connsiteX7" fmla="*/ 2062563 w 3398452"/>
              <a:gd name="connsiteY7" fmla="*/ 11401 h 1943667"/>
              <a:gd name="connsiteX0" fmla="*/ 3129363 w 3402335"/>
              <a:gd name="connsiteY0" fmla="*/ 163801 h 1943667"/>
              <a:gd name="connsiteX1" fmla="*/ 2062563 w 3402335"/>
              <a:gd name="connsiteY1" fmla="*/ 11401 h 1943667"/>
              <a:gd name="connsiteX2" fmla="*/ 1188803 w 3402335"/>
              <a:gd name="connsiteY2" fmla="*/ 367001 h 1943667"/>
              <a:gd name="connsiteX3" fmla="*/ 365843 w 3402335"/>
              <a:gd name="connsiteY3" fmla="*/ 326361 h 1943667"/>
              <a:gd name="connsiteX4" fmla="*/ 61043 w 3402335"/>
              <a:gd name="connsiteY4" fmla="*/ 1383001 h 1943667"/>
              <a:gd name="connsiteX5" fmla="*/ 1524083 w 3402335"/>
              <a:gd name="connsiteY5" fmla="*/ 1931641 h 1943667"/>
              <a:gd name="connsiteX6" fmla="*/ 3271603 w 3402335"/>
              <a:gd name="connsiteY6" fmla="*/ 885161 h 1943667"/>
              <a:gd name="connsiteX7" fmla="*/ 3220803 w 3402335"/>
              <a:gd name="connsiteY7" fmla="*/ 255241 h 1943667"/>
              <a:gd name="connsiteX0" fmla="*/ 2062563 w 3402335"/>
              <a:gd name="connsiteY0" fmla="*/ 0 h 1932266"/>
              <a:gd name="connsiteX1" fmla="*/ 1188803 w 3402335"/>
              <a:gd name="connsiteY1" fmla="*/ 355600 h 1932266"/>
              <a:gd name="connsiteX2" fmla="*/ 365843 w 3402335"/>
              <a:gd name="connsiteY2" fmla="*/ 314960 h 1932266"/>
              <a:gd name="connsiteX3" fmla="*/ 61043 w 3402335"/>
              <a:gd name="connsiteY3" fmla="*/ 1371600 h 1932266"/>
              <a:gd name="connsiteX4" fmla="*/ 1524083 w 3402335"/>
              <a:gd name="connsiteY4" fmla="*/ 1920240 h 1932266"/>
              <a:gd name="connsiteX5" fmla="*/ 3271603 w 3402335"/>
              <a:gd name="connsiteY5" fmla="*/ 873760 h 1932266"/>
              <a:gd name="connsiteX6" fmla="*/ 3220803 w 3402335"/>
              <a:gd name="connsiteY6" fmla="*/ 243840 h 1932266"/>
              <a:gd name="connsiteX0" fmla="*/ 1188803 w 3402335"/>
              <a:gd name="connsiteY0" fmla="*/ 111760 h 1688426"/>
              <a:gd name="connsiteX1" fmla="*/ 365843 w 3402335"/>
              <a:gd name="connsiteY1" fmla="*/ 71120 h 1688426"/>
              <a:gd name="connsiteX2" fmla="*/ 61043 w 3402335"/>
              <a:gd name="connsiteY2" fmla="*/ 1127760 h 1688426"/>
              <a:gd name="connsiteX3" fmla="*/ 1524083 w 3402335"/>
              <a:gd name="connsiteY3" fmla="*/ 1676400 h 1688426"/>
              <a:gd name="connsiteX4" fmla="*/ 3271603 w 3402335"/>
              <a:gd name="connsiteY4" fmla="*/ 629920 h 1688426"/>
              <a:gd name="connsiteX5" fmla="*/ 3220803 w 3402335"/>
              <a:gd name="connsiteY5" fmla="*/ 0 h 1688426"/>
              <a:gd name="connsiteX0" fmla="*/ 365843 w 3402335"/>
              <a:gd name="connsiteY0" fmla="*/ 71120 h 1688426"/>
              <a:gd name="connsiteX1" fmla="*/ 61043 w 3402335"/>
              <a:gd name="connsiteY1" fmla="*/ 1127760 h 1688426"/>
              <a:gd name="connsiteX2" fmla="*/ 1524083 w 3402335"/>
              <a:gd name="connsiteY2" fmla="*/ 1676400 h 1688426"/>
              <a:gd name="connsiteX3" fmla="*/ 3271603 w 3402335"/>
              <a:gd name="connsiteY3" fmla="*/ 629920 h 1688426"/>
              <a:gd name="connsiteX4" fmla="*/ 3220803 w 3402335"/>
              <a:gd name="connsiteY4" fmla="*/ 0 h 1688426"/>
              <a:gd name="connsiteX0" fmla="*/ 0 w 3341292"/>
              <a:gd name="connsiteY0" fmla="*/ 1127760 h 1688426"/>
              <a:gd name="connsiteX1" fmla="*/ 1463040 w 3341292"/>
              <a:gd name="connsiteY1" fmla="*/ 1676400 h 1688426"/>
              <a:gd name="connsiteX2" fmla="*/ 3210560 w 3341292"/>
              <a:gd name="connsiteY2" fmla="*/ 629920 h 1688426"/>
              <a:gd name="connsiteX3" fmla="*/ 3159760 w 3341292"/>
              <a:gd name="connsiteY3" fmla="*/ 0 h 1688426"/>
              <a:gd name="connsiteX0" fmla="*/ 0 w 3345910"/>
              <a:gd name="connsiteY0" fmla="*/ 1137285 h 1697951"/>
              <a:gd name="connsiteX1" fmla="*/ 1463040 w 3345910"/>
              <a:gd name="connsiteY1" fmla="*/ 1685925 h 1697951"/>
              <a:gd name="connsiteX2" fmla="*/ 3210560 w 3345910"/>
              <a:gd name="connsiteY2" fmla="*/ 639445 h 1697951"/>
              <a:gd name="connsiteX3" fmla="*/ 3175000 w 3345910"/>
              <a:gd name="connsiteY3" fmla="*/ 0 h 1697951"/>
              <a:gd name="connsiteX0" fmla="*/ 0 w 3342487"/>
              <a:gd name="connsiteY0" fmla="*/ 1137285 h 1697951"/>
              <a:gd name="connsiteX1" fmla="*/ 1463040 w 3342487"/>
              <a:gd name="connsiteY1" fmla="*/ 1685925 h 1697951"/>
              <a:gd name="connsiteX2" fmla="*/ 3210560 w 3342487"/>
              <a:gd name="connsiteY2" fmla="*/ 639445 h 1697951"/>
              <a:gd name="connsiteX3" fmla="*/ 3175000 w 3342487"/>
              <a:gd name="connsiteY3" fmla="*/ 0 h 1697951"/>
              <a:gd name="connsiteX0" fmla="*/ 0 w 3339642"/>
              <a:gd name="connsiteY0" fmla="*/ 1137285 h 1697951"/>
              <a:gd name="connsiteX1" fmla="*/ 1463040 w 3339642"/>
              <a:gd name="connsiteY1" fmla="*/ 1685925 h 1697951"/>
              <a:gd name="connsiteX2" fmla="*/ 3210560 w 3339642"/>
              <a:gd name="connsiteY2" fmla="*/ 639445 h 1697951"/>
              <a:gd name="connsiteX3" fmla="*/ 3175000 w 3339642"/>
              <a:gd name="connsiteY3" fmla="*/ 0 h 169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9642" h="1697951">
                <a:moveTo>
                  <a:pt x="0" y="1137285"/>
                </a:moveTo>
                <a:cubicBezTo>
                  <a:pt x="193040" y="1404832"/>
                  <a:pt x="927947" y="1768898"/>
                  <a:pt x="1463040" y="1685925"/>
                </a:cubicBezTo>
                <a:cubicBezTo>
                  <a:pt x="1998133" y="1602952"/>
                  <a:pt x="2943013" y="934085"/>
                  <a:pt x="3210560" y="639445"/>
                </a:cubicBezTo>
                <a:cubicBezTo>
                  <a:pt x="3478107" y="344805"/>
                  <a:pt x="3260302" y="67310"/>
                  <a:pt x="3175000" y="0"/>
                </a:cubicBezTo>
              </a:path>
            </a:pathLst>
          </a:custGeom>
          <a:noFill/>
          <a:ln w="1905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  <a:endParaRPr lang="en-US" sz="1600" i="1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3EC28FD-E10C-E32D-567B-FC4867D70215}"/>
              </a:ext>
            </a:extLst>
          </p:cNvPr>
          <p:cNvSpPr/>
          <p:nvPr/>
        </p:nvSpPr>
        <p:spPr>
          <a:xfrm>
            <a:off x="9709153" y="5009224"/>
            <a:ext cx="1944293" cy="830524"/>
          </a:xfrm>
          <a:custGeom>
            <a:avLst/>
            <a:gdLst>
              <a:gd name="connsiteX0" fmla="*/ 2062563 w 3398452"/>
              <a:gd name="connsiteY0" fmla="*/ 11401 h 1943667"/>
              <a:gd name="connsiteX1" fmla="*/ 1188803 w 3398452"/>
              <a:gd name="connsiteY1" fmla="*/ 367001 h 1943667"/>
              <a:gd name="connsiteX2" fmla="*/ 365843 w 3398452"/>
              <a:gd name="connsiteY2" fmla="*/ 326361 h 1943667"/>
              <a:gd name="connsiteX3" fmla="*/ 61043 w 3398452"/>
              <a:gd name="connsiteY3" fmla="*/ 1383001 h 1943667"/>
              <a:gd name="connsiteX4" fmla="*/ 1524083 w 3398452"/>
              <a:gd name="connsiteY4" fmla="*/ 1931641 h 1943667"/>
              <a:gd name="connsiteX5" fmla="*/ 3271603 w 3398452"/>
              <a:gd name="connsiteY5" fmla="*/ 885161 h 1943667"/>
              <a:gd name="connsiteX6" fmla="*/ 3129363 w 3398452"/>
              <a:gd name="connsiteY6" fmla="*/ 163801 h 1943667"/>
              <a:gd name="connsiteX7" fmla="*/ 2062563 w 3398452"/>
              <a:gd name="connsiteY7" fmla="*/ 11401 h 1943667"/>
              <a:gd name="connsiteX0" fmla="*/ 3129363 w 3402335"/>
              <a:gd name="connsiteY0" fmla="*/ 163801 h 1943667"/>
              <a:gd name="connsiteX1" fmla="*/ 2062563 w 3402335"/>
              <a:gd name="connsiteY1" fmla="*/ 11401 h 1943667"/>
              <a:gd name="connsiteX2" fmla="*/ 1188803 w 3402335"/>
              <a:gd name="connsiteY2" fmla="*/ 367001 h 1943667"/>
              <a:gd name="connsiteX3" fmla="*/ 365843 w 3402335"/>
              <a:gd name="connsiteY3" fmla="*/ 326361 h 1943667"/>
              <a:gd name="connsiteX4" fmla="*/ 61043 w 3402335"/>
              <a:gd name="connsiteY4" fmla="*/ 1383001 h 1943667"/>
              <a:gd name="connsiteX5" fmla="*/ 1524083 w 3402335"/>
              <a:gd name="connsiteY5" fmla="*/ 1931641 h 1943667"/>
              <a:gd name="connsiteX6" fmla="*/ 3271603 w 3402335"/>
              <a:gd name="connsiteY6" fmla="*/ 885161 h 1943667"/>
              <a:gd name="connsiteX7" fmla="*/ 3220803 w 3402335"/>
              <a:gd name="connsiteY7" fmla="*/ 255241 h 1943667"/>
              <a:gd name="connsiteX0" fmla="*/ 3129363 w 3271603"/>
              <a:gd name="connsiteY0" fmla="*/ 163801 h 1943667"/>
              <a:gd name="connsiteX1" fmla="*/ 2062563 w 3271603"/>
              <a:gd name="connsiteY1" fmla="*/ 11401 h 1943667"/>
              <a:gd name="connsiteX2" fmla="*/ 1188803 w 3271603"/>
              <a:gd name="connsiteY2" fmla="*/ 367001 h 1943667"/>
              <a:gd name="connsiteX3" fmla="*/ 365843 w 3271603"/>
              <a:gd name="connsiteY3" fmla="*/ 326361 h 1943667"/>
              <a:gd name="connsiteX4" fmla="*/ 61043 w 3271603"/>
              <a:gd name="connsiteY4" fmla="*/ 1383001 h 1943667"/>
              <a:gd name="connsiteX5" fmla="*/ 1524083 w 3271603"/>
              <a:gd name="connsiteY5" fmla="*/ 1931641 h 1943667"/>
              <a:gd name="connsiteX6" fmla="*/ 3271603 w 3271603"/>
              <a:gd name="connsiteY6" fmla="*/ 885161 h 1943667"/>
              <a:gd name="connsiteX0" fmla="*/ 3129363 w 3129363"/>
              <a:gd name="connsiteY0" fmla="*/ 163801 h 1943667"/>
              <a:gd name="connsiteX1" fmla="*/ 2062563 w 3129363"/>
              <a:gd name="connsiteY1" fmla="*/ 11401 h 1943667"/>
              <a:gd name="connsiteX2" fmla="*/ 1188803 w 3129363"/>
              <a:gd name="connsiteY2" fmla="*/ 367001 h 1943667"/>
              <a:gd name="connsiteX3" fmla="*/ 365843 w 3129363"/>
              <a:gd name="connsiteY3" fmla="*/ 326361 h 1943667"/>
              <a:gd name="connsiteX4" fmla="*/ 61043 w 3129363"/>
              <a:gd name="connsiteY4" fmla="*/ 1383001 h 1943667"/>
              <a:gd name="connsiteX5" fmla="*/ 1524083 w 3129363"/>
              <a:gd name="connsiteY5" fmla="*/ 1931641 h 1943667"/>
              <a:gd name="connsiteX0" fmla="*/ 3129363 w 3129363"/>
              <a:gd name="connsiteY0" fmla="*/ 163801 h 1383001"/>
              <a:gd name="connsiteX1" fmla="*/ 2062563 w 3129363"/>
              <a:gd name="connsiteY1" fmla="*/ 11401 h 1383001"/>
              <a:gd name="connsiteX2" fmla="*/ 1188803 w 3129363"/>
              <a:gd name="connsiteY2" fmla="*/ 367001 h 1383001"/>
              <a:gd name="connsiteX3" fmla="*/ 365843 w 3129363"/>
              <a:gd name="connsiteY3" fmla="*/ 326361 h 1383001"/>
              <a:gd name="connsiteX4" fmla="*/ 61043 w 3129363"/>
              <a:gd name="connsiteY4" fmla="*/ 1383001 h 1383001"/>
              <a:gd name="connsiteX0" fmla="*/ 3129363 w 3129363"/>
              <a:gd name="connsiteY0" fmla="*/ 165044 h 1384244"/>
              <a:gd name="connsiteX1" fmla="*/ 2062563 w 3129363"/>
              <a:gd name="connsiteY1" fmla="*/ 12644 h 1384244"/>
              <a:gd name="connsiteX2" fmla="*/ 1188803 w 3129363"/>
              <a:gd name="connsiteY2" fmla="*/ 368244 h 1384244"/>
              <a:gd name="connsiteX3" fmla="*/ 365843 w 3129363"/>
              <a:gd name="connsiteY3" fmla="*/ 327604 h 1384244"/>
              <a:gd name="connsiteX4" fmla="*/ 61043 w 3129363"/>
              <a:gd name="connsiteY4" fmla="*/ 1384244 h 1384244"/>
              <a:gd name="connsiteX0" fmla="*/ 3293193 w 3293193"/>
              <a:gd name="connsiteY0" fmla="*/ 305131 h 1371931"/>
              <a:gd name="connsiteX1" fmla="*/ 2062563 w 3293193"/>
              <a:gd name="connsiteY1" fmla="*/ 331 h 1371931"/>
              <a:gd name="connsiteX2" fmla="*/ 1188803 w 3293193"/>
              <a:gd name="connsiteY2" fmla="*/ 355931 h 1371931"/>
              <a:gd name="connsiteX3" fmla="*/ 365843 w 3293193"/>
              <a:gd name="connsiteY3" fmla="*/ 315291 h 1371931"/>
              <a:gd name="connsiteX4" fmla="*/ 61043 w 3293193"/>
              <a:gd name="connsiteY4" fmla="*/ 1371931 h 1371931"/>
              <a:gd name="connsiteX0" fmla="*/ 3293193 w 3293193"/>
              <a:gd name="connsiteY0" fmla="*/ 307877 h 1374677"/>
              <a:gd name="connsiteX1" fmla="*/ 2062563 w 3293193"/>
              <a:gd name="connsiteY1" fmla="*/ 3077 h 1374677"/>
              <a:gd name="connsiteX2" fmla="*/ 1188803 w 3293193"/>
              <a:gd name="connsiteY2" fmla="*/ 358677 h 1374677"/>
              <a:gd name="connsiteX3" fmla="*/ 365843 w 3293193"/>
              <a:gd name="connsiteY3" fmla="*/ 318037 h 1374677"/>
              <a:gd name="connsiteX4" fmla="*/ 61043 w 3293193"/>
              <a:gd name="connsiteY4" fmla="*/ 1374677 h 1374677"/>
              <a:gd name="connsiteX0" fmla="*/ 3272873 w 3272873"/>
              <a:gd name="connsiteY0" fmla="*/ 279386 h 1381746"/>
              <a:gd name="connsiteX1" fmla="*/ 2062563 w 3272873"/>
              <a:gd name="connsiteY1" fmla="*/ 10146 h 1381746"/>
              <a:gd name="connsiteX2" fmla="*/ 1188803 w 3272873"/>
              <a:gd name="connsiteY2" fmla="*/ 365746 h 1381746"/>
              <a:gd name="connsiteX3" fmla="*/ 365843 w 3272873"/>
              <a:gd name="connsiteY3" fmla="*/ 325106 h 1381746"/>
              <a:gd name="connsiteX4" fmla="*/ 61043 w 3272873"/>
              <a:gd name="connsiteY4" fmla="*/ 1381746 h 1381746"/>
              <a:gd name="connsiteX0" fmla="*/ 3246203 w 3246203"/>
              <a:gd name="connsiteY0" fmla="*/ 258248 h 1391088"/>
              <a:gd name="connsiteX1" fmla="*/ 2062563 w 3246203"/>
              <a:gd name="connsiteY1" fmla="*/ 19488 h 1391088"/>
              <a:gd name="connsiteX2" fmla="*/ 1188803 w 3246203"/>
              <a:gd name="connsiteY2" fmla="*/ 375088 h 1391088"/>
              <a:gd name="connsiteX3" fmla="*/ 365843 w 3246203"/>
              <a:gd name="connsiteY3" fmla="*/ 334448 h 1391088"/>
              <a:gd name="connsiteX4" fmla="*/ 61043 w 3246203"/>
              <a:gd name="connsiteY4" fmla="*/ 1391088 h 1391088"/>
              <a:gd name="connsiteX0" fmla="*/ 3246203 w 3246203"/>
              <a:gd name="connsiteY0" fmla="*/ 252185 h 1385025"/>
              <a:gd name="connsiteX1" fmla="*/ 2062563 w 3246203"/>
              <a:gd name="connsiteY1" fmla="*/ 13425 h 1385025"/>
              <a:gd name="connsiteX2" fmla="*/ 1188803 w 3246203"/>
              <a:gd name="connsiteY2" fmla="*/ 369025 h 1385025"/>
              <a:gd name="connsiteX3" fmla="*/ 365843 w 3246203"/>
              <a:gd name="connsiteY3" fmla="*/ 328385 h 1385025"/>
              <a:gd name="connsiteX4" fmla="*/ 61043 w 3246203"/>
              <a:gd name="connsiteY4" fmla="*/ 1385025 h 1385025"/>
              <a:gd name="connsiteX0" fmla="*/ 3240488 w 3240488"/>
              <a:gd name="connsiteY0" fmla="*/ 248157 h 1386712"/>
              <a:gd name="connsiteX1" fmla="*/ 2062563 w 3240488"/>
              <a:gd name="connsiteY1" fmla="*/ 15112 h 1386712"/>
              <a:gd name="connsiteX2" fmla="*/ 1188803 w 3240488"/>
              <a:gd name="connsiteY2" fmla="*/ 370712 h 1386712"/>
              <a:gd name="connsiteX3" fmla="*/ 365843 w 3240488"/>
              <a:gd name="connsiteY3" fmla="*/ 330072 h 1386712"/>
              <a:gd name="connsiteX4" fmla="*/ 61043 w 3240488"/>
              <a:gd name="connsiteY4" fmla="*/ 1386712 h 1386712"/>
              <a:gd name="connsiteX0" fmla="*/ 3240488 w 3240488"/>
              <a:gd name="connsiteY0" fmla="*/ 246333 h 1384888"/>
              <a:gd name="connsiteX1" fmla="*/ 2062563 w 3240488"/>
              <a:gd name="connsiteY1" fmla="*/ 13288 h 1384888"/>
              <a:gd name="connsiteX2" fmla="*/ 1188803 w 3240488"/>
              <a:gd name="connsiteY2" fmla="*/ 368888 h 1384888"/>
              <a:gd name="connsiteX3" fmla="*/ 365843 w 3240488"/>
              <a:gd name="connsiteY3" fmla="*/ 328248 h 1384888"/>
              <a:gd name="connsiteX4" fmla="*/ 61043 w 3240488"/>
              <a:gd name="connsiteY4" fmla="*/ 1384888 h 1384888"/>
              <a:gd name="connsiteX0" fmla="*/ 3240488 w 3240488"/>
              <a:gd name="connsiteY0" fmla="*/ 245651 h 1384206"/>
              <a:gd name="connsiteX1" fmla="*/ 2062563 w 3240488"/>
              <a:gd name="connsiteY1" fmla="*/ 12606 h 1384206"/>
              <a:gd name="connsiteX2" fmla="*/ 1188803 w 3240488"/>
              <a:gd name="connsiteY2" fmla="*/ 368206 h 1384206"/>
              <a:gd name="connsiteX3" fmla="*/ 365843 w 3240488"/>
              <a:gd name="connsiteY3" fmla="*/ 327566 h 1384206"/>
              <a:gd name="connsiteX4" fmla="*/ 61043 w 3240488"/>
              <a:gd name="connsiteY4" fmla="*/ 1384206 h 1384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40488" h="1384206">
                <a:moveTo>
                  <a:pt x="3240488" y="245651"/>
                </a:moveTo>
                <a:cubicBezTo>
                  <a:pt x="2998976" y="-39464"/>
                  <a:pt x="2404511" y="-7820"/>
                  <a:pt x="2062563" y="12606"/>
                </a:cubicBezTo>
                <a:cubicBezTo>
                  <a:pt x="1720615" y="33032"/>
                  <a:pt x="1471590" y="315713"/>
                  <a:pt x="1188803" y="368206"/>
                </a:cubicBezTo>
                <a:cubicBezTo>
                  <a:pt x="906016" y="420699"/>
                  <a:pt x="553803" y="158233"/>
                  <a:pt x="365843" y="327566"/>
                </a:cubicBezTo>
                <a:cubicBezTo>
                  <a:pt x="177883" y="496899"/>
                  <a:pt x="-131997" y="1116659"/>
                  <a:pt x="61043" y="1384206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  <a:endParaRPr lang="en-US" sz="1600" i="1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D7C65B1-DD08-DD2D-9E5A-2FC77CBB007F}"/>
              </a:ext>
            </a:extLst>
          </p:cNvPr>
          <p:cNvCxnSpPr>
            <a:cxnSpLocks/>
          </p:cNvCxnSpPr>
          <p:nvPr/>
        </p:nvCxnSpPr>
        <p:spPr>
          <a:xfrm flipH="1">
            <a:off x="10681299" y="5061585"/>
            <a:ext cx="109946" cy="50721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7164E7F-7669-1DB9-22E0-924D71F5BAF3}"/>
              </a:ext>
            </a:extLst>
          </p:cNvPr>
          <p:cNvCxnSpPr>
            <a:cxnSpLocks/>
          </p:cNvCxnSpPr>
          <p:nvPr/>
        </p:nvCxnSpPr>
        <p:spPr>
          <a:xfrm flipH="1" flipV="1">
            <a:off x="10256451" y="6132791"/>
            <a:ext cx="133419" cy="26074"/>
          </a:xfrm>
          <a:prstGeom prst="straightConnector1">
            <a:avLst/>
          </a:prstGeom>
          <a:ln>
            <a:solidFill>
              <a:srgbClr val="4F81BD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ADF382B4-EF10-C62E-2B8B-0C1641078285}"/>
              </a:ext>
            </a:extLst>
          </p:cNvPr>
          <p:cNvSpPr/>
          <p:nvPr/>
        </p:nvSpPr>
        <p:spPr>
          <a:xfrm>
            <a:off x="11634762" y="5139118"/>
            <a:ext cx="54864" cy="548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C805C92-F041-DBBA-21D5-11E3FE35715A}"/>
              </a:ext>
            </a:extLst>
          </p:cNvPr>
          <p:cNvSpPr/>
          <p:nvPr/>
        </p:nvSpPr>
        <p:spPr>
          <a:xfrm>
            <a:off x="9709153" y="5812316"/>
            <a:ext cx="54864" cy="548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0F45073B-C54E-DF5C-5DA3-5F10BC255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842414"/>
              </p:ext>
            </p:extLst>
          </p:nvPr>
        </p:nvGraphicFramePr>
        <p:xfrm>
          <a:off x="3722826" y="1937201"/>
          <a:ext cx="30789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393480" progId="Equation.DSMT4">
                  <p:embed/>
                </p:oleObj>
              </mc:Choice>
              <mc:Fallback>
                <p:oleObj name="Equation" r:id="rId4" imgW="123156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BCA4AE5-5DC3-5E76-3A05-61F60BB884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2826" y="1937201"/>
                        <a:ext cx="3078900" cy="9837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B78CFC33-D915-7D6C-786F-B358F0CE4AA8}"/>
              </a:ext>
            </a:extLst>
          </p:cNvPr>
          <p:cNvSpPr txBox="1"/>
          <p:nvPr/>
        </p:nvSpPr>
        <p:spPr>
          <a:xfrm>
            <a:off x="9288958" y="4043626"/>
            <a:ext cx="52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A83DE45-B4C6-B1C7-6EFA-FCA7927C4F7B}"/>
              </a:ext>
            </a:extLst>
          </p:cNvPr>
          <p:cNvSpPr txBox="1"/>
          <p:nvPr/>
        </p:nvSpPr>
        <p:spPr>
          <a:xfrm>
            <a:off x="11604717" y="3301500"/>
            <a:ext cx="52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E5D26CB-9FD1-DF2C-2130-73DD559FC6BF}"/>
              </a:ext>
            </a:extLst>
          </p:cNvPr>
          <p:cNvCxnSpPr>
            <a:cxnSpLocks/>
          </p:cNvCxnSpPr>
          <p:nvPr/>
        </p:nvCxnSpPr>
        <p:spPr>
          <a:xfrm flipH="1">
            <a:off x="10681299" y="3485197"/>
            <a:ext cx="109946" cy="507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DEA1DD-2159-7E7E-3450-06DD3FAF9BB8}"/>
              </a:ext>
            </a:extLst>
          </p:cNvPr>
          <p:cNvCxnSpPr>
            <a:cxnSpLocks/>
          </p:cNvCxnSpPr>
          <p:nvPr/>
        </p:nvCxnSpPr>
        <p:spPr>
          <a:xfrm>
            <a:off x="10163030" y="4552222"/>
            <a:ext cx="120526" cy="329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:a16="http://schemas.microsoft.com/office/drawing/2014/main" id="{32967213-11A7-CD77-B6D4-02E7030A3FDC}"/>
              </a:ext>
            </a:extLst>
          </p:cNvPr>
          <p:cNvSpPr/>
          <p:nvPr/>
        </p:nvSpPr>
        <p:spPr>
          <a:xfrm>
            <a:off x="11593086" y="3572358"/>
            <a:ext cx="54864" cy="548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5700713-D909-00E8-4786-5DF93939525C}"/>
              </a:ext>
            </a:extLst>
          </p:cNvPr>
          <p:cNvSpPr/>
          <p:nvPr/>
        </p:nvSpPr>
        <p:spPr>
          <a:xfrm>
            <a:off x="9699431" y="4219594"/>
            <a:ext cx="54864" cy="548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8ADA11EE-1A86-7815-CD58-C91D5F0BEBE0}"/>
              </a:ext>
            </a:extLst>
          </p:cNvPr>
          <p:cNvSpPr/>
          <p:nvPr/>
        </p:nvSpPr>
        <p:spPr>
          <a:xfrm>
            <a:off x="9709153" y="1821977"/>
            <a:ext cx="2003785" cy="1171587"/>
          </a:xfrm>
          <a:custGeom>
            <a:avLst/>
            <a:gdLst>
              <a:gd name="connsiteX0" fmla="*/ 2062563 w 3398452"/>
              <a:gd name="connsiteY0" fmla="*/ 11401 h 1943667"/>
              <a:gd name="connsiteX1" fmla="*/ 1188803 w 3398452"/>
              <a:gd name="connsiteY1" fmla="*/ 367001 h 1943667"/>
              <a:gd name="connsiteX2" fmla="*/ 365843 w 3398452"/>
              <a:gd name="connsiteY2" fmla="*/ 326361 h 1943667"/>
              <a:gd name="connsiteX3" fmla="*/ 61043 w 3398452"/>
              <a:gd name="connsiteY3" fmla="*/ 1383001 h 1943667"/>
              <a:gd name="connsiteX4" fmla="*/ 1524083 w 3398452"/>
              <a:gd name="connsiteY4" fmla="*/ 1931641 h 1943667"/>
              <a:gd name="connsiteX5" fmla="*/ 3271603 w 3398452"/>
              <a:gd name="connsiteY5" fmla="*/ 885161 h 1943667"/>
              <a:gd name="connsiteX6" fmla="*/ 3129363 w 3398452"/>
              <a:gd name="connsiteY6" fmla="*/ 163801 h 1943667"/>
              <a:gd name="connsiteX7" fmla="*/ 2062563 w 3398452"/>
              <a:gd name="connsiteY7" fmla="*/ 11401 h 194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452" h="1943667">
                <a:moveTo>
                  <a:pt x="2062563" y="11401"/>
                </a:moveTo>
                <a:cubicBezTo>
                  <a:pt x="1739136" y="45268"/>
                  <a:pt x="1471590" y="314508"/>
                  <a:pt x="1188803" y="367001"/>
                </a:cubicBezTo>
                <a:cubicBezTo>
                  <a:pt x="906016" y="419494"/>
                  <a:pt x="553803" y="157028"/>
                  <a:pt x="365843" y="326361"/>
                </a:cubicBezTo>
                <a:cubicBezTo>
                  <a:pt x="177883" y="495694"/>
                  <a:pt x="-131997" y="1115454"/>
                  <a:pt x="61043" y="1383001"/>
                </a:cubicBezTo>
                <a:cubicBezTo>
                  <a:pt x="254083" y="1650548"/>
                  <a:pt x="988990" y="2014614"/>
                  <a:pt x="1524083" y="1931641"/>
                </a:cubicBezTo>
                <a:cubicBezTo>
                  <a:pt x="2059176" y="1848668"/>
                  <a:pt x="3004056" y="1179801"/>
                  <a:pt x="3271603" y="885161"/>
                </a:cubicBezTo>
                <a:cubicBezTo>
                  <a:pt x="3539150" y="590521"/>
                  <a:pt x="3330870" y="311121"/>
                  <a:pt x="3129363" y="163801"/>
                </a:cubicBezTo>
                <a:cubicBezTo>
                  <a:pt x="2927856" y="16481"/>
                  <a:pt x="2385990" y="-22466"/>
                  <a:pt x="2062563" y="11401"/>
                </a:cubicBezTo>
                <a:close/>
              </a:path>
            </a:pathLst>
          </a:cu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  <a:endParaRPr lang="en-US" sz="1600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5A88A16-ADF8-827C-2563-CC0A98C13F64}"/>
              </a:ext>
            </a:extLst>
          </p:cNvPr>
          <p:cNvSpPr txBox="1"/>
          <p:nvPr/>
        </p:nvSpPr>
        <p:spPr>
          <a:xfrm>
            <a:off x="9288958" y="2420148"/>
            <a:ext cx="52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A220DB2-5CDE-2996-8429-2E4AC2793F65}"/>
              </a:ext>
            </a:extLst>
          </p:cNvPr>
          <p:cNvSpPr txBox="1"/>
          <p:nvPr/>
        </p:nvSpPr>
        <p:spPr>
          <a:xfrm>
            <a:off x="11604717" y="1678022"/>
            <a:ext cx="522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5E8D2FFC-6D21-FA09-7465-E975796B88B9}"/>
              </a:ext>
            </a:extLst>
          </p:cNvPr>
          <p:cNvCxnSpPr>
            <a:cxnSpLocks/>
          </p:cNvCxnSpPr>
          <p:nvPr/>
        </p:nvCxnSpPr>
        <p:spPr>
          <a:xfrm flipH="1">
            <a:off x="10681299" y="1861719"/>
            <a:ext cx="109946" cy="5072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63ABBA2-3DB8-B79A-9A78-3B52BF47F860}"/>
              </a:ext>
            </a:extLst>
          </p:cNvPr>
          <p:cNvCxnSpPr>
            <a:cxnSpLocks/>
          </p:cNvCxnSpPr>
          <p:nvPr/>
        </p:nvCxnSpPr>
        <p:spPr>
          <a:xfrm>
            <a:off x="10163030" y="2928744"/>
            <a:ext cx="120526" cy="32981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DD0BCFC6-14F5-FC50-73A6-33847BFD2353}"/>
              </a:ext>
            </a:extLst>
          </p:cNvPr>
          <p:cNvSpPr/>
          <p:nvPr/>
        </p:nvSpPr>
        <p:spPr>
          <a:xfrm>
            <a:off x="11593086" y="1948880"/>
            <a:ext cx="54864" cy="5486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B54399E-E524-1675-EAEB-7A12F739318A}"/>
              </a:ext>
            </a:extLst>
          </p:cNvPr>
          <p:cNvSpPr/>
          <p:nvPr/>
        </p:nvSpPr>
        <p:spPr>
          <a:xfrm>
            <a:off x="9699431" y="2596116"/>
            <a:ext cx="54864" cy="548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8209B061-85AE-6C05-9557-3784E05DC04A}"/>
              </a:ext>
            </a:extLst>
          </p:cNvPr>
          <p:cNvCxnSpPr>
            <a:cxnSpLocks/>
          </p:cNvCxnSpPr>
          <p:nvPr/>
        </p:nvCxnSpPr>
        <p:spPr>
          <a:xfrm flipV="1">
            <a:off x="11252835" y="2590401"/>
            <a:ext cx="110687" cy="83663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B3E333-E5B4-AA35-8EC7-1240C3B7F9D7}"/>
              </a:ext>
            </a:extLst>
          </p:cNvPr>
          <p:cNvSpPr txBox="1"/>
          <p:nvPr/>
        </p:nvSpPr>
        <p:spPr>
          <a:xfrm>
            <a:off x="10481218" y="3485197"/>
            <a:ext cx="53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baseline="-25000" dirty="0"/>
              <a:t>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A29E235-EF68-62B6-ECD3-F9D495EA8A9C}"/>
              </a:ext>
            </a:extLst>
          </p:cNvPr>
          <p:cNvSpPr txBox="1"/>
          <p:nvPr/>
        </p:nvSpPr>
        <p:spPr>
          <a:xfrm>
            <a:off x="9982200" y="4108211"/>
            <a:ext cx="53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baseline="-25000" dirty="0"/>
              <a:t>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A492D76-610A-A9DB-25B0-3E3BDD88836E}"/>
              </a:ext>
            </a:extLst>
          </p:cNvPr>
          <p:cNvSpPr txBox="1"/>
          <p:nvPr/>
        </p:nvSpPr>
        <p:spPr>
          <a:xfrm>
            <a:off x="10493110" y="5048965"/>
            <a:ext cx="532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baseline="-25000" dirty="0"/>
              <a:t>1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36C67D1-6765-A73D-D286-7BCB7B2D83DF}"/>
              </a:ext>
            </a:extLst>
          </p:cNvPr>
          <p:cNvSpPr txBox="1"/>
          <p:nvPr/>
        </p:nvSpPr>
        <p:spPr>
          <a:xfrm>
            <a:off x="10013854" y="5709602"/>
            <a:ext cx="777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C</a:t>
            </a:r>
            <a:r>
              <a:rPr lang="en-US" sz="2400" baseline="-25000" dirty="0"/>
              <a:t>3</a:t>
            </a:r>
          </a:p>
        </p:txBody>
      </p:sp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1ECA8D52-0CD0-F38D-AB73-93F33A681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219280"/>
              </p:ext>
            </p:extLst>
          </p:nvPr>
        </p:nvGraphicFramePr>
        <p:xfrm>
          <a:off x="838200" y="3358386"/>
          <a:ext cx="59688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387520" imgH="393480" progId="Equation.DSMT4">
                  <p:embed/>
                </p:oleObj>
              </mc:Choice>
              <mc:Fallback>
                <p:oleObj name="Equation" r:id="rId6" imgW="2387520" imgH="39348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0F45073B-C54E-DF5C-5DA3-5F10BC255D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3358386"/>
                        <a:ext cx="5968800" cy="9837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D43CAE51-60D1-A507-017E-2DDC52722D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60914"/>
              </p:ext>
            </p:extLst>
          </p:nvPr>
        </p:nvGraphicFramePr>
        <p:xfrm>
          <a:off x="3340380" y="4481283"/>
          <a:ext cx="5511240" cy="173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74640" imgH="495000" progId="Equation.DSMT4">
                  <p:embed/>
                </p:oleObj>
              </mc:Choice>
              <mc:Fallback>
                <p:oleObj name="Equation" r:id="rId8" imgW="1574640" imgH="4950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1ECA8D52-0CD0-F38D-AB73-93F33A681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40380" y="4481283"/>
                        <a:ext cx="5511240" cy="1732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01574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02BCB-236F-C217-EAA5-528EB366D5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3AEBDEEB-6D1C-E9B9-0B86-722C3FA2E679}"/>
              </a:ext>
            </a:extLst>
          </p:cNvPr>
          <p:cNvSpPr/>
          <p:nvPr/>
        </p:nvSpPr>
        <p:spPr>
          <a:xfrm>
            <a:off x="9075145" y="1920240"/>
            <a:ext cx="3017520" cy="3017520"/>
          </a:xfrm>
          <a:prstGeom prst="ellipse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9BD5002-6FE7-3AD7-12A1-B287FBC54111}"/>
              </a:ext>
            </a:extLst>
          </p:cNvPr>
          <p:cNvSpPr/>
          <p:nvPr/>
        </p:nvSpPr>
        <p:spPr>
          <a:xfrm>
            <a:off x="9578065" y="2423160"/>
            <a:ext cx="2011680" cy="20116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C4A069-A7BF-A74A-E91A-DAF87909D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Coaxial Cable with Two Dielectric Layers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CC1C4-B02A-82DC-D276-0CCE2A715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33348" cy="4351338"/>
          </a:xfrm>
        </p:spPr>
        <p:txBody>
          <a:bodyPr>
            <a:normAutofit/>
          </a:bodyPr>
          <a:lstStyle/>
          <a:p>
            <a:r>
              <a:rPr lang="en-US" dirty="0"/>
              <a:t>The maximum operating voltage of the cable is given as </a:t>
            </a:r>
            <a:r>
              <a:rPr lang="en-US" i="1" dirty="0"/>
              <a:t>V</a:t>
            </a:r>
            <a:r>
              <a:rPr lang="en-US" baseline="-25000" dirty="0"/>
              <a:t>max</a:t>
            </a:r>
            <a:r>
              <a:rPr lang="en-US" dirty="0"/>
              <a:t>​.</a:t>
            </a:r>
          </a:p>
          <a:p>
            <a:r>
              <a:rPr lang="en-US" dirty="0"/>
              <a:t>The maximum electric field in each dielectric must not exceed 25% of its dielectric strength.</a:t>
            </a:r>
          </a:p>
          <a:p>
            <a:r>
              <a:rPr lang="en-US" dirty="0"/>
              <a:t>Determine the critical dimension </a:t>
            </a:r>
            <a:r>
              <a:rPr lang="en-US" i="1" dirty="0" err="1"/>
              <a:t>r</a:t>
            </a:r>
            <a:r>
              <a:rPr lang="en-US" baseline="-25000" dirty="0" err="1"/>
              <a:t>p</a:t>
            </a:r>
            <a:r>
              <a:rPr lang="en-US" dirty="0"/>
              <a:t>​ (the radius at the interface between the two dielectrics) that satisfies this constraint for the given </a:t>
            </a:r>
            <a:r>
              <a:rPr lang="en-US" i="1" dirty="0"/>
              <a:t>V</a:t>
            </a:r>
            <a:r>
              <a:rPr lang="en-US" baseline="-25000" dirty="0"/>
              <a:t>max</a:t>
            </a:r>
            <a:r>
              <a:rPr lang="en-US" dirty="0"/>
              <a:t>​.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02E0D-DDB5-CA8B-18AC-3B06B91A5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243B0-BCD7-3C5C-430D-C8CBD7C1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0AD10-7229-8B0A-A21C-11492E3F5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FD3738D-5840-B833-0043-5B164FC88AB3}"/>
              </a:ext>
            </a:extLst>
          </p:cNvPr>
          <p:cNvSpPr/>
          <p:nvPr/>
        </p:nvSpPr>
        <p:spPr>
          <a:xfrm>
            <a:off x="10130438" y="2971801"/>
            <a:ext cx="914400" cy="9144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38AD8C1-BB69-052A-E3BA-C91361182AB5}"/>
              </a:ext>
            </a:extLst>
          </p:cNvPr>
          <p:cNvCxnSpPr>
            <a:cxnSpLocks/>
          </p:cNvCxnSpPr>
          <p:nvPr/>
        </p:nvCxnSpPr>
        <p:spPr>
          <a:xfrm>
            <a:off x="10555803" y="3429000"/>
            <a:ext cx="489035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72E399-988D-EEF1-BA92-C32DFF982CFA}"/>
              </a:ext>
            </a:extLst>
          </p:cNvPr>
          <p:cNvSpPr txBox="1"/>
          <p:nvPr/>
        </p:nvSpPr>
        <p:spPr>
          <a:xfrm>
            <a:off x="10648549" y="312924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endParaRPr lang="en-US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51FABB-451E-A5D0-A34A-D2DD65855F63}"/>
              </a:ext>
            </a:extLst>
          </p:cNvPr>
          <p:cNvSpPr txBox="1"/>
          <p:nvPr/>
        </p:nvSpPr>
        <p:spPr>
          <a:xfrm>
            <a:off x="9644952" y="31372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endParaRPr lang="en-US" baseline="-25000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59B7A9-91BD-4F81-463E-B47C59ED4E24}"/>
              </a:ext>
            </a:extLst>
          </p:cNvPr>
          <p:cNvCxnSpPr>
            <a:cxnSpLocks/>
          </p:cNvCxnSpPr>
          <p:nvPr/>
        </p:nvCxnSpPr>
        <p:spPr>
          <a:xfrm>
            <a:off x="9075145" y="3429000"/>
            <a:ext cx="1480597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10CCC52-1339-FF45-4F62-3348F1029023}"/>
              </a:ext>
            </a:extLst>
          </p:cNvPr>
          <p:cNvCxnSpPr>
            <a:cxnSpLocks/>
          </p:cNvCxnSpPr>
          <p:nvPr/>
        </p:nvCxnSpPr>
        <p:spPr>
          <a:xfrm flipH="1">
            <a:off x="10555742" y="2397126"/>
            <a:ext cx="17346" cy="1031874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DF03F02-85DF-1280-E877-E1B66E36005F}"/>
              </a:ext>
            </a:extLst>
          </p:cNvPr>
          <p:cNvSpPr txBox="1"/>
          <p:nvPr/>
        </p:nvSpPr>
        <p:spPr>
          <a:xfrm>
            <a:off x="10485015" y="257207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r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1D9CB5-4D32-89B9-D5D1-803C36EC068D}"/>
              </a:ext>
            </a:extLst>
          </p:cNvPr>
          <p:cNvSpPr txBox="1"/>
          <p:nvPr/>
        </p:nvSpPr>
        <p:spPr>
          <a:xfrm>
            <a:off x="9982200" y="3854093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</a:t>
            </a:r>
            <a:r>
              <a:rPr lang="en-US" baseline="-25000" dirty="0">
                <a:sym typeface="Symbol" panose="05050102010706020507" pitchFamily="18" charset="2"/>
              </a:rPr>
              <a:t>r1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FA09840-5443-CA57-F680-9094BD80C3BB}"/>
              </a:ext>
            </a:extLst>
          </p:cNvPr>
          <p:cNvSpPr txBox="1"/>
          <p:nvPr/>
        </p:nvSpPr>
        <p:spPr>
          <a:xfrm>
            <a:off x="10660704" y="3861713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E</a:t>
            </a:r>
            <a:r>
              <a:rPr lang="en-US" baseline="-25000" dirty="0">
                <a:sym typeface="Symbol" panose="05050102010706020507" pitchFamily="18" charset="2"/>
              </a:rPr>
              <a:t>b1</a:t>
            </a:r>
            <a:endParaRPr lang="en-US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5E74D6-F7F4-46A7-072F-E1C6B2C9782D}"/>
              </a:ext>
            </a:extLst>
          </p:cNvPr>
          <p:cNvSpPr txBox="1"/>
          <p:nvPr/>
        </p:nvSpPr>
        <p:spPr>
          <a:xfrm>
            <a:off x="9733535" y="429410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</a:t>
            </a:r>
            <a:r>
              <a:rPr lang="en-US" baseline="-25000" dirty="0">
                <a:sym typeface="Symbol" panose="05050102010706020507" pitchFamily="18" charset="2"/>
              </a:rPr>
              <a:t>r2</a:t>
            </a:r>
            <a:endParaRPr lang="en-US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9F1D639-C52E-B929-AD86-67830F6C4027}"/>
              </a:ext>
            </a:extLst>
          </p:cNvPr>
          <p:cNvSpPr txBox="1"/>
          <p:nvPr/>
        </p:nvSpPr>
        <p:spPr>
          <a:xfrm>
            <a:off x="10917234" y="4282599"/>
            <a:ext cx="537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E</a:t>
            </a:r>
            <a:r>
              <a:rPr lang="en-US" baseline="-25000" dirty="0">
                <a:sym typeface="Symbol" panose="05050102010706020507" pitchFamily="18" charset="2"/>
              </a:rPr>
              <a:t>b2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6514521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C4D16-5A51-AC37-F8F5-A45B083D7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an Infinitely Long, Uniform Line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1B497B-F622-1826-6D8A-2A275A86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46DC7-DE2C-B406-5021-7219EA06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DA88A-35E3-643D-D143-31205808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101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6430C2-FE64-2626-9B15-7AA759B792C1}"/>
              </a:ext>
            </a:extLst>
          </p:cNvPr>
          <p:cNvCxnSpPr>
            <a:cxnSpLocks/>
          </p:cNvCxnSpPr>
          <p:nvPr/>
        </p:nvCxnSpPr>
        <p:spPr>
          <a:xfrm flipV="1">
            <a:off x="10656861" y="1802208"/>
            <a:ext cx="0" cy="3200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ED2F9D-F30F-56A5-EE45-AD1E5CC78418}"/>
              </a:ext>
            </a:extLst>
          </p:cNvPr>
          <p:cNvSpPr txBox="1"/>
          <p:nvPr/>
        </p:nvSpPr>
        <p:spPr>
          <a:xfrm>
            <a:off x="11541760" y="222396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116C20-8468-5378-B6FE-845A26E13CA9}"/>
              </a:ext>
            </a:extLst>
          </p:cNvPr>
          <p:cNvCxnSpPr>
            <a:cxnSpLocks/>
          </p:cNvCxnSpPr>
          <p:nvPr/>
        </p:nvCxnSpPr>
        <p:spPr>
          <a:xfrm>
            <a:off x="11573268" y="267463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9E79BC-0432-6504-3605-C6F1DA71E692}"/>
              </a:ext>
            </a:extLst>
          </p:cNvPr>
          <p:cNvCxnSpPr>
            <a:cxnSpLocks/>
          </p:cNvCxnSpPr>
          <p:nvPr/>
        </p:nvCxnSpPr>
        <p:spPr>
          <a:xfrm>
            <a:off x="10656861" y="2667000"/>
            <a:ext cx="91806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FFFA61A-C5BE-1BE6-8C22-442EA5686707}"/>
              </a:ext>
            </a:extLst>
          </p:cNvPr>
          <p:cNvSpPr txBox="1"/>
          <p:nvPr/>
        </p:nvSpPr>
        <p:spPr>
          <a:xfrm>
            <a:off x="10930429" y="2508089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6321B90-08D1-ADA9-12A5-19D7177BF20A}"/>
              </a:ext>
            </a:extLst>
          </p:cNvPr>
          <p:cNvSpPr txBox="1"/>
          <p:nvPr/>
        </p:nvSpPr>
        <p:spPr>
          <a:xfrm>
            <a:off x="10368280" y="147673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z</a:t>
            </a:r>
            <a:endParaRPr lang="en-US" sz="28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8AB651-7C35-4609-0A4E-78A511B8DAEF}"/>
              </a:ext>
            </a:extLst>
          </p:cNvPr>
          <p:cNvSpPr txBox="1"/>
          <p:nvPr/>
        </p:nvSpPr>
        <p:spPr>
          <a:xfrm>
            <a:off x="10585357" y="193525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>
                <a:sym typeface="Symbol" panose="05050102010706020507" pitchFamily="18" charset="2"/>
              </a:rPr>
              <a:t>l</a:t>
            </a:r>
            <a:endParaRPr lang="en-US" sz="2800" baseline="-250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64FF545-B7CD-E764-85B2-B6274BA18915}"/>
              </a:ext>
            </a:extLst>
          </p:cNvPr>
          <p:cNvSpPr/>
          <p:nvPr/>
        </p:nvSpPr>
        <p:spPr>
          <a:xfrm>
            <a:off x="10624857" y="3250269"/>
            <a:ext cx="64008" cy="64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624773-2C34-C472-6487-F149BCF7D98A}"/>
              </a:ext>
            </a:extLst>
          </p:cNvPr>
          <p:cNvSpPr txBox="1"/>
          <p:nvPr/>
        </p:nvSpPr>
        <p:spPr>
          <a:xfrm>
            <a:off x="10267570" y="30840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FC09847-969B-45A5-D894-1E5988EB60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423953"/>
              </p:ext>
            </p:extLst>
          </p:nvPr>
        </p:nvGraphicFramePr>
        <p:xfrm>
          <a:off x="937443" y="1972912"/>
          <a:ext cx="3047760" cy="12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431640" progId="Equation.DSMT4">
                  <p:embed/>
                </p:oleObj>
              </mc:Choice>
              <mc:Fallback>
                <p:oleObj name="Equation" r:id="rId2" imgW="1015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7443" y="1972912"/>
                        <a:ext cx="3047760" cy="12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47975B-0787-DD30-D29F-1FDA349A60FE}"/>
              </a:ext>
            </a:extLst>
          </p:cNvPr>
          <p:cNvCxnSpPr>
            <a:cxnSpLocks/>
          </p:cNvCxnSpPr>
          <p:nvPr/>
        </p:nvCxnSpPr>
        <p:spPr>
          <a:xfrm>
            <a:off x="10635837" y="3774440"/>
            <a:ext cx="1211751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D883424F-B85F-04B8-9B02-6B5044E0E015}"/>
              </a:ext>
            </a:extLst>
          </p:cNvPr>
          <p:cNvSpPr txBox="1"/>
          <p:nvPr/>
        </p:nvSpPr>
        <p:spPr>
          <a:xfrm>
            <a:off x="10987606" y="3282273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r>
              <a:rPr lang="en-US" sz="2800" baseline="-25000" dirty="0"/>
              <a:t>0</a:t>
            </a:r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C1067721-977C-3A95-F43C-14CD3ECA01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014624"/>
              </p:ext>
            </p:extLst>
          </p:nvPr>
        </p:nvGraphicFramePr>
        <p:xfrm>
          <a:off x="4971852" y="2190839"/>
          <a:ext cx="2514240" cy="76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253800" progId="Equation.DSMT4">
                  <p:embed/>
                </p:oleObj>
              </mc:Choice>
              <mc:Fallback>
                <p:oleObj name="Equation" r:id="rId4" imgW="838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71852" y="2190839"/>
                        <a:ext cx="2514240" cy="76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FCA1659-B56C-EF93-5852-36D12C46AD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602389"/>
              </p:ext>
            </p:extLst>
          </p:nvPr>
        </p:nvGraphicFramePr>
        <p:xfrm>
          <a:off x="11085411" y="3817036"/>
          <a:ext cx="1104900" cy="4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53800" progId="Equation.DSMT4">
                  <p:embed/>
                </p:oleObj>
              </mc:Choice>
              <mc:Fallback>
                <p:oleObj name="Equation" r:id="rId6" imgW="622080" imgH="25380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C1067721-977C-3A95-F43C-14CD3ECA01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085411" y="3817036"/>
                        <a:ext cx="1104900" cy="4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91C19A3-EE9D-BB04-9464-B631C3F47B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835782"/>
              </p:ext>
            </p:extLst>
          </p:nvPr>
        </p:nvGraphicFramePr>
        <p:xfrm>
          <a:off x="935153" y="3671452"/>
          <a:ext cx="54102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03240" imgH="253800" progId="Equation.DSMT4">
                  <p:embed/>
                </p:oleObj>
              </mc:Choice>
              <mc:Fallback>
                <p:oleObj name="Equation" r:id="rId8" imgW="1803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5153" y="3671452"/>
                        <a:ext cx="5410200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0C56CCBA-3A58-5B74-FE11-B01B4DCCCF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3821026"/>
              </p:ext>
            </p:extLst>
          </p:nvPr>
        </p:nvGraphicFramePr>
        <p:xfrm>
          <a:off x="935153" y="4781803"/>
          <a:ext cx="7391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3480" imgH="482400" progId="Equation.DSMT4">
                  <p:embed/>
                </p:oleObj>
              </mc:Choice>
              <mc:Fallback>
                <p:oleObj name="Equation" r:id="rId10" imgW="2463480" imgH="4824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A91C19A3-EE9D-BB04-9464-B631C3F47B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5153" y="4781803"/>
                        <a:ext cx="73914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5211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AFBC-A51D-61DE-45D7-A34800E8D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8872-217E-1824-43B7-7301EE45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 Uniform Surface Charge on an Infinitely Long Cylinder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5B3A-AD5C-D71E-1E54-D9970B661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E13F6B-AA71-1A16-C37C-9A3722550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24026-AD1D-18D4-820B-A7B6FA61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102</a:t>
            </a:fld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2BC4EE1-265A-F8CC-F791-73FAB0944B65}"/>
              </a:ext>
            </a:extLst>
          </p:cNvPr>
          <p:cNvSpPr/>
          <p:nvPr/>
        </p:nvSpPr>
        <p:spPr>
          <a:xfrm>
            <a:off x="9828377" y="4378699"/>
            <a:ext cx="1372439" cy="39978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ylinder 2">
            <a:extLst>
              <a:ext uri="{FF2B5EF4-FFF2-40B4-BE49-F238E27FC236}">
                <a16:creationId xmlns:a16="http://schemas.microsoft.com/office/drawing/2014/main" id="{E511B90C-397D-271D-99FA-BD8F9F309C85}"/>
              </a:ext>
            </a:extLst>
          </p:cNvPr>
          <p:cNvSpPr/>
          <p:nvPr/>
        </p:nvSpPr>
        <p:spPr>
          <a:xfrm>
            <a:off x="9828395" y="2074303"/>
            <a:ext cx="1372449" cy="2709394"/>
          </a:xfrm>
          <a:prstGeom prst="can">
            <a:avLst>
              <a:gd name="adj" fmla="val 31409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C6EF9F8-0F09-70B1-9D1F-8DDFF62B6F29}"/>
              </a:ext>
            </a:extLst>
          </p:cNvPr>
          <p:cNvCxnSpPr>
            <a:cxnSpLocks/>
          </p:cNvCxnSpPr>
          <p:nvPr/>
        </p:nvCxnSpPr>
        <p:spPr>
          <a:xfrm flipV="1">
            <a:off x="10514621" y="1802208"/>
            <a:ext cx="0" cy="3200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7C88A57-9633-A35E-A8F8-E927AA7697FF}"/>
              </a:ext>
            </a:extLst>
          </p:cNvPr>
          <p:cNvSpPr txBox="1"/>
          <p:nvPr/>
        </p:nvSpPr>
        <p:spPr>
          <a:xfrm>
            <a:off x="11399520" y="243732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9057E6B-585A-6F33-0CAD-CDAC5E534558}"/>
              </a:ext>
            </a:extLst>
          </p:cNvPr>
          <p:cNvCxnSpPr>
            <a:cxnSpLocks/>
          </p:cNvCxnSpPr>
          <p:nvPr/>
        </p:nvCxnSpPr>
        <p:spPr>
          <a:xfrm>
            <a:off x="11431028" y="288799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031FF7-3A9E-23F6-F6E1-60EF029C589C}"/>
              </a:ext>
            </a:extLst>
          </p:cNvPr>
          <p:cNvCxnSpPr>
            <a:cxnSpLocks/>
          </p:cNvCxnSpPr>
          <p:nvPr/>
        </p:nvCxnSpPr>
        <p:spPr>
          <a:xfrm>
            <a:off x="10514621" y="2880360"/>
            <a:ext cx="91806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0FED071-A365-A268-E96E-E2C17000ACB4}"/>
              </a:ext>
            </a:extLst>
          </p:cNvPr>
          <p:cNvSpPr txBox="1"/>
          <p:nvPr/>
        </p:nvSpPr>
        <p:spPr>
          <a:xfrm>
            <a:off x="10869823" y="273406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13A0C4C-1396-2F92-BA88-E1D3D61EDB3C}"/>
              </a:ext>
            </a:extLst>
          </p:cNvPr>
          <p:cNvSpPr txBox="1"/>
          <p:nvPr/>
        </p:nvSpPr>
        <p:spPr>
          <a:xfrm>
            <a:off x="10226040" y="147673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z</a:t>
            </a:r>
            <a:endParaRPr lang="en-US" sz="28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7705B0-1A5E-173D-11BF-2406CD65479D}"/>
              </a:ext>
            </a:extLst>
          </p:cNvPr>
          <p:cNvSpPr txBox="1"/>
          <p:nvPr/>
        </p:nvSpPr>
        <p:spPr>
          <a:xfrm>
            <a:off x="9368778" y="2674634"/>
            <a:ext cx="54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>
                <a:sym typeface="Symbol" panose="05050102010706020507" pitchFamily="18" charset="2"/>
              </a:rPr>
              <a:t>s</a:t>
            </a:r>
            <a:endParaRPr lang="en-US" sz="2800" baseline="-25000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E762979-4EC3-DA54-F6A5-9360B90E01CD}"/>
              </a:ext>
            </a:extLst>
          </p:cNvPr>
          <p:cNvSpPr/>
          <p:nvPr/>
        </p:nvSpPr>
        <p:spPr>
          <a:xfrm>
            <a:off x="10482617" y="3250269"/>
            <a:ext cx="64008" cy="64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42C7DC9-7653-B594-9F4E-4C419008B54A}"/>
              </a:ext>
            </a:extLst>
          </p:cNvPr>
          <p:cNvSpPr txBox="1"/>
          <p:nvPr/>
        </p:nvSpPr>
        <p:spPr>
          <a:xfrm>
            <a:off x="10125330" y="30840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CCC8C6B-7271-46F0-E8D7-1C607779CAA9}"/>
              </a:ext>
            </a:extLst>
          </p:cNvPr>
          <p:cNvCxnSpPr>
            <a:cxnSpLocks/>
          </p:cNvCxnSpPr>
          <p:nvPr/>
        </p:nvCxnSpPr>
        <p:spPr>
          <a:xfrm>
            <a:off x="10493597" y="3774440"/>
            <a:ext cx="1211751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7CE102D-31F3-FAE6-D735-5B04963B6160}"/>
              </a:ext>
            </a:extLst>
          </p:cNvPr>
          <p:cNvSpPr txBox="1"/>
          <p:nvPr/>
        </p:nvSpPr>
        <p:spPr>
          <a:xfrm>
            <a:off x="10845366" y="3282273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r>
              <a:rPr lang="en-US" sz="2800" baseline="-25000" dirty="0"/>
              <a:t>0</a:t>
            </a:r>
          </a:p>
        </p:txBody>
      </p:sp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D1B76B28-A588-2EFC-9A7D-CCB530340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4688963"/>
              </p:ext>
            </p:extLst>
          </p:nvPr>
        </p:nvGraphicFramePr>
        <p:xfrm>
          <a:off x="10963491" y="3817036"/>
          <a:ext cx="1104900" cy="450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2080" imgH="253800" progId="Equation.DSMT4">
                  <p:embed/>
                </p:oleObj>
              </mc:Choice>
              <mc:Fallback>
                <p:oleObj name="Equation" r:id="rId2" imgW="622080" imgH="2538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FCA1659-B56C-EF93-5852-36D12C46AD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63491" y="3817036"/>
                        <a:ext cx="1104900" cy="450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B13B1ED-189B-DFB6-2AD8-42213FB5CF69}"/>
              </a:ext>
            </a:extLst>
          </p:cNvPr>
          <p:cNvCxnSpPr/>
          <p:nvPr/>
        </p:nvCxnSpPr>
        <p:spPr>
          <a:xfrm flipV="1">
            <a:off x="9828377" y="2286000"/>
            <a:ext cx="0" cy="22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E40E2F0-0CE5-57FB-26CC-6232B29F754F}"/>
              </a:ext>
            </a:extLst>
          </p:cNvPr>
          <p:cNvCxnSpPr/>
          <p:nvPr/>
        </p:nvCxnSpPr>
        <p:spPr>
          <a:xfrm flipV="1">
            <a:off x="11200816" y="2286000"/>
            <a:ext cx="0" cy="2286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4CD8A81-7569-202D-DD6A-8ACD631B765E}"/>
              </a:ext>
            </a:extLst>
          </p:cNvPr>
          <p:cNvCxnSpPr>
            <a:cxnSpLocks/>
          </p:cNvCxnSpPr>
          <p:nvPr/>
        </p:nvCxnSpPr>
        <p:spPr>
          <a:xfrm flipH="1" flipV="1">
            <a:off x="9960683" y="2166161"/>
            <a:ext cx="553889" cy="119423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E126B2F-C1DB-4DF0-9E57-4EC38795600C}"/>
              </a:ext>
            </a:extLst>
          </p:cNvPr>
          <p:cNvSpPr txBox="1"/>
          <p:nvPr/>
        </p:nvSpPr>
        <p:spPr>
          <a:xfrm>
            <a:off x="10021597" y="203351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a</a:t>
            </a:r>
            <a:endParaRPr lang="en-US" sz="2800" baseline="-25000" dirty="0"/>
          </a:p>
        </p:txBody>
      </p:sp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id="{7AE32894-226E-25CD-FED3-1686272147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860528"/>
              </p:ext>
            </p:extLst>
          </p:nvPr>
        </p:nvGraphicFramePr>
        <p:xfrm>
          <a:off x="1034845" y="3823953"/>
          <a:ext cx="30789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560" imgH="431640" progId="Equation.DSMT4">
                  <p:embed/>
                </p:oleObj>
              </mc:Choice>
              <mc:Fallback>
                <p:oleObj name="Equation" r:id="rId4" imgW="12315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4845" y="3823953"/>
                        <a:ext cx="3078900" cy="10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E5739FA4-F110-9AE8-015C-D65525B7C8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02794"/>
              </p:ext>
            </p:extLst>
          </p:nvPr>
        </p:nvGraphicFramePr>
        <p:xfrm>
          <a:off x="1034845" y="2060401"/>
          <a:ext cx="34605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84200" imgH="253800" progId="Equation.DSMT4">
                  <p:embed/>
                </p:oleObj>
              </mc:Choice>
              <mc:Fallback>
                <p:oleObj name="Equation" r:id="rId6" imgW="13842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4845" y="2060401"/>
                        <a:ext cx="3460500" cy="63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57">
            <a:extLst>
              <a:ext uri="{FF2B5EF4-FFF2-40B4-BE49-F238E27FC236}">
                <a16:creationId xmlns:a16="http://schemas.microsoft.com/office/drawing/2014/main" id="{6943171C-59B2-1DF1-71AC-0787F94618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62176"/>
              </p:ext>
            </p:extLst>
          </p:nvPr>
        </p:nvGraphicFramePr>
        <p:xfrm>
          <a:off x="1034845" y="2942177"/>
          <a:ext cx="20313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53800" progId="Equation.DSMT4">
                  <p:embed/>
                </p:oleObj>
              </mc:Choice>
              <mc:Fallback>
                <p:oleObj name="Equation" r:id="rId8" imgW="812520" imgH="25380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AE32894-226E-25CD-FED3-168627214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4845" y="2942177"/>
                        <a:ext cx="2031300" cy="63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>
            <a:extLst>
              <a:ext uri="{FF2B5EF4-FFF2-40B4-BE49-F238E27FC236}">
                <a16:creationId xmlns:a16="http://schemas.microsoft.com/office/drawing/2014/main" id="{545870D4-4678-1779-49F5-24DA405A2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41744"/>
              </p:ext>
            </p:extLst>
          </p:nvPr>
        </p:nvGraphicFramePr>
        <p:xfrm>
          <a:off x="5240116" y="3823953"/>
          <a:ext cx="30159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06360" imgH="431640" progId="Equation.DSMT4">
                  <p:embed/>
                </p:oleObj>
              </mc:Choice>
              <mc:Fallback>
                <p:oleObj name="Equation" r:id="rId10" imgW="1206360" imgH="431640" progId="Equation.DSMT4">
                  <p:embed/>
                  <p:pic>
                    <p:nvPicPr>
                      <p:cNvPr id="56" name="Object 55">
                        <a:extLst>
                          <a:ext uri="{FF2B5EF4-FFF2-40B4-BE49-F238E27FC236}">
                            <a16:creationId xmlns:a16="http://schemas.microsoft.com/office/drawing/2014/main" id="{7AE32894-226E-25CD-FED3-1686272147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0116" y="3823953"/>
                        <a:ext cx="3015900" cy="10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0A6B6F-A7E2-1F95-4375-919DC3FF69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096675"/>
              </p:ext>
            </p:extLst>
          </p:nvPr>
        </p:nvGraphicFramePr>
        <p:xfrm>
          <a:off x="1034845" y="5150328"/>
          <a:ext cx="6349500" cy="12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482400" progId="Equation.DSMT4">
                  <p:embed/>
                </p:oleObj>
              </mc:Choice>
              <mc:Fallback>
                <p:oleObj name="Equation" r:id="rId12" imgW="25398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4845" y="5150328"/>
                        <a:ext cx="6349500" cy="12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98725A9-9AE0-E81A-1CE9-7D17A0A43EFA}"/>
              </a:ext>
            </a:extLst>
          </p:cNvPr>
          <p:cNvSpPr/>
          <p:nvPr/>
        </p:nvSpPr>
        <p:spPr>
          <a:xfrm rot="19706703" flipH="1">
            <a:off x="7305284" y="3438875"/>
            <a:ext cx="158119" cy="634351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5EB17E1-30B8-A52E-7435-6A2E99806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122685"/>
              </p:ext>
            </p:extLst>
          </p:nvPr>
        </p:nvGraphicFramePr>
        <p:xfrm>
          <a:off x="6399241" y="3121474"/>
          <a:ext cx="1242798" cy="406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98400" imgH="228600" progId="Equation.DSMT4">
                  <p:embed/>
                </p:oleObj>
              </mc:Choice>
              <mc:Fallback>
                <p:oleObj name="Equation" r:id="rId14" imgW="698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399241" y="3121474"/>
                        <a:ext cx="1242798" cy="406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53128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EB0EB-1642-B956-AC15-E50136225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Capacitance of an Isolated Conducting Body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F5E2D-A6B1-6BEF-4096-9C0570465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7607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Let a charge </a:t>
            </a:r>
            <a:r>
              <a:rPr lang="en-US" i="1" dirty="0"/>
              <a:t>Q</a:t>
            </a:r>
            <a:r>
              <a:rPr lang="en-US" dirty="0"/>
              <a:t> be placed on it.</a:t>
            </a:r>
          </a:p>
          <a:p>
            <a:r>
              <a:rPr lang="en-US" dirty="0"/>
              <a:t>The charge distributes itself on the surface to make the conductor an equipotential body.</a:t>
            </a:r>
          </a:p>
          <a:p>
            <a:r>
              <a:rPr lang="en-US" dirty="0"/>
              <a:t>This charge creates a potential </a:t>
            </a:r>
            <a:r>
              <a:rPr lang="en-US" i="1" dirty="0"/>
              <a:t>V</a:t>
            </a:r>
            <a:r>
              <a:rPr lang="en-US" dirty="0"/>
              <a:t> (measured relative to infinity, where </a:t>
            </a:r>
            <a:r>
              <a:rPr lang="en-US" i="1" dirty="0"/>
              <a:t>V</a:t>
            </a:r>
            <a:r>
              <a:rPr lang="en-US" dirty="0"/>
              <a:t> = 0).</a:t>
            </a:r>
          </a:p>
          <a:p>
            <a:r>
              <a:rPr lang="en-US" dirty="0"/>
              <a:t>The charge distribution is fixed by the conductor's geometry.</a:t>
            </a:r>
          </a:p>
          <a:p>
            <a:r>
              <a:rPr lang="en-US" dirty="0"/>
              <a:t>If </a:t>
            </a:r>
            <a:r>
              <a:rPr lang="en-US" i="1" dirty="0"/>
              <a:t>Q</a:t>
            </a:r>
            <a:r>
              <a:rPr lang="en-US" dirty="0"/>
              <a:t> is increased by a factor </a:t>
            </a:r>
            <a:r>
              <a:rPr lang="en-US" i="1" dirty="0"/>
              <a:t>k</a:t>
            </a:r>
            <a:r>
              <a:rPr lang="en-US" dirty="0"/>
              <a:t>, the surface charge density </a:t>
            </a:r>
            <a:r>
              <a:rPr lang="en-US" i="1" dirty="0" err="1"/>
              <a:t>ρ</a:t>
            </a:r>
            <a:r>
              <a:rPr lang="en-US" baseline="-25000" dirty="0" err="1"/>
              <a:t>s</a:t>
            </a:r>
            <a:r>
              <a:rPr lang="en-US" dirty="0"/>
              <a:t>​ increases by </a:t>
            </a:r>
            <a:r>
              <a:rPr lang="en-US" i="1" dirty="0"/>
              <a:t>k</a:t>
            </a:r>
            <a:r>
              <a:rPr lang="en-US" dirty="0"/>
              <a:t> everywhere, and the absolute potential </a:t>
            </a:r>
            <a:r>
              <a:rPr lang="en-US" i="1" dirty="0"/>
              <a:t>V</a:t>
            </a:r>
            <a:r>
              <a:rPr lang="en-US" dirty="0"/>
              <a:t> also increases by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The ratio of </a:t>
            </a:r>
            <a:r>
              <a:rPr lang="en-US" i="1" dirty="0"/>
              <a:t>Q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 remains constant.</a:t>
            </a:r>
          </a:p>
          <a:p>
            <a:r>
              <a:rPr lang="en-US" dirty="0"/>
              <a:t>This constant ratio is defined as the </a:t>
            </a:r>
            <a:r>
              <a:rPr lang="en-US" b="1" dirty="0"/>
              <a:t>Capacitance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of the </a:t>
            </a:r>
            <a:r>
              <a:rPr lang="en-US" i="1" dirty="0"/>
              <a:t>isolated </a:t>
            </a:r>
            <a:r>
              <a:rPr lang="en-US" dirty="0"/>
              <a:t>conductor: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73E9-6500-823A-6F21-F046B30D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496CE-1FF2-8FA7-1256-ECA4F6F36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431B-F154-C54F-A104-2772A05D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103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1AC162-DBCD-BA2F-0756-42573A08A09B}"/>
              </a:ext>
            </a:extLst>
          </p:cNvPr>
          <p:cNvSpPr/>
          <p:nvPr/>
        </p:nvSpPr>
        <p:spPr>
          <a:xfrm>
            <a:off x="10371181" y="2102722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endParaRPr lang="en-US" sz="2000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2F4107A-92ED-127B-10ED-0B21222401CE}"/>
              </a:ext>
            </a:extLst>
          </p:cNvPr>
          <p:cNvSpPr/>
          <p:nvPr/>
        </p:nvSpPr>
        <p:spPr>
          <a:xfrm>
            <a:off x="11115040" y="1696720"/>
            <a:ext cx="599440" cy="497840"/>
          </a:xfrm>
          <a:custGeom>
            <a:avLst/>
            <a:gdLst>
              <a:gd name="connsiteX0" fmla="*/ 0 w 599440"/>
              <a:gd name="connsiteY0" fmla="*/ 497840 h 497840"/>
              <a:gd name="connsiteX1" fmla="*/ 335280 w 599440"/>
              <a:gd name="connsiteY1" fmla="*/ 167640 h 497840"/>
              <a:gd name="connsiteX2" fmla="*/ 599440 w 599440"/>
              <a:gd name="connsiteY2" fmla="*/ 0 h 497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9440" h="497840">
                <a:moveTo>
                  <a:pt x="0" y="497840"/>
                </a:moveTo>
                <a:cubicBezTo>
                  <a:pt x="117686" y="374226"/>
                  <a:pt x="235373" y="250613"/>
                  <a:pt x="335280" y="167640"/>
                </a:cubicBezTo>
                <a:cubicBezTo>
                  <a:pt x="435187" y="84667"/>
                  <a:pt x="510540" y="54187"/>
                  <a:pt x="59944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C2A0C89-159C-DFAE-89E4-472742DF6ECA}"/>
              </a:ext>
            </a:extLst>
          </p:cNvPr>
          <p:cNvSpPr/>
          <p:nvPr/>
        </p:nvSpPr>
        <p:spPr>
          <a:xfrm>
            <a:off x="11247120" y="2545080"/>
            <a:ext cx="817880" cy="81936"/>
          </a:xfrm>
          <a:custGeom>
            <a:avLst/>
            <a:gdLst>
              <a:gd name="connsiteX0" fmla="*/ 0 w 817880"/>
              <a:gd name="connsiteY0" fmla="*/ 0 h 81936"/>
              <a:gd name="connsiteX1" fmla="*/ 528320 w 817880"/>
              <a:gd name="connsiteY1" fmla="*/ 60960 h 81936"/>
              <a:gd name="connsiteX2" fmla="*/ 817880 w 817880"/>
              <a:gd name="connsiteY2" fmla="*/ 81280 h 81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7880" h="81936">
                <a:moveTo>
                  <a:pt x="0" y="0"/>
                </a:moveTo>
                <a:lnTo>
                  <a:pt x="528320" y="60960"/>
                </a:lnTo>
                <a:cubicBezTo>
                  <a:pt x="664633" y="74507"/>
                  <a:pt x="747607" y="84667"/>
                  <a:pt x="817880" y="8128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99C52C-B0D3-05B3-A458-911DC78B5A08}"/>
              </a:ext>
            </a:extLst>
          </p:cNvPr>
          <p:cNvSpPr/>
          <p:nvPr/>
        </p:nvSpPr>
        <p:spPr>
          <a:xfrm>
            <a:off x="10038080" y="1747520"/>
            <a:ext cx="523240" cy="487680"/>
          </a:xfrm>
          <a:custGeom>
            <a:avLst/>
            <a:gdLst>
              <a:gd name="connsiteX0" fmla="*/ 726440 w 726440"/>
              <a:gd name="connsiteY0" fmla="*/ 590566 h 590566"/>
              <a:gd name="connsiteX1" fmla="*/ 467360 w 726440"/>
              <a:gd name="connsiteY1" fmla="*/ 306086 h 590566"/>
              <a:gd name="connsiteX2" fmla="*/ 203200 w 726440"/>
              <a:gd name="connsiteY2" fmla="*/ 102886 h 590566"/>
              <a:gd name="connsiteX3" fmla="*/ 0 w 726440"/>
              <a:gd name="connsiteY3" fmla="*/ 1286 h 590566"/>
              <a:gd name="connsiteX0" fmla="*/ 523240 w 523240"/>
              <a:gd name="connsiteY0" fmla="*/ 487680 h 487680"/>
              <a:gd name="connsiteX1" fmla="*/ 264160 w 523240"/>
              <a:gd name="connsiteY1" fmla="*/ 203200 h 487680"/>
              <a:gd name="connsiteX2" fmla="*/ 0 w 523240"/>
              <a:gd name="connsiteY2" fmla="*/ 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240" h="487680">
                <a:moveTo>
                  <a:pt x="523240" y="487680"/>
                </a:moveTo>
                <a:cubicBezTo>
                  <a:pt x="437303" y="386080"/>
                  <a:pt x="351367" y="284480"/>
                  <a:pt x="264160" y="203200"/>
                </a:cubicBezTo>
                <a:cubicBezTo>
                  <a:pt x="176953" y="121920"/>
                  <a:pt x="77893" y="50800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5158F09-5C99-2E3D-1A89-77EA40FEA24A}"/>
              </a:ext>
            </a:extLst>
          </p:cNvPr>
          <p:cNvSpPr/>
          <p:nvPr/>
        </p:nvSpPr>
        <p:spPr>
          <a:xfrm>
            <a:off x="10027920" y="2794000"/>
            <a:ext cx="411480" cy="467360"/>
          </a:xfrm>
          <a:custGeom>
            <a:avLst/>
            <a:gdLst>
              <a:gd name="connsiteX0" fmla="*/ 411480 w 411480"/>
              <a:gd name="connsiteY0" fmla="*/ 0 h 467360"/>
              <a:gd name="connsiteX1" fmla="*/ 218440 w 411480"/>
              <a:gd name="connsiteY1" fmla="*/ 238760 h 467360"/>
              <a:gd name="connsiteX2" fmla="*/ 0 w 411480"/>
              <a:gd name="connsiteY2" fmla="*/ 467360 h 46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1480" h="467360">
                <a:moveTo>
                  <a:pt x="411480" y="0"/>
                </a:moveTo>
                <a:cubicBezTo>
                  <a:pt x="349250" y="80433"/>
                  <a:pt x="287020" y="160867"/>
                  <a:pt x="218440" y="238760"/>
                </a:cubicBezTo>
                <a:cubicBezTo>
                  <a:pt x="149860" y="316653"/>
                  <a:pt x="61807" y="409787"/>
                  <a:pt x="0" y="46736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D4C9AF9-C03F-0116-7380-2477722790F4}"/>
              </a:ext>
            </a:extLst>
          </p:cNvPr>
          <p:cNvSpPr/>
          <p:nvPr/>
        </p:nvSpPr>
        <p:spPr>
          <a:xfrm>
            <a:off x="10998200" y="2890520"/>
            <a:ext cx="81280" cy="746760"/>
          </a:xfrm>
          <a:custGeom>
            <a:avLst/>
            <a:gdLst>
              <a:gd name="connsiteX0" fmla="*/ 0 w 81280"/>
              <a:gd name="connsiteY0" fmla="*/ 0 h 746760"/>
              <a:gd name="connsiteX1" fmla="*/ 25400 w 81280"/>
              <a:gd name="connsiteY1" fmla="*/ 416560 h 746760"/>
              <a:gd name="connsiteX2" fmla="*/ 81280 w 81280"/>
              <a:gd name="connsiteY2" fmla="*/ 74676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280" h="746760">
                <a:moveTo>
                  <a:pt x="0" y="0"/>
                </a:moveTo>
                <a:cubicBezTo>
                  <a:pt x="5926" y="146050"/>
                  <a:pt x="11853" y="292100"/>
                  <a:pt x="25400" y="416560"/>
                </a:cubicBezTo>
                <a:cubicBezTo>
                  <a:pt x="38947" y="541020"/>
                  <a:pt x="58420" y="653627"/>
                  <a:pt x="81280" y="74676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4871D-E7B2-0949-793A-7E84EFF9656D}"/>
              </a:ext>
            </a:extLst>
          </p:cNvPr>
          <p:cNvSpPr txBox="1"/>
          <p:nvPr/>
        </p:nvSpPr>
        <p:spPr>
          <a:xfrm>
            <a:off x="10701430" y="30276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8957910-BA16-942A-6E4D-A5CCBC82FF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171316"/>
              </p:ext>
            </p:extLst>
          </p:nvPr>
        </p:nvGraphicFramePr>
        <p:xfrm>
          <a:off x="10098040" y="4931877"/>
          <a:ext cx="1508125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393480" progId="Equation.DSMT4">
                  <p:embed/>
                </p:oleObj>
              </mc:Choice>
              <mc:Fallback>
                <p:oleObj name="Equation" r:id="rId2" imgW="44424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0490992-7202-1C0C-0660-5ACE680FF1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98040" y="4931877"/>
                        <a:ext cx="1508125" cy="133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534BCDE3-8A51-D3D8-A21A-333BF697634F}"/>
              </a:ext>
            </a:extLst>
          </p:cNvPr>
          <p:cNvSpPr txBox="1"/>
          <p:nvPr/>
        </p:nvSpPr>
        <p:spPr>
          <a:xfrm>
            <a:off x="10070068" y="589468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242615986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8987-11CD-19B7-FA9C-1C93E4F2A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of a Two-Conductor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50AE9-165A-93FF-7FBA-1FA473AE7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772401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Consider two </a:t>
            </a:r>
            <a:r>
              <a:rPr lang="en-US" i="1" dirty="0"/>
              <a:t>isolated</a:t>
            </a:r>
            <a:r>
              <a:rPr lang="en-US" dirty="0"/>
              <a:t> conductors, and transfer a charge +</a:t>
            </a:r>
            <a:r>
              <a:rPr lang="en-US" i="1" dirty="0"/>
              <a:t>Q</a:t>
            </a:r>
            <a:r>
              <a:rPr lang="en-US" dirty="0"/>
              <a:t> from one to the other.</a:t>
            </a:r>
          </a:p>
          <a:p>
            <a:r>
              <a:rPr lang="en-US" dirty="0"/>
              <a:t>A potential difference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dirty="0"/>
              <a:t> arises between them.</a:t>
            </a:r>
          </a:p>
          <a:p>
            <a:r>
              <a:rPr lang="en-US" dirty="0"/>
              <a:t>At electrostatic equilibrium, the charge distribution is fixed by the conductors' geometry.</a:t>
            </a:r>
          </a:p>
          <a:p>
            <a:r>
              <a:rPr lang="en-US" dirty="0"/>
              <a:t>If </a:t>
            </a:r>
            <a:r>
              <a:rPr lang="en-US" i="1" dirty="0"/>
              <a:t>Q</a:t>
            </a:r>
            <a:r>
              <a:rPr lang="en-US" dirty="0"/>
              <a:t> is increased by a factor </a:t>
            </a:r>
            <a:r>
              <a:rPr lang="en-US" i="1" dirty="0"/>
              <a:t>k</a:t>
            </a:r>
            <a:r>
              <a:rPr lang="en-US" dirty="0"/>
              <a:t>, the surface charge density </a:t>
            </a:r>
            <a:r>
              <a:rPr lang="en-US" i="1" dirty="0" err="1"/>
              <a:t>ρ</a:t>
            </a:r>
            <a:r>
              <a:rPr lang="en-US" baseline="-25000" dirty="0" err="1"/>
              <a:t>s</a:t>
            </a:r>
            <a:r>
              <a:rPr lang="en-US" dirty="0"/>
              <a:t>​ increases by the same factor </a:t>
            </a:r>
            <a:r>
              <a:rPr lang="en-US" i="1" dirty="0"/>
              <a:t>k</a:t>
            </a:r>
            <a:r>
              <a:rPr lang="en-US" dirty="0"/>
              <a:t> everywhere, and the potential difference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dirty="0"/>
              <a:t> also increases by the factor </a:t>
            </a:r>
            <a:r>
              <a:rPr lang="en-US" i="1" dirty="0"/>
              <a:t>k</a:t>
            </a:r>
            <a:r>
              <a:rPr lang="en-US" dirty="0"/>
              <a:t>.</a:t>
            </a:r>
          </a:p>
          <a:p>
            <a:r>
              <a:rPr lang="en-US" dirty="0"/>
              <a:t>The ratio of </a:t>
            </a:r>
            <a:r>
              <a:rPr lang="en-US" i="1" dirty="0"/>
              <a:t>Q</a:t>
            </a:r>
            <a:r>
              <a:rPr lang="en-US" dirty="0"/>
              <a:t> to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dirty="0"/>
              <a:t> remains constant. This constant ratio is defined as the </a:t>
            </a:r>
            <a:r>
              <a:rPr lang="en-US" b="1" dirty="0"/>
              <a:t>Capacitance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of a </a:t>
            </a:r>
            <a:r>
              <a:rPr lang="en-US" i="1" dirty="0"/>
              <a:t>capacitor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89A54-836B-6A00-95BB-0EDDE073E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30343-A7D3-34C7-268D-843993D0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5C407-AD7C-1240-5BA8-7E1F741C3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104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9404F36-FBF6-DEF0-57BE-D94377EDE337}"/>
              </a:ext>
            </a:extLst>
          </p:cNvPr>
          <p:cNvSpPr/>
          <p:nvPr/>
        </p:nvSpPr>
        <p:spPr>
          <a:xfrm>
            <a:off x="11034182" y="2291292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r>
              <a:rPr lang="en-US" sz="2400" i="1" dirty="0"/>
              <a:t>Q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9B957DC-7CAB-0A54-8EF3-CD5B30FAA6CF}"/>
              </a:ext>
            </a:extLst>
          </p:cNvPr>
          <p:cNvSpPr/>
          <p:nvPr/>
        </p:nvSpPr>
        <p:spPr>
          <a:xfrm>
            <a:off x="8965168" y="2171548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  <a:r>
              <a:rPr lang="en-US" sz="2400" i="1" dirty="0"/>
              <a:t>Q</a:t>
            </a:r>
            <a:endParaRPr lang="en-US" sz="2000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98874B0-17CC-CA23-CC72-6709F7D132FC}"/>
              </a:ext>
            </a:extLst>
          </p:cNvPr>
          <p:cNvSpPr/>
          <p:nvPr/>
        </p:nvSpPr>
        <p:spPr>
          <a:xfrm>
            <a:off x="9830838" y="2492853"/>
            <a:ext cx="1257300" cy="45720"/>
          </a:xfrm>
          <a:custGeom>
            <a:avLst/>
            <a:gdLst>
              <a:gd name="connsiteX0" fmla="*/ 0 w 1257300"/>
              <a:gd name="connsiteY0" fmla="*/ 0 h 45720"/>
              <a:gd name="connsiteX1" fmla="*/ 807720 w 1257300"/>
              <a:gd name="connsiteY1" fmla="*/ 15240 h 45720"/>
              <a:gd name="connsiteX2" fmla="*/ 1257300 w 1257300"/>
              <a:gd name="connsiteY2" fmla="*/ 45720 h 4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57300" h="45720">
                <a:moveTo>
                  <a:pt x="0" y="0"/>
                </a:moveTo>
                <a:lnTo>
                  <a:pt x="807720" y="15240"/>
                </a:lnTo>
                <a:cubicBezTo>
                  <a:pt x="1017270" y="22860"/>
                  <a:pt x="1084580" y="20320"/>
                  <a:pt x="1257300" y="457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06A246-F7F0-55E7-C8A8-6B1983898A6A}"/>
              </a:ext>
            </a:extLst>
          </p:cNvPr>
          <p:cNvSpPr/>
          <p:nvPr/>
        </p:nvSpPr>
        <p:spPr>
          <a:xfrm>
            <a:off x="9724158" y="2033756"/>
            <a:ext cx="1440180" cy="352417"/>
          </a:xfrm>
          <a:custGeom>
            <a:avLst/>
            <a:gdLst>
              <a:gd name="connsiteX0" fmla="*/ 0 w 1440180"/>
              <a:gd name="connsiteY0" fmla="*/ 238117 h 352417"/>
              <a:gd name="connsiteX1" fmla="*/ 784860 w 1440180"/>
              <a:gd name="connsiteY1" fmla="*/ 1897 h 352417"/>
              <a:gd name="connsiteX2" fmla="*/ 1440180 w 1440180"/>
              <a:gd name="connsiteY2" fmla="*/ 352417 h 352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0180" h="352417">
                <a:moveTo>
                  <a:pt x="0" y="238117"/>
                </a:moveTo>
                <a:cubicBezTo>
                  <a:pt x="272415" y="110482"/>
                  <a:pt x="544830" y="-17153"/>
                  <a:pt x="784860" y="1897"/>
                </a:cubicBezTo>
                <a:cubicBezTo>
                  <a:pt x="1024890" y="20947"/>
                  <a:pt x="1268730" y="252087"/>
                  <a:pt x="1440180" y="35241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63A04F1-221C-C429-149D-AD6B3C6E2173}"/>
              </a:ext>
            </a:extLst>
          </p:cNvPr>
          <p:cNvSpPr/>
          <p:nvPr/>
        </p:nvSpPr>
        <p:spPr>
          <a:xfrm>
            <a:off x="9823218" y="2759553"/>
            <a:ext cx="1226820" cy="107547"/>
          </a:xfrm>
          <a:custGeom>
            <a:avLst/>
            <a:gdLst>
              <a:gd name="connsiteX0" fmla="*/ 0 w 1226820"/>
              <a:gd name="connsiteY0" fmla="*/ 0 h 107547"/>
              <a:gd name="connsiteX1" fmla="*/ 624840 w 1226820"/>
              <a:gd name="connsiteY1" fmla="*/ 106680 h 107547"/>
              <a:gd name="connsiteX2" fmla="*/ 1226820 w 1226820"/>
              <a:gd name="connsiteY2" fmla="*/ 45720 h 10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6820" h="107547">
                <a:moveTo>
                  <a:pt x="0" y="0"/>
                </a:moveTo>
                <a:cubicBezTo>
                  <a:pt x="210185" y="49530"/>
                  <a:pt x="420370" y="99060"/>
                  <a:pt x="624840" y="106680"/>
                </a:cubicBezTo>
                <a:cubicBezTo>
                  <a:pt x="829310" y="114300"/>
                  <a:pt x="1009650" y="69850"/>
                  <a:pt x="1226820" y="457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F4B6342-AB2A-9108-8941-FAE0A92C7E65}"/>
              </a:ext>
            </a:extLst>
          </p:cNvPr>
          <p:cNvSpPr/>
          <p:nvPr/>
        </p:nvSpPr>
        <p:spPr>
          <a:xfrm>
            <a:off x="9724158" y="2919573"/>
            <a:ext cx="1447800" cy="488105"/>
          </a:xfrm>
          <a:custGeom>
            <a:avLst/>
            <a:gdLst>
              <a:gd name="connsiteX0" fmla="*/ 0 w 1447800"/>
              <a:gd name="connsiteY0" fmla="*/ 0 h 488105"/>
              <a:gd name="connsiteX1" fmla="*/ 228600 w 1447800"/>
              <a:gd name="connsiteY1" fmla="*/ 289560 h 488105"/>
              <a:gd name="connsiteX2" fmla="*/ 716280 w 1447800"/>
              <a:gd name="connsiteY2" fmla="*/ 480060 h 488105"/>
              <a:gd name="connsiteX3" fmla="*/ 1249680 w 1447800"/>
              <a:gd name="connsiteY3" fmla="*/ 411480 h 488105"/>
              <a:gd name="connsiteX4" fmla="*/ 1447800 w 1447800"/>
              <a:gd name="connsiteY4" fmla="*/ 45720 h 48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7800" h="488105">
                <a:moveTo>
                  <a:pt x="0" y="0"/>
                </a:moveTo>
                <a:cubicBezTo>
                  <a:pt x="54610" y="104775"/>
                  <a:pt x="109220" y="209550"/>
                  <a:pt x="228600" y="289560"/>
                </a:cubicBezTo>
                <a:cubicBezTo>
                  <a:pt x="347980" y="369570"/>
                  <a:pt x="546100" y="459740"/>
                  <a:pt x="716280" y="480060"/>
                </a:cubicBezTo>
                <a:cubicBezTo>
                  <a:pt x="886460" y="500380"/>
                  <a:pt x="1127760" y="483870"/>
                  <a:pt x="1249680" y="411480"/>
                </a:cubicBezTo>
                <a:cubicBezTo>
                  <a:pt x="1371600" y="339090"/>
                  <a:pt x="1390650" y="168910"/>
                  <a:pt x="1447800" y="4572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DA6A047-A2C4-9FE7-C523-814B8324C80B}"/>
              </a:ext>
            </a:extLst>
          </p:cNvPr>
          <p:cNvCxnSpPr>
            <a:cxnSpLocks/>
          </p:cNvCxnSpPr>
          <p:nvPr/>
        </p:nvCxnSpPr>
        <p:spPr>
          <a:xfrm>
            <a:off x="10509018" y="3407678"/>
            <a:ext cx="95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A12E532-74F2-B1BE-104D-512C6C10CC14}"/>
              </a:ext>
            </a:extLst>
          </p:cNvPr>
          <p:cNvCxnSpPr>
            <a:cxnSpLocks/>
          </p:cNvCxnSpPr>
          <p:nvPr/>
        </p:nvCxnSpPr>
        <p:spPr>
          <a:xfrm>
            <a:off x="10461393" y="2865620"/>
            <a:ext cx="95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4B41676-F591-2149-CCAE-F4B5A2C804D2}"/>
              </a:ext>
            </a:extLst>
          </p:cNvPr>
          <p:cNvCxnSpPr>
            <a:cxnSpLocks/>
          </p:cNvCxnSpPr>
          <p:nvPr/>
        </p:nvCxnSpPr>
        <p:spPr>
          <a:xfrm>
            <a:off x="10440438" y="2505575"/>
            <a:ext cx="95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F5E732C-C447-B88E-B371-680273EF89BF}"/>
              </a:ext>
            </a:extLst>
          </p:cNvPr>
          <p:cNvCxnSpPr>
            <a:cxnSpLocks/>
          </p:cNvCxnSpPr>
          <p:nvPr/>
        </p:nvCxnSpPr>
        <p:spPr>
          <a:xfrm>
            <a:off x="10402338" y="2036288"/>
            <a:ext cx="9525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3E17830-9ECF-B711-3422-FD307A56B44F}"/>
              </a:ext>
            </a:extLst>
          </p:cNvPr>
          <p:cNvSpPr txBox="1"/>
          <p:nvPr/>
        </p:nvSpPr>
        <p:spPr>
          <a:xfrm>
            <a:off x="10312616" y="217134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0490992-7202-1C0C-0660-5ACE680FF1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496477"/>
              </p:ext>
            </p:extLst>
          </p:nvPr>
        </p:nvGraphicFramePr>
        <p:xfrm>
          <a:off x="9636234" y="4724073"/>
          <a:ext cx="1853120" cy="1335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393480" progId="Equation.DSMT4">
                  <p:embed/>
                </p:oleObj>
              </mc:Choice>
              <mc:Fallback>
                <p:oleObj name="Equation" r:id="rId2" imgW="5457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36234" y="4724073"/>
                        <a:ext cx="1853120" cy="1335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22">
            <a:extLst>
              <a:ext uri="{FF2B5EF4-FFF2-40B4-BE49-F238E27FC236}">
                <a16:creationId xmlns:a16="http://schemas.microsoft.com/office/drawing/2014/main" id="{B6E2BE5C-A87A-50CA-F588-5029CD1F7E1F}"/>
              </a:ext>
            </a:extLst>
          </p:cNvPr>
          <p:cNvSpPr/>
          <p:nvPr/>
        </p:nvSpPr>
        <p:spPr>
          <a:xfrm>
            <a:off x="9483701" y="1608101"/>
            <a:ext cx="2103973" cy="1182704"/>
          </a:xfrm>
          <a:prstGeom prst="arc">
            <a:avLst>
              <a:gd name="adj1" fmla="val 11021321"/>
              <a:gd name="adj2" fmla="val 10375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BB60C03-BBBF-F6F9-0564-A2222827D73D}"/>
              </a:ext>
            </a:extLst>
          </p:cNvPr>
          <p:cNvSpPr txBox="1"/>
          <p:nvPr/>
        </p:nvSpPr>
        <p:spPr>
          <a:xfrm>
            <a:off x="10091474" y="1469659"/>
            <a:ext cx="95795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+  </a:t>
            </a:r>
            <a:r>
              <a:rPr lang="en-US" i="1" dirty="0">
                <a:sym typeface="Symbol" panose="05050102010706020507" pitchFamily="18" charset="2"/>
              </a:rPr>
              <a:t>V   -</a:t>
            </a:r>
            <a:endParaRPr lang="en-US" i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380372-A55E-20B2-40D2-FF2A8CA4622B}"/>
              </a:ext>
            </a:extLst>
          </p:cNvPr>
          <p:cNvSpPr txBox="1"/>
          <p:nvPr/>
        </p:nvSpPr>
        <p:spPr>
          <a:xfrm>
            <a:off x="9603928" y="5663509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(F)</a:t>
            </a:r>
          </a:p>
        </p:txBody>
      </p:sp>
    </p:spTree>
    <p:extLst>
      <p:ext uri="{BB962C8B-B14F-4D97-AF65-F5344CB8AC3E}">
        <p14:creationId xmlns:p14="http://schemas.microsoft.com/office/powerpoint/2010/main" val="40621979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4D5C9-335A-4964-DD48-B381CAE2E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Fundamental Properties of 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E2B9-3C81-0B46-6E2D-8D40F913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4368" cy="4351338"/>
          </a:xfrm>
        </p:spPr>
        <p:txBody>
          <a:bodyPr>
            <a:normAutofit/>
          </a:bodyPr>
          <a:lstStyle/>
          <a:p>
            <a:r>
              <a:rPr lang="en-US" dirty="0"/>
              <a:t>The capacitance is the electric charge that must be added to the body per unit increase in its electric potential.</a:t>
            </a:r>
          </a:p>
          <a:p>
            <a:r>
              <a:rPr lang="en-US" dirty="0"/>
              <a:t>Its unit in SI is Coulomb per Volt, or </a:t>
            </a:r>
            <a:r>
              <a:rPr lang="en-US" i="1" dirty="0"/>
              <a:t>Farad</a:t>
            </a:r>
            <a:r>
              <a:rPr lang="en-US" dirty="0"/>
              <a:t> (F).</a:t>
            </a:r>
          </a:p>
          <a:p>
            <a:r>
              <a:rPr lang="en-US" dirty="0"/>
              <a:t>It depends on the geometry of the conductors and on the permittivity of the medium between them.</a:t>
            </a:r>
          </a:p>
          <a:p>
            <a:r>
              <a:rPr lang="en-US" dirty="0"/>
              <a:t>It does not depend on either the charge </a:t>
            </a:r>
            <a:r>
              <a:rPr lang="en-US" i="1" dirty="0"/>
              <a:t>Q</a:t>
            </a:r>
            <a:r>
              <a:rPr lang="en-US" dirty="0"/>
              <a:t> or the potential difference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r>
              <a:rPr lang="en-US" dirty="0"/>
              <a:t>A capacitor possesses a specific capacitance by its physical construction, even with no charge stored and no voltage applied.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7194-DBE1-EF99-F8D4-6EEF314A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696DF-71C8-0E90-AE24-8FF11B09C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CAA36-F42E-BAF0-2AB0-3707F581A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23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6C1E0-3375-9F8D-6431-577C8F028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 of Capacitance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6E19-D445-FE08-DF8B-E8FFCED26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3152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To determine the capacitance for a given structure, we can use one of two equivalent approaches:</a:t>
            </a:r>
          </a:p>
          <a:p>
            <a:pPr lvl="1"/>
            <a:r>
              <a:rPr lang="en-US" sz="2800" dirty="0"/>
              <a:t>Assume a Charge, Find Potential Difference in terms of Charge</a:t>
            </a:r>
          </a:p>
          <a:p>
            <a:pPr lvl="1"/>
            <a:r>
              <a:rPr lang="en-US" sz="2800" dirty="0"/>
              <a:t>Assume a Potential Difference, Find Charge in terms of Potential Difference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7C77E-2D3B-3904-B012-3B6E466B6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561DC-2D5E-5FB4-8635-131EF254C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E75FF-61A7-86B6-55FE-12455A69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FB619C-8FE0-A49E-C7F4-D8C6C13B84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970722"/>
              </p:ext>
            </p:extLst>
          </p:nvPr>
        </p:nvGraphicFramePr>
        <p:xfrm>
          <a:off x="9486440" y="1432335"/>
          <a:ext cx="1852613" cy="1335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53142" imgH="1334991" progId="Equation.DSMT4">
                  <p:embed/>
                </p:oleObj>
              </mc:Choice>
              <mc:Fallback>
                <p:oleObj name="Equation" r:id="rId2" imgW="1853142" imgH="133499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86440" y="1432335"/>
                        <a:ext cx="1852613" cy="1335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A744F10-056E-6AAD-6D0C-26342ADA1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049724"/>
              </p:ext>
            </p:extLst>
          </p:nvPr>
        </p:nvGraphicFramePr>
        <p:xfrm>
          <a:off x="9515932" y="3288507"/>
          <a:ext cx="1823121" cy="63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20" imgH="203040" progId="Equation.DSMT4">
                  <p:embed/>
                </p:oleObj>
              </mc:Choice>
              <mc:Fallback>
                <p:oleObj name="Equation" r:id="rId4" imgW="583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515932" y="3288507"/>
                        <a:ext cx="1823121" cy="63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C56E6DA-455F-8D25-B13C-ED416F04F1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918103"/>
              </p:ext>
            </p:extLst>
          </p:nvPr>
        </p:nvGraphicFramePr>
        <p:xfrm>
          <a:off x="9250460" y="4001294"/>
          <a:ext cx="1823121" cy="634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83920" imgH="203040" progId="Equation.DSMT4">
                  <p:embed/>
                </p:oleObj>
              </mc:Choice>
              <mc:Fallback>
                <p:oleObj name="Equation" r:id="rId6" imgW="583920" imgH="2030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A744F10-056E-6AAD-6D0C-26342ADA1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250460" y="4001294"/>
                        <a:ext cx="1823121" cy="634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49759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E0392-7E4B-628A-A315-ED35F7BE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of Calculation of Capacitance: Known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9C21A-FD45-474F-AB1F-6EE03DB31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892845" cy="4351338"/>
          </a:xfrm>
        </p:spPr>
        <p:txBody>
          <a:bodyPr/>
          <a:lstStyle/>
          <a:p>
            <a:r>
              <a:rPr lang="en-US" dirty="0"/>
              <a:t>Choose an appropriate coordinate system for the given geometry.</a:t>
            </a:r>
          </a:p>
          <a:p>
            <a:r>
              <a:rPr lang="en-US" dirty="0"/>
              <a:t>Assume charges +</a:t>
            </a:r>
            <a:r>
              <a:rPr lang="en-US" i="1" dirty="0"/>
              <a:t>Q</a:t>
            </a:r>
            <a:r>
              <a:rPr lang="en-US" dirty="0"/>
              <a:t> and -</a:t>
            </a:r>
            <a:r>
              <a:rPr lang="en-US" i="1" dirty="0"/>
              <a:t>Q</a:t>
            </a:r>
            <a:r>
              <a:rPr lang="en-US" dirty="0"/>
              <a:t> on the conductors.</a:t>
            </a:r>
          </a:p>
          <a:p>
            <a:r>
              <a:rPr lang="en-US" dirty="0"/>
              <a:t>Find </a:t>
            </a:r>
            <a:r>
              <a:rPr lang="en-US" b="1" dirty="0"/>
              <a:t>D</a:t>
            </a:r>
            <a:r>
              <a:rPr lang="en-US" dirty="0"/>
              <a:t> from </a:t>
            </a:r>
            <a:r>
              <a:rPr lang="en-US" i="1" dirty="0"/>
              <a:t>Q</a:t>
            </a:r>
            <a:r>
              <a:rPr lang="en-US" dirty="0"/>
              <a:t> by Gauss’s law or other relations.</a:t>
            </a:r>
          </a:p>
          <a:p>
            <a:r>
              <a:rPr lang="en-US" dirty="0"/>
              <a:t>Find </a:t>
            </a:r>
            <a:r>
              <a:rPr lang="en-US" b="1" dirty="0"/>
              <a:t>E</a:t>
            </a:r>
            <a:r>
              <a:rPr lang="en-US" dirty="0"/>
              <a:t> from the relation </a:t>
            </a:r>
            <a:r>
              <a:rPr lang="en-US" b="1" dirty="0"/>
              <a:t>E</a:t>
            </a:r>
            <a:r>
              <a:rPr lang="en-US" dirty="0"/>
              <a:t> = </a:t>
            </a:r>
            <a:r>
              <a:rPr lang="en-US" b="1" dirty="0"/>
              <a:t>D</a:t>
            </a:r>
            <a:r>
              <a:rPr lang="en-US" dirty="0"/>
              <a:t>/</a:t>
            </a:r>
            <a:r>
              <a:rPr lang="en-US" i="1" dirty="0">
                <a:sym typeface="Symbol" panose="05050102010706020507" pitchFamily="18" charset="2"/>
              </a:rPr>
              <a:t>.</a:t>
            </a:r>
          </a:p>
          <a:p>
            <a:r>
              <a:rPr lang="en-US" dirty="0"/>
              <a:t>Find 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>
                <a:sym typeface="Symbol" panose="05050102010706020507" pitchFamily="18" charset="2"/>
              </a:rPr>
              <a:t>V</a:t>
            </a:r>
            <a:r>
              <a:rPr lang="en-US" dirty="0"/>
              <a:t> by integrating the electric field between the conductors from the conductor carrying -</a:t>
            </a:r>
            <a:r>
              <a:rPr lang="en-US" i="1" dirty="0"/>
              <a:t>Q</a:t>
            </a:r>
            <a:r>
              <a:rPr lang="en-US" dirty="0"/>
              <a:t> to the other carrying +</a:t>
            </a:r>
            <a:r>
              <a:rPr lang="en-US" i="1" dirty="0"/>
              <a:t>Q</a:t>
            </a:r>
            <a:r>
              <a:rPr lang="en-US" dirty="0"/>
              <a:t>.</a:t>
            </a:r>
          </a:p>
          <a:p>
            <a:r>
              <a:rPr lang="en-US" dirty="0"/>
              <a:t>Find </a:t>
            </a:r>
            <a:r>
              <a:rPr lang="en-US" i="1" dirty="0"/>
              <a:t>C</a:t>
            </a:r>
            <a:r>
              <a:rPr lang="en-US" dirty="0"/>
              <a:t> by taking the ratio </a:t>
            </a:r>
            <a:r>
              <a:rPr lang="en-US" i="1" dirty="0"/>
              <a:t>Q</a:t>
            </a:r>
            <a:r>
              <a:rPr lang="en-US" dirty="0"/>
              <a:t>/</a:t>
            </a:r>
            <a:r>
              <a:rPr lang="en-US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C55FF-09B5-DA3A-9BB3-A4E0CD6A0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448D4-88AA-36D3-C766-9F5F51AB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C2C39-7CF3-C273-7C93-017C4844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107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E0C0887-FFA9-CD39-E14A-4980F02F92DB}"/>
              </a:ext>
            </a:extLst>
          </p:cNvPr>
          <p:cNvSpPr/>
          <p:nvPr/>
        </p:nvSpPr>
        <p:spPr>
          <a:xfrm>
            <a:off x="10994854" y="2698311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-</a:t>
            </a:r>
            <a:r>
              <a:rPr lang="en-US" sz="2400" i="1" dirty="0"/>
              <a:t>Q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E4F4FBB-7778-18CF-76EB-995CAEE45AD2}"/>
              </a:ext>
            </a:extLst>
          </p:cNvPr>
          <p:cNvSpPr/>
          <p:nvPr/>
        </p:nvSpPr>
        <p:spPr>
          <a:xfrm>
            <a:off x="8925840" y="2578567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+</a:t>
            </a:r>
            <a:r>
              <a:rPr lang="en-US" sz="2400" i="1" dirty="0"/>
              <a:t>Q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15884878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A97A920-4E5A-55E0-F8F6-A0E798F86A58}"/>
              </a:ext>
            </a:extLst>
          </p:cNvPr>
          <p:cNvSpPr/>
          <p:nvPr/>
        </p:nvSpPr>
        <p:spPr>
          <a:xfrm>
            <a:off x="8957187" y="3505481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31EE00-BB1D-ED2E-7267-A9F9F235E0B1}"/>
              </a:ext>
            </a:extLst>
          </p:cNvPr>
          <p:cNvSpPr/>
          <p:nvPr/>
        </p:nvSpPr>
        <p:spPr>
          <a:xfrm>
            <a:off x="8957187" y="2210676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D330A0-54B9-C8A8-4FC9-A5968CADA3F4}"/>
              </a:ext>
            </a:extLst>
          </p:cNvPr>
          <p:cNvSpPr/>
          <p:nvPr/>
        </p:nvSpPr>
        <p:spPr>
          <a:xfrm>
            <a:off x="8991601" y="4245934"/>
            <a:ext cx="2684207" cy="2148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E21B07-EF87-5BD5-66BB-21AC91C1F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Parallel-Plate Capacitor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5E749-BD56-98CD-3471-B53E9BCBE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67016" cy="4351338"/>
          </a:xfrm>
        </p:spPr>
        <p:txBody>
          <a:bodyPr/>
          <a:lstStyle/>
          <a:p>
            <a:r>
              <a:rPr lang="en-US" dirty="0"/>
              <a:t>Two parallel conducting plates of area </a:t>
            </a:r>
            <a:r>
              <a:rPr lang="en-US" i="1" dirty="0"/>
              <a:t>S</a:t>
            </a:r>
            <a:r>
              <a:rPr lang="en-US" dirty="0"/>
              <a:t>, separated by a small, uniform distance </a:t>
            </a:r>
            <a:r>
              <a:rPr lang="en-US" i="1" dirty="0"/>
              <a:t>d</a:t>
            </a:r>
            <a:r>
              <a:rPr lang="en-US" dirty="0"/>
              <a:t>, where </a:t>
            </a:r>
            <a:r>
              <a:rPr lang="en-US" i="1" dirty="0"/>
              <a:t>d</a:t>
            </a:r>
            <a:r>
              <a:rPr lang="en-US" dirty="0"/>
              <a:t> is much smaller than the linear dimensions of the plates.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E76DD-6F80-0559-2D22-1C72BAFCC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F8AE2-EA6E-65B1-E214-728BFEE9B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28FE9-32AE-676C-B27C-A183F084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701B682-ABFC-C4DF-05F4-2AFDFDC8D4BB}"/>
              </a:ext>
            </a:extLst>
          </p:cNvPr>
          <p:cNvCxnSpPr/>
          <p:nvPr/>
        </p:nvCxnSpPr>
        <p:spPr>
          <a:xfrm flipH="1">
            <a:off x="8957187" y="2590964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26EDAB-BDDD-F00D-1429-5B959B0CAD1F}"/>
              </a:ext>
            </a:extLst>
          </p:cNvPr>
          <p:cNvCxnSpPr/>
          <p:nvPr/>
        </p:nvCxnSpPr>
        <p:spPr>
          <a:xfrm flipH="1">
            <a:off x="8957187" y="3490913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62C9B0-B269-DC18-559B-4B13E8CF6C02}"/>
              </a:ext>
            </a:extLst>
          </p:cNvPr>
          <p:cNvSpPr/>
          <p:nvPr/>
        </p:nvSpPr>
        <p:spPr>
          <a:xfrm>
            <a:off x="8957187" y="2606014"/>
            <a:ext cx="2684207" cy="875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1207D0-E9CD-9C3E-DF72-10F1D6FF592E}"/>
              </a:ext>
            </a:extLst>
          </p:cNvPr>
          <p:cNvSpPr txBox="1"/>
          <p:nvPr/>
        </p:nvSpPr>
        <p:spPr>
          <a:xfrm>
            <a:off x="8957187" y="252032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29A912F-A282-0D0B-DA1E-DA8D56313B3A}"/>
              </a:ext>
            </a:extLst>
          </p:cNvPr>
          <p:cNvCxnSpPr/>
          <p:nvPr/>
        </p:nvCxnSpPr>
        <p:spPr>
          <a:xfrm flipV="1">
            <a:off x="11641394" y="2084438"/>
            <a:ext cx="0" cy="173736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5AB5E4B-0988-26DC-6E2E-6B876E127B5F}"/>
              </a:ext>
            </a:extLst>
          </p:cNvPr>
          <p:cNvSpPr txBox="1"/>
          <p:nvPr/>
        </p:nvSpPr>
        <p:spPr>
          <a:xfrm>
            <a:off x="11590434" y="327037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DEAD4B-F5AC-6120-D7A8-C2D586BF6E3D}"/>
              </a:ext>
            </a:extLst>
          </p:cNvPr>
          <p:cNvSpPr txBox="1"/>
          <p:nvPr/>
        </p:nvSpPr>
        <p:spPr>
          <a:xfrm>
            <a:off x="11611898" y="232027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25ABC-D450-1402-3B5D-EB5EB9CB7FBC}"/>
              </a:ext>
            </a:extLst>
          </p:cNvPr>
          <p:cNvSpPr txBox="1"/>
          <p:nvPr/>
        </p:nvSpPr>
        <p:spPr>
          <a:xfrm>
            <a:off x="11624096" y="175725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5A4D6-8F97-F307-3A88-75EC6DA7B49C}"/>
              </a:ext>
            </a:extLst>
          </p:cNvPr>
          <p:cNvCxnSpPr>
            <a:cxnSpLocks/>
          </p:cNvCxnSpPr>
          <p:nvPr/>
        </p:nvCxnSpPr>
        <p:spPr>
          <a:xfrm flipH="1">
            <a:off x="10383655" y="2810340"/>
            <a:ext cx="9833" cy="4394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58D8F15-9FC1-1720-2226-08A5894C275F}"/>
              </a:ext>
            </a:extLst>
          </p:cNvPr>
          <p:cNvSpPr txBox="1"/>
          <p:nvPr/>
        </p:nvSpPr>
        <p:spPr>
          <a:xfrm>
            <a:off x="10329308" y="270872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FB21B2-B158-30D0-C12F-1A2D6565E429}"/>
              </a:ext>
            </a:extLst>
          </p:cNvPr>
          <p:cNvSpPr txBox="1"/>
          <p:nvPr/>
        </p:nvSpPr>
        <p:spPr>
          <a:xfrm>
            <a:off x="9982200" y="2096232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+Q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A1A4F2-02D4-B76C-E939-203EA8037DBF}"/>
              </a:ext>
            </a:extLst>
          </p:cNvPr>
          <p:cNvSpPr txBox="1"/>
          <p:nvPr/>
        </p:nvSpPr>
        <p:spPr>
          <a:xfrm>
            <a:off x="10128617" y="3421142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8604AD-2BAD-0C8E-CD79-D69CF42D6C9C}"/>
              </a:ext>
            </a:extLst>
          </p:cNvPr>
          <p:cNvSpPr txBox="1"/>
          <p:nvPr/>
        </p:nvSpPr>
        <p:spPr>
          <a:xfrm>
            <a:off x="8396445" y="231571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+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endParaRPr lang="en-US" sz="2400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3C989D-FDAF-308B-9B94-C8DC6D87E145}"/>
              </a:ext>
            </a:extLst>
          </p:cNvPr>
          <p:cNvSpPr txBox="1"/>
          <p:nvPr/>
        </p:nvSpPr>
        <p:spPr>
          <a:xfrm>
            <a:off x="8522496" y="3214416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-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endParaRPr lang="en-US" sz="2400" baseline="-25000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A8A29F0-5B91-3E6C-06D8-A1D3E06A9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577552"/>
              </p:ext>
            </p:extLst>
          </p:nvPr>
        </p:nvGraphicFramePr>
        <p:xfrm>
          <a:off x="1178642" y="3270377"/>
          <a:ext cx="1031158" cy="84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2400" imgH="393480" progId="Equation.DSMT4">
                  <p:embed/>
                </p:oleObj>
              </mc:Choice>
              <mc:Fallback>
                <p:oleObj name="Equation" r:id="rId2" imgW="4824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78642" y="3270377"/>
                        <a:ext cx="1031158" cy="841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0D0C113-3923-C789-72BB-0710E0DFC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336692"/>
              </p:ext>
            </p:extLst>
          </p:nvPr>
        </p:nvGraphicFramePr>
        <p:xfrm>
          <a:off x="2775103" y="3270250"/>
          <a:ext cx="25527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3760" imgH="393480" progId="Equation.DSMT4">
                  <p:embed/>
                </p:oleObj>
              </mc:Choice>
              <mc:Fallback>
                <p:oleObj name="Equation" r:id="rId4" imgW="119376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A8A29F0-5B91-3E6C-06D8-A1D3E06A9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5103" y="3270250"/>
                        <a:ext cx="255270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53D2204-D32D-93F8-C89D-AF8A2FD080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47139"/>
              </p:ext>
            </p:extLst>
          </p:nvPr>
        </p:nvGraphicFramePr>
        <p:xfrm>
          <a:off x="5808028" y="3270250"/>
          <a:ext cx="2527300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393480" progId="Equation.DSMT4">
                  <p:embed/>
                </p:oleObj>
              </mc:Choice>
              <mc:Fallback>
                <p:oleObj name="Equation" r:id="rId6" imgW="1180800" imgH="39348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90D0C113-3923-C789-72BB-0710E0DFC9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8028" y="3270250"/>
                        <a:ext cx="2527300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477C536-8294-ACD0-CAF2-B942C9EE3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658694"/>
              </p:ext>
            </p:extLst>
          </p:nvPr>
        </p:nvGraphicFramePr>
        <p:xfrm>
          <a:off x="1172544" y="4246522"/>
          <a:ext cx="396557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54000" imgH="469800" progId="Equation.DSMT4">
                  <p:embed/>
                </p:oleObj>
              </mc:Choice>
              <mc:Fallback>
                <p:oleObj name="Equation" r:id="rId8" imgW="1854000" imgH="469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53D2204-D32D-93F8-C89D-AF8A2FD080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2544" y="4246522"/>
                        <a:ext cx="3965575" cy="1004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FD499B-3EF9-5AA5-6083-1D5B9458F2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5184622"/>
              </p:ext>
            </p:extLst>
          </p:nvPr>
        </p:nvGraphicFramePr>
        <p:xfrm>
          <a:off x="4984950" y="5235816"/>
          <a:ext cx="2222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393480" progId="Equation.DSMT4">
                  <p:embed/>
                </p:oleObj>
              </mc:Choice>
              <mc:Fallback>
                <p:oleObj name="Equation" r:id="rId10" imgW="88884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0477C536-8294-ACD0-CAF2-B942C9EE38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84950" y="5235816"/>
                        <a:ext cx="2222100" cy="983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B05E6A5-FCB1-D2E5-4E33-A68CE0CC7131}"/>
              </a:ext>
            </a:extLst>
          </p:cNvPr>
          <p:cNvCxnSpPr/>
          <p:nvPr/>
        </p:nvCxnSpPr>
        <p:spPr>
          <a:xfrm flipH="1">
            <a:off x="8991601" y="4911218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C8F0F5E-5A12-4922-EA8B-C7864B3D85D7}"/>
              </a:ext>
            </a:extLst>
          </p:cNvPr>
          <p:cNvCxnSpPr/>
          <p:nvPr/>
        </p:nvCxnSpPr>
        <p:spPr>
          <a:xfrm flipH="1">
            <a:off x="8991601" y="5816247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ABF703E-B3DA-1402-12E0-0A64004CD85D}"/>
              </a:ext>
            </a:extLst>
          </p:cNvPr>
          <p:cNvCxnSpPr>
            <a:cxnSpLocks/>
          </p:cNvCxnSpPr>
          <p:nvPr/>
        </p:nvCxnSpPr>
        <p:spPr>
          <a:xfrm flipH="1">
            <a:off x="10919513" y="5204498"/>
            <a:ext cx="9833" cy="4394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A95F05E-9C61-66F8-5D7C-5E97589B820E}"/>
              </a:ext>
            </a:extLst>
          </p:cNvPr>
          <p:cNvSpPr txBox="1"/>
          <p:nvPr/>
        </p:nvSpPr>
        <p:spPr>
          <a:xfrm>
            <a:off x="10093134" y="5699369"/>
            <a:ext cx="535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-</a:t>
            </a:r>
            <a:r>
              <a:rPr lang="en-US" sz="2400" baseline="-25000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s</a:t>
            </a:r>
            <a:endParaRPr lang="en-US" sz="24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23D717C-F51C-1E7B-9203-91E9A67AE444}"/>
              </a:ext>
            </a:extLst>
          </p:cNvPr>
          <p:cNvSpPr txBox="1"/>
          <p:nvPr/>
        </p:nvSpPr>
        <p:spPr>
          <a:xfrm>
            <a:off x="10040235" y="4463020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+</a:t>
            </a:r>
            <a:r>
              <a:rPr lang="en-US" sz="2400" baseline="-25000" dirty="0">
                <a:solidFill>
                  <a:srgbClr val="FF0000"/>
                </a:solidFill>
                <a:sym typeface="Symbol" panose="05050102010706020507" pitchFamily="18" charset="2"/>
              </a:rPr>
              <a:t>s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8094F489-6AF0-6181-AEDB-C8D8CACDB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87484"/>
              </p:ext>
            </p:extLst>
          </p:nvPr>
        </p:nvGraphicFramePr>
        <p:xfrm>
          <a:off x="10936434" y="5071167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28600" imgH="393480" progId="Equation.DSMT4">
                  <p:embed/>
                </p:oleObj>
              </mc:Choice>
              <mc:Fallback>
                <p:oleObj name="Equation" r:id="rId12" imgW="228600" imgH="39348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A8A29F0-5B91-3E6C-06D8-A1D3E06A9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936434" y="5071167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59DA9A6-B052-7358-3580-340F275CD281}"/>
              </a:ext>
            </a:extLst>
          </p:cNvPr>
          <p:cNvCxnSpPr>
            <a:cxnSpLocks/>
          </p:cNvCxnSpPr>
          <p:nvPr/>
        </p:nvCxnSpPr>
        <p:spPr>
          <a:xfrm flipH="1">
            <a:off x="10932089" y="5907874"/>
            <a:ext cx="9833" cy="4394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321C611-C805-847F-1240-F2A481B51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243903"/>
              </p:ext>
            </p:extLst>
          </p:nvPr>
        </p:nvGraphicFramePr>
        <p:xfrm>
          <a:off x="10949010" y="5774543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8094F489-6AF0-6181-AEDB-C8D8CACDB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949010" y="5774543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968C50C1-0FC8-2312-0C19-AA90E54BB98B}"/>
              </a:ext>
            </a:extLst>
          </p:cNvPr>
          <p:cNvCxnSpPr>
            <a:cxnSpLocks/>
          </p:cNvCxnSpPr>
          <p:nvPr/>
        </p:nvCxnSpPr>
        <p:spPr>
          <a:xfrm flipH="1" flipV="1">
            <a:off x="10922192" y="4395482"/>
            <a:ext cx="9833" cy="43944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A9F8B212-85C9-1A2D-9BB4-17F7FC7099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42763"/>
              </p:ext>
            </p:extLst>
          </p:nvPr>
        </p:nvGraphicFramePr>
        <p:xfrm>
          <a:off x="10939113" y="4262151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8094F489-6AF0-6181-AEDB-C8D8CACDB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939113" y="4262151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F70131D-1BCA-00EE-4595-4E07E60A0E30}"/>
              </a:ext>
            </a:extLst>
          </p:cNvPr>
          <p:cNvCxnSpPr>
            <a:cxnSpLocks/>
          </p:cNvCxnSpPr>
          <p:nvPr/>
        </p:nvCxnSpPr>
        <p:spPr>
          <a:xfrm flipH="1">
            <a:off x="9618042" y="5187132"/>
            <a:ext cx="9833" cy="4394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9F42725-98E2-FB29-F26B-0D7698E4E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42651"/>
              </p:ext>
            </p:extLst>
          </p:nvPr>
        </p:nvGraphicFramePr>
        <p:xfrm>
          <a:off x="9634963" y="5053801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8094F489-6AF0-6181-AEDB-C8D8CACDBD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34963" y="5053801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EEB774C-3E6B-D44B-CD13-C23CD2F88216}"/>
              </a:ext>
            </a:extLst>
          </p:cNvPr>
          <p:cNvCxnSpPr>
            <a:cxnSpLocks/>
          </p:cNvCxnSpPr>
          <p:nvPr/>
        </p:nvCxnSpPr>
        <p:spPr>
          <a:xfrm flipH="1" flipV="1">
            <a:off x="9630618" y="5920004"/>
            <a:ext cx="9833" cy="4394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45F469A1-EA02-04EF-E3BE-7AC2C52370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5344443"/>
              </p:ext>
            </p:extLst>
          </p:nvPr>
        </p:nvGraphicFramePr>
        <p:xfrm>
          <a:off x="9647539" y="5786673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41" name="Object 40">
                        <a:extLst>
                          <a:ext uri="{FF2B5EF4-FFF2-40B4-BE49-F238E27FC236}">
                            <a16:creationId xmlns:a16="http://schemas.microsoft.com/office/drawing/2014/main" id="{4321C611-C805-847F-1240-F2A481B518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47539" y="5786673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C96EE49-4D9B-EBF8-D4A9-872BF7F10C16}"/>
              </a:ext>
            </a:extLst>
          </p:cNvPr>
          <p:cNvCxnSpPr>
            <a:cxnSpLocks/>
          </p:cNvCxnSpPr>
          <p:nvPr/>
        </p:nvCxnSpPr>
        <p:spPr>
          <a:xfrm flipH="1">
            <a:off x="9620721" y="4407612"/>
            <a:ext cx="9833" cy="439445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51A04600-147E-B6DF-9C8F-E0B609175E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62624"/>
              </p:ext>
            </p:extLst>
          </p:nvPr>
        </p:nvGraphicFramePr>
        <p:xfrm>
          <a:off x="9637642" y="4274281"/>
          <a:ext cx="358593" cy="617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8600" imgH="393480" progId="Equation.DSMT4">
                  <p:embed/>
                </p:oleObj>
              </mc:Choice>
              <mc:Fallback>
                <p:oleObj name="Equation" r:id="rId14" imgW="228600" imgH="393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A9F8B212-85C9-1A2D-9BB4-17F7FC7099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37642" y="4274281"/>
                        <a:ext cx="358593" cy="6170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676022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ylinder 28">
            <a:extLst>
              <a:ext uri="{FF2B5EF4-FFF2-40B4-BE49-F238E27FC236}">
                <a16:creationId xmlns:a16="http://schemas.microsoft.com/office/drawing/2014/main" id="{8D0F18DC-3499-EA60-59C2-70C3BBFB0B29}"/>
              </a:ext>
            </a:extLst>
          </p:cNvPr>
          <p:cNvSpPr/>
          <p:nvPr/>
        </p:nvSpPr>
        <p:spPr>
          <a:xfrm>
            <a:off x="9368779" y="1765041"/>
            <a:ext cx="2241298" cy="3237567"/>
          </a:xfrm>
          <a:prstGeom prst="can">
            <a:avLst>
              <a:gd name="adj" fmla="val 46324"/>
            </a:avLst>
          </a:prstGeom>
          <a:solidFill>
            <a:schemeClr val="accent6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04BC86-4DAC-E9B9-B2D1-556231A17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Cylindrical Capacitor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0DEB7-1F94-169C-080D-2758FEB32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6399" cy="1294937"/>
          </a:xfrm>
        </p:spPr>
        <p:txBody>
          <a:bodyPr/>
          <a:lstStyle/>
          <a:p>
            <a:r>
              <a:rPr lang="en-US" dirty="0"/>
              <a:t>Two coaxial conducting cylinders of radii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 &lt; </a:t>
            </a:r>
            <a:r>
              <a:rPr lang="en-US" i="1" dirty="0"/>
              <a:t>b</a:t>
            </a:r>
            <a:r>
              <a:rPr lang="en-US" dirty="0"/>
              <a:t>) and length </a:t>
            </a:r>
            <a:r>
              <a:rPr lang="en-US" i="1" dirty="0"/>
              <a:t>L</a:t>
            </a:r>
            <a:r>
              <a:rPr lang="en-US" dirty="0"/>
              <a:t>. The space between cylinders filled with a dielectric of permittivity </a:t>
            </a:r>
            <a:r>
              <a:rPr lang="en-US" i="1" dirty="0"/>
              <a:t>ε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3BC08-4523-56A4-148E-FE0E76B39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6C8B9E-7CAF-5B19-79FE-7B553E2C5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BF437-F2EA-BC4E-8A5A-74CBD5C0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109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A999B8-E8DE-8364-14A7-41AC314C8056}"/>
              </a:ext>
            </a:extLst>
          </p:cNvPr>
          <p:cNvSpPr/>
          <p:nvPr/>
        </p:nvSpPr>
        <p:spPr>
          <a:xfrm>
            <a:off x="9822652" y="4372599"/>
            <a:ext cx="1372449" cy="40588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id="{401FF56F-85E2-AE89-8724-E76835CA44F3}"/>
              </a:ext>
            </a:extLst>
          </p:cNvPr>
          <p:cNvSpPr/>
          <p:nvPr/>
        </p:nvSpPr>
        <p:spPr>
          <a:xfrm>
            <a:off x="9828395" y="2074303"/>
            <a:ext cx="1372449" cy="2709394"/>
          </a:xfrm>
          <a:prstGeom prst="can">
            <a:avLst>
              <a:gd name="adj" fmla="val 31409"/>
            </a:avLst>
          </a:prstGeom>
          <a:solidFill>
            <a:srgbClr val="D9D9D9">
              <a:alpha val="40000"/>
            </a:srgb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B931BC4-CC44-1D0D-0BE6-092674C051BB}"/>
              </a:ext>
            </a:extLst>
          </p:cNvPr>
          <p:cNvCxnSpPr>
            <a:cxnSpLocks/>
          </p:cNvCxnSpPr>
          <p:nvPr/>
        </p:nvCxnSpPr>
        <p:spPr>
          <a:xfrm flipV="1">
            <a:off x="10514621" y="1802208"/>
            <a:ext cx="0" cy="320040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4E1D84C-892B-741D-4583-56B34867BBDB}"/>
              </a:ext>
            </a:extLst>
          </p:cNvPr>
          <p:cNvSpPr txBox="1"/>
          <p:nvPr/>
        </p:nvSpPr>
        <p:spPr>
          <a:xfrm>
            <a:off x="11643360" y="255924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B8DC0E-0EB4-F494-F0C6-FB35F4A47C4E}"/>
              </a:ext>
            </a:extLst>
          </p:cNvPr>
          <p:cNvCxnSpPr>
            <a:cxnSpLocks/>
          </p:cNvCxnSpPr>
          <p:nvPr/>
        </p:nvCxnSpPr>
        <p:spPr>
          <a:xfrm>
            <a:off x="11431028" y="3048014"/>
            <a:ext cx="548640" cy="0"/>
          </a:xfrm>
          <a:prstGeom prst="straightConnector1">
            <a:avLst/>
          </a:prstGeom>
          <a:ln w="28575">
            <a:solidFill>
              <a:srgbClr val="2FA73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C83E7A7-F44E-5E9D-ADF8-90D488AB1806}"/>
              </a:ext>
            </a:extLst>
          </p:cNvPr>
          <p:cNvCxnSpPr>
            <a:cxnSpLocks/>
          </p:cNvCxnSpPr>
          <p:nvPr/>
        </p:nvCxnSpPr>
        <p:spPr>
          <a:xfrm>
            <a:off x="10514621" y="3040380"/>
            <a:ext cx="91806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8D0737-C544-5BBF-0889-21429C92AB00}"/>
              </a:ext>
            </a:extLst>
          </p:cNvPr>
          <p:cNvSpPr txBox="1"/>
          <p:nvPr/>
        </p:nvSpPr>
        <p:spPr>
          <a:xfrm>
            <a:off x="10869823" y="289408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CCAF0-D45C-55E0-5149-23AD34AA9974}"/>
              </a:ext>
            </a:extLst>
          </p:cNvPr>
          <p:cNvSpPr txBox="1"/>
          <p:nvPr/>
        </p:nvSpPr>
        <p:spPr>
          <a:xfrm>
            <a:off x="10226040" y="147673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z</a:t>
            </a:r>
            <a:endParaRPr lang="en-US" sz="28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7E69E3-D8FE-4A61-93C2-5A3ED186F8F5}"/>
              </a:ext>
            </a:extLst>
          </p:cNvPr>
          <p:cNvSpPr txBox="1"/>
          <p:nvPr/>
        </p:nvSpPr>
        <p:spPr>
          <a:xfrm>
            <a:off x="10739617" y="3304768"/>
            <a:ext cx="54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 err="1">
                <a:sym typeface="Symbol" panose="05050102010706020507" pitchFamily="18" charset="2"/>
              </a:rPr>
              <a:t>si</a:t>
            </a:r>
            <a:endParaRPr lang="en-US" sz="2800" baseline="-250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8C49D76-3D74-A45A-00AD-1433768DF030}"/>
              </a:ext>
            </a:extLst>
          </p:cNvPr>
          <p:cNvSpPr/>
          <p:nvPr/>
        </p:nvSpPr>
        <p:spPr>
          <a:xfrm>
            <a:off x="10482617" y="3250269"/>
            <a:ext cx="64008" cy="64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AA1032-BCD0-A272-6D77-BFFB833B8C16}"/>
              </a:ext>
            </a:extLst>
          </p:cNvPr>
          <p:cNvSpPr txBox="1"/>
          <p:nvPr/>
        </p:nvSpPr>
        <p:spPr>
          <a:xfrm>
            <a:off x="10125330" y="30840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501C41-A6D5-4163-280D-80B438E7612B}"/>
              </a:ext>
            </a:extLst>
          </p:cNvPr>
          <p:cNvCxnSpPr/>
          <p:nvPr/>
        </p:nvCxnSpPr>
        <p:spPr>
          <a:xfrm flipV="1">
            <a:off x="9828377" y="2286000"/>
            <a:ext cx="0" cy="22860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F89C79-AEB1-3667-B98D-B98AA4405295}"/>
              </a:ext>
            </a:extLst>
          </p:cNvPr>
          <p:cNvCxnSpPr/>
          <p:nvPr/>
        </p:nvCxnSpPr>
        <p:spPr>
          <a:xfrm flipV="1">
            <a:off x="11200816" y="2286000"/>
            <a:ext cx="0" cy="22860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2BEF03-7F5D-06AE-AD2D-A9EA18DB560E}"/>
              </a:ext>
            </a:extLst>
          </p:cNvPr>
          <p:cNvCxnSpPr>
            <a:cxnSpLocks/>
          </p:cNvCxnSpPr>
          <p:nvPr/>
        </p:nvCxnSpPr>
        <p:spPr>
          <a:xfrm flipH="1">
            <a:off x="9829082" y="2293204"/>
            <a:ext cx="6858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6BE62E48-078D-05CF-DF1C-641E7CDFD47D}"/>
              </a:ext>
            </a:extLst>
          </p:cNvPr>
          <p:cNvSpPr txBox="1"/>
          <p:nvPr/>
        </p:nvSpPr>
        <p:spPr>
          <a:xfrm>
            <a:off x="10023901" y="18443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a</a:t>
            </a:r>
            <a:endParaRPr lang="en-US" sz="2800" baseline="-25000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0A376F-EB94-529D-8430-36716099CA41}"/>
              </a:ext>
            </a:extLst>
          </p:cNvPr>
          <p:cNvCxnSpPr/>
          <p:nvPr/>
        </p:nvCxnSpPr>
        <p:spPr>
          <a:xfrm flipV="1">
            <a:off x="9368778" y="2285584"/>
            <a:ext cx="0" cy="22860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86F86E7-E07E-7F59-DA07-C3DBCB0DE330}"/>
              </a:ext>
            </a:extLst>
          </p:cNvPr>
          <p:cNvCxnSpPr/>
          <p:nvPr/>
        </p:nvCxnSpPr>
        <p:spPr>
          <a:xfrm flipV="1">
            <a:off x="11610077" y="2290156"/>
            <a:ext cx="0" cy="228600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9FB3E635-B378-8AB1-430A-49FC8C81DE91}"/>
              </a:ext>
            </a:extLst>
          </p:cNvPr>
          <p:cNvCxnSpPr>
            <a:cxnSpLocks/>
          </p:cNvCxnSpPr>
          <p:nvPr/>
        </p:nvCxnSpPr>
        <p:spPr>
          <a:xfrm flipH="1">
            <a:off x="10520306" y="2292084"/>
            <a:ext cx="109728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AFE952-4727-CB36-3718-BE7C065A2DAA}"/>
              </a:ext>
            </a:extLst>
          </p:cNvPr>
          <p:cNvSpPr txBox="1"/>
          <p:nvPr/>
        </p:nvSpPr>
        <p:spPr>
          <a:xfrm>
            <a:off x="10869823" y="184433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b</a:t>
            </a:r>
            <a:endParaRPr lang="en-US" sz="2800" baseline="-250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612768F-551E-A85F-04DC-0D4348536E35}"/>
              </a:ext>
            </a:extLst>
          </p:cNvPr>
          <p:cNvCxnSpPr>
            <a:cxnSpLocks/>
          </p:cNvCxnSpPr>
          <p:nvPr/>
        </p:nvCxnSpPr>
        <p:spPr>
          <a:xfrm flipV="1">
            <a:off x="9204960" y="2257794"/>
            <a:ext cx="0" cy="231379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19BC33F-CF6C-F959-C948-7885C8DA109E}"/>
              </a:ext>
            </a:extLst>
          </p:cNvPr>
          <p:cNvSpPr txBox="1"/>
          <p:nvPr/>
        </p:nvSpPr>
        <p:spPr>
          <a:xfrm>
            <a:off x="8859594" y="308405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L</a:t>
            </a:r>
            <a:endParaRPr lang="en-US" sz="2800" baseline="-250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ADFBBC5-D329-B301-92E9-41E0A1BFD101}"/>
              </a:ext>
            </a:extLst>
          </p:cNvPr>
          <p:cNvSpPr txBox="1"/>
          <p:nvPr/>
        </p:nvSpPr>
        <p:spPr>
          <a:xfrm>
            <a:off x="9387612" y="3252167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3D31E54-0D89-6735-9C88-9D1906A502BE}"/>
              </a:ext>
            </a:extLst>
          </p:cNvPr>
          <p:cNvSpPr txBox="1"/>
          <p:nvPr/>
        </p:nvSpPr>
        <p:spPr>
          <a:xfrm>
            <a:off x="11200693" y="3229443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D691E7-7F6A-3A79-E277-82B65CE4DE2E}"/>
              </a:ext>
            </a:extLst>
          </p:cNvPr>
          <p:cNvSpPr txBox="1"/>
          <p:nvPr/>
        </p:nvSpPr>
        <p:spPr>
          <a:xfrm>
            <a:off x="11453451" y="3890027"/>
            <a:ext cx="7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-Q</a:t>
            </a:r>
            <a:endParaRPr lang="en-US" sz="28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EB5224A-3D5A-4846-CA12-A60F2248CF18}"/>
              </a:ext>
            </a:extLst>
          </p:cNvPr>
          <p:cNvSpPr txBox="1"/>
          <p:nvPr/>
        </p:nvSpPr>
        <p:spPr>
          <a:xfrm>
            <a:off x="10481026" y="3892078"/>
            <a:ext cx="7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+Q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3DB69158-D7A7-2B9C-95BF-B49919B5E2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957835"/>
              </p:ext>
            </p:extLst>
          </p:nvPr>
        </p:nvGraphicFramePr>
        <p:xfrm>
          <a:off x="838200" y="3155690"/>
          <a:ext cx="1279800" cy="70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393480" progId="Equation.DSMT4">
                  <p:embed/>
                </p:oleObj>
              </mc:Choice>
              <mc:Fallback>
                <p:oleObj name="Equation" r:id="rId2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3155690"/>
                        <a:ext cx="1279800" cy="70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A759CB4-4407-9E53-5C24-8F0BFC4F4E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448222"/>
              </p:ext>
            </p:extLst>
          </p:nvPr>
        </p:nvGraphicFramePr>
        <p:xfrm>
          <a:off x="581922" y="4122250"/>
          <a:ext cx="3862728" cy="70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5960" imgH="393480" progId="Equation.DSMT4">
                  <p:embed/>
                </p:oleObj>
              </mc:Choice>
              <mc:Fallback>
                <p:oleObj name="Equation" r:id="rId4" imgW="214596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DB69158-D7A7-2B9C-95BF-B49919B5E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1922" y="4122250"/>
                        <a:ext cx="3862728" cy="70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8E479A4C-9DB8-349E-3CAA-11CF71C8BF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981235"/>
              </p:ext>
            </p:extLst>
          </p:nvPr>
        </p:nvGraphicFramePr>
        <p:xfrm>
          <a:off x="2852180" y="3378858"/>
          <a:ext cx="1691280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39600" imgH="253800" progId="Equation.DSMT4">
                  <p:embed/>
                </p:oleObj>
              </mc:Choice>
              <mc:Fallback>
                <p:oleObj name="Equation" r:id="rId6" imgW="939600" imgH="25380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DB69158-D7A7-2B9C-95BF-B49919B5E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52180" y="3378858"/>
                        <a:ext cx="1691280" cy="45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3FB97905-FABC-7BDC-76EF-341DA4756C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563913"/>
              </p:ext>
            </p:extLst>
          </p:nvPr>
        </p:nvGraphicFramePr>
        <p:xfrm>
          <a:off x="4984531" y="4046061"/>
          <a:ext cx="1553904" cy="70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393480" progId="Equation.DSMT4">
                  <p:embed/>
                </p:oleObj>
              </mc:Choice>
              <mc:Fallback>
                <p:oleObj name="Equation" r:id="rId8" imgW="863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984531" y="4046061"/>
                        <a:ext cx="1553904" cy="70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9D4B558-5EB1-876B-B556-F28991E680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497620"/>
              </p:ext>
            </p:extLst>
          </p:nvPr>
        </p:nvGraphicFramePr>
        <p:xfrm>
          <a:off x="7078316" y="4018467"/>
          <a:ext cx="1531224" cy="708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50680" imgH="393480" progId="Equation.DSMT4">
                  <p:embed/>
                </p:oleObj>
              </mc:Choice>
              <mc:Fallback>
                <p:oleObj name="Equation" r:id="rId10" imgW="850680" imgH="3934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FB97905-FABC-7BDC-76EF-341DA4756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78316" y="4018467"/>
                        <a:ext cx="1531224" cy="708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9E8CE682-22B7-C237-5564-3D764C06FA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85428"/>
              </p:ext>
            </p:extLst>
          </p:nvPr>
        </p:nvGraphicFramePr>
        <p:xfrm>
          <a:off x="804863" y="5089525"/>
          <a:ext cx="5119687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844720" imgH="469800" progId="Equation.DSMT4">
                  <p:embed/>
                </p:oleObj>
              </mc:Choice>
              <mc:Fallback>
                <p:oleObj name="Equation" r:id="rId12" imgW="2844720" imgH="469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9D4B558-5EB1-876B-B556-F28991E6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04863" y="5089525"/>
                        <a:ext cx="5119687" cy="844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22A66F2B-7529-CF80-BED7-5BEDD8C34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723185"/>
              </p:ext>
            </p:extLst>
          </p:nvPr>
        </p:nvGraphicFramePr>
        <p:xfrm>
          <a:off x="7120092" y="5118238"/>
          <a:ext cx="24384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622080" progId="Equation.DSMT4">
                  <p:embed/>
                </p:oleObj>
              </mc:Choice>
              <mc:Fallback>
                <p:oleObj name="Equation" r:id="rId14" imgW="1218960" imgH="6220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E8CE682-22B7-C237-5564-3D764C06F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20092" y="5118238"/>
                        <a:ext cx="2438400" cy="12430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5039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D255B-98B4-7467-871F-5CE1B6B6F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0976-1C99-650F-5467-76AAE46EF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95299" cy="1325563"/>
          </a:xfrm>
        </p:spPr>
        <p:txBody>
          <a:bodyPr/>
          <a:lstStyle/>
          <a:p>
            <a:r>
              <a:rPr lang="en-US" dirty="0"/>
              <a:t>Postulates of Electrostatics in Free Space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4AD9A-BC88-2508-3FBF-B29F81BBC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ED008-B291-1F06-A7AD-E75AFF4FD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EDA5A6-4123-EF4C-8374-7267F3794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AA4B27C-4E36-F21A-7923-0DC7922DFA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669549"/>
              </p:ext>
            </p:extLst>
          </p:nvPr>
        </p:nvGraphicFramePr>
        <p:xfrm>
          <a:off x="2222308" y="2106536"/>
          <a:ext cx="2581187" cy="175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DSMT4">
                  <p:embed/>
                </p:oleObj>
              </mc:Choice>
              <mc:Fallback>
                <p:oleObj name="Equation" r:id="rId2" imgW="634680" imgH="4316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D76774-B7C1-DE58-A361-CC0E81B89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308" y="2106536"/>
                        <a:ext cx="2581187" cy="175544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3088CAD-D930-7ABC-3A6D-2C78A14BF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131917"/>
              </p:ext>
            </p:extLst>
          </p:nvPr>
        </p:nvGraphicFramePr>
        <p:xfrm>
          <a:off x="2222308" y="4543034"/>
          <a:ext cx="2581187" cy="767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177480" progId="Equation.DSMT4">
                  <p:embed/>
                </p:oleObj>
              </mc:Choice>
              <mc:Fallback>
                <p:oleObj name="Equation" r:id="rId4" imgW="59688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EE4863B0-1E8C-9581-4EE6-72AA1AA96C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22308" y="4543034"/>
                        <a:ext cx="2581187" cy="76750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A64BF49A-52B6-E334-5B22-39C0515B1222}"/>
              </a:ext>
            </a:extLst>
          </p:cNvPr>
          <p:cNvSpPr txBox="1"/>
          <p:nvPr/>
        </p:nvSpPr>
        <p:spPr>
          <a:xfrm>
            <a:off x="7713630" y="1583316"/>
            <a:ext cx="2268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Integral form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B8AC057-7024-5B78-2F72-15808A0C2F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774547"/>
              </p:ext>
            </p:extLst>
          </p:nvPr>
        </p:nvGraphicFramePr>
        <p:xfrm>
          <a:off x="7292314" y="4133986"/>
          <a:ext cx="3159795" cy="175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80880" progId="Equation.DSMT4">
                  <p:embed/>
                </p:oleObj>
              </mc:Choice>
              <mc:Fallback>
                <p:oleObj name="Equation" r:id="rId6" imgW="685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92314" y="4133986"/>
                        <a:ext cx="3159795" cy="175544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42EE140-F83A-DC20-3DFA-B52E68734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596781"/>
              </p:ext>
            </p:extLst>
          </p:nvPr>
        </p:nvGraphicFramePr>
        <p:xfrm>
          <a:off x="7276087" y="2157610"/>
          <a:ext cx="3192250" cy="17554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435329" imgH="1888383" progId="Equation.DSMT4">
                  <p:embed/>
                </p:oleObj>
              </mc:Choice>
              <mc:Fallback>
                <p:oleObj name="Equation" r:id="rId8" imgW="3435329" imgH="188838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6087" y="2157610"/>
                        <a:ext cx="3192250" cy="17554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86024E7-8A0B-389B-4CE1-103D4E6828D1}"/>
              </a:ext>
            </a:extLst>
          </p:cNvPr>
          <p:cNvSpPr txBox="1"/>
          <p:nvPr/>
        </p:nvSpPr>
        <p:spPr>
          <a:xfrm>
            <a:off x="2115210" y="1525441"/>
            <a:ext cx="28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Differential form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7FCA8BE-A3B0-7D5F-84D6-F279EE643A46}"/>
              </a:ext>
            </a:extLst>
          </p:cNvPr>
          <p:cNvSpPr/>
          <p:nvPr/>
        </p:nvSpPr>
        <p:spPr>
          <a:xfrm>
            <a:off x="6014977" y="1720382"/>
            <a:ext cx="162046" cy="435718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53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C78684A-0DCB-710E-1F66-F35EC68A7983}"/>
              </a:ext>
            </a:extLst>
          </p:cNvPr>
          <p:cNvSpPr/>
          <p:nvPr/>
        </p:nvSpPr>
        <p:spPr>
          <a:xfrm>
            <a:off x="9224313" y="2041507"/>
            <a:ext cx="2580615" cy="24815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E821048-A37A-F76D-9142-974ACE15E4BA}"/>
              </a:ext>
            </a:extLst>
          </p:cNvPr>
          <p:cNvSpPr/>
          <p:nvPr/>
        </p:nvSpPr>
        <p:spPr>
          <a:xfrm>
            <a:off x="9828821" y="2584182"/>
            <a:ext cx="1371600" cy="139618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CCDE5-5321-A65B-0B82-304C6F0CC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Capacitor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CF8B1-8F05-859D-B499-6C699F0D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A603E-F060-E62F-14C0-7A1892992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A4658-8C7B-B9D3-86C3-7259BAFA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110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86E7F7-44B4-E67B-E0B6-9E142FCF9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96399" cy="1294937"/>
          </a:xfrm>
        </p:spPr>
        <p:txBody>
          <a:bodyPr/>
          <a:lstStyle/>
          <a:p>
            <a:r>
              <a:rPr lang="en-US" dirty="0"/>
              <a:t>Two concentric conducting spheres of radii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dirty="0"/>
              <a:t> &lt; </a:t>
            </a:r>
            <a:r>
              <a:rPr lang="en-US" i="1" dirty="0"/>
              <a:t>b</a:t>
            </a:r>
            <a:r>
              <a:rPr lang="en-US" dirty="0"/>
              <a:t>). The space between cylinders filled with a dielectric of permittivity </a:t>
            </a:r>
            <a:r>
              <a:rPr lang="en-US" i="1" dirty="0"/>
              <a:t>ε</a:t>
            </a:r>
            <a:r>
              <a:rPr lang="en-US" dirty="0"/>
              <a:t>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69ACE6-090B-495F-599D-D039F3C83EF6}"/>
              </a:ext>
            </a:extLst>
          </p:cNvPr>
          <p:cNvSpPr/>
          <p:nvPr/>
        </p:nvSpPr>
        <p:spPr>
          <a:xfrm>
            <a:off x="10482617" y="3250269"/>
            <a:ext cx="64008" cy="64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4C79C-D8A2-4D49-BCA3-2EED359105CE}"/>
              </a:ext>
            </a:extLst>
          </p:cNvPr>
          <p:cNvSpPr txBox="1"/>
          <p:nvPr/>
        </p:nvSpPr>
        <p:spPr>
          <a:xfrm>
            <a:off x="10194154" y="3206667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27A31B-5C17-8722-B7EA-7E81E1D280CA}"/>
              </a:ext>
            </a:extLst>
          </p:cNvPr>
          <p:cNvSpPr txBox="1"/>
          <p:nvPr/>
        </p:nvSpPr>
        <p:spPr>
          <a:xfrm>
            <a:off x="9811320" y="3793868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5C8B43-149C-257E-E160-573A9D1292B5}"/>
              </a:ext>
            </a:extLst>
          </p:cNvPr>
          <p:cNvSpPr txBox="1"/>
          <p:nvPr/>
        </p:nvSpPr>
        <p:spPr>
          <a:xfrm>
            <a:off x="10450315" y="253603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9C21A23-EDD8-52AB-C1DA-60A9B7FC5506}"/>
              </a:ext>
            </a:extLst>
          </p:cNvPr>
          <p:cNvCxnSpPr>
            <a:cxnSpLocks/>
          </p:cNvCxnSpPr>
          <p:nvPr/>
        </p:nvCxnSpPr>
        <p:spPr>
          <a:xfrm flipH="1">
            <a:off x="9825489" y="3281782"/>
            <a:ext cx="6858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47B2B0D-34F6-BB2F-F00F-B109A9C60842}"/>
              </a:ext>
            </a:extLst>
          </p:cNvPr>
          <p:cNvSpPr txBox="1"/>
          <p:nvPr/>
        </p:nvSpPr>
        <p:spPr>
          <a:xfrm>
            <a:off x="10035548" y="28367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a</a:t>
            </a:r>
            <a:endParaRPr lang="en-US" sz="2800" baseline="-250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419033-C560-204B-B713-A89BD8CA9B6F}"/>
              </a:ext>
            </a:extLst>
          </p:cNvPr>
          <p:cNvCxnSpPr>
            <a:cxnSpLocks/>
            <a:stCxn id="12" idx="6"/>
          </p:cNvCxnSpPr>
          <p:nvPr/>
        </p:nvCxnSpPr>
        <p:spPr>
          <a:xfrm flipH="1" flipV="1">
            <a:off x="10516713" y="3280662"/>
            <a:ext cx="1288215" cy="161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279014-85E0-0A57-7118-B14DF6F2050A}"/>
              </a:ext>
            </a:extLst>
          </p:cNvPr>
          <p:cNvSpPr txBox="1"/>
          <p:nvPr/>
        </p:nvSpPr>
        <p:spPr>
          <a:xfrm>
            <a:off x="11136339" y="285895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b</a:t>
            </a:r>
            <a:endParaRPr lang="en-US" sz="2800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3C1214-3F98-9A15-5B3B-60FC5059840C}"/>
              </a:ext>
            </a:extLst>
          </p:cNvPr>
          <p:cNvSpPr txBox="1"/>
          <p:nvPr/>
        </p:nvSpPr>
        <p:spPr>
          <a:xfrm>
            <a:off x="11079160" y="230408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C8A6E11-DCA9-DB53-E3F6-A72A1A23DB60}"/>
              </a:ext>
            </a:extLst>
          </p:cNvPr>
          <p:cNvCxnSpPr>
            <a:cxnSpLocks/>
          </p:cNvCxnSpPr>
          <p:nvPr/>
        </p:nvCxnSpPr>
        <p:spPr>
          <a:xfrm flipV="1">
            <a:off x="11074400" y="2089305"/>
            <a:ext cx="350684" cy="468892"/>
          </a:xfrm>
          <a:prstGeom prst="straightConnector1">
            <a:avLst/>
          </a:prstGeom>
          <a:ln w="28575">
            <a:solidFill>
              <a:srgbClr val="2FA73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CABFF83-3ABB-3B4E-A0A3-E6C8CA06A50F}"/>
              </a:ext>
            </a:extLst>
          </p:cNvPr>
          <p:cNvCxnSpPr>
            <a:cxnSpLocks/>
          </p:cNvCxnSpPr>
          <p:nvPr/>
        </p:nvCxnSpPr>
        <p:spPr>
          <a:xfrm flipH="1">
            <a:off x="10511289" y="2530900"/>
            <a:ext cx="589714" cy="75739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E05FDFA-09AE-01F2-A124-995FFF7ADA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54101"/>
              </p:ext>
            </p:extLst>
          </p:nvPr>
        </p:nvGraphicFramePr>
        <p:xfrm>
          <a:off x="849313" y="3155950"/>
          <a:ext cx="12573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393480" progId="Equation.DSMT4">
                  <p:embed/>
                </p:oleObj>
              </mc:Choice>
              <mc:Fallback>
                <p:oleObj name="Equation" r:id="rId2" imgW="698400" imgH="393480" progId="Equation.DSMT4">
                  <p:embed/>
                  <p:pic>
                    <p:nvPicPr>
                      <p:cNvPr id="45" name="Object 44">
                        <a:extLst>
                          <a:ext uri="{FF2B5EF4-FFF2-40B4-BE49-F238E27FC236}">
                            <a16:creationId xmlns:a16="http://schemas.microsoft.com/office/drawing/2014/main" id="{3DB69158-D7A7-2B9C-95BF-B49919B5E2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49313" y="3155950"/>
                        <a:ext cx="12573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F728F4A3-4E16-3732-8176-70DB84DA47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239192"/>
              </p:ext>
            </p:extLst>
          </p:nvPr>
        </p:nvGraphicFramePr>
        <p:xfrm>
          <a:off x="627063" y="4122738"/>
          <a:ext cx="37719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393480" progId="Equation.DSMT4">
                  <p:embed/>
                </p:oleObj>
              </mc:Choice>
              <mc:Fallback>
                <p:oleObj name="Equation" r:id="rId4" imgW="2095200" imgH="393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A759CB4-4407-9E53-5C24-8F0BFC4F4E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7063" y="4122738"/>
                        <a:ext cx="37719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F5665C2C-D9D3-6F01-4A1F-D7B2282F2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69131"/>
              </p:ext>
            </p:extLst>
          </p:nvPr>
        </p:nvGraphicFramePr>
        <p:xfrm>
          <a:off x="2773363" y="3367088"/>
          <a:ext cx="18510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28520" imgH="266400" progId="Equation.DSMT4">
                  <p:embed/>
                </p:oleObj>
              </mc:Choice>
              <mc:Fallback>
                <p:oleObj name="Equation" r:id="rId6" imgW="1028520" imgH="2664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8E479A4C-9DB8-349E-3CAA-11CF71C8BF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773363" y="3367088"/>
                        <a:ext cx="1851025" cy="48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3142C339-97BF-0814-9F56-8BA46991F9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5302355"/>
              </p:ext>
            </p:extLst>
          </p:nvPr>
        </p:nvGraphicFramePr>
        <p:xfrm>
          <a:off x="4848225" y="4024313"/>
          <a:ext cx="18288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15920" imgH="419040" progId="Equation.DSMT4">
                  <p:embed/>
                </p:oleObj>
              </mc:Choice>
              <mc:Fallback>
                <p:oleObj name="Equation" r:id="rId8" imgW="1015920" imgH="41904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3FB97905-FABC-7BDC-76EF-341DA4756C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48225" y="4024313"/>
                        <a:ext cx="18288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9E8A37F8-D666-02D3-E630-793810FAE7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410588"/>
              </p:ext>
            </p:extLst>
          </p:nvPr>
        </p:nvGraphicFramePr>
        <p:xfrm>
          <a:off x="6942138" y="3995738"/>
          <a:ext cx="1803400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419040" progId="Equation.DSMT4">
                  <p:embed/>
                </p:oleObj>
              </mc:Choice>
              <mc:Fallback>
                <p:oleObj name="Equation" r:id="rId10" imgW="1002960" imgH="4190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9D4B558-5EB1-876B-B556-F28991E680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42138" y="3995738"/>
                        <a:ext cx="1803400" cy="75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B260820-2E3E-7442-44CE-3EC7FD0D8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81040"/>
              </p:ext>
            </p:extLst>
          </p:nvPr>
        </p:nvGraphicFramePr>
        <p:xfrm>
          <a:off x="627063" y="5207000"/>
          <a:ext cx="621506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54200" imgH="482400" progId="Equation.DSMT4">
                  <p:embed/>
                </p:oleObj>
              </mc:Choice>
              <mc:Fallback>
                <p:oleObj name="Equation" r:id="rId12" imgW="3454200" imgH="48240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9E8CE682-22B7-C237-5564-3D764C06FA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27063" y="5207000"/>
                        <a:ext cx="6215063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40D67DE-BC8C-FF91-791A-4B5499D40F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992877"/>
              </p:ext>
            </p:extLst>
          </p:nvPr>
        </p:nvGraphicFramePr>
        <p:xfrm>
          <a:off x="8153400" y="5207000"/>
          <a:ext cx="241300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06360" imgH="622080" progId="Equation.DSMT4">
                  <p:embed/>
                </p:oleObj>
              </mc:Choice>
              <mc:Fallback>
                <p:oleObj name="Equation" r:id="rId14" imgW="1206360" imgH="6220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22A66F2B-7529-CF80-BED7-5BEDD8C34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153400" y="5207000"/>
                        <a:ext cx="2413000" cy="12446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EF58EF6-C447-7B3C-A8A1-E738BA83122C}"/>
              </a:ext>
            </a:extLst>
          </p:cNvPr>
          <p:cNvSpPr txBox="1"/>
          <p:nvPr/>
        </p:nvSpPr>
        <p:spPr>
          <a:xfrm>
            <a:off x="11383297" y="3808470"/>
            <a:ext cx="7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sym typeface="Symbol" panose="05050102010706020507" pitchFamily="18" charset="2"/>
              </a:rPr>
              <a:t>-Q</a:t>
            </a:r>
            <a:endParaRPr lang="en-US" sz="2800" baseline="-25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8D592C4-D681-BC9F-814C-6AED9CA5C497}"/>
              </a:ext>
            </a:extLst>
          </p:cNvPr>
          <p:cNvSpPr txBox="1"/>
          <p:nvPr/>
        </p:nvSpPr>
        <p:spPr>
          <a:xfrm>
            <a:off x="10441742" y="3254410"/>
            <a:ext cx="7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+Q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6024F8-0E4C-927D-0F77-DBADE3400820}"/>
              </a:ext>
            </a:extLst>
          </p:cNvPr>
          <p:cNvSpPr txBox="1"/>
          <p:nvPr/>
        </p:nvSpPr>
        <p:spPr>
          <a:xfrm>
            <a:off x="9808695" y="2349856"/>
            <a:ext cx="54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 err="1">
                <a:sym typeface="Symbol" panose="05050102010706020507" pitchFamily="18" charset="2"/>
              </a:rPr>
              <a:t>si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74056445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B976F-1BDE-8559-AC6A-4F059196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5877" cy="1325563"/>
          </a:xfrm>
        </p:spPr>
        <p:txBody>
          <a:bodyPr/>
          <a:lstStyle/>
          <a:p>
            <a:r>
              <a:rPr lang="en-US" dirty="0"/>
              <a:t>Capacitance of an Isolated Conducting Sphere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A5C9-CA1B-0E61-7202-C2ED2588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0B46F-CA35-8E8F-C152-82FD87EC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7369-DB4B-7276-91B4-14793EE1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111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A7FB11-74C9-60FC-314C-1BBA3F38CD2C}"/>
              </a:ext>
            </a:extLst>
          </p:cNvPr>
          <p:cNvSpPr/>
          <p:nvPr/>
        </p:nvSpPr>
        <p:spPr>
          <a:xfrm>
            <a:off x="9828821" y="2584182"/>
            <a:ext cx="1371600" cy="1396181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BE6990-0D3A-3D49-D06F-E1B95BA61ADF}"/>
              </a:ext>
            </a:extLst>
          </p:cNvPr>
          <p:cNvSpPr/>
          <p:nvPr/>
        </p:nvSpPr>
        <p:spPr>
          <a:xfrm>
            <a:off x="10482617" y="3250269"/>
            <a:ext cx="64008" cy="6400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78EF5-41DF-A23C-523C-782FB083A4A2}"/>
              </a:ext>
            </a:extLst>
          </p:cNvPr>
          <p:cNvSpPr txBox="1"/>
          <p:nvPr/>
        </p:nvSpPr>
        <p:spPr>
          <a:xfrm>
            <a:off x="10194154" y="3206667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D2DAD7-3D8B-6FA2-5F1E-D234E47BF988}"/>
              </a:ext>
            </a:extLst>
          </p:cNvPr>
          <p:cNvSpPr txBox="1"/>
          <p:nvPr/>
        </p:nvSpPr>
        <p:spPr>
          <a:xfrm>
            <a:off x="9811320" y="3793868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7E307-2306-ADC1-0C5D-37E76605534B}"/>
              </a:ext>
            </a:extLst>
          </p:cNvPr>
          <p:cNvSpPr txBox="1"/>
          <p:nvPr/>
        </p:nvSpPr>
        <p:spPr>
          <a:xfrm>
            <a:off x="10450315" y="2536035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08A2B38-51CA-6037-88F9-3035C04663F1}"/>
              </a:ext>
            </a:extLst>
          </p:cNvPr>
          <p:cNvCxnSpPr>
            <a:cxnSpLocks/>
          </p:cNvCxnSpPr>
          <p:nvPr/>
        </p:nvCxnSpPr>
        <p:spPr>
          <a:xfrm flipH="1">
            <a:off x="9825489" y="3281782"/>
            <a:ext cx="68580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419D6-9616-162C-EA38-DBDF22C94178}"/>
              </a:ext>
            </a:extLst>
          </p:cNvPr>
          <p:cNvSpPr txBox="1"/>
          <p:nvPr/>
        </p:nvSpPr>
        <p:spPr>
          <a:xfrm>
            <a:off x="10035548" y="2836727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a</a:t>
            </a:r>
            <a:endParaRPr lang="en-US" sz="28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C27C2D-BE8B-77B2-3A95-90B3776AFEDA}"/>
              </a:ext>
            </a:extLst>
          </p:cNvPr>
          <p:cNvSpPr txBox="1"/>
          <p:nvPr/>
        </p:nvSpPr>
        <p:spPr>
          <a:xfrm>
            <a:off x="11079160" y="2304087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A7E5E4-935D-C138-BA12-85B3F3BF5F5D}"/>
              </a:ext>
            </a:extLst>
          </p:cNvPr>
          <p:cNvCxnSpPr>
            <a:cxnSpLocks/>
          </p:cNvCxnSpPr>
          <p:nvPr/>
        </p:nvCxnSpPr>
        <p:spPr>
          <a:xfrm flipV="1">
            <a:off x="11074400" y="2089305"/>
            <a:ext cx="350684" cy="468892"/>
          </a:xfrm>
          <a:prstGeom prst="straightConnector1">
            <a:avLst/>
          </a:prstGeom>
          <a:ln w="28575">
            <a:solidFill>
              <a:srgbClr val="2FA73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F44F870-C57D-0C1D-6F96-B94C70C5C697}"/>
              </a:ext>
            </a:extLst>
          </p:cNvPr>
          <p:cNvCxnSpPr>
            <a:cxnSpLocks/>
          </p:cNvCxnSpPr>
          <p:nvPr/>
        </p:nvCxnSpPr>
        <p:spPr>
          <a:xfrm flipH="1">
            <a:off x="10511289" y="2530900"/>
            <a:ext cx="589714" cy="757392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396176C7-206B-05C8-F770-CF1AB46B50CA}"/>
              </a:ext>
            </a:extLst>
          </p:cNvPr>
          <p:cNvSpPr txBox="1"/>
          <p:nvPr/>
        </p:nvSpPr>
        <p:spPr>
          <a:xfrm>
            <a:off x="10441742" y="3254410"/>
            <a:ext cx="726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rgbClr val="FF0000"/>
                </a:solidFill>
                <a:sym typeface="Symbol" panose="05050102010706020507" pitchFamily="18" charset="2"/>
              </a:rPr>
              <a:t>+Q</a:t>
            </a:r>
            <a:endParaRPr lang="en-US" sz="2800" baseline="-250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0755CF-2A7A-1158-B100-543B3E0365DF}"/>
              </a:ext>
            </a:extLst>
          </p:cNvPr>
          <p:cNvSpPr txBox="1"/>
          <p:nvPr/>
        </p:nvSpPr>
        <p:spPr>
          <a:xfrm>
            <a:off x="9668967" y="2219058"/>
            <a:ext cx="542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 err="1">
                <a:sym typeface="Symbol" panose="05050102010706020507" pitchFamily="18" charset="2"/>
              </a:rPr>
              <a:t>si</a:t>
            </a:r>
            <a:endParaRPr lang="en-US" sz="2800" baseline="-25000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66295A6-1AF3-8682-1D8C-AEA3B76E8B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951145"/>
              </p:ext>
            </p:extLst>
          </p:nvPr>
        </p:nvGraphicFramePr>
        <p:xfrm>
          <a:off x="2790920" y="2909596"/>
          <a:ext cx="5857409" cy="192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60" imgH="622080" progId="Equation.DSMT4">
                  <p:embed/>
                </p:oleObj>
              </mc:Choice>
              <mc:Fallback>
                <p:oleObj name="Equation" r:id="rId2" imgW="18921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90920" y="2909596"/>
                        <a:ext cx="5857409" cy="192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B3A5B8E-6C8D-E148-A585-6EEE293A8E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185080"/>
              </p:ext>
            </p:extLst>
          </p:nvPr>
        </p:nvGraphicFramePr>
        <p:xfrm>
          <a:off x="10696601" y="4407466"/>
          <a:ext cx="1456966" cy="88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47640" imgH="393480" progId="Equation.DSMT4">
                  <p:embed/>
                </p:oleObj>
              </mc:Choice>
              <mc:Fallback>
                <p:oleObj name="Equation" r:id="rId4" imgW="647640" imgH="393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F66295A6-1AF3-8682-1D8C-AEA3B76E8B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96601" y="4407466"/>
                        <a:ext cx="1456966" cy="88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E6E7636-C8A6-25D9-F6D8-A93ECAAF92F9}"/>
              </a:ext>
            </a:extLst>
          </p:cNvPr>
          <p:cNvSpPr/>
          <p:nvPr/>
        </p:nvSpPr>
        <p:spPr>
          <a:xfrm rot="14330816">
            <a:off x="10384157" y="4206610"/>
            <a:ext cx="687784" cy="220955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19592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B16EA-91A6-2CE4-FEF7-E889BB5E2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Series and Parallel Connections of Capacitors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B60A20-95B9-3E5B-7E6A-7B7CD0F7F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5842F-1C20-3A5F-4D28-B220DF05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F8EF8-96BB-D254-A82C-948334BB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068052-9B6F-1540-C458-CE1AAA253D94}"/>
              </a:ext>
            </a:extLst>
          </p:cNvPr>
          <p:cNvCxnSpPr/>
          <p:nvPr/>
        </p:nvCxnSpPr>
        <p:spPr>
          <a:xfrm>
            <a:off x="2368591" y="247773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B9E86DD-41A6-9055-8C85-9AC54F1468ED}"/>
              </a:ext>
            </a:extLst>
          </p:cNvPr>
          <p:cNvCxnSpPr/>
          <p:nvPr/>
        </p:nvCxnSpPr>
        <p:spPr>
          <a:xfrm>
            <a:off x="2533183" y="247773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10990B-E924-634B-D2B0-CA847497553B}"/>
              </a:ext>
            </a:extLst>
          </p:cNvPr>
          <p:cNvCxnSpPr/>
          <p:nvPr/>
        </p:nvCxnSpPr>
        <p:spPr>
          <a:xfrm>
            <a:off x="4380271" y="247773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3F4E942-5135-0C44-4756-6889B61CA0BE}"/>
              </a:ext>
            </a:extLst>
          </p:cNvPr>
          <p:cNvCxnSpPr/>
          <p:nvPr/>
        </p:nvCxnSpPr>
        <p:spPr>
          <a:xfrm>
            <a:off x="4544863" y="2477733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A7D8970-B8DB-6999-4839-3368D5D35CA4}"/>
              </a:ext>
            </a:extLst>
          </p:cNvPr>
          <p:cNvCxnSpPr/>
          <p:nvPr/>
        </p:nvCxnSpPr>
        <p:spPr>
          <a:xfrm>
            <a:off x="2533182" y="2694829"/>
            <a:ext cx="1828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4B66503-586E-F38E-A28C-7F29DA3B3F7B}"/>
              </a:ext>
            </a:extLst>
          </p:cNvPr>
          <p:cNvCxnSpPr>
            <a:cxnSpLocks/>
          </p:cNvCxnSpPr>
          <p:nvPr/>
        </p:nvCxnSpPr>
        <p:spPr>
          <a:xfrm>
            <a:off x="4550958" y="2707021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EA07F22-CFD6-E343-5957-FDE7C238C84A}"/>
              </a:ext>
            </a:extLst>
          </p:cNvPr>
          <p:cNvCxnSpPr>
            <a:cxnSpLocks/>
          </p:cNvCxnSpPr>
          <p:nvPr/>
        </p:nvCxnSpPr>
        <p:spPr>
          <a:xfrm>
            <a:off x="1454191" y="2694829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2A2898-B981-1A3B-9F5A-4065642E6EDA}"/>
              </a:ext>
            </a:extLst>
          </p:cNvPr>
          <p:cNvCxnSpPr>
            <a:cxnSpLocks/>
          </p:cNvCxnSpPr>
          <p:nvPr/>
        </p:nvCxnSpPr>
        <p:spPr>
          <a:xfrm flipV="1">
            <a:off x="1457534" y="2689749"/>
            <a:ext cx="0" cy="755904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C76CC09-5798-1380-8BF2-CDE4BA6A72E0}"/>
              </a:ext>
            </a:extLst>
          </p:cNvPr>
          <p:cNvCxnSpPr>
            <a:cxnSpLocks/>
          </p:cNvCxnSpPr>
          <p:nvPr/>
        </p:nvCxnSpPr>
        <p:spPr>
          <a:xfrm flipV="1">
            <a:off x="5465358" y="2700925"/>
            <a:ext cx="0" cy="755904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7F2C353-DE49-2A05-E74C-622A0D17C4AD}"/>
              </a:ext>
            </a:extLst>
          </p:cNvPr>
          <p:cNvSpPr txBox="1"/>
          <p:nvPr/>
        </p:nvSpPr>
        <p:spPr>
          <a:xfrm>
            <a:off x="2209800" y="1815127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r>
              <a:rPr lang="en-US" sz="3200" baseline="-25000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DC8ED5-968B-C015-5BFD-2269CC3E5C47}"/>
              </a:ext>
            </a:extLst>
          </p:cNvPr>
          <p:cNvSpPr txBox="1"/>
          <p:nvPr/>
        </p:nvSpPr>
        <p:spPr>
          <a:xfrm>
            <a:off x="4212620" y="1826811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r>
              <a:rPr lang="en-US" sz="3200" baseline="-25000" dirty="0"/>
              <a:t>2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25E69DC-EAD9-9710-228E-D98AC2E9F5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967125"/>
              </p:ext>
            </p:extLst>
          </p:nvPr>
        </p:nvGraphicFramePr>
        <p:xfrm>
          <a:off x="2174111" y="3196788"/>
          <a:ext cx="2452512" cy="1226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63280" imgH="431640" progId="Equation.DSMT4">
                  <p:embed/>
                </p:oleObj>
              </mc:Choice>
              <mc:Fallback>
                <p:oleObj name="Equation" r:id="rId2" imgW="8632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4111" y="3196788"/>
                        <a:ext cx="2452512" cy="1226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20FF2D2F-0EC6-76C0-49EE-3DCC595A3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555074"/>
              </p:ext>
            </p:extLst>
          </p:nvPr>
        </p:nvGraphicFramePr>
        <p:xfrm>
          <a:off x="2131623" y="4478448"/>
          <a:ext cx="2560638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444240" progId="Equation.DSMT4">
                  <p:embed/>
                </p:oleObj>
              </mc:Choice>
              <mc:Fallback>
                <p:oleObj name="Equation" r:id="rId4" imgW="901440" imgH="44424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25E69DC-EAD9-9710-228E-D98AC2E9F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31623" y="4478448"/>
                        <a:ext cx="2560638" cy="1262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C5D383-66B7-B815-DB36-3DA1EEDC804B}"/>
              </a:ext>
            </a:extLst>
          </p:cNvPr>
          <p:cNvCxnSpPr/>
          <p:nvPr/>
        </p:nvCxnSpPr>
        <p:spPr>
          <a:xfrm>
            <a:off x="9021718" y="3205808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923CA21-3A16-0F82-64C6-F7F1F9851B01}"/>
              </a:ext>
            </a:extLst>
          </p:cNvPr>
          <p:cNvCxnSpPr/>
          <p:nvPr/>
        </p:nvCxnSpPr>
        <p:spPr>
          <a:xfrm>
            <a:off x="9186310" y="3205808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B6D4ACB-E5DA-3A96-85ED-4C4FC719C10F}"/>
              </a:ext>
            </a:extLst>
          </p:cNvPr>
          <p:cNvCxnSpPr>
            <a:cxnSpLocks/>
          </p:cNvCxnSpPr>
          <p:nvPr/>
        </p:nvCxnSpPr>
        <p:spPr>
          <a:xfrm>
            <a:off x="9192405" y="3435096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B281174-8F71-2748-2A37-580C1E821DE4}"/>
              </a:ext>
            </a:extLst>
          </p:cNvPr>
          <p:cNvCxnSpPr>
            <a:cxnSpLocks/>
          </p:cNvCxnSpPr>
          <p:nvPr/>
        </p:nvCxnSpPr>
        <p:spPr>
          <a:xfrm>
            <a:off x="8104578" y="343789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24B4FA7-8078-1DB5-C507-8A0B4D51E630}"/>
              </a:ext>
            </a:extLst>
          </p:cNvPr>
          <p:cNvCxnSpPr>
            <a:cxnSpLocks/>
          </p:cNvCxnSpPr>
          <p:nvPr/>
        </p:nvCxnSpPr>
        <p:spPr>
          <a:xfrm flipV="1">
            <a:off x="8107921" y="2695194"/>
            <a:ext cx="0" cy="2286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DD51766-4915-ED7B-B8EE-6D3E2301BB1D}"/>
              </a:ext>
            </a:extLst>
          </p:cNvPr>
          <p:cNvCxnSpPr>
            <a:cxnSpLocks/>
          </p:cNvCxnSpPr>
          <p:nvPr/>
        </p:nvCxnSpPr>
        <p:spPr>
          <a:xfrm flipV="1">
            <a:off x="10106805" y="2691384"/>
            <a:ext cx="0" cy="2286000"/>
          </a:xfrm>
          <a:prstGeom prst="line">
            <a:avLst/>
          </a:prstGeom>
          <a:ln w="19050"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CE6B5EAA-CD5A-3EAA-133F-68977F25765F}"/>
              </a:ext>
            </a:extLst>
          </p:cNvPr>
          <p:cNvSpPr txBox="1"/>
          <p:nvPr/>
        </p:nvSpPr>
        <p:spPr>
          <a:xfrm>
            <a:off x="8784083" y="188925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r>
              <a:rPr lang="en-US" sz="3200" baseline="-250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5404D0E-07E8-D3B2-F265-CC5133F087A5}"/>
              </a:ext>
            </a:extLst>
          </p:cNvPr>
          <p:cNvSpPr txBox="1"/>
          <p:nvPr/>
        </p:nvSpPr>
        <p:spPr>
          <a:xfrm>
            <a:off x="8809846" y="3590985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/>
              <a:t>C</a:t>
            </a:r>
            <a:r>
              <a:rPr lang="en-US" sz="3200" baseline="-25000" dirty="0"/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A52001B-8E6F-E174-F748-4743288F1938}"/>
              </a:ext>
            </a:extLst>
          </p:cNvPr>
          <p:cNvCxnSpPr/>
          <p:nvPr/>
        </p:nvCxnSpPr>
        <p:spPr>
          <a:xfrm>
            <a:off x="9021718" y="2459048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2D7E94D-1BB1-FA8A-BB1C-24B3C37DF9ED}"/>
              </a:ext>
            </a:extLst>
          </p:cNvPr>
          <p:cNvCxnSpPr/>
          <p:nvPr/>
        </p:nvCxnSpPr>
        <p:spPr>
          <a:xfrm>
            <a:off x="9186310" y="2459048"/>
            <a:ext cx="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2A90836-0010-0C05-7F2C-AC1779EC6544}"/>
              </a:ext>
            </a:extLst>
          </p:cNvPr>
          <p:cNvCxnSpPr>
            <a:cxnSpLocks/>
          </p:cNvCxnSpPr>
          <p:nvPr/>
        </p:nvCxnSpPr>
        <p:spPr>
          <a:xfrm>
            <a:off x="9192405" y="2688336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9D5CB92-FCB8-8727-114C-E90B7BA1BD4E}"/>
              </a:ext>
            </a:extLst>
          </p:cNvPr>
          <p:cNvCxnSpPr>
            <a:cxnSpLocks/>
          </p:cNvCxnSpPr>
          <p:nvPr/>
        </p:nvCxnSpPr>
        <p:spPr>
          <a:xfrm>
            <a:off x="8104578" y="2691130"/>
            <a:ext cx="914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84EBBB8B-6D92-7B8D-546D-2BDC3EDF1D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679652"/>
              </p:ext>
            </p:extLst>
          </p:nvPr>
        </p:nvGraphicFramePr>
        <p:xfrm>
          <a:off x="7935788" y="5130478"/>
          <a:ext cx="2343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480" imgH="241200" progId="Equation.DSMT4">
                  <p:embed/>
                </p:oleObj>
              </mc:Choice>
              <mc:Fallback>
                <p:oleObj name="Equation" r:id="rId6" imgW="82548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25E69DC-EAD9-9710-228E-D98AC2E9F5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35788" y="5130478"/>
                        <a:ext cx="234315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01304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54FE-0987-2E79-5C33-2B3FC06AC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in Multiconductor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BB961-4955-347E-97B0-436EB164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68ACD-737E-16A3-2285-C74066DBE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04BC0-F2FA-6AEA-1C99-4E4ACE1F2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113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FD78DDA-80CC-8A32-D612-68FCA3841BEE}"/>
              </a:ext>
            </a:extLst>
          </p:cNvPr>
          <p:cNvSpPr/>
          <p:nvPr/>
        </p:nvSpPr>
        <p:spPr>
          <a:xfrm>
            <a:off x="10994854" y="2698311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endParaRPr lang="en-US" sz="2400" i="1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166D37-4F28-9AFF-F69C-0D82E8B861A7}"/>
              </a:ext>
            </a:extLst>
          </p:cNvPr>
          <p:cNvSpPr/>
          <p:nvPr/>
        </p:nvSpPr>
        <p:spPr>
          <a:xfrm>
            <a:off x="9547245" y="2282048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endParaRPr lang="en-US" sz="2000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90B4DC-7889-AB4A-2391-E0FEBDD4B6DD}"/>
              </a:ext>
            </a:extLst>
          </p:cNvPr>
          <p:cNvSpPr/>
          <p:nvPr/>
        </p:nvSpPr>
        <p:spPr>
          <a:xfrm>
            <a:off x="10695791" y="1426648"/>
            <a:ext cx="883397" cy="767851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26329 w 1227132"/>
              <a:gd name="connsiteY0" fmla="*/ 371956 h 993407"/>
              <a:gd name="connsiteX1" fmla="*/ 1019852 w 1227132"/>
              <a:gd name="connsiteY1" fmla="*/ 57323 h 993407"/>
              <a:gd name="connsiteX2" fmla="*/ 213607 w 1227132"/>
              <a:gd name="connsiteY2" fmla="*/ 76988 h 993407"/>
              <a:gd name="connsiteX3" fmla="*/ 66123 w 1227132"/>
              <a:gd name="connsiteY3" fmla="*/ 824240 h 993407"/>
              <a:gd name="connsiteX4" fmla="*/ 973943 w 1227132"/>
              <a:gd name="connsiteY4" fmla="*/ 966501 h 993407"/>
              <a:gd name="connsiteX5" fmla="*/ 1226329 w 1227132"/>
              <a:gd name="connsiteY5" fmla="*/ 371956 h 9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132" h="993407">
                <a:moveTo>
                  <a:pt x="1226329" y="371956"/>
                </a:moveTo>
                <a:cubicBezTo>
                  <a:pt x="1233980" y="220426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777298" y="1036965"/>
                  <a:pt x="973943" y="966501"/>
                </a:cubicBezTo>
                <a:cubicBezTo>
                  <a:pt x="1170588" y="896037"/>
                  <a:pt x="1218678" y="523486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i="1" baseline="-25000" dirty="0"/>
              <a:t>N</a:t>
            </a:r>
            <a:endParaRPr lang="en-US" sz="2400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79F031-3DF4-8613-2364-30C5825B2832}"/>
              </a:ext>
            </a:extLst>
          </p:cNvPr>
          <p:cNvSpPr txBox="1"/>
          <p:nvPr/>
        </p:nvSpPr>
        <p:spPr>
          <a:xfrm>
            <a:off x="11212129" y="33801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0EAF9F-3BDF-9567-5E9B-2C9F866B4380}"/>
              </a:ext>
            </a:extLst>
          </p:cNvPr>
          <p:cNvSpPr txBox="1"/>
          <p:nvPr/>
        </p:nvSpPr>
        <p:spPr>
          <a:xfrm>
            <a:off x="9744794" y="299683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42B5CF-DDF7-408E-5B8A-1F36E3B25745}"/>
              </a:ext>
            </a:extLst>
          </p:cNvPr>
          <p:cNvSpPr txBox="1"/>
          <p:nvPr/>
        </p:nvSpPr>
        <p:spPr>
          <a:xfrm>
            <a:off x="11067235" y="1008242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i="1" baseline="-25000" dirty="0"/>
              <a:t>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750DE8F-2199-8073-9CB4-2770B1EF70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66188" cy="4530725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N</a:t>
            </a:r>
            <a:r>
              <a:rPr lang="en-US" dirty="0"/>
              <a:t> conducting bodies in an isolated system.</a:t>
            </a:r>
          </a:p>
          <a:p>
            <a:r>
              <a:rPr lang="en-US" dirty="0"/>
              <a:t>In an isolated system,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 +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 + </a:t>
            </a:r>
            <a:r>
              <a:rPr lang="en-US" i="1" dirty="0"/>
              <a:t>Q</a:t>
            </a:r>
            <a:r>
              <a:rPr lang="en-US" baseline="-25000" dirty="0"/>
              <a:t>3</a:t>
            </a:r>
            <a:r>
              <a:rPr lang="en-US" dirty="0"/>
              <a:t> + … = constant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coefficients </a:t>
            </a:r>
            <a:r>
              <a:rPr lang="en-US" i="1" dirty="0" err="1"/>
              <a:t>c</a:t>
            </a:r>
            <a:r>
              <a:rPr lang="en-US" i="1" baseline="-25000" dirty="0" err="1"/>
              <a:t>ii</a:t>
            </a:r>
            <a:r>
              <a:rPr lang="en-US" dirty="0" err="1"/>
              <a:t>'s</a:t>
            </a:r>
            <a:r>
              <a:rPr lang="en-US" dirty="0"/>
              <a:t> are called the </a:t>
            </a:r>
            <a:r>
              <a:rPr lang="en-US" i="1" dirty="0"/>
              <a:t>coefficients of capacitance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 err="1"/>
              <a:t>c</a:t>
            </a:r>
            <a:r>
              <a:rPr lang="en-US" i="1" baseline="-25000" dirty="0" err="1"/>
              <a:t>ij</a:t>
            </a:r>
            <a:r>
              <a:rPr lang="en-US" dirty="0" err="1"/>
              <a:t>'s</a:t>
            </a:r>
            <a:r>
              <a:rPr lang="en-US" dirty="0"/>
              <a:t> (</a:t>
            </a:r>
            <a:r>
              <a:rPr lang="en-US" i="1" dirty="0" err="1"/>
              <a:t>i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</a:t>
            </a:r>
            <a:r>
              <a:rPr lang="en-US" dirty="0"/>
              <a:t> </a:t>
            </a:r>
            <a:r>
              <a:rPr lang="en-US" i="1" dirty="0"/>
              <a:t>j</a:t>
            </a:r>
            <a:r>
              <a:rPr lang="en-US" dirty="0"/>
              <a:t>) are called the </a:t>
            </a:r>
            <a:r>
              <a:rPr lang="en-US" i="1" dirty="0"/>
              <a:t>coefficients of induction</a:t>
            </a:r>
            <a:r>
              <a:rPr lang="en-US" dirty="0"/>
              <a:t>.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41D437A-6D3F-BBC8-6676-FE65744AB1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709489"/>
              </p:ext>
            </p:extLst>
          </p:nvPr>
        </p:nvGraphicFramePr>
        <p:xfrm>
          <a:off x="3446142" y="2764570"/>
          <a:ext cx="5150304" cy="2255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45960" imgH="939600" progId="Equation.DSMT4">
                  <p:embed/>
                </p:oleObj>
              </mc:Choice>
              <mc:Fallback>
                <p:oleObj name="Equation" r:id="rId2" imgW="2145960" imgH="93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6142" y="2764570"/>
                        <a:ext cx="5150304" cy="2255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35292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C286-CEDB-8584-6D8B-FA63B5020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in Multiconductor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6361-6519-AF15-99AF-14775F75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C8D6B-E913-4F33-A5C1-732DE8263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96F1-3F4A-D705-7991-E5B5FB3D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114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294B84-ECB2-872B-351F-21F909B7D1CC}"/>
              </a:ext>
            </a:extLst>
          </p:cNvPr>
          <p:cNvSpPr/>
          <p:nvPr/>
        </p:nvSpPr>
        <p:spPr>
          <a:xfrm>
            <a:off x="10994854" y="2698311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endParaRPr lang="en-US" sz="2400" i="1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81CF105-2D63-8CAE-C871-8E3D38C63F37}"/>
              </a:ext>
            </a:extLst>
          </p:cNvPr>
          <p:cNvSpPr/>
          <p:nvPr/>
        </p:nvSpPr>
        <p:spPr>
          <a:xfrm>
            <a:off x="9547245" y="2282048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endParaRPr lang="en-US" sz="2000" i="1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B6D43FA-306F-59CC-649D-4D83751F4930}"/>
              </a:ext>
            </a:extLst>
          </p:cNvPr>
          <p:cNvSpPr/>
          <p:nvPr/>
        </p:nvSpPr>
        <p:spPr>
          <a:xfrm>
            <a:off x="10695791" y="1426648"/>
            <a:ext cx="883397" cy="767851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26329 w 1227132"/>
              <a:gd name="connsiteY0" fmla="*/ 371956 h 993407"/>
              <a:gd name="connsiteX1" fmla="*/ 1019852 w 1227132"/>
              <a:gd name="connsiteY1" fmla="*/ 57323 h 993407"/>
              <a:gd name="connsiteX2" fmla="*/ 213607 w 1227132"/>
              <a:gd name="connsiteY2" fmla="*/ 76988 h 993407"/>
              <a:gd name="connsiteX3" fmla="*/ 66123 w 1227132"/>
              <a:gd name="connsiteY3" fmla="*/ 824240 h 993407"/>
              <a:gd name="connsiteX4" fmla="*/ 973943 w 1227132"/>
              <a:gd name="connsiteY4" fmla="*/ 966501 h 993407"/>
              <a:gd name="connsiteX5" fmla="*/ 1226329 w 1227132"/>
              <a:gd name="connsiteY5" fmla="*/ 371956 h 993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7132" h="993407">
                <a:moveTo>
                  <a:pt x="1226329" y="371956"/>
                </a:moveTo>
                <a:cubicBezTo>
                  <a:pt x="1233980" y="220426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777298" y="1036965"/>
                  <a:pt x="973943" y="966501"/>
                </a:cubicBezTo>
                <a:cubicBezTo>
                  <a:pt x="1170588" y="896037"/>
                  <a:pt x="1218678" y="523486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Q</a:t>
            </a:r>
            <a:r>
              <a:rPr lang="en-US" sz="2400" i="1" baseline="-25000" dirty="0"/>
              <a:t>N</a:t>
            </a:r>
            <a:endParaRPr lang="en-US" sz="24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3F3580-39B4-A153-27FE-67B0E6C92C96}"/>
              </a:ext>
            </a:extLst>
          </p:cNvPr>
          <p:cNvSpPr txBox="1"/>
          <p:nvPr/>
        </p:nvSpPr>
        <p:spPr>
          <a:xfrm>
            <a:off x="11212129" y="338018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73FBCD-FD0F-3AA5-2919-95258A5442EE}"/>
              </a:ext>
            </a:extLst>
          </p:cNvPr>
          <p:cNvSpPr txBox="1"/>
          <p:nvPr/>
        </p:nvSpPr>
        <p:spPr>
          <a:xfrm>
            <a:off x="9744794" y="299683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0E4100-BCD3-A9C8-F953-072A504A046F}"/>
              </a:ext>
            </a:extLst>
          </p:cNvPr>
          <p:cNvSpPr txBox="1"/>
          <p:nvPr/>
        </p:nvSpPr>
        <p:spPr>
          <a:xfrm>
            <a:off x="11067235" y="1008242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i="1" baseline="-25000" dirty="0"/>
              <a:t>N</a:t>
            </a:r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345D7FBA-BF30-8308-C1D6-8AF79C5E4D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904006"/>
              </p:ext>
            </p:extLst>
          </p:nvPr>
        </p:nvGraphicFramePr>
        <p:xfrm>
          <a:off x="2209800" y="1767681"/>
          <a:ext cx="5151437" cy="225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151374" imgH="2255749" progId="Equation.DSMT4">
                  <p:embed/>
                </p:oleObj>
              </mc:Choice>
              <mc:Fallback>
                <p:oleObj name="Equation" r:id="rId3" imgW="5151374" imgH="2255749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9800" y="1767681"/>
                        <a:ext cx="5151437" cy="225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5F9517BC-07DD-925E-9ED9-0042A4ED06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6000771"/>
              </p:ext>
            </p:extLst>
          </p:nvPr>
        </p:nvGraphicFramePr>
        <p:xfrm>
          <a:off x="2209800" y="4127020"/>
          <a:ext cx="4194160" cy="1322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444240" progId="Equation.DSMT4">
                  <p:embed/>
                </p:oleObj>
              </mc:Choice>
              <mc:Fallback>
                <p:oleObj name="Equation" r:id="rId5" imgW="1409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4127020"/>
                        <a:ext cx="4194160" cy="13224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0876E4-D9AD-0B59-2F95-E714E9FFE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174" y="5396487"/>
            <a:ext cx="9621617" cy="1096388"/>
          </a:xfrm>
        </p:spPr>
        <p:txBody>
          <a:bodyPr>
            <a:normAutofit/>
          </a:bodyPr>
          <a:lstStyle/>
          <a:p>
            <a:r>
              <a:rPr lang="en-US" sz="2400" dirty="0"/>
              <a:t>The coefficient </a:t>
            </a:r>
            <a:r>
              <a:rPr lang="en-US" sz="2400" i="1" dirty="0" err="1"/>
              <a:t>c</a:t>
            </a:r>
            <a:r>
              <a:rPr lang="en-US" sz="2400" i="1" baseline="-25000" dirty="0" err="1"/>
              <a:t>ij</a:t>
            </a:r>
            <a:r>
              <a:rPr lang="en-US" sz="2400" dirty="0"/>
              <a:t> is the charge on conductor </a:t>
            </a:r>
            <a:r>
              <a:rPr lang="en-US" sz="2400" i="1" dirty="0" err="1"/>
              <a:t>i</a:t>
            </a:r>
            <a:r>
              <a:rPr lang="en-US" sz="2400" dirty="0"/>
              <a:t> when conductor </a:t>
            </a:r>
            <a:r>
              <a:rPr lang="en-US" sz="2400" i="1" dirty="0"/>
              <a:t>j</a:t>
            </a:r>
            <a:r>
              <a:rPr lang="en-US" sz="2400" dirty="0"/>
              <a:t> is held at a potential of 1V and all other conductors are held at potential zero.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AA219380-2324-C1A2-DA26-AC60D897A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787374"/>
              </p:ext>
            </p:extLst>
          </p:nvPr>
        </p:nvGraphicFramePr>
        <p:xfrm>
          <a:off x="8075592" y="4655378"/>
          <a:ext cx="2341562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241200" progId="Equation.DSMT4">
                  <p:embed/>
                </p:oleObj>
              </mc:Choice>
              <mc:Fallback>
                <p:oleObj name="Equation" r:id="rId7" imgW="787320" imgH="2412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5F9517BC-07DD-925E-9ED9-0042A4ED0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075592" y="4655378"/>
                        <a:ext cx="2341562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31D4647-0438-3344-17F9-200E05AB82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713303"/>
              </p:ext>
            </p:extLst>
          </p:nvPr>
        </p:nvGraphicFramePr>
        <p:xfrm>
          <a:off x="8075592" y="4080715"/>
          <a:ext cx="120967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06080" imgH="228600" progId="Equation.DSMT4">
                  <p:embed/>
                </p:oleObj>
              </mc:Choice>
              <mc:Fallback>
                <p:oleObj name="Equation" r:id="rId9" imgW="40608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AA219380-2324-C1A2-DA26-AC60D897A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75592" y="4080715"/>
                        <a:ext cx="120967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74973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8109D-8B36-D940-957D-4641EF9A8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64A10-3C32-5585-4EC0-779A21521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160" cy="1325563"/>
          </a:xfrm>
        </p:spPr>
        <p:txBody>
          <a:bodyPr/>
          <a:lstStyle/>
          <a:p>
            <a:r>
              <a:rPr lang="en-US" dirty="0"/>
              <a:t>Capacitance of an Isolated Two-Conductor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1AB35-5A7E-C8CB-2D11-1A0F8202D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8481-DE3E-0089-564E-0D73DBA4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61693-246D-CAF9-19EC-28A3D1D90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115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A39B545-77B4-C84C-E89A-1F61734D5A30}"/>
              </a:ext>
            </a:extLst>
          </p:cNvPr>
          <p:cNvSpPr/>
          <p:nvPr/>
        </p:nvSpPr>
        <p:spPr>
          <a:xfrm>
            <a:off x="11066267" y="3355647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/>
              <a:t>+</a:t>
            </a:r>
            <a:r>
              <a:rPr lang="en-US" sz="2400" i="1" dirty="0"/>
              <a:t>Q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C53B439-0886-E19F-07A3-4B8D4DF23352}"/>
              </a:ext>
            </a:extLst>
          </p:cNvPr>
          <p:cNvSpPr/>
          <p:nvPr/>
        </p:nvSpPr>
        <p:spPr>
          <a:xfrm>
            <a:off x="9540002" y="3303178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i="1" dirty="0"/>
              <a:t>-</a:t>
            </a:r>
            <a:r>
              <a:rPr lang="en-US" sz="2400" i="1" dirty="0"/>
              <a:t>Q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A3580-DA33-3095-A527-C8CB984DAF5D}"/>
              </a:ext>
            </a:extLst>
          </p:cNvPr>
          <p:cNvSpPr txBox="1"/>
          <p:nvPr/>
        </p:nvSpPr>
        <p:spPr>
          <a:xfrm>
            <a:off x="11283542" y="403751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664F1-B6C4-4F68-82EF-5C4F3D78AE07}"/>
              </a:ext>
            </a:extLst>
          </p:cNvPr>
          <p:cNvSpPr txBox="1"/>
          <p:nvPr/>
        </p:nvSpPr>
        <p:spPr>
          <a:xfrm>
            <a:off x="9737551" y="401796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A19858-A404-73E3-DBEA-4ABAA3A813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61784"/>
              </p:ext>
            </p:extLst>
          </p:nvPr>
        </p:nvGraphicFramePr>
        <p:xfrm>
          <a:off x="4066808" y="1711414"/>
          <a:ext cx="286992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82400" progId="Equation.DSMT4">
                  <p:embed/>
                </p:oleObj>
              </mc:Choice>
              <mc:Fallback>
                <p:oleObj name="Equation" r:id="rId2" imgW="143496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66808" y="1711414"/>
                        <a:ext cx="286992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8F773FDF-CF81-5170-0DCD-6526E336D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734913"/>
              </p:ext>
            </p:extLst>
          </p:nvPr>
        </p:nvGraphicFramePr>
        <p:xfrm>
          <a:off x="7324831" y="1687191"/>
          <a:ext cx="482544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412720" imgH="482400" progId="Equation.DSMT4">
                  <p:embed/>
                </p:oleObj>
              </mc:Choice>
              <mc:Fallback>
                <p:oleObj name="Equation" r:id="rId4" imgW="2412720" imgH="4824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A19858-A404-73E3-DBEA-4ABAA3A813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24831" y="1687191"/>
                        <a:ext cx="482544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5D94193-90A9-ED73-EF13-821A91248A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5769073"/>
              </p:ext>
            </p:extLst>
          </p:nvPr>
        </p:nvGraphicFramePr>
        <p:xfrm>
          <a:off x="838200" y="2913473"/>
          <a:ext cx="2311200" cy="1777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888840" progId="Equation.DSMT4">
                  <p:embed/>
                </p:oleObj>
              </mc:Choice>
              <mc:Fallback>
                <p:oleObj name="Equation" r:id="rId6" imgW="115560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2913473"/>
                        <a:ext cx="2311200" cy="1777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1AB8A4CB-6D15-2675-DAF7-AD2199E191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503659"/>
              </p:ext>
            </p:extLst>
          </p:nvPr>
        </p:nvGraphicFramePr>
        <p:xfrm>
          <a:off x="4038600" y="3450403"/>
          <a:ext cx="358128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431640" progId="Equation.DSMT4">
                  <p:embed/>
                </p:oleObj>
              </mc:Choice>
              <mc:Fallback>
                <p:oleObj name="Equation" r:id="rId8" imgW="17906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38600" y="3450403"/>
                        <a:ext cx="358128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363A23B-D0FD-432D-D4A2-AD7A7DF2E0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998879"/>
              </p:ext>
            </p:extLst>
          </p:nvPr>
        </p:nvGraphicFramePr>
        <p:xfrm>
          <a:off x="3581400" y="5017339"/>
          <a:ext cx="4710112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06280" imgH="431640" progId="Equation.DSMT4">
                  <p:embed/>
                </p:oleObj>
              </mc:Choice>
              <mc:Fallback>
                <p:oleObj name="Equation" r:id="rId10" imgW="200628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1AB8A4CB-6D15-2675-DAF7-AD2199E191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81400" y="5017339"/>
                        <a:ext cx="4710112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D9C6431-5377-7F4D-379E-9C013A08DB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6576731"/>
              </p:ext>
            </p:extLst>
          </p:nvPr>
        </p:nvGraphicFramePr>
        <p:xfrm>
          <a:off x="838200" y="1711414"/>
          <a:ext cx="279360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96800" imgH="482400" progId="Equation.DSMT4">
                  <p:embed/>
                </p:oleObj>
              </mc:Choice>
              <mc:Fallback>
                <p:oleObj name="Equation" r:id="rId12" imgW="1396800" imgH="482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6A186C5F-3D9B-E370-71CB-C95A83E004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200" y="1711414"/>
                        <a:ext cx="2793600" cy="96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3514836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CC046-D5F4-18C7-8B44-CABE833FD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C7E52-7FE2-0706-F370-66C0E15C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59160" cy="1325563"/>
          </a:xfrm>
        </p:spPr>
        <p:txBody>
          <a:bodyPr/>
          <a:lstStyle/>
          <a:p>
            <a:r>
              <a:rPr lang="en-US" dirty="0"/>
              <a:t>Capacitance of an Isolated Two-Conductor System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255269-7613-C0C2-75F8-68706208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0FD76-F2BB-244B-C8F7-F7D648587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E2E35-CACF-7436-AF7C-4E7B8E215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116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5649E66-C875-F782-A634-5765513E71A5}"/>
              </a:ext>
            </a:extLst>
          </p:cNvPr>
          <p:cNvSpPr/>
          <p:nvPr/>
        </p:nvSpPr>
        <p:spPr>
          <a:xfrm>
            <a:off x="10899119" y="2266210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/>
              <a:t>+</a:t>
            </a:r>
            <a:r>
              <a:rPr lang="en-US" sz="2400" i="1" dirty="0"/>
              <a:t>Q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962421-DC0D-A929-BEA4-9C2821C689B3}"/>
              </a:ext>
            </a:extLst>
          </p:cNvPr>
          <p:cNvSpPr/>
          <p:nvPr/>
        </p:nvSpPr>
        <p:spPr>
          <a:xfrm>
            <a:off x="9372854" y="2213741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i="1" dirty="0"/>
              <a:t>-</a:t>
            </a:r>
            <a:r>
              <a:rPr lang="en-US" sz="2400" i="1" dirty="0"/>
              <a:t>Q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6615F4-BD42-65C3-85D4-E1D4DB67B4AF}"/>
              </a:ext>
            </a:extLst>
          </p:cNvPr>
          <p:cNvSpPr txBox="1"/>
          <p:nvPr/>
        </p:nvSpPr>
        <p:spPr>
          <a:xfrm>
            <a:off x="11116394" y="2948080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ECA39F-74D2-7357-0DC9-785336935B97}"/>
              </a:ext>
            </a:extLst>
          </p:cNvPr>
          <p:cNvSpPr txBox="1"/>
          <p:nvPr/>
        </p:nvSpPr>
        <p:spPr>
          <a:xfrm>
            <a:off x="9570403" y="2928524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A8D8E57-2139-D538-37F1-BFDC558952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7342984"/>
              </p:ext>
            </p:extLst>
          </p:nvPr>
        </p:nvGraphicFramePr>
        <p:xfrm>
          <a:off x="585788" y="2105025"/>
          <a:ext cx="4740275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31640" progId="Equation.DSMT4">
                  <p:embed/>
                </p:oleObj>
              </mc:Choice>
              <mc:Fallback>
                <p:oleObj name="Equation" r:id="rId2" imgW="201924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4363A23B-D0FD-432D-D4A2-AD7A7DF2E0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788" y="2105025"/>
                        <a:ext cx="4740275" cy="101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8915ED41-B23E-1A42-82C9-0F5D168CCCEF}"/>
              </a:ext>
            </a:extLst>
          </p:cNvPr>
          <p:cNvSpPr/>
          <p:nvPr/>
        </p:nvSpPr>
        <p:spPr>
          <a:xfrm>
            <a:off x="9448800" y="4165600"/>
            <a:ext cx="793963" cy="781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-</a:t>
            </a:r>
            <a:r>
              <a:rPr lang="en-US" sz="2400" i="1" dirty="0"/>
              <a:t>Q</a:t>
            </a:r>
            <a:endParaRPr lang="en-US" i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C4DDBFC-3238-C4DA-5821-033C8F3998D3}"/>
              </a:ext>
            </a:extLst>
          </p:cNvPr>
          <p:cNvSpPr/>
          <p:nvPr/>
        </p:nvSpPr>
        <p:spPr>
          <a:xfrm>
            <a:off x="11014517" y="4165600"/>
            <a:ext cx="793963" cy="7816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+</a:t>
            </a:r>
            <a:r>
              <a:rPr lang="en-US" sz="2400" i="1" dirty="0"/>
              <a:t>Q</a:t>
            </a:r>
            <a:endParaRPr lang="en-US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B498C5-1B0D-7633-5F4A-960C72B41DB5}"/>
              </a:ext>
            </a:extLst>
          </p:cNvPr>
          <p:cNvSpPr txBox="1"/>
          <p:nvPr/>
        </p:nvSpPr>
        <p:spPr>
          <a:xfrm>
            <a:off x="11217994" y="489640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581ECD-CAEE-2C84-5E81-A6501E36BFD9}"/>
              </a:ext>
            </a:extLst>
          </p:cNvPr>
          <p:cNvSpPr txBox="1"/>
          <p:nvPr/>
        </p:nvSpPr>
        <p:spPr>
          <a:xfrm>
            <a:off x="9672003" y="4876851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B53CABCF-1007-5021-9867-DB1835C436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354638"/>
              </p:ext>
            </p:extLst>
          </p:nvPr>
        </p:nvGraphicFramePr>
        <p:xfrm>
          <a:off x="585788" y="4003675"/>
          <a:ext cx="6051550" cy="1103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77960" imgH="469800" progId="Equation.DSMT4">
                  <p:embed/>
                </p:oleObj>
              </mc:Choice>
              <mc:Fallback>
                <p:oleObj name="Equation" r:id="rId4" imgW="2577960" imgH="469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7A8D8E57-2139-D538-37F1-BFDC558952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5788" y="4003675"/>
                        <a:ext cx="6051550" cy="1103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1741ECC-EAAB-0DF1-A660-643F39675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496899"/>
              </p:ext>
            </p:extLst>
          </p:nvPr>
        </p:nvGraphicFramePr>
        <p:xfrm>
          <a:off x="7834552" y="3984924"/>
          <a:ext cx="1228371" cy="55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4552" y="3984924"/>
                        <a:ext cx="1228371" cy="55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58C6D509-EDC2-F577-778E-DFF7F20743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6424065"/>
              </p:ext>
            </p:extLst>
          </p:nvPr>
        </p:nvGraphicFramePr>
        <p:xfrm>
          <a:off x="7834551" y="4670823"/>
          <a:ext cx="1228371" cy="55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07960" imgH="228600" progId="Equation.DSMT4">
                  <p:embed/>
                </p:oleObj>
              </mc:Choice>
              <mc:Fallback>
                <p:oleObj name="Equation" r:id="rId8" imgW="50796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C1741ECC-EAAB-0DF1-A660-643F39675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834551" y="4670823"/>
                        <a:ext cx="1228371" cy="5527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631375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E6358-8007-AF78-91B4-9CDC443F6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Capacitance of a Grounded Two-Conductor System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24C23-95BC-9728-107A-730662F1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6DB92-337F-E29D-1E9F-052A26FC7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C6730-26EF-7857-B8D3-A256C7440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117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CE5269E-1545-C0FE-FEB3-C286E80A5CFA}"/>
              </a:ext>
            </a:extLst>
          </p:cNvPr>
          <p:cNvSpPr/>
          <p:nvPr/>
        </p:nvSpPr>
        <p:spPr>
          <a:xfrm>
            <a:off x="10882525" y="2055167"/>
            <a:ext cx="909361" cy="730689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3199" h="945329">
                <a:moveTo>
                  <a:pt x="1226329" y="371956"/>
                </a:moveTo>
                <a:cubicBezTo>
                  <a:pt x="1206665" y="231027"/>
                  <a:pt x="1188639" y="106484"/>
                  <a:pt x="1019852" y="57323"/>
                </a:cubicBezTo>
                <a:cubicBezTo>
                  <a:pt x="851065" y="8162"/>
                  <a:pt x="372562" y="-50832"/>
                  <a:pt x="213607" y="76988"/>
                </a:cubicBezTo>
                <a:cubicBezTo>
                  <a:pt x="54652" y="204807"/>
                  <a:pt x="-87916" y="686588"/>
                  <a:pt x="66123" y="824240"/>
                </a:cubicBezTo>
                <a:cubicBezTo>
                  <a:pt x="220162" y="961892"/>
                  <a:pt x="941194" y="973362"/>
                  <a:pt x="1137839" y="902898"/>
                </a:cubicBezTo>
                <a:cubicBezTo>
                  <a:pt x="1334484" y="832434"/>
                  <a:pt x="1245993" y="512885"/>
                  <a:pt x="1226329" y="371956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+Q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9E288AF-AD63-EC8C-D374-5C97DA81D8D6}"/>
              </a:ext>
            </a:extLst>
          </p:cNvPr>
          <p:cNvSpPr/>
          <p:nvPr/>
        </p:nvSpPr>
        <p:spPr>
          <a:xfrm>
            <a:off x="9356260" y="2002698"/>
            <a:ext cx="869909" cy="781607"/>
          </a:xfrm>
          <a:custGeom>
            <a:avLst/>
            <a:gdLst>
              <a:gd name="connsiteX0" fmla="*/ 1226329 w 1263199"/>
              <a:gd name="connsiteY0" fmla="*/ 371956 h 945329"/>
              <a:gd name="connsiteX1" fmla="*/ 1019852 w 1263199"/>
              <a:gd name="connsiteY1" fmla="*/ 57323 h 945329"/>
              <a:gd name="connsiteX2" fmla="*/ 213607 w 1263199"/>
              <a:gd name="connsiteY2" fmla="*/ 76988 h 945329"/>
              <a:gd name="connsiteX3" fmla="*/ 66123 w 1263199"/>
              <a:gd name="connsiteY3" fmla="*/ 824240 h 945329"/>
              <a:gd name="connsiteX4" fmla="*/ 1137839 w 1263199"/>
              <a:gd name="connsiteY4" fmla="*/ 902898 h 945329"/>
              <a:gd name="connsiteX5" fmla="*/ 1226329 w 1263199"/>
              <a:gd name="connsiteY5" fmla="*/ 371956 h 945329"/>
              <a:gd name="connsiteX0" fmla="*/ 1233157 w 1270027"/>
              <a:gd name="connsiteY0" fmla="*/ 319779 h 893152"/>
              <a:gd name="connsiteX1" fmla="*/ 1026680 w 1270027"/>
              <a:gd name="connsiteY1" fmla="*/ 5146 h 893152"/>
              <a:gd name="connsiteX2" fmla="*/ 191881 w 1270027"/>
              <a:gd name="connsiteY2" fmla="*/ 172696 h 893152"/>
              <a:gd name="connsiteX3" fmla="*/ 72951 w 1270027"/>
              <a:gd name="connsiteY3" fmla="*/ 772063 h 893152"/>
              <a:gd name="connsiteX4" fmla="*/ 1144667 w 1270027"/>
              <a:gd name="connsiteY4" fmla="*/ 850721 h 893152"/>
              <a:gd name="connsiteX5" fmla="*/ 1233157 w 1270027"/>
              <a:gd name="connsiteY5" fmla="*/ 319779 h 893152"/>
              <a:gd name="connsiteX0" fmla="*/ 1226681 w 1275523"/>
              <a:gd name="connsiteY0" fmla="*/ 371869 h 945242"/>
              <a:gd name="connsiteX1" fmla="*/ 834598 w 1275523"/>
              <a:gd name="connsiteY1" fmla="*/ 3459 h 945242"/>
              <a:gd name="connsiteX2" fmla="*/ 185405 w 1275523"/>
              <a:gd name="connsiteY2" fmla="*/ 224786 h 945242"/>
              <a:gd name="connsiteX3" fmla="*/ 66475 w 1275523"/>
              <a:gd name="connsiteY3" fmla="*/ 824153 h 945242"/>
              <a:gd name="connsiteX4" fmla="*/ 1138191 w 1275523"/>
              <a:gd name="connsiteY4" fmla="*/ 902811 h 945242"/>
              <a:gd name="connsiteX5" fmla="*/ 1226681 w 1275523"/>
              <a:gd name="connsiteY5" fmla="*/ 371869 h 945242"/>
              <a:gd name="connsiteX0" fmla="*/ 1226680 w 1239279"/>
              <a:gd name="connsiteY0" fmla="*/ 371870 h 974533"/>
              <a:gd name="connsiteX1" fmla="*/ 834597 w 1239279"/>
              <a:gd name="connsiteY1" fmla="*/ 3460 h 974533"/>
              <a:gd name="connsiteX2" fmla="*/ 185404 w 1239279"/>
              <a:gd name="connsiteY2" fmla="*/ 224787 h 974533"/>
              <a:gd name="connsiteX3" fmla="*/ 66474 w 1239279"/>
              <a:gd name="connsiteY3" fmla="*/ 824154 h 974533"/>
              <a:gd name="connsiteX4" fmla="*/ 1038247 w 1239279"/>
              <a:gd name="connsiteY4" fmla="*/ 943143 h 974533"/>
              <a:gd name="connsiteX5" fmla="*/ 1226680 w 1239279"/>
              <a:gd name="connsiteY5" fmla="*/ 371870 h 9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39279" h="974533">
                <a:moveTo>
                  <a:pt x="1226680" y="371870"/>
                </a:moveTo>
                <a:cubicBezTo>
                  <a:pt x="1192738" y="215256"/>
                  <a:pt x="1008143" y="27974"/>
                  <a:pt x="834597" y="3460"/>
                </a:cubicBezTo>
                <a:cubicBezTo>
                  <a:pt x="661051" y="-21054"/>
                  <a:pt x="313425" y="88005"/>
                  <a:pt x="185404" y="224787"/>
                </a:cubicBezTo>
                <a:cubicBezTo>
                  <a:pt x="57384" y="361569"/>
                  <a:pt x="-87565" y="686502"/>
                  <a:pt x="66474" y="824154"/>
                </a:cubicBezTo>
                <a:cubicBezTo>
                  <a:pt x="220513" y="961806"/>
                  <a:pt x="841602" y="1013607"/>
                  <a:pt x="1038247" y="943143"/>
                </a:cubicBezTo>
                <a:cubicBezTo>
                  <a:pt x="1234892" y="872679"/>
                  <a:pt x="1260622" y="528484"/>
                  <a:pt x="1226680" y="371870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/>
              <a:t>-Q</a:t>
            </a:r>
            <a:r>
              <a:rPr lang="en-US" sz="2400" i="1" dirty="0">
                <a:sym typeface="Symbol" panose="05050102010706020507" pitchFamily="18" charset="2"/>
              </a:rPr>
              <a:t>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16DCD-E852-BD1B-5410-23D627974C03}"/>
              </a:ext>
            </a:extLst>
          </p:cNvPr>
          <p:cNvSpPr txBox="1"/>
          <p:nvPr/>
        </p:nvSpPr>
        <p:spPr>
          <a:xfrm>
            <a:off x="11099800" y="273703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5BFDE4-A6D9-03B0-241E-8111E2664870}"/>
              </a:ext>
            </a:extLst>
          </p:cNvPr>
          <p:cNvSpPr txBox="1"/>
          <p:nvPr/>
        </p:nvSpPr>
        <p:spPr>
          <a:xfrm>
            <a:off x="9313358" y="2737037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baseline="-25000" dirty="0"/>
              <a:t>1</a:t>
            </a:r>
            <a:r>
              <a:rPr lang="en-US" sz="2400" dirty="0"/>
              <a:t> = 0</a:t>
            </a:r>
            <a:endParaRPr lang="en-US" sz="2400" baseline="-25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0346D6-2DD9-8A95-8745-3D4559F80B59}"/>
              </a:ext>
            </a:extLst>
          </p:cNvPr>
          <p:cNvSpPr/>
          <p:nvPr/>
        </p:nvSpPr>
        <p:spPr>
          <a:xfrm>
            <a:off x="10129520" y="2743348"/>
            <a:ext cx="535729" cy="675640"/>
          </a:xfrm>
          <a:custGeom>
            <a:avLst/>
            <a:gdLst>
              <a:gd name="connsiteX0" fmla="*/ 0 w 1564640"/>
              <a:gd name="connsiteY0" fmla="*/ 0 h 1219200"/>
              <a:gd name="connsiteX1" fmla="*/ 335280 w 1564640"/>
              <a:gd name="connsiteY1" fmla="*/ 294640 h 1219200"/>
              <a:gd name="connsiteX2" fmla="*/ 132080 w 1564640"/>
              <a:gd name="connsiteY2" fmla="*/ 660400 h 1219200"/>
              <a:gd name="connsiteX3" fmla="*/ 1351280 w 1564640"/>
              <a:gd name="connsiteY3" fmla="*/ 894080 h 1219200"/>
              <a:gd name="connsiteX4" fmla="*/ 1564640 w 1564640"/>
              <a:gd name="connsiteY4" fmla="*/ 1219200 h 1219200"/>
              <a:gd name="connsiteX0" fmla="*/ 0 w 1564640"/>
              <a:gd name="connsiteY0" fmla="*/ 0 h 1219200"/>
              <a:gd name="connsiteX1" fmla="*/ 335280 w 1564640"/>
              <a:gd name="connsiteY1" fmla="*/ 294640 h 1219200"/>
              <a:gd name="connsiteX2" fmla="*/ 741680 w 1564640"/>
              <a:gd name="connsiteY2" fmla="*/ 548640 h 1219200"/>
              <a:gd name="connsiteX3" fmla="*/ 1351280 w 1564640"/>
              <a:gd name="connsiteY3" fmla="*/ 894080 h 1219200"/>
              <a:gd name="connsiteX4" fmla="*/ 1564640 w 1564640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4640" h="1219200">
                <a:moveTo>
                  <a:pt x="0" y="0"/>
                </a:moveTo>
                <a:cubicBezTo>
                  <a:pt x="156633" y="92286"/>
                  <a:pt x="211667" y="203200"/>
                  <a:pt x="335280" y="294640"/>
                </a:cubicBezTo>
                <a:cubicBezTo>
                  <a:pt x="458893" y="386080"/>
                  <a:pt x="572347" y="448733"/>
                  <a:pt x="741680" y="548640"/>
                </a:cubicBezTo>
                <a:cubicBezTo>
                  <a:pt x="911013" y="648547"/>
                  <a:pt x="1112520" y="800947"/>
                  <a:pt x="1351280" y="894080"/>
                </a:cubicBezTo>
                <a:cubicBezTo>
                  <a:pt x="1590040" y="987213"/>
                  <a:pt x="1532467" y="1105747"/>
                  <a:pt x="1564640" y="121920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77D278-F346-75E5-3473-8F591D98594A}"/>
              </a:ext>
            </a:extLst>
          </p:cNvPr>
          <p:cNvSpPr txBox="1"/>
          <p:nvPr/>
        </p:nvSpPr>
        <p:spPr>
          <a:xfrm>
            <a:off x="10744141" y="3300403"/>
            <a:ext cx="481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</a:t>
            </a:r>
            <a:r>
              <a:rPr lang="en-US" sz="2400" dirty="0">
                <a:sym typeface="Symbol" panose="05050102010706020507" pitchFamily="18" charset="2"/>
              </a:rPr>
              <a:t></a:t>
            </a:r>
            <a:endParaRPr lang="en-US" sz="24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FA9A08A6-B640-A8B0-E04D-1AE45E7E3C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90103"/>
              </p:ext>
            </p:extLst>
          </p:nvPr>
        </p:nvGraphicFramePr>
        <p:xfrm>
          <a:off x="5302250" y="2054225"/>
          <a:ext cx="2508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457200" progId="Equation.DSMT4">
                  <p:embed/>
                </p:oleObj>
              </mc:Choice>
              <mc:Fallback>
                <p:oleObj name="Equation" r:id="rId2" imgW="10029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02250" y="2054225"/>
                        <a:ext cx="250825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11A6DDB-D6A3-FC02-7E79-4AAC623731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483535"/>
              </p:ext>
            </p:extLst>
          </p:nvPr>
        </p:nvGraphicFramePr>
        <p:xfrm>
          <a:off x="2276612" y="4038708"/>
          <a:ext cx="26352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431640" progId="Equation.DSMT4">
                  <p:embed/>
                </p:oleObj>
              </mc:Choice>
              <mc:Fallback>
                <p:oleObj name="Equation" r:id="rId4" imgW="1054080" imgH="4316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FA9A08A6-B640-A8B0-E04D-1AE45E7E3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6612" y="4038708"/>
                        <a:ext cx="2635200" cy="10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E452E4EA-F9AC-BB3F-9FF9-809E6AB1C8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037540"/>
              </p:ext>
            </p:extLst>
          </p:nvPr>
        </p:nvGraphicFramePr>
        <p:xfrm>
          <a:off x="6902711" y="4038708"/>
          <a:ext cx="3650400" cy="107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31640" progId="Equation.DSMT4">
                  <p:embed/>
                </p:oleObj>
              </mc:Choice>
              <mc:Fallback>
                <p:oleObj name="Equation" r:id="rId6" imgW="1460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2711" y="4038708"/>
                        <a:ext cx="3650400" cy="107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1EBA397-5DC2-D9EA-1BF8-83E201D9FA29}"/>
              </a:ext>
            </a:extLst>
          </p:cNvPr>
          <p:cNvSpPr txBox="1"/>
          <p:nvPr/>
        </p:nvSpPr>
        <p:spPr>
          <a:xfrm>
            <a:off x="2420653" y="3603126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Grounded system</a:t>
            </a:r>
            <a:endParaRPr lang="en-US" sz="24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C0C7B5-D8F6-84BD-CB6E-A24EB22FB4CD}"/>
              </a:ext>
            </a:extLst>
          </p:cNvPr>
          <p:cNvSpPr txBox="1"/>
          <p:nvPr/>
        </p:nvSpPr>
        <p:spPr>
          <a:xfrm>
            <a:off x="7679208" y="3592175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Isolated system</a:t>
            </a:r>
            <a:endParaRPr lang="en-US" sz="2400" baseline="-250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13D5143-2924-D8EF-B977-ECD4438FEC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260923"/>
              </p:ext>
            </p:extLst>
          </p:nvPr>
        </p:nvGraphicFramePr>
        <p:xfrm>
          <a:off x="5042049" y="5134377"/>
          <a:ext cx="2107901" cy="859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58720" imgH="228600" progId="Equation.DSMT4">
                  <p:embed/>
                </p:oleObj>
              </mc:Choice>
              <mc:Fallback>
                <p:oleObj name="Equation" r:id="rId8" imgW="55872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11A6DDB-D6A3-FC02-7E79-4AAC62373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42049" y="5134377"/>
                        <a:ext cx="2107901" cy="859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EB74EA-D5C8-A4DF-FF19-A64A2FBAAAE3}"/>
              </a:ext>
            </a:extLst>
          </p:cNvPr>
          <p:cNvCxnSpPr>
            <a:cxnSpLocks/>
          </p:cNvCxnSpPr>
          <p:nvPr/>
        </p:nvCxnSpPr>
        <p:spPr>
          <a:xfrm>
            <a:off x="10423552" y="3417192"/>
            <a:ext cx="483394" cy="841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28EEBF8-81DC-E265-8C5F-999AC5A311F5}"/>
              </a:ext>
            </a:extLst>
          </p:cNvPr>
          <p:cNvCxnSpPr>
            <a:cxnSpLocks/>
          </p:cNvCxnSpPr>
          <p:nvPr/>
        </p:nvCxnSpPr>
        <p:spPr>
          <a:xfrm>
            <a:off x="10515085" y="3471228"/>
            <a:ext cx="305408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7225FB5-85AA-EE74-10D2-060F095A2698}"/>
              </a:ext>
            </a:extLst>
          </p:cNvPr>
          <p:cNvCxnSpPr>
            <a:cxnSpLocks/>
          </p:cNvCxnSpPr>
          <p:nvPr/>
        </p:nvCxnSpPr>
        <p:spPr>
          <a:xfrm>
            <a:off x="10591437" y="3531236"/>
            <a:ext cx="152704" cy="0"/>
          </a:xfrm>
          <a:prstGeom prst="line">
            <a:avLst/>
          </a:prstGeom>
          <a:ln w="127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3E6854A-30E4-5DDB-9818-83E669A2E6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7884283"/>
              </p:ext>
            </p:extLst>
          </p:nvPr>
        </p:nvGraphicFramePr>
        <p:xfrm>
          <a:off x="963094" y="2024391"/>
          <a:ext cx="3682800" cy="120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482400" progId="Equation.DSMT4">
                  <p:embed/>
                </p:oleObj>
              </mc:Choice>
              <mc:Fallback>
                <p:oleObj name="Equation" r:id="rId10" imgW="1473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63094" y="2024391"/>
                        <a:ext cx="3682800" cy="120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64489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0DB5-06CA-7B79-AA0A-3D482328E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and Electrostatic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CCEF6-A8F6-EDA1-BBF7-2470646CB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Electric Potential: Work per Unit Charge</a:t>
            </a:r>
          </a:p>
          <a:p>
            <a:pPr lvl="1"/>
            <a:r>
              <a:rPr lang="en-US" dirty="0"/>
              <a:t>The electric potential </a:t>
            </a:r>
            <a:r>
              <a:rPr lang="en-US" i="1" dirty="0"/>
              <a:t>V</a:t>
            </a:r>
            <a:r>
              <a:rPr lang="en-US" dirty="0"/>
              <a:t> at a point is defined as the work required to bring a unit positive charge from infinity to that point: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6146FC-53DF-E89D-1479-1CF2E2007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5F740-80C2-4360-653C-944D4B14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2DF9C-0181-81E4-ECBB-1F6A3811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FD165A4-4DC3-9DF1-2166-06CAE99DF7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83699"/>
              </p:ext>
            </p:extLst>
          </p:nvPr>
        </p:nvGraphicFramePr>
        <p:xfrm>
          <a:off x="5034280" y="3205480"/>
          <a:ext cx="1366520" cy="1252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7200" imgH="419040" progId="Equation.DSMT4">
                  <p:embed/>
                </p:oleObj>
              </mc:Choice>
              <mc:Fallback>
                <p:oleObj name="Equation" r:id="rId2" imgW="4572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34280" y="3205480"/>
                        <a:ext cx="1366520" cy="12526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F66579D-D10B-2D07-EDA7-876B0E8C1D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073683"/>
              </p:ext>
            </p:extLst>
          </p:nvPr>
        </p:nvGraphicFramePr>
        <p:xfrm>
          <a:off x="4495800" y="4756150"/>
          <a:ext cx="2622844" cy="1000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FD165A4-4DC3-9DF1-2166-06CAE99DF7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5800" y="4756150"/>
                        <a:ext cx="2622844" cy="100054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6298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6E8CA-F625-5128-53A0-28E1F49B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Units of Energy in Electromagnetics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0FB60-1056-15BE-FA70-A496D4112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standard SI unit for energy, work, and heat is </a:t>
            </a:r>
            <a:r>
              <a:rPr lang="en-US" b="1" dirty="0"/>
              <a:t>joule</a:t>
            </a:r>
            <a:r>
              <a:rPr lang="en-US" dirty="0"/>
              <a:t> (J).</a:t>
            </a:r>
          </a:p>
          <a:p>
            <a:r>
              <a:rPr lang="en-US" dirty="0"/>
              <a:t>For atomic and particle physics, the electron-volt (eV) is used.</a:t>
            </a:r>
          </a:p>
          <a:p>
            <a:r>
              <a:rPr lang="en-US" dirty="0"/>
              <a:t>An </a:t>
            </a:r>
            <a:r>
              <a:rPr lang="en-US" b="1" dirty="0"/>
              <a:t>electron-volt</a:t>
            </a:r>
            <a:r>
              <a:rPr lang="en-US" dirty="0"/>
              <a:t> is the energy or work required to move an electron against a potential difference of one volt.</a:t>
            </a:r>
          </a:p>
          <a:p>
            <a:r>
              <a:rPr lang="en-US" dirty="0"/>
              <a:t>1 eV = (1.602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-19 </a:t>
            </a:r>
            <a:r>
              <a:rPr lang="en-US" dirty="0"/>
              <a:t>C) </a:t>
            </a:r>
            <a:r>
              <a:rPr lang="en-US" dirty="0">
                <a:sym typeface="Symbol" panose="05050102010706020507" pitchFamily="18" charset="2"/>
              </a:rPr>
              <a:t> </a:t>
            </a:r>
            <a:r>
              <a:rPr lang="en-US" dirty="0"/>
              <a:t>1V = 1.602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10</a:t>
            </a:r>
            <a:r>
              <a:rPr lang="en-US" baseline="30000" dirty="0"/>
              <a:t>-19</a:t>
            </a:r>
            <a:r>
              <a:rPr lang="en-US" dirty="0"/>
              <a:t> J</a:t>
            </a:r>
          </a:p>
          <a:p>
            <a:r>
              <a:rPr lang="en-US" dirty="0"/>
              <a:t>The electron-volt is a natural unit for problems involving electrons and potentials, where the energy scale is much smaller than a joule.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F5D48-3EA1-3F65-4D04-5CF637E70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8270-7647-C772-5733-FF974132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3EB6-2C7E-0347-C7F4-C947EA65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967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1BEE7D-320A-10E7-3402-4527DD8DCE2C}"/>
              </a:ext>
            </a:extLst>
          </p:cNvPr>
          <p:cNvCxnSpPr>
            <a:cxnSpLocks/>
          </p:cNvCxnSpPr>
          <p:nvPr/>
        </p:nvCxnSpPr>
        <p:spPr>
          <a:xfrm flipV="1">
            <a:off x="10343372" y="2236030"/>
            <a:ext cx="1263374" cy="98188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433F91B-BD8F-E35B-7C6A-CCA504342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 Single Point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EFE2-60DD-5256-EF41-7CE3CE0A4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6" y="1825625"/>
            <a:ext cx="6316133" cy="539888"/>
          </a:xfrm>
        </p:spPr>
        <p:txBody>
          <a:bodyPr/>
          <a:lstStyle/>
          <a:p>
            <a:r>
              <a:rPr lang="en-US" dirty="0"/>
              <a:t>A single point charge at the origin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9F676-69AC-C6ED-F863-94FF30221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19384-72A1-EEA1-116A-2813123F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3E1D-B85E-9120-D1E8-18E48BD45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B7149B9-A09A-F326-C21C-6173A40CBDE9}"/>
              </a:ext>
            </a:extLst>
          </p:cNvPr>
          <p:cNvSpPr/>
          <p:nvPr/>
        </p:nvSpPr>
        <p:spPr>
          <a:xfrm>
            <a:off x="10297652" y="3173186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7BFF93-8A64-79C0-8379-FC78670CFF28}"/>
              </a:ext>
            </a:extLst>
          </p:cNvPr>
          <p:cNvSpPr txBox="1"/>
          <p:nvPr/>
        </p:nvSpPr>
        <p:spPr>
          <a:xfrm>
            <a:off x="9994305" y="279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1BBC1F-80B7-0823-69A6-7BBB3A21E5A5}"/>
              </a:ext>
            </a:extLst>
          </p:cNvPr>
          <p:cNvSpPr txBox="1"/>
          <p:nvPr/>
        </p:nvSpPr>
        <p:spPr>
          <a:xfrm>
            <a:off x="11463824" y="164395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82A5F95-E15F-692C-40BB-3F22DC86006F}"/>
              </a:ext>
            </a:extLst>
          </p:cNvPr>
          <p:cNvSpPr txBox="1"/>
          <p:nvPr/>
        </p:nvSpPr>
        <p:spPr>
          <a:xfrm>
            <a:off x="10166916" y="3198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9F227BD-72F6-6079-6093-17B9EAD812FE}"/>
              </a:ext>
            </a:extLst>
          </p:cNvPr>
          <p:cNvSpPr/>
          <p:nvPr/>
        </p:nvSpPr>
        <p:spPr>
          <a:xfrm>
            <a:off x="8746066" y="1654274"/>
            <a:ext cx="3194612" cy="312727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CC83C3-52FE-BD32-3F48-BF9255DA218A}"/>
              </a:ext>
            </a:extLst>
          </p:cNvPr>
          <p:cNvCxnSpPr>
            <a:cxnSpLocks/>
          </p:cNvCxnSpPr>
          <p:nvPr/>
        </p:nvCxnSpPr>
        <p:spPr>
          <a:xfrm flipV="1">
            <a:off x="11601881" y="1906099"/>
            <a:ext cx="446610" cy="334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FFD1EA2-246C-FEEE-2DB0-5F7F10DC425E}"/>
              </a:ext>
            </a:extLst>
          </p:cNvPr>
          <p:cNvSpPr txBox="1"/>
          <p:nvPr/>
        </p:nvSpPr>
        <p:spPr>
          <a:xfrm>
            <a:off x="10600715" y="2203751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endParaRPr lang="en-US" sz="2800" b="1" baseline="-250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FC920ED-4D45-B2C8-8C23-87A6192B42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56724"/>
              </p:ext>
            </p:extLst>
          </p:nvPr>
        </p:nvGraphicFramePr>
        <p:xfrm>
          <a:off x="175513" y="2307968"/>
          <a:ext cx="5841360" cy="53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266400" progId="Equation.DSMT4">
                  <p:embed/>
                </p:oleObj>
              </mc:Choice>
              <mc:Fallback>
                <p:oleObj name="Equation" r:id="rId2" imgW="29206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513" y="2307968"/>
                        <a:ext cx="5841360" cy="53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156CEF9-06C5-E917-2193-E8E85D9E86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17217"/>
              </p:ext>
            </p:extLst>
          </p:nvPr>
        </p:nvGraphicFramePr>
        <p:xfrm>
          <a:off x="175513" y="2796912"/>
          <a:ext cx="3555360" cy="53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66400" progId="Equation.DSMT4">
                  <p:embed/>
                </p:oleObj>
              </mc:Choice>
              <mc:Fallback>
                <p:oleObj name="Equation" r:id="rId4" imgW="1777680" imgH="266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FC920ED-4D45-B2C8-8C23-87A6192B4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513" y="2796912"/>
                        <a:ext cx="3555360" cy="53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AC25621-A375-0B63-7CE0-CFF9F3AF372B}"/>
              </a:ext>
            </a:extLst>
          </p:cNvPr>
          <p:cNvSpPr txBox="1"/>
          <p:nvPr/>
        </p:nvSpPr>
        <p:spPr>
          <a:xfrm>
            <a:off x="7079105" y="3628341"/>
            <a:ext cx="2092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Hypothetical spherical surface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FB919A-3258-346C-7169-86B8D8ACF7DB}"/>
              </a:ext>
            </a:extLst>
          </p:cNvPr>
          <p:cNvSpPr txBox="1"/>
          <p:nvPr/>
        </p:nvSpPr>
        <p:spPr>
          <a:xfrm>
            <a:off x="8393908" y="306395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endParaRPr lang="en-US" sz="2800" baseline="-250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B5464CF7-B20B-5617-29F8-A4D01EF68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918676"/>
              </p:ext>
            </p:extLst>
          </p:nvPr>
        </p:nvGraphicFramePr>
        <p:xfrm>
          <a:off x="6840083" y="2226084"/>
          <a:ext cx="157464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156CEF9-06C5-E917-2193-E8E85D9E8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40083" y="2226084"/>
                        <a:ext cx="1574640" cy="8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79EFDEC-6A69-5336-F99F-3E8CCA26DE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0796086"/>
              </p:ext>
            </p:extLst>
          </p:nvPr>
        </p:nvGraphicFramePr>
        <p:xfrm>
          <a:off x="175513" y="3429000"/>
          <a:ext cx="3352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1625400" progId="Equation.DSMT4">
                  <p:embed/>
                </p:oleObj>
              </mc:Choice>
              <mc:Fallback>
                <p:oleObj name="Equation" r:id="rId8" imgW="1676160" imgH="1625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513" y="3429000"/>
                        <a:ext cx="3352800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E025A336-2E02-119A-BEFE-6A4EA20D4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607302"/>
              </p:ext>
            </p:extLst>
          </p:nvPr>
        </p:nvGraphicFramePr>
        <p:xfrm>
          <a:off x="5195457" y="5011052"/>
          <a:ext cx="5147915" cy="120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5457" y="5011052"/>
                        <a:ext cx="5147915" cy="120640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FF4FA2D4-EF6B-B4AF-3F56-78FA3D0955B2}"/>
              </a:ext>
            </a:extLst>
          </p:cNvPr>
          <p:cNvSpPr txBox="1"/>
          <p:nvPr/>
        </p:nvSpPr>
        <p:spPr>
          <a:xfrm>
            <a:off x="3836927" y="2869979"/>
            <a:ext cx="297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Due to </a:t>
            </a:r>
            <a:r>
              <a:rPr lang="en-US" sz="2000" dirty="0">
                <a:solidFill>
                  <a:srgbClr val="FF0000"/>
                </a:solidFill>
              </a:rPr>
              <a:t>spherical symmetry</a:t>
            </a:r>
          </a:p>
        </p:txBody>
      </p:sp>
    </p:spTree>
    <p:extLst>
      <p:ext uri="{BB962C8B-B14F-4D97-AF65-F5344CB8AC3E}">
        <p14:creationId xmlns:p14="http://schemas.microsoft.com/office/powerpoint/2010/main" val="372012177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B308D-CAF9-C98B-4D38-D9AEAD1E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en-US" dirty="0"/>
              <a:t>Energy Stored in a System of Discrete Charges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AF080-7B38-6A77-2BE9-5D5A27C19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26040" cy="4351338"/>
          </a:xfrm>
        </p:spPr>
        <p:txBody>
          <a:bodyPr>
            <a:normAutofit/>
          </a:bodyPr>
          <a:lstStyle/>
          <a:p>
            <a:r>
              <a:rPr lang="en-US" dirty="0"/>
              <a:t>To assemble a system of charges, work must be done against the electric forces.</a:t>
            </a:r>
          </a:p>
          <a:p>
            <a:pPr lvl="1"/>
            <a:r>
              <a:rPr lang="en-US" dirty="0"/>
              <a:t>To bring charge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​ to point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​: </a:t>
            </a:r>
            <a:r>
              <a:rPr lang="en-US" i="1" dirty="0"/>
              <a:t>W</a:t>
            </a:r>
            <a:r>
              <a:rPr lang="en-US" baseline="-25000" dirty="0"/>
              <a:t>1 </a:t>
            </a:r>
            <a:r>
              <a:rPr lang="en-US" dirty="0"/>
              <a:t>= 0 (no field present yet).</a:t>
            </a:r>
          </a:p>
          <a:p>
            <a:pPr lvl="1"/>
            <a:r>
              <a:rPr lang="en-US" dirty="0"/>
              <a:t>To bring charge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​ to point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in the field of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​: </a:t>
            </a:r>
            <a:r>
              <a:rPr lang="en-US" i="1" dirty="0"/>
              <a:t>W</a:t>
            </a:r>
            <a:r>
              <a:rPr lang="en-US" baseline="-25000" dirty="0"/>
              <a:t>2 </a:t>
            </a:r>
            <a:r>
              <a:rPr lang="en-US" dirty="0"/>
              <a:t>=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i="1" dirty="0"/>
              <a:t>V</a:t>
            </a:r>
            <a:r>
              <a:rPr lang="en-US" baseline="-25000" dirty="0"/>
              <a:t>2,1</a:t>
            </a:r>
            <a:r>
              <a:rPr lang="en-US" dirty="0"/>
              <a:t>​, where </a:t>
            </a:r>
            <a:r>
              <a:rPr lang="en-US" i="1" dirty="0"/>
              <a:t>V</a:t>
            </a:r>
            <a:r>
              <a:rPr lang="en-US" baseline="-25000" dirty="0"/>
              <a:t>2,1</a:t>
            </a:r>
            <a:r>
              <a:rPr lang="en-US" dirty="0"/>
              <a:t>​ is the potential at </a:t>
            </a:r>
            <a:r>
              <a:rPr lang="en-US" i="1" dirty="0"/>
              <a:t>P</a:t>
            </a:r>
            <a:r>
              <a:rPr lang="en-US" baseline="-25000" dirty="0"/>
              <a:t>2</a:t>
            </a:r>
            <a:r>
              <a:rPr lang="en-US" dirty="0"/>
              <a:t> due to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​.</a:t>
            </a:r>
          </a:p>
          <a:p>
            <a:pPr lvl="1"/>
            <a:r>
              <a:rPr lang="en-US" dirty="0"/>
              <a:t>To bring charge </a:t>
            </a:r>
            <a:r>
              <a:rPr lang="en-US" i="1" dirty="0"/>
              <a:t>Q</a:t>
            </a:r>
            <a:r>
              <a:rPr lang="en-US" baseline="-25000" dirty="0"/>
              <a:t>3</a:t>
            </a:r>
            <a:r>
              <a:rPr lang="en-US" dirty="0"/>
              <a:t>​ to point </a:t>
            </a:r>
            <a:r>
              <a:rPr lang="en-US" i="1" dirty="0"/>
              <a:t>P</a:t>
            </a:r>
            <a:r>
              <a:rPr lang="en-US" baseline="-25000" dirty="0"/>
              <a:t>3</a:t>
            </a:r>
            <a:r>
              <a:rPr lang="en-US" dirty="0"/>
              <a:t>​ in the field of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​ and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​: </a:t>
            </a:r>
            <a:r>
              <a:rPr lang="en-US" i="1" dirty="0"/>
              <a:t>W</a:t>
            </a:r>
            <a:r>
              <a:rPr lang="en-US" baseline="-25000" dirty="0"/>
              <a:t>3 </a:t>
            </a:r>
            <a:r>
              <a:rPr lang="en-US" dirty="0"/>
              <a:t>= </a:t>
            </a:r>
            <a:r>
              <a:rPr lang="en-US" i="1" dirty="0"/>
              <a:t>Q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i="1" dirty="0"/>
              <a:t>V</a:t>
            </a:r>
            <a:r>
              <a:rPr lang="en-US" baseline="-25000" dirty="0"/>
              <a:t>3,1</a:t>
            </a:r>
            <a:r>
              <a:rPr lang="en-US" dirty="0"/>
              <a:t>+</a:t>
            </a:r>
            <a:r>
              <a:rPr lang="en-US" i="1" dirty="0"/>
              <a:t>V</a:t>
            </a:r>
            <a:r>
              <a:rPr lang="en-US" baseline="-25000" dirty="0"/>
              <a:t>3,2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The total electrostatic energy </a:t>
            </a:r>
            <a:r>
              <a:rPr lang="en-US" i="1" dirty="0"/>
              <a:t>W</a:t>
            </a:r>
            <a:r>
              <a:rPr lang="en-US" baseline="-25000" dirty="0"/>
              <a:t>e</a:t>
            </a:r>
            <a:r>
              <a:rPr lang="en-US" dirty="0"/>
              <a:t>​ stored in the system is the sum of all these works: </a:t>
            </a:r>
            <a:r>
              <a:rPr lang="en-US" i="1" dirty="0"/>
              <a:t>W</a:t>
            </a:r>
            <a:r>
              <a:rPr lang="en-US" baseline="-25000" dirty="0"/>
              <a:t>e </a:t>
            </a:r>
            <a:r>
              <a:rPr lang="en-US" dirty="0"/>
              <a:t>= </a:t>
            </a:r>
            <a:r>
              <a:rPr lang="en-US" i="1" dirty="0"/>
              <a:t>W</a:t>
            </a:r>
            <a:r>
              <a:rPr lang="en-US" baseline="-25000" dirty="0"/>
              <a:t>1</a:t>
            </a:r>
            <a:r>
              <a:rPr lang="en-US" dirty="0"/>
              <a:t>+</a:t>
            </a:r>
            <a:r>
              <a:rPr lang="en-US" i="1" dirty="0"/>
              <a:t>W</a:t>
            </a:r>
            <a:r>
              <a:rPr lang="en-US" baseline="-25000" dirty="0"/>
              <a:t>2</a:t>
            </a:r>
            <a:r>
              <a:rPr lang="en-US" dirty="0"/>
              <a:t>+</a:t>
            </a:r>
            <a:r>
              <a:rPr lang="en-US" i="1" dirty="0"/>
              <a:t>W</a:t>
            </a:r>
            <a:r>
              <a:rPr lang="en-US" baseline="-25000" dirty="0"/>
              <a:t>3</a:t>
            </a:r>
            <a:r>
              <a:rPr lang="en-US" dirty="0"/>
              <a:t>+…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05A1D-8642-E6C4-0D9C-5297957CB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85B34-042C-091E-94ED-774FFFD95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5A1D3-C2C4-479C-EDBB-41AFC906C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5169C3-FB63-4EE3-DF87-533F95B4C78D}"/>
              </a:ext>
            </a:extLst>
          </p:cNvPr>
          <p:cNvSpPr/>
          <p:nvPr/>
        </p:nvSpPr>
        <p:spPr>
          <a:xfrm>
            <a:off x="9717020" y="5049520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6DC0DF-22E5-2B96-885C-E6EB6EA0137D}"/>
              </a:ext>
            </a:extLst>
          </p:cNvPr>
          <p:cNvSpPr txBox="1"/>
          <p:nvPr/>
        </p:nvSpPr>
        <p:spPr>
          <a:xfrm>
            <a:off x="9493986" y="458785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1DAD36-F9D6-35DE-76F6-24D604E58234}"/>
              </a:ext>
            </a:extLst>
          </p:cNvPr>
          <p:cNvSpPr/>
          <p:nvPr/>
        </p:nvSpPr>
        <p:spPr>
          <a:xfrm>
            <a:off x="10567414" y="4985512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CF86BE-8DC0-5422-4BE0-F0A749D24783}"/>
              </a:ext>
            </a:extLst>
          </p:cNvPr>
          <p:cNvSpPr txBox="1"/>
          <p:nvPr/>
        </p:nvSpPr>
        <p:spPr>
          <a:xfrm>
            <a:off x="10344380" y="452384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82C8D9-2D54-7439-E9AA-199A74B8C856}"/>
              </a:ext>
            </a:extLst>
          </p:cNvPr>
          <p:cNvSpPr/>
          <p:nvPr/>
        </p:nvSpPr>
        <p:spPr>
          <a:xfrm>
            <a:off x="11353800" y="5219192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C0D53-EE8E-9FE6-BB70-8BF6ED5A7BD1}"/>
              </a:ext>
            </a:extLst>
          </p:cNvPr>
          <p:cNvSpPr txBox="1"/>
          <p:nvPr/>
        </p:nvSpPr>
        <p:spPr>
          <a:xfrm>
            <a:off x="11130766" y="475752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04CE4F5-BD96-3378-372F-CE502A83B1AE}"/>
              </a:ext>
            </a:extLst>
          </p:cNvPr>
          <p:cNvSpPr/>
          <p:nvPr/>
        </p:nvSpPr>
        <p:spPr>
          <a:xfrm>
            <a:off x="9717020" y="5994400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A79443E-C565-AD5C-E03D-D73437AC73EF}"/>
              </a:ext>
            </a:extLst>
          </p:cNvPr>
          <p:cNvCxnSpPr>
            <a:cxnSpLocks/>
            <a:stCxn id="13" idx="4"/>
            <a:endCxn id="7" idx="4"/>
          </p:cNvCxnSpPr>
          <p:nvPr/>
        </p:nvCxnSpPr>
        <p:spPr>
          <a:xfrm flipV="1">
            <a:off x="9749024" y="5113528"/>
            <a:ext cx="0" cy="9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5BA3AAC-20AA-E08D-D8FC-143EA0D03BE9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9750544" y="5040146"/>
            <a:ext cx="826244" cy="98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386ECDA-69E6-2F95-69B4-BE0E071B7235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9761978" y="5273826"/>
            <a:ext cx="1601196" cy="74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9AA2D61-E9B7-EDAF-C948-41F0870C7D43}"/>
              </a:ext>
            </a:extLst>
          </p:cNvPr>
          <p:cNvSpPr txBox="1"/>
          <p:nvPr/>
        </p:nvSpPr>
        <p:spPr>
          <a:xfrm>
            <a:off x="9418523" y="5939604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70CA58B-F436-371D-040E-53D390537FF6}"/>
              </a:ext>
            </a:extLst>
          </p:cNvPr>
          <p:cNvSpPr txBox="1"/>
          <p:nvPr/>
        </p:nvSpPr>
        <p:spPr>
          <a:xfrm>
            <a:off x="9315931" y="523366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7AF2B7-DAF8-12E4-E08B-9EFF67904E5A}"/>
              </a:ext>
            </a:extLst>
          </p:cNvPr>
          <p:cNvSpPr txBox="1"/>
          <p:nvPr/>
        </p:nvSpPr>
        <p:spPr>
          <a:xfrm>
            <a:off x="9963167" y="503967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448D69-EC60-B3D3-2DB4-4E0A96D34945}"/>
              </a:ext>
            </a:extLst>
          </p:cNvPr>
          <p:cNvSpPr txBox="1"/>
          <p:nvPr/>
        </p:nvSpPr>
        <p:spPr>
          <a:xfrm>
            <a:off x="10599418" y="548612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6172971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82C6C-877B-3B7C-9636-F057C190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86C6A-A85E-FA65-8BFF-E38827647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en-US" dirty="0"/>
              <a:t>Energy Stored in a System of Discrete Charges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72E859-6CE1-9353-981E-95C2C1FAA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F8B00-DB70-E6BA-419B-852D738E0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EC554-88DB-8269-9D2C-FB1719C0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4F12FAB-5835-D3C6-6413-712F16A6F2EC}"/>
              </a:ext>
            </a:extLst>
          </p:cNvPr>
          <p:cNvSpPr/>
          <p:nvPr/>
        </p:nvSpPr>
        <p:spPr>
          <a:xfrm>
            <a:off x="10041111" y="198268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F3699D-D8B0-2CE8-9FC1-7E19B552FE27}"/>
              </a:ext>
            </a:extLst>
          </p:cNvPr>
          <p:cNvSpPr txBox="1"/>
          <p:nvPr/>
        </p:nvSpPr>
        <p:spPr>
          <a:xfrm>
            <a:off x="9818077" y="152101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7A6FF4-EDE8-D6C2-BDB4-C08CF933D8BB}"/>
              </a:ext>
            </a:extLst>
          </p:cNvPr>
          <p:cNvSpPr/>
          <p:nvPr/>
        </p:nvSpPr>
        <p:spPr>
          <a:xfrm>
            <a:off x="10891505" y="191867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BC927-716D-E31F-D31C-E031A72CDD73}"/>
              </a:ext>
            </a:extLst>
          </p:cNvPr>
          <p:cNvSpPr txBox="1"/>
          <p:nvPr/>
        </p:nvSpPr>
        <p:spPr>
          <a:xfrm>
            <a:off x="10668471" y="145700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FF8CB3B-3623-245C-8B87-A2DCB36DA59E}"/>
              </a:ext>
            </a:extLst>
          </p:cNvPr>
          <p:cNvSpPr/>
          <p:nvPr/>
        </p:nvSpPr>
        <p:spPr>
          <a:xfrm>
            <a:off x="11677891" y="215235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AAFF4D-55A4-DB25-4BB8-09B158F25E69}"/>
              </a:ext>
            </a:extLst>
          </p:cNvPr>
          <p:cNvSpPr txBox="1"/>
          <p:nvPr/>
        </p:nvSpPr>
        <p:spPr>
          <a:xfrm>
            <a:off x="11454857" y="1690688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992475-75A3-59AE-7CE6-DBAB06E08E29}"/>
              </a:ext>
            </a:extLst>
          </p:cNvPr>
          <p:cNvSpPr/>
          <p:nvPr/>
        </p:nvSpPr>
        <p:spPr>
          <a:xfrm>
            <a:off x="10041111" y="292756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39AF51E-499F-D45E-C39C-823986E80558}"/>
              </a:ext>
            </a:extLst>
          </p:cNvPr>
          <p:cNvCxnSpPr>
            <a:cxnSpLocks/>
            <a:stCxn id="13" idx="4"/>
            <a:endCxn id="7" idx="4"/>
          </p:cNvCxnSpPr>
          <p:nvPr/>
        </p:nvCxnSpPr>
        <p:spPr>
          <a:xfrm flipV="1">
            <a:off x="10073115" y="2046689"/>
            <a:ext cx="0" cy="9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1BF8373-E8BF-099E-082E-419E03FB4C1E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10074635" y="1973307"/>
            <a:ext cx="826244" cy="98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96C294-666B-2ED2-D4F2-F6F51F16A275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10086069" y="2206987"/>
            <a:ext cx="1601196" cy="74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E7B9D1A-987C-F9CD-7104-AEBE099CAC2D}"/>
              </a:ext>
            </a:extLst>
          </p:cNvPr>
          <p:cNvSpPr txBox="1"/>
          <p:nvPr/>
        </p:nvSpPr>
        <p:spPr>
          <a:xfrm>
            <a:off x="9742614" y="287276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2E21CD-97E3-8DFA-ADA5-FA397770AA24}"/>
              </a:ext>
            </a:extLst>
          </p:cNvPr>
          <p:cNvSpPr txBox="1"/>
          <p:nvPr/>
        </p:nvSpPr>
        <p:spPr>
          <a:xfrm>
            <a:off x="9640022" y="2166829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35D714-0D9B-3AF4-0692-BEA01EF6ADEE}"/>
              </a:ext>
            </a:extLst>
          </p:cNvPr>
          <p:cNvSpPr txBox="1"/>
          <p:nvPr/>
        </p:nvSpPr>
        <p:spPr>
          <a:xfrm>
            <a:off x="10287258" y="1972840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E39907-BCF1-F211-A995-65165BCF3534}"/>
              </a:ext>
            </a:extLst>
          </p:cNvPr>
          <p:cNvSpPr txBox="1"/>
          <p:nvPr/>
        </p:nvSpPr>
        <p:spPr>
          <a:xfrm>
            <a:off x="10923509" y="241928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9323089-7C5E-A7E5-C7EA-8D61113352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697253"/>
              </p:ext>
            </p:extLst>
          </p:nvPr>
        </p:nvGraphicFramePr>
        <p:xfrm>
          <a:off x="915359" y="1944406"/>
          <a:ext cx="1185601" cy="6276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31640" imgH="228600" progId="Equation.DSMT4">
                  <p:embed/>
                </p:oleObj>
              </mc:Choice>
              <mc:Fallback>
                <p:oleObj name="Equation" r:id="rId3" imgW="431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5359" y="1944406"/>
                        <a:ext cx="1185601" cy="6276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3A95645-98BF-36DD-631B-01A80DF8BB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57783"/>
              </p:ext>
            </p:extLst>
          </p:nvPr>
        </p:nvGraphicFramePr>
        <p:xfrm>
          <a:off x="915359" y="2572077"/>
          <a:ext cx="5200650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92160" imgH="444240" progId="Equation.DSMT4">
                  <p:embed/>
                </p:oleObj>
              </mc:Choice>
              <mc:Fallback>
                <p:oleObj name="Equation" r:id="rId5" imgW="1892160" imgH="4442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79323089-7C5E-A7E5-C7EA-8D61113352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359" y="2572077"/>
                        <a:ext cx="5200650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D098DFF6-65C2-EBAC-F241-B5A5673C45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22030"/>
              </p:ext>
            </p:extLst>
          </p:nvPr>
        </p:nvGraphicFramePr>
        <p:xfrm>
          <a:off x="915359" y="3763773"/>
          <a:ext cx="97043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30520" imgH="444240" progId="Equation.DSMT4">
                  <p:embed/>
                </p:oleObj>
              </mc:Choice>
              <mc:Fallback>
                <p:oleObj name="Equation" r:id="rId7" imgW="3530520" imgH="4442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A95645-98BF-36DD-631B-01A80DF8B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5359" y="3763773"/>
                        <a:ext cx="97043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D294CA00-8DA9-A1E2-AE8E-B7B5F7D5D7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991213"/>
              </p:ext>
            </p:extLst>
          </p:nvPr>
        </p:nvGraphicFramePr>
        <p:xfrm>
          <a:off x="915359" y="5029336"/>
          <a:ext cx="10263188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33560" imgH="444240" progId="Equation.DSMT4">
                  <p:embed/>
                </p:oleObj>
              </mc:Choice>
              <mc:Fallback>
                <p:oleObj name="Equation" r:id="rId9" imgW="3733560" imgH="4442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D098DFF6-65C2-EBAC-F241-B5A5673C4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15359" y="5029336"/>
                        <a:ext cx="10263188" cy="1222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33408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CDC6EF-8832-5479-AD44-AA5BBB063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305B-E035-5C11-EB01-0D62AC59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en-US" dirty="0"/>
              <a:t>Energy Stored in a System of Discrete Charges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4ACAD-5032-9EE5-2D4A-B31747D6E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44D93-55B5-8914-86D1-6FA12A90D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C6493-8D66-4539-F54B-929F0BAF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122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0D2746-C2AF-20E3-F6F6-788EA121A76F}"/>
              </a:ext>
            </a:extLst>
          </p:cNvPr>
          <p:cNvSpPr/>
          <p:nvPr/>
        </p:nvSpPr>
        <p:spPr>
          <a:xfrm>
            <a:off x="9879065" y="291930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D3B206-EE51-670B-D603-1697B1C248F4}"/>
              </a:ext>
            </a:extLst>
          </p:cNvPr>
          <p:cNvSpPr txBox="1"/>
          <p:nvPr/>
        </p:nvSpPr>
        <p:spPr>
          <a:xfrm>
            <a:off x="9656031" y="2457643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09C3C-5CE8-B76A-02E4-31AB814EC4A2}"/>
              </a:ext>
            </a:extLst>
          </p:cNvPr>
          <p:cNvSpPr/>
          <p:nvPr/>
        </p:nvSpPr>
        <p:spPr>
          <a:xfrm>
            <a:off x="10729459" y="2855300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AA757F-714E-A31C-2C67-FC7B22149841}"/>
              </a:ext>
            </a:extLst>
          </p:cNvPr>
          <p:cNvSpPr txBox="1"/>
          <p:nvPr/>
        </p:nvSpPr>
        <p:spPr>
          <a:xfrm>
            <a:off x="10506425" y="239363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019977-41EC-5E51-607F-49148E03B77E}"/>
              </a:ext>
            </a:extLst>
          </p:cNvPr>
          <p:cNvSpPr/>
          <p:nvPr/>
        </p:nvSpPr>
        <p:spPr>
          <a:xfrm>
            <a:off x="11515845" y="3088980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10733-4317-C119-5841-702180310F59}"/>
              </a:ext>
            </a:extLst>
          </p:cNvPr>
          <p:cNvSpPr txBox="1"/>
          <p:nvPr/>
        </p:nvSpPr>
        <p:spPr>
          <a:xfrm>
            <a:off x="11292811" y="2627315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Q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33BE1D0-307A-3E85-A7AE-104AD066CB6F}"/>
              </a:ext>
            </a:extLst>
          </p:cNvPr>
          <p:cNvSpPr/>
          <p:nvPr/>
        </p:nvSpPr>
        <p:spPr>
          <a:xfrm>
            <a:off x="9879065" y="386418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B7DE55C-64DB-E07D-27A5-B7DD5570B0B4}"/>
              </a:ext>
            </a:extLst>
          </p:cNvPr>
          <p:cNvCxnSpPr>
            <a:cxnSpLocks/>
            <a:stCxn id="13" idx="4"/>
            <a:endCxn id="7" idx="4"/>
          </p:cNvCxnSpPr>
          <p:nvPr/>
        </p:nvCxnSpPr>
        <p:spPr>
          <a:xfrm flipV="1">
            <a:off x="9911069" y="2983316"/>
            <a:ext cx="0" cy="9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4E9301-E9AC-5011-8523-73D43E56BE23}"/>
              </a:ext>
            </a:extLst>
          </p:cNvPr>
          <p:cNvCxnSpPr>
            <a:cxnSpLocks/>
            <a:endCxn id="9" idx="3"/>
          </p:cNvCxnSpPr>
          <p:nvPr/>
        </p:nvCxnSpPr>
        <p:spPr>
          <a:xfrm flipV="1">
            <a:off x="9912589" y="2909934"/>
            <a:ext cx="826244" cy="9862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9C6AB8A-8F3B-0F91-8F39-9E04A848C168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9924023" y="3143614"/>
            <a:ext cx="1601196" cy="7492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C2ED930-4A7D-9B79-2171-96DDCBF09947}"/>
              </a:ext>
            </a:extLst>
          </p:cNvPr>
          <p:cNvSpPr txBox="1"/>
          <p:nvPr/>
        </p:nvSpPr>
        <p:spPr>
          <a:xfrm>
            <a:off x="9580568" y="38093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D2364B-800A-B888-492A-A50D17DE2ACC}"/>
              </a:ext>
            </a:extLst>
          </p:cNvPr>
          <p:cNvSpPr txBox="1"/>
          <p:nvPr/>
        </p:nvSpPr>
        <p:spPr>
          <a:xfrm>
            <a:off x="9477976" y="3103456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36DCA6B-93B7-60B5-E928-E9E90C543385}"/>
              </a:ext>
            </a:extLst>
          </p:cNvPr>
          <p:cNvSpPr txBox="1"/>
          <p:nvPr/>
        </p:nvSpPr>
        <p:spPr>
          <a:xfrm>
            <a:off x="10125212" y="2909467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70D966-F389-A437-AE9D-016C70F94F59}"/>
              </a:ext>
            </a:extLst>
          </p:cNvPr>
          <p:cNvSpPr txBox="1"/>
          <p:nvPr/>
        </p:nvSpPr>
        <p:spPr>
          <a:xfrm>
            <a:off x="10761463" y="335591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F39102E4-525C-1829-6B9E-BAED7A55ED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760799"/>
              </p:ext>
            </p:extLst>
          </p:nvPr>
        </p:nvGraphicFramePr>
        <p:xfrm>
          <a:off x="4217415" y="1787150"/>
          <a:ext cx="3757169" cy="1681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431640" progId="Equation.DSMT4">
                  <p:embed/>
                </p:oleObj>
              </mc:Choice>
              <mc:Fallback>
                <p:oleObj name="Equation" r:id="rId3" imgW="96516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A95645-98BF-36DD-631B-01A80DF8BB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17415" y="1787150"/>
                        <a:ext cx="3757169" cy="1681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80FD58E-6CCE-BF95-C560-D9514BBA9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040005"/>
              </p:ext>
            </p:extLst>
          </p:nvPr>
        </p:nvGraphicFramePr>
        <p:xfrm>
          <a:off x="3228181" y="3843338"/>
          <a:ext cx="5735638" cy="207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533160" progId="Equation.DSMT4">
                  <p:embed/>
                </p:oleObj>
              </mc:Choice>
              <mc:Fallback>
                <p:oleObj name="Equation" r:id="rId5" imgW="1473120" imgH="533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9102E4-525C-1829-6B9E-BAED7A55E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8181" y="3843338"/>
                        <a:ext cx="5735638" cy="207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040822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BC4B3C-22D4-1D16-8A94-AD2449E88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7F1F296-0979-4541-40DE-366C87F6505E}"/>
              </a:ext>
            </a:extLst>
          </p:cNvPr>
          <p:cNvSpPr/>
          <p:nvPr/>
        </p:nvSpPr>
        <p:spPr>
          <a:xfrm>
            <a:off x="9271020" y="1594649"/>
            <a:ext cx="2737066" cy="1767704"/>
          </a:xfrm>
          <a:custGeom>
            <a:avLst/>
            <a:gdLst>
              <a:gd name="connsiteX0" fmla="*/ 2454134 w 2737066"/>
              <a:gd name="connsiteY0" fmla="*/ 465645 h 1767704"/>
              <a:gd name="connsiteX1" fmla="*/ 1736504 w 2737066"/>
              <a:gd name="connsiteY1" fmla="*/ 2657 h 1767704"/>
              <a:gd name="connsiteX2" fmla="*/ 1111471 w 2737066"/>
              <a:gd name="connsiteY2" fmla="*/ 280450 h 1767704"/>
              <a:gd name="connsiteX3" fmla="*/ 208646 w 2737066"/>
              <a:gd name="connsiteY3" fmla="*/ 373047 h 1767704"/>
              <a:gd name="connsiteX4" fmla="*/ 185496 w 2737066"/>
              <a:gd name="connsiteY4" fmla="*/ 1414769 h 1767704"/>
              <a:gd name="connsiteX5" fmla="*/ 2280514 w 2737066"/>
              <a:gd name="connsiteY5" fmla="*/ 1750435 h 1767704"/>
              <a:gd name="connsiteX6" fmla="*/ 2731927 w 2737066"/>
              <a:gd name="connsiteY6" fmla="*/ 963356 h 1767704"/>
              <a:gd name="connsiteX7" fmla="*/ 2454134 w 2737066"/>
              <a:gd name="connsiteY7" fmla="*/ 465645 h 176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066" h="1767704">
                <a:moveTo>
                  <a:pt x="2454134" y="465645"/>
                </a:moveTo>
                <a:cubicBezTo>
                  <a:pt x="2288230" y="305529"/>
                  <a:pt x="1960281" y="33523"/>
                  <a:pt x="1736504" y="2657"/>
                </a:cubicBezTo>
                <a:cubicBezTo>
                  <a:pt x="1512727" y="-28209"/>
                  <a:pt x="1366114" y="218718"/>
                  <a:pt x="1111471" y="280450"/>
                </a:cubicBezTo>
                <a:cubicBezTo>
                  <a:pt x="856828" y="342182"/>
                  <a:pt x="362975" y="183994"/>
                  <a:pt x="208646" y="373047"/>
                </a:cubicBezTo>
                <a:cubicBezTo>
                  <a:pt x="54317" y="562100"/>
                  <a:pt x="-159815" y="1185204"/>
                  <a:pt x="185496" y="1414769"/>
                </a:cubicBezTo>
                <a:cubicBezTo>
                  <a:pt x="530807" y="1644334"/>
                  <a:pt x="1856109" y="1825670"/>
                  <a:pt x="2280514" y="1750435"/>
                </a:cubicBezTo>
                <a:cubicBezTo>
                  <a:pt x="2704919" y="1675200"/>
                  <a:pt x="2697203" y="1177488"/>
                  <a:pt x="2731927" y="963356"/>
                </a:cubicBezTo>
                <a:cubicBezTo>
                  <a:pt x="2766651" y="749224"/>
                  <a:pt x="2620038" y="625761"/>
                  <a:pt x="2454134" y="46564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406EB0-58EA-C0A7-33AE-2FAE41C39372}"/>
              </a:ext>
            </a:extLst>
          </p:cNvPr>
          <p:cNvSpPr/>
          <p:nvPr/>
        </p:nvSpPr>
        <p:spPr>
          <a:xfrm>
            <a:off x="10729458" y="2855300"/>
            <a:ext cx="296681" cy="2384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B34644-3A56-65B5-E52E-7F9FD878B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4680" cy="1325563"/>
          </a:xfrm>
        </p:spPr>
        <p:txBody>
          <a:bodyPr/>
          <a:lstStyle/>
          <a:p>
            <a:r>
              <a:rPr lang="en-US" dirty="0"/>
              <a:t>Energy Stored in a System of Continuous Charge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9489-1195-4231-3BB6-C2ADA8997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FC8B3-2E12-8314-5903-2806B640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FBAAB-2BC4-5D1B-CA7F-48858112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D220D-3D06-A6AF-A375-B16CB3657AE7}"/>
              </a:ext>
            </a:extLst>
          </p:cNvPr>
          <p:cNvSpPr txBox="1"/>
          <p:nvPr/>
        </p:nvSpPr>
        <p:spPr>
          <a:xfrm>
            <a:off x="10639553" y="2458547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</a:t>
            </a:r>
            <a:r>
              <a:rPr lang="en-US" sz="2400" i="1" dirty="0"/>
              <a:t>v</a:t>
            </a:r>
            <a:endParaRPr lang="en-US" sz="2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90A358F-73AC-3D74-5DC5-956048710100}"/>
              </a:ext>
            </a:extLst>
          </p:cNvPr>
          <p:cNvSpPr/>
          <p:nvPr/>
        </p:nvSpPr>
        <p:spPr>
          <a:xfrm>
            <a:off x="9879065" y="386418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996E0A1-2222-DCB9-1953-18B5A0410D62}"/>
              </a:ext>
            </a:extLst>
          </p:cNvPr>
          <p:cNvCxnSpPr>
            <a:cxnSpLocks/>
          </p:cNvCxnSpPr>
          <p:nvPr/>
        </p:nvCxnSpPr>
        <p:spPr>
          <a:xfrm flipV="1">
            <a:off x="9912589" y="2993812"/>
            <a:ext cx="972581" cy="90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47FDA58-0C1A-1E47-B6CE-A5089FEAECBB}"/>
              </a:ext>
            </a:extLst>
          </p:cNvPr>
          <p:cNvSpPr txBox="1"/>
          <p:nvPr/>
        </p:nvSpPr>
        <p:spPr>
          <a:xfrm>
            <a:off x="9580568" y="380939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EB1995B9-06DE-674F-0336-0A9D8D8B8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301944"/>
              </p:ext>
            </p:extLst>
          </p:nvPr>
        </p:nvGraphicFramePr>
        <p:xfrm>
          <a:off x="4773357" y="2401749"/>
          <a:ext cx="2645287" cy="11841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65160" imgH="431640" progId="Equation.DSMT4">
                  <p:embed/>
                </p:oleObj>
              </mc:Choice>
              <mc:Fallback>
                <p:oleObj name="Equation" r:id="rId3" imgW="965160" imgH="4316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F39102E4-525C-1829-6B9E-BAED7A55ED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3357" y="2401749"/>
                        <a:ext cx="2645287" cy="11841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71732335-8FD8-E414-E190-AB6DB4AB9E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909803"/>
              </p:ext>
            </p:extLst>
          </p:nvPr>
        </p:nvGraphicFramePr>
        <p:xfrm>
          <a:off x="3227388" y="3838575"/>
          <a:ext cx="5735637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444240" progId="Equation.DSMT4">
                  <p:embed/>
                </p:oleObj>
              </mc:Choice>
              <mc:Fallback>
                <p:oleObj name="Equation" r:id="rId5" imgW="1473120" imgH="44424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EB1995B9-06DE-674F-0336-0A9D8D8B8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27388" y="3838575"/>
                        <a:ext cx="5735637" cy="173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6BA57FA-D5E5-6D04-8543-0CD760156B8C}"/>
              </a:ext>
            </a:extLst>
          </p:cNvPr>
          <p:cNvSpPr txBox="1"/>
          <p:nvPr/>
        </p:nvSpPr>
        <p:spPr>
          <a:xfrm>
            <a:off x="9463511" y="1941612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i="1" dirty="0">
                <a:sym typeface="Symbol" panose="05050102010706020507" pitchFamily="18" charset="2"/>
              </a:rPr>
              <a:t></a:t>
            </a:r>
            <a:endParaRPr lang="en-US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A7093A-869E-98F6-A1E6-4DFE80BCF50A}"/>
              </a:ext>
            </a:extLst>
          </p:cNvPr>
          <p:cNvSpPr txBox="1"/>
          <p:nvPr/>
        </p:nvSpPr>
        <p:spPr>
          <a:xfrm>
            <a:off x="9982200" y="3186447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19521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71DA1-B822-16EE-9481-B9FF1FB7E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of a Uniformly Charged Sphere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124DC-D7FA-3E6C-C1A5-ACB1F4990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5480" cy="1750695"/>
          </a:xfrm>
        </p:spPr>
        <p:txBody>
          <a:bodyPr/>
          <a:lstStyle/>
          <a:p>
            <a:r>
              <a:rPr lang="en-US" dirty="0"/>
              <a:t>Solution 1: Assembly by Spherical Layers</a:t>
            </a:r>
          </a:p>
          <a:p>
            <a:pPr lvl="1"/>
            <a:r>
              <a:rPr lang="en-US" dirty="0"/>
              <a:t>This method calculates the work done to build the sphere layer by layer, bringing charge from infinity.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652E9-0561-B723-FEF4-6AA0ABFD1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D3279-E628-F939-657F-B478C6A66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F655B0-565E-66CD-BFE7-198F3092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562860-7DD4-7EE2-E305-B3F9EB2A26AD}"/>
              </a:ext>
            </a:extLst>
          </p:cNvPr>
          <p:cNvSpPr/>
          <p:nvPr/>
        </p:nvSpPr>
        <p:spPr>
          <a:xfrm>
            <a:off x="9448800" y="1734185"/>
            <a:ext cx="2103120" cy="210312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B2EB55D-F22D-DBAE-23FE-DB82F6088A95}"/>
              </a:ext>
            </a:extLst>
          </p:cNvPr>
          <p:cNvSpPr/>
          <p:nvPr/>
        </p:nvSpPr>
        <p:spPr>
          <a:xfrm>
            <a:off x="9951720" y="2237105"/>
            <a:ext cx="1097280" cy="10972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35011A-B96E-B423-3254-FDE235C05ED8}"/>
              </a:ext>
            </a:extLst>
          </p:cNvPr>
          <p:cNvSpPr/>
          <p:nvPr/>
        </p:nvSpPr>
        <p:spPr>
          <a:xfrm>
            <a:off x="10043160" y="2328545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79B287-6B86-CC7C-0D99-F3BE7445AC6C}"/>
              </a:ext>
            </a:extLst>
          </p:cNvPr>
          <p:cNvCxnSpPr>
            <a:cxnSpLocks/>
          </p:cNvCxnSpPr>
          <p:nvPr/>
        </p:nvCxnSpPr>
        <p:spPr>
          <a:xfrm>
            <a:off x="10500360" y="2806065"/>
            <a:ext cx="457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6D41CE9-EA5E-BCA8-4133-868F69D02822}"/>
              </a:ext>
            </a:extLst>
          </p:cNvPr>
          <p:cNvCxnSpPr>
            <a:cxnSpLocks/>
          </p:cNvCxnSpPr>
          <p:nvPr/>
        </p:nvCxnSpPr>
        <p:spPr>
          <a:xfrm flipV="1">
            <a:off x="10489935" y="3334385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E91B773-B370-26E7-6B7B-F8B150839121}"/>
              </a:ext>
            </a:extLst>
          </p:cNvPr>
          <p:cNvSpPr txBox="1"/>
          <p:nvPr/>
        </p:nvSpPr>
        <p:spPr>
          <a:xfrm>
            <a:off x="10569843" y="25071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D34A6C-58AF-3C59-70A1-FE23D53751C9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448800" y="2785745"/>
            <a:ext cx="1051560" cy="2032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C6565BA-42B1-10B4-3217-88F616B145A6}"/>
              </a:ext>
            </a:extLst>
          </p:cNvPr>
          <p:cNvSpPr txBox="1"/>
          <p:nvPr/>
        </p:nvSpPr>
        <p:spPr>
          <a:xfrm>
            <a:off x="9708337" y="24969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B47185C-B66C-F2E0-6E35-5E97E2E2DF9D}"/>
              </a:ext>
            </a:extLst>
          </p:cNvPr>
          <p:cNvCxnSpPr>
            <a:cxnSpLocks/>
          </p:cNvCxnSpPr>
          <p:nvPr/>
        </p:nvCxnSpPr>
        <p:spPr>
          <a:xfrm>
            <a:off x="10489935" y="3009265"/>
            <a:ext cx="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48D7019-C5CC-08B1-E006-5090CE9A0DB3}"/>
              </a:ext>
            </a:extLst>
          </p:cNvPr>
          <p:cNvSpPr txBox="1"/>
          <p:nvPr/>
        </p:nvSpPr>
        <p:spPr>
          <a:xfrm>
            <a:off x="10446931" y="33470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R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E300E6-EF6A-15B3-CE59-16C2E54F3F8B}"/>
              </a:ext>
            </a:extLst>
          </p:cNvPr>
          <p:cNvSpPr txBox="1"/>
          <p:nvPr/>
        </p:nvSpPr>
        <p:spPr>
          <a:xfrm>
            <a:off x="10334283" y="22821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endParaRPr lang="en-US" i="1" dirty="0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8BF00AA-3D1F-07AD-4298-D123C7AA43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495713"/>
              </p:ext>
            </p:extLst>
          </p:nvPr>
        </p:nvGraphicFramePr>
        <p:xfrm>
          <a:off x="1031240" y="3531711"/>
          <a:ext cx="6202363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19160" imgH="469800" progId="Equation.DSMT4">
                  <p:embed/>
                </p:oleObj>
              </mc:Choice>
              <mc:Fallback>
                <p:oleObj name="Equation" r:id="rId2" imgW="28191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240" y="3531711"/>
                        <a:ext cx="6202363" cy="1033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82E775B6-DFDB-52C3-7309-49D35FFC71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640687"/>
              </p:ext>
            </p:extLst>
          </p:nvPr>
        </p:nvGraphicFramePr>
        <p:xfrm>
          <a:off x="1031240" y="4696778"/>
          <a:ext cx="3268663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720" imgH="609480" progId="Equation.DSMT4">
                  <p:embed/>
                </p:oleObj>
              </mc:Choice>
              <mc:Fallback>
                <p:oleObj name="Equation" r:id="rId4" imgW="1485720" imgH="609480" progId="Equation.DSMT4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F8BF00AA-3D1F-07AD-4298-D123C7AA43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1240" y="4696778"/>
                        <a:ext cx="3268663" cy="1341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4573401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EBDD5-15E0-D724-1F10-6406904D1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13CB3-9B7F-05FD-0878-DD5BFDC7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2600" cy="1325563"/>
          </a:xfrm>
        </p:spPr>
        <p:txBody>
          <a:bodyPr/>
          <a:lstStyle/>
          <a:p>
            <a:r>
              <a:rPr lang="en-US" dirty="0"/>
              <a:t>Energy of a Uniformly Charged Sphere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B92FF-414A-1881-9EF8-3E3C37C61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15480" cy="1781175"/>
          </a:xfrm>
        </p:spPr>
        <p:txBody>
          <a:bodyPr/>
          <a:lstStyle/>
          <a:p>
            <a:r>
              <a:rPr lang="en-US" dirty="0"/>
              <a:t>Solution 2: Direct Integration Using Charge and Potential</a:t>
            </a:r>
          </a:p>
          <a:p>
            <a:pPr lvl="1"/>
            <a:r>
              <a:rPr lang="en-US" dirty="0"/>
              <a:t>The total energy for a continuous charge distribution is: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74768-5A89-3B72-B74E-F62A6E8DE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4308A-9C01-0787-B7C6-7C7DB247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B34A0-95AD-9FB6-23B0-957FA586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0A870C-FED3-CB7F-FF91-6C6D60016C2B}"/>
              </a:ext>
            </a:extLst>
          </p:cNvPr>
          <p:cNvSpPr/>
          <p:nvPr/>
        </p:nvSpPr>
        <p:spPr>
          <a:xfrm>
            <a:off x="9448800" y="1734185"/>
            <a:ext cx="2103120" cy="2103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4E51C64-231F-E3D9-D462-501496751E51}"/>
              </a:ext>
            </a:extLst>
          </p:cNvPr>
          <p:cNvSpPr/>
          <p:nvPr/>
        </p:nvSpPr>
        <p:spPr>
          <a:xfrm>
            <a:off x="9951720" y="2237105"/>
            <a:ext cx="1097280" cy="109728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72B828E-415A-FBCC-0196-D1101D6D4A31}"/>
              </a:ext>
            </a:extLst>
          </p:cNvPr>
          <p:cNvSpPr/>
          <p:nvPr/>
        </p:nvSpPr>
        <p:spPr>
          <a:xfrm>
            <a:off x="10043160" y="2328545"/>
            <a:ext cx="914400" cy="914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64ED97F-3757-3963-D211-937E9BA1ACD7}"/>
              </a:ext>
            </a:extLst>
          </p:cNvPr>
          <p:cNvCxnSpPr>
            <a:cxnSpLocks/>
          </p:cNvCxnSpPr>
          <p:nvPr/>
        </p:nvCxnSpPr>
        <p:spPr>
          <a:xfrm>
            <a:off x="10500360" y="2806065"/>
            <a:ext cx="457200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A3891F-744B-4040-AADA-6817F07E5726}"/>
              </a:ext>
            </a:extLst>
          </p:cNvPr>
          <p:cNvCxnSpPr>
            <a:cxnSpLocks/>
          </p:cNvCxnSpPr>
          <p:nvPr/>
        </p:nvCxnSpPr>
        <p:spPr>
          <a:xfrm flipV="1">
            <a:off x="10489935" y="3334385"/>
            <a:ext cx="0" cy="365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4062A4-995F-C89A-95D2-A4329EA98F10}"/>
              </a:ext>
            </a:extLst>
          </p:cNvPr>
          <p:cNvSpPr txBox="1"/>
          <p:nvPr/>
        </p:nvSpPr>
        <p:spPr>
          <a:xfrm>
            <a:off x="10569843" y="250713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C079B7-D2B2-5566-BD15-64C703B9598D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9448800" y="2785745"/>
            <a:ext cx="1051560" cy="2032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A6059B6-5E9A-2D7D-14FF-B2F30DDAF3D4}"/>
              </a:ext>
            </a:extLst>
          </p:cNvPr>
          <p:cNvSpPr txBox="1"/>
          <p:nvPr/>
        </p:nvSpPr>
        <p:spPr>
          <a:xfrm>
            <a:off x="9708337" y="24969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FFC6C43-A3F2-8562-D423-2A8DB1AE684E}"/>
              </a:ext>
            </a:extLst>
          </p:cNvPr>
          <p:cNvCxnSpPr>
            <a:cxnSpLocks/>
          </p:cNvCxnSpPr>
          <p:nvPr/>
        </p:nvCxnSpPr>
        <p:spPr>
          <a:xfrm>
            <a:off x="10489935" y="3009265"/>
            <a:ext cx="0" cy="23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214D512-A39E-87CB-A4A5-8E5F13561108}"/>
              </a:ext>
            </a:extLst>
          </p:cNvPr>
          <p:cNvSpPr txBox="1"/>
          <p:nvPr/>
        </p:nvSpPr>
        <p:spPr>
          <a:xfrm>
            <a:off x="10446931" y="334704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</a:t>
            </a:r>
            <a:r>
              <a:rPr lang="en-US" i="1" dirty="0" err="1"/>
              <a:t>R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705024-B9AA-03AF-B1A9-0D8C9CA25B9C}"/>
              </a:ext>
            </a:extLst>
          </p:cNvPr>
          <p:cNvSpPr txBox="1"/>
          <p:nvPr/>
        </p:nvSpPr>
        <p:spPr>
          <a:xfrm>
            <a:off x="10334283" y="2282190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endParaRPr lang="en-US" i="1" dirty="0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A4477B1-B199-23A3-E58A-DF71BA180F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162434"/>
              </p:ext>
            </p:extLst>
          </p:nvPr>
        </p:nvGraphicFramePr>
        <p:xfrm>
          <a:off x="969384" y="3506739"/>
          <a:ext cx="5224032" cy="103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69800" progId="Equation.DSMT4">
                  <p:embed/>
                </p:oleObj>
              </mc:Choice>
              <mc:Fallback>
                <p:oleObj name="Equation" r:id="rId2" imgW="2374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69384" y="3506739"/>
                        <a:ext cx="5224032" cy="1033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AD18450-E3DA-D32F-51CA-2A563040C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511850"/>
              </p:ext>
            </p:extLst>
          </p:nvPr>
        </p:nvGraphicFramePr>
        <p:xfrm>
          <a:off x="969384" y="4757689"/>
          <a:ext cx="6621462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09600" imgH="482400" progId="Equation.DSMT4">
                  <p:embed/>
                </p:oleObj>
              </mc:Choice>
              <mc:Fallback>
                <p:oleObj name="Equation" r:id="rId4" imgW="30096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9384" y="4757689"/>
                        <a:ext cx="6621462" cy="1060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6D92950-950E-7589-A897-CB2599D81492}"/>
              </a:ext>
            </a:extLst>
          </p:cNvPr>
          <p:cNvSpPr txBox="1"/>
          <p:nvPr/>
        </p:nvSpPr>
        <p:spPr>
          <a:xfrm>
            <a:off x="10957560" y="2127647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baseline="-25000" dirty="0"/>
              <a:t>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FAA9A4-55C6-5616-7734-320EE8C746D3}"/>
              </a:ext>
            </a:extLst>
          </p:cNvPr>
          <p:cNvSpPr txBox="1"/>
          <p:nvPr/>
        </p:nvSpPr>
        <p:spPr>
          <a:xfrm>
            <a:off x="11450433" y="1758315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E</a:t>
            </a:r>
            <a:r>
              <a:rPr lang="en-US" baseline="-25000" dirty="0" err="1"/>
              <a:t>o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18351836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FF8EE-C940-7948-F772-42C68B3F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/>
          <a:lstStyle/>
          <a:p>
            <a:r>
              <a:rPr lang="en-US" dirty="0"/>
              <a:t>Electrostatic Energy in Terms of Field Quantities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9EC15-77A7-F2C6-2D5B-D1E763431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EC193-DB55-205E-AE48-F4B750460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CD3FA-609C-4F3C-5A06-3B33557A4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9DFF9F-0F72-F29E-8F7E-15AB874F1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5520118"/>
              </p:ext>
            </p:extLst>
          </p:nvPr>
        </p:nvGraphicFramePr>
        <p:xfrm>
          <a:off x="838199" y="1617075"/>
          <a:ext cx="4603500" cy="111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444240" progId="Equation.DSMT4">
                  <p:embed/>
                </p:oleObj>
              </mc:Choice>
              <mc:Fallback>
                <p:oleObj name="Equation" r:id="rId2" imgW="1841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199" y="1617075"/>
                        <a:ext cx="4603500" cy="111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D160039-FDBF-70DF-C732-17139D021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90788"/>
              </p:ext>
            </p:extLst>
          </p:nvPr>
        </p:nvGraphicFramePr>
        <p:xfrm>
          <a:off x="838199" y="2723078"/>
          <a:ext cx="40320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12800" imgH="253800" progId="Equation.DSMT4">
                  <p:embed/>
                </p:oleObj>
              </mc:Choice>
              <mc:Fallback>
                <p:oleObj name="Equation" r:id="rId4" imgW="1612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2723078"/>
                        <a:ext cx="4032000" cy="63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B4A854B-D1DA-D0F4-4E42-35A80A9E6E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73461"/>
              </p:ext>
            </p:extLst>
          </p:nvPr>
        </p:nvGraphicFramePr>
        <p:xfrm>
          <a:off x="838199" y="3982884"/>
          <a:ext cx="5301900" cy="111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20760" imgH="444240" progId="Equation.DSMT4">
                  <p:embed/>
                </p:oleObj>
              </mc:Choice>
              <mc:Fallback>
                <p:oleObj name="Equation" r:id="rId6" imgW="21207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199" y="3982884"/>
                        <a:ext cx="5301900" cy="111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14C4074-7481-84D9-BFBE-AF35A1F115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19370"/>
              </p:ext>
            </p:extLst>
          </p:nvPr>
        </p:nvGraphicFramePr>
        <p:xfrm>
          <a:off x="838199" y="5088889"/>
          <a:ext cx="4476600" cy="111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90640" imgH="444240" progId="Equation.DSMT4">
                  <p:embed/>
                </p:oleObj>
              </mc:Choice>
              <mc:Fallback>
                <p:oleObj name="Equation" r:id="rId8" imgW="1790640" imgH="4442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8B4A854B-D1DA-D0F4-4E42-35A80A9E6E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199" y="5088889"/>
                        <a:ext cx="4476600" cy="111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82FD736-7D5D-2775-8A12-25A6520BB6BE}"/>
              </a:ext>
            </a:extLst>
          </p:cNvPr>
          <p:cNvSpPr/>
          <p:nvPr/>
        </p:nvSpPr>
        <p:spPr>
          <a:xfrm>
            <a:off x="10129540" y="2564448"/>
            <a:ext cx="1224260" cy="873760"/>
          </a:xfrm>
          <a:custGeom>
            <a:avLst/>
            <a:gdLst>
              <a:gd name="connsiteX0" fmla="*/ 2454134 w 2737066"/>
              <a:gd name="connsiteY0" fmla="*/ 465645 h 1767704"/>
              <a:gd name="connsiteX1" fmla="*/ 1736504 w 2737066"/>
              <a:gd name="connsiteY1" fmla="*/ 2657 h 1767704"/>
              <a:gd name="connsiteX2" fmla="*/ 1111471 w 2737066"/>
              <a:gd name="connsiteY2" fmla="*/ 280450 h 1767704"/>
              <a:gd name="connsiteX3" fmla="*/ 208646 w 2737066"/>
              <a:gd name="connsiteY3" fmla="*/ 373047 h 1767704"/>
              <a:gd name="connsiteX4" fmla="*/ 185496 w 2737066"/>
              <a:gd name="connsiteY4" fmla="*/ 1414769 h 1767704"/>
              <a:gd name="connsiteX5" fmla="*/ 2280514 w 2737066"/>
              <a:gd name="connsiteY5" fmla="*/ 1750435 h 1767704"/>
              <a:gd name="connsiteX6" fmla="*/ 2731927 w 2737066"/>
              <a:gd name="connsiteY6" fmla="*/ 963356 h 1767704"/>
              <a:gd name="connsiteX7" fmla="*/ 2454134 w 2737066"/>
              <a:gd name="connsiteY7" fmla="*/ 465645 h 1767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37066" h="1767704">
                <a:moveTo>
                  <a:pt x="2454134" y="465645"/>
                </a:moveTo>
                <a:cubicBezTo>
                  <a:pt x="2288230" y="305529"/>
                  <a:pt x="1960281" y="33523"/>
                  <a:pt x="1736504" y="2657"/>
                </a:cubicBezTo>
                <a:cubicBezTo>
                  <a:pt x="1512727" y="-28209"/>
                  <a:pt x="1366114" y="218718"/>
                  <a:pt x="1111471" y="280450"/>
                </a:cubicBezTo>
                <a:cubicBezTo>
                  <a:pt x="856828" y="342182"/>
                  <a:pt x="362975" y="183994"/>
                  <a:pt x="208646" y="373047"/>
                </a:cubicBezTo>
                <a:cubicBezTo>
                  <a:pt x="54317" y="562100"/>
                  <a:pt x="-159815" y="1185204"/>
                  <a:pt x="185496" y="1414769"/>
                </a:cubicBezTo>
                <a:cubicBezTo>
                  <a:pt x="530807" y="1644334"/>
                  <a:pt x="1856109" y="1825670"/>
                  <a:pt x="2280514" y="1750435"/>
                </a:cubicBezTo>
                <a:cubicBezTo>
                  <a:pt x="2704919" y="1675200"/>
                  <a:pt x="2697203" y="1177488"/>
                  <a:pt x="2731927" y="963356"/>
                </a:cubicBezTo>
                <a:cubicBezTo>
                  <a:pt x="2766651" y="749224"/>
                  <a:pt x="2620038" y="625761"/>
                  <a:pt x="2454134" y="465645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3317F-65CB-366F-4F6C-973B2977A0EC}"/>
              </a:ext>
            </a:extLst>
          </p:cNvPr>
          <p:cNvSpPr txBox="1"/>
          <p:nvPr/>
        </p:nvSpPr>
        <p:spPr>
          <a:xfrm>
            <a:off x="10575772" y="2646750"/>
            <a:ext cx="352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endParaRPr lang="en-US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C55106-6AD4-3D5D-6C58-2D1A02F7D4CF}"/>
              </a:ext>
            </a:extLst>
          </p:cNvPr>
          <p:cNvSpPr txBox="1"/>
          <p:nvPr/>
        </p:nvSpPr>
        <p:spPr>
          <a:xfrm>
            <a:off x="10392920" y="2011606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r>
              <a:rPr lang="en-US" sz="2400" i="1" dirty="0">
                <a:sym typeface="Symbol" panose="05050102010706020507" pitchFamily="18" charset="2"/>
              </a:rPr>
              <a:t></a:t>
            </a:r>
            <a:endParaRPr lang="en-US" sz="24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1F0512A-9DA4-58A3-B90E-8FCD9BBA28C2}"/>
              </a:ext>
            </a:extLst>
          </p:cNvPr>
          <p:cNvSpPr/>
          <p:nvPr/>
        </p:nvSpPr>
        <p:spPr>
          <a:xfrm>
            <a:off x="9644390" y="1904048"/>
            <a:ext cx="2194560" cy="219456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465E04B-840C-2786-B5A2-8FD9939C4056}"/>
              </a:ext>
            </a:extLst>
          </p:cNvPr>
          <p:cNvSpPr txBox="1"/>
          <p:nvPr/>
        </p:nvSpPr>
        <p:spPr>
          <a:xfrm>
            <a:off x="9397811" y="2206687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S</a:t>
            </a:r>
            <a:r>
              <a:rPr lang="en-US" sz="2400" i="1" dirty="0">
                <a:sym typeface="Symbol" panose="05050102010706020507" pitchFamily="18" charset="2"/>
              </a:rPr>
              <a:t></a:t>
            </a:r>
            <a:endParaRPr lang="en-US" sz="24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76C1379-08B8-2DC1-453B-F24BC12ACD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990283"/>
              </p:ext>
            </p:extLst>
          </p:nvPr>
        </p:nvGraphicFramePr>
        <p:xfrm>
          <a:off x="8407257" y="4501656"/>
          <a:ext cx="3444566" cy="1662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545760" progId="Equation.DSMT4">
                  <p:embed/>
                </p:oleObj>
              </mc:Choice>
              <mc:Fallback>
                <p:oleObj name="Equation" r:id="rId10" imgW="1130040" imgH="5457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14C4074-7481-84D9-BFBE-AF35A1F115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7257" y="4501656"/>
                        <a:ext cx="3444566" cy="166229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D9B3926-1BBF-15DD-7B8D-6F4078D549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10808"/>
              </p:ext>
            </p:extLst>
          </p:nvPr>
        </p:nvGraphicFramePr>
        <p:xfrm>
          <a:off x="838199" y="3352981"/>
          <a:ext cx="40320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12800" imgH="253800" progId="Equation.DSMT4">
                  <p:embed/>
                </p:oleObj>
              </mc:Choice>
              <mc:Fallback>
                <p:oleObj name="Equation" r:id="rId12" imgW="161280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D160039-FDBF-70DF-C732-17139D021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8199" y="3352981"/>
                        <a:ext cx="4032000" cy="63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04833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97871-35F4-A423-F544-9C8922FC4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Energy Density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05152-75A5-E0CF-DACB-4741B20DD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define the </a:t>
            </a:r>
            <a:r>
              <a:rPr lang="en-US" b="1" dirty="0"/>
              <a:t>electrostatic energy density</a:t>
            </a:r>
            <a:r>
              <a:rPr lang="en-US" dirty="0"/>
              <a:t> </a:t>
            </a:r>
            <a:r>
              <a:rPr lang="en-US" i="1" dirty="0"/>
              <a:t>w</a:t>
            </a:r>
            <a:r>
              <a:rPr lang="en-US" baseline="-25000" dirty="0"/>
              <a:t>e</a:t>
            </a:r>
            <a:r>
              <a:rPr lang="en-US" dirty="0"/>
              <a:t>​ mathematically such that its volume integral equals the total stored energy: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For a linear, isotropic medium, this density is: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86DA0-CFD3-6BD8-AB63-757317882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A4968-B092-070F-24B9-349BBBC39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8A3A-C067-14B3-23B1-A38D7061E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127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9830659-1048-6715-FCB0-D7FE5496CD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1551"/>
              </p:ext>
            </p:extLst>
          </p:nvPr>
        </p:nvGraphicFramePr>
        <p:xfrm>
          <a:off x="3857700" y="2746800"/>
          <a:ext cx="4476600" cy="136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640" imgH="545760" progId="Equation.DSMT4">
                  <p:embed/>
                </p:oleObj>
              </mc:Choice>
              <mc:Fallback>
                <p:oleObj name="Equation" r:id="rId2" imgW="17906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57700" y="2746800"/>
                        <a:ext cx="4476600" cy="136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1E77B89-F2FD-E07B-7E9B-7FC18D13D0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766381"/>
              </p:ext>
            </p:extLst>
          </p:nvPr>
        </p:nvGraphicFramePr>
        <p:xfrm>
          <a:off x="4048500" y="4828965"/>
          <a:ext cx="4095000" cy="10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38000" imgH="419040" progId="Equation.DSMT4">
                  <p:embed/>
                </p:oleObj>
              </mc:Choice>
              <mc:Fallback>
                <p:oleObj name="Equation" r:id="rId4" imgW="16380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500" y="4828965"/>
                        <a:ext cx="4095000" cy="104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4E67C4A-FBA8-79B0-F4EB-D2C11FB76784}"/>
              </a:ext>
            </a:extLst>
          </p:cNvPr>
          <p:cNvSpPr txBox="1"/>
          <p:nvPr/>
        </p:nvSpPr>
        <p:spPr>
          <a:xfrm>
            <a:off x="9088120" y="5091155"/>
            <a:ext cx="970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/>
              <a:t>J/m</a:t>
            </a:r>
            <a:r>
              <a:rPr lang="en-US" sz="2800" baseline="300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560676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5D2C9-8619-E665-1B5D-EFE92946D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1B78-14FF-885A-34BE-DDB722813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Energy Density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E1921-8959-88B7-A195-7E60B0407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3"/>
            <a:ext cx="10927080" cy="4667251"/>
          </a:xfrm>
        </p:spPr>
        <p:txBody>
          <a:bodyPr>
            <a:normAutofit/>
          </a:bodyPr>
          <a:lstStyle/>
          <a:p>
            <a:r>
              <a:rPr lang="en-US" dirty="0"/>
              <a:t>The definition of electrostatic energy density is </a:t>
            </a:r>
            <a:r>
              <a:rPr lang="en-US" i="1" dirty="0"/>
              <a:t>artificial</a:t>
            </a:r>
            <a:r>
              <a:rPr lang="en-US" dirty="0"/>
              <a:t> because a physical justification has not been found to localize energy with an electric field; all we know is that its volume integrals give the correct total electrostatic energy.</a:t>
            </a:r>
          </a:p>
          <a:p>
            <a:r>
              <a:rPr lang="en-US" dirty="0"/>
              <a:t>In electrostatics, energy is a property of the entire charge configuration. We cannot perform an experiment to measure how much energy is stored in a specific volume of empty space; we can only measure the total work done to assemble the charges.</a:t>
            </a:r>
          </a:p>
          <a:p>
            <a:r>
              <a:rPr lang="en-US" dirty="0"/>
              <a:t>However, this concept becomes essential and physically meaningful in time-varying electrodynamics (Maxwell's equations), where energy can be transported through space by electromagnetic waves.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BFF12-24D6-286F-65B0-AB8671C1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84893-E2D0-969A-1519-E577EADF5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D34E-51E8-7BEA-E8CA-E5C0799C2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247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25F37-ECD2-1A5C-94C4-874A7181F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Stored in a Parallel-Plate Capacitor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968-E792-4FAD-D2F0-38873A189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4F478-EB76-412B-2BBF-BB115D125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E0EC-FBC8-0597-7F29-72B83438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129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774365-FFF7-5FB1-F1E0-EA731B12CB8E}"/>
              </a:ext>
            </a:extLst>
          </p:cNvPr>
          <p:cNvSpPr/>
          <p:nvPr/>
        </p:nvSpPr>
        <p:spPr>
          <a:xfrm>
            <a:off x="8462135" y="3063510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74FDCA-7AA0-D7BC-00D4-E91454500D3C}"/>
              </a:ext>
            </a:extLst>
          </p:cNvPr>
          <p:cNvSpPr/>
          <p:nvPr/>
        </p:nvSpPr>
        <p:spPr>
          <a:xfrm>
            <a:off x="8462135" y="1767435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9CABC4-B383-0C0C-DE56-6B38C403E5A2}"/>
              </a:ext>
            </a:extLst>
          </p:cNvPr>
          <p:cNvCxnSpPr/>
          <p:nvPr/>
        </p:nvCxnSpPr>
        <p:spPr>
          <a:xfrm flipH="1">
            <a:off x="8462135" y="2148993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E726483-5AB6-2F1B-4F11-16E1D6D84715}"/>
              </a:ext>
            </a:extLst>
          </p:cNvPr>
          <p:cNvCxnSpPr/>
          <p:nvPr/>
        </p:nvCxnSpPr>
        <p:spPr>
          <a:xfrm flipH="1">
            <a:off x="8462135" y="3048942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CCB1427F-F24E-75E6-49FB-5EA342B868C8}"/>
              </a:ext>
            </a:extLst>
          </p:cNvPr>
          <p:cNvSpPr/>
          <p:nvPr/>
        </p:nvSpPr>
        <p:spPr>
          <a:xfrm>
            <a:off x="8462135" y="2164043"/>
            <a:ext cx="2684207" cy="8750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7D181-A1BB-F03A-84D6-2AEF2783FA62}"/>
              </a:ext>
            </a:extLst>
          </p:cNvPr>
          <p:cNvSpPr txBox="1"/>
          <p:nvPr/>
        </p:nvSpPr>
        <p:spPr>
          <a:xfrm>
            <a:off x="8462135" y="2078356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247695-AA77-ACE2-D548-5C1187A09D25}"/>
              </a:ext>
            </a:extLst>
          </p:cNvPr>
          <p:cNvCxnSpPr/>
          <p:nvPr/>
        </p:nvCxnSpPr>
        <p:spPr>
          <a:xfrm flipV="1">
            <a:off x="11146342" y="1642467"/>
            <a:ext cx="0" cy="173736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F950488-CCE8-862A-96F5-DB4C436A529F}"/>
              </a:ext>
            </a:extLst>
          </p:cNvPr>
          <p:cNvSpPr txBox="1"/>
          <p:nvPr/>
        </p:nvSpPr>
        <p:spPr>
          <a:xfrm>
            <a:off x="11095382" y="28284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A65D2-1FBC-2B04-699D-5A5624155CEC}"/>
              </a:ext>
            </a:extLst>
          </p:cNvPr>
          <p:cNvSpPr txBox="1"/>
          <p:nvPr/>
        </p:nvSpPr>
        <p:spPr>
          <a:xfrm>
            <a:off x="11116846" y="187830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F1045C3-FB70-7ABD-916F-0E3D1809BBAA}"/>
              </a:ext>
            </a:extLst>
          </p:cNvPr>
          <p:cNvCxnSpPr>
            <a:cxnSpLocks/>
          </p:cNvCxnSpPr>
          <p:nvPr/>
        </p:nvCxnSpPr>
        <p:spPr>
          <a:xfrm flipH="1">
            <a:off x="9888603" y="2368369"/>
            <a:ext cx="9833" cy="4394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994C22-D61F-65EC-BAE8-217C0BFE612D}"/>
              </a:ext>
            </a:extLst>
          </p:cNvPr>
          <p:cNvSpPr txBox="1"/>
          <p:nvPr/>
        </p:nvSpPr>
        <p:spPr>
          <a:xfrm>
            <a:off x="9834256" y="22667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C82F20-15A9-0137-76DE-5063F3C30938}"/>
              </a:ext>
            </a:extLst>
          </p:cNvPr>
          <p:cNvSpPr txBox="1"/>
          <p:nvPr/>
        </p:nvSpPr>
        <p:spPr>
          <a:xfrm>
            <a:off x="9487148" y="165426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+Q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01CDB1-BD5A-3576-349D-70DBB353D1C9}"/>
              </a:ext>
            </a:extLst>
          </p:cNvPr>
          <p:cNvSpPr txBox="1"/>
          <p:nvPr/>
        </p:nvSpPr>
        <p:spPr>
          <a:xfrm>
            <a:off x="9633565" y="297917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FA63BB-22F4-BBAB-D64E-85AA1C9D9555}"/>
              </a:ext>
            </a:extLst>
          </p:cNvPr>
          <p:cNvSpPr txBox="1"/>
          <p:nvPr/>
        </p:nvSpPr>
        <p:spPr>
          <a:xfrm>
            <a:off x="11146341" y="1354097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3C13D7F-5020-CB32-35AB-E4793D3C10A1}"/>
              </a:ext>
            </a:extLst>
          </p:cNvPr>
          <p:cNvSpPr txBox="1"/>
          <p:nvPr/>
        </p:nvSpPr>
        <p:spPr>
          <a:xfrm>
            <a:off x="8822479" y="2987655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0V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3DA32A8-B5DC-7E86-D20A-EF81AE56C4AA}"/>
              </a:ext>
            </a:extLst>
          </p:cNvPr>
          <p:cNvSpPr txBox="1"/>
          <p:nvPr/>
        </p:nvSpPr>
        <p:spPr>
          <a:xfrm>
            <a:off x="8846719" y="1733325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  <a:endParaRPr lang="en-US" sz="2400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189D9CA-24FA-014D-4571-9A710B675E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193113"/>
              </p:ext>
            </p:extLst>
          </p:nvPr>
        </p:nvGraphicFramePr>
        <p:xfrm>
          <a:off x="1065720" y="1832189"/>
          <a:ext cx="130140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20560" imgH="203040" progId="Equation.DSMT4">
                  <p:embed/>
                </p:oleObj>
              </mc:Choice>
              <mc:Fallback>
                <p:oleObj name="Equation" r:id="rId2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5720" y="1832189"/>
                        <a:ext cx="130140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0B6D884-8550-5177-1009-E476ABE06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98506"/>
              </p:ext>
            </p:extLst>
          </p:nvPr>
        </p:nvGraphicFramePr>
        <p:xfrm>
          <a:off x="1065720" y="2755626"/>
          <a:ext cx="10791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393480" progId="Equation.DSMT4">
                  <p:embed/>
                </p:oleObj>
              </mc:Choice>
              <mc:Fallback>
                <p:oleObj name="Equation" r:id="rId4" imgW="43164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189D9CA-24FA-014D-4571-9A710B675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65720" y="2755626"/>
                        <a:ext cx="1079100" cy="98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2612ECA1-833A-EC5D-F476-C213C1BFDB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531050"/>
              </p:ext>
            </p:extLst>
          </p:nvPr>
        </p:nvGraphicFramePr>
        <p:xfrm>
          <a:off x="1033463" y="4075113"/>
          <a:ext cx="101282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51080" imgH="571320" progId="Equation.DSMT4">
                  <p:embed/>
                </p:oleObj>
              </mc:Choice>
              <mc:Fallback>
                <p:oleObj name="Equation" r:id="rId6" imgW="4051080" imgH="57132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40B6D884-8550-5177-1009-E476ABE06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3463" y="4075113"/>
                        <a:ext cx="10128250" cy="142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9E66442F-93C9-1F5F-4881-7EAF133DD172}"/>
              </a:ext>
            </a:extLst>
          </p:cNvPr>
          <p:cNvSpPr txBox="1"/>
          <p:nvPr/>
        </p:nvSpPr>
        <p:spPr>
          <a:xfrm>
            <a:off x="11299730" y="2329558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</a:t>
            </a:r>
            <a:r>
              <a:rPr lang="en-US" sz="2400" dirty="0"/>
              <a:t>=</a:t>
            </a:r>
            <a:r>
              <a:rPr lang="en-US" sz="2400" b="1" dirty="0"/>
              <a:t>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A8720C-774E-4E86-EFD2-F40B567110D7}"/>
              </a:ext>
            </a:extLst>
          </p:cNvPr>
          <p:cNvSpPr txBox="1"/>
          <p:nvPr/>
        </p:nvSpPr>
        <p:spPr>
          <a:xfrm>
            <a:off x="7402005" y="2382413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</a:t>
            </a:r>
            <a:r>
              <a:rPr lang="en-US" sz="2400" dirty="0"/>
              <a:t>=</a:t>
            </a:r>
            <a:r>
              <a:rPr lang="en-US" sz="2400" b="1" dirty="0"/>
              <a:t> 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B79595-F552-AAC8-D496-E7F5D87B1F94}"/>
              </a:ext>
            </a:extLst>
          </p:cNvPr>
          <p:cNvSpPr txBox="1"/>
          <p:nvPr/>
        </p:nvSpPr>
        <p:spPr>
          <a:xfrm>
            <a:off x="9487148" y="3366145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</a:t>
            </a:r>
            <a:r>
              <a:rPr lang="en-US" sz="2400" dirty="0"/>
              <a:t>=</a:t>
            </a:r>
            <a:r>
              <a:rPr lang="en-US" sz="2400" b="1" dirty="0"/>
              <a:t> 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7BB551-70DD-6989-6723-393DD4C5FBEC}"/>
              </a:ext>
            </a:extLst>
          </p:cNvPr>
          <p:cNvSpPr txBox="1"/>
          <p:nvPr/>
        </p:nvSpPr>
        <p:spPr>
          <a:xfrm>
            <a:off x="9376691" y="1344792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 </a:t>
            </a:r>
            <a:r>
              <a:rPr lang="en-US" sz="2400" dirty="0"/>
              <a:t>=</a:t>
            </a:r>
            <a:r>
              <a:rPr lang="en-US" sz="2400" b="1" dirty="0"/>
              <a:t> 0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0698818D-5C44-6A5F-22DB-CBF8C663F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10974"/>
              </p:ext>
            </p:extLst>
          </p:nvPr>
        </p:nvGraphicFramePr>
        <p:xfrm>
          <a:off x="3259860" y="1594139"/>
          <a:ext cx="1301400" cy="98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393480" progId="Equation.DSMT4">
                  <p:embed/>
                </p:oleObj>
              </mc:Choice>
              <mc:Fallback>
                <p:oleObj name="Equation" r:id="rId8" imgW="520560" imgH="3934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189D9CA-24FA-014D-4571-9A710B675E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59860" y="1594139"/>
                        <a:ext cx="1301400" cy="98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27611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2A2B00-147E-8146-3304-110E33B66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BEABF1-C2EB-A53B-349B-82A1C3C66CA4}"/>
              </a:ext>
            </a:extLst>
          </p:cNvPr>
          <p:cNvCxnSpPr>
            <a:cxnSpLocks/>
          </p:cNvCxnSpPr>
          <p:nvPr/>
        </p:nvCxnSpPr>
        <p:spPr>
          <a:xfrm flipV="1">
            <a:off x="10513061" y="2065208"/>
            <a:ext cx="953354" cy="188312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AA087C-0670-5077-1C83-A7AAABFE21D2}"/>
              </a:ext>
            </a:extLst>
          </p:cNvPr>
          <p:cNvCxnSpPr>
            <a:cxnSpLocks/>
          </p:cNvCxnSpPr>
          <p:nvPr/>
        </p:nvCxnSpPr>
        <p:spPr>
          <a:xfrm flipH="1" flipV="1">
            <a:off x="10207906" y="3020991"/>
            <a:ext cx="311267" cy="9283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1D8D053-B412-A71F-E6B5-31D1759EB997}"/>
              </a:ext>
            </a:extLst>
          </p:cNvPr>
          <p:cNvCxnSpPr>
            <a:cxnSpLocks/>
          </p:cNvCxnSpPr>
          <p:nvPr/>
        </p:nvCxnSpPr>
        <p:spPr>
          <a:xfrm flipV="1">
            <a:off x="10207906" y="2028794"/>
            <a:ext cx="1263374" cy="98188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B474185-50CA-58E2-B9E5-E5ED44C4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 Single Point Charge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53434-5D79-D51B-60EC-7E84E4B5D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7" y="1825625"/>
            <a:ext cx="5985112" cy="539888"/>
          </a:xfrm>
        </p:spPr>
        <p:txBody>
          <a:bodyPr>
            <a:normAutofit/>
          </a:bodyPr>
          <a:lstStyle/>
          <a:p>
            <a:r>
              <a:rPr lang="en-US" dirty="0"/>
              <a:t>A single point charge not at the origin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2794-088A-7D24-A9AC-79F89019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D801BA-E1AC-3693-37B1-CF62BCAFB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587C8-98D1-4352-51BA-0BCD780BE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767CD8A-95C3-A886-2E2D-E42CB9B0E5B2}"/>
              </a:ext>
            </a:extLst>
          </p:cNvPr>
          <p:cNvSpPr/>
          <p:nvPr/>
        </p:nvSpPr>
        <p:spPr>
          <a:xfrm>
            <a:off x="10162186" y="296595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E3246C-65CC-FEBC-F97E-929EF996CA14}"/>
              </a:ext>
            </a:extLst>
          </p:cNvPr>
          <p:cNvSpPr txBox="1"/>
          <p:nvPr/>
        </p:nvSpPr>
        <p:spPr>
          <a:xfrm>
            <a:off x="9858839" y="258967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35038A-A31F-E66B-6227-AEBBAD12CEAC}"/>
              </a:ext>
            </a:extLst>
          </p:cNvPr>
          <p:cNvSpPr txBox="1"/>
          <p:nvPr/>
        </p:nvSpPr>
        <p:spPr>
          <a:xfrm>
            <a:off x="11328358" y="143672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8776EB-AD3C-7D28-25ED-4983BC6C6967}"/>
              </a:ext>
            </a:extLst>
          </p:cNvPr>
          <p:cNvSpPr txBox="1"/>
          <p:nvPr/>
        </p:nvSpPr>
        <p:spPr>
          <a:xfrm>
            <a:off x="10363539" y="387527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B54E4BA-EA01-DAEE-7E43-1C26255EDD2D}"/>
              </a:ext>
            </a:extLst>
          </p:cNvPr>
          <p:cNvSpPr/>
          <p:nvPr/>
        </p:nvSpPr>
        <p:spPr>
          <a:xfrm>
            <a:off x="8610600" y="1447038"/>
            <a:ext cx="3194612" cy="312727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C8DF86-6478-6C56-DC78-A6520030D2A0}"/>
              </a:ext>
            </a:extLst>
          </p:cNvPr>
          <p:cNvCxnSpPr>
            <a:cxnSpLocks/>
          </p:cNvCxnSpPr>
          <p:nvPr/>
        </p:nvCxnSpPr>
        <p:spPr>
          <a:xfrm flipV="1">
            <a:off x="11466415" y="1698863"/>
            <a:ext cx="446610" cy="334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8E76CC-DC01-6A53-E602-34C83D7C9184}"/>
              </a:ext>
            </a:extLst>
          </p:cNvPr>
          <p:cNvSpPr txBox="1"/>
          <p:nvPr/>
        </p:nvSpPr>
        <p:spPr>
          <a:xfrm rot="19273085">
            <a:off x="10252367" y="2106022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R-R</a:t>
            </a:r>
            <a:r>
              <a:rPr lang="en-US" sz="2800" b="1" dirty="0">
                <a:sym typeface="Symbol" panose="05050102010706020507" pitchFamily="18" charset="2"/>
              </a:rPr>
              <a:t></a:t>
            </a:r>
            <a:endParaRPr lang="en-US" sz="2800" b="1" baseline="-25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E9B23D-7E88-A68F-85F9-3A879E049714}"/>
              </a:ext>
            </a:extLst>
          </p:cNvPr>
          <p:cNvSpPr txBox="1"/>
          <p:nvPr/>
        </p:nvSpPr>
        <p:spPr>
          <a:xfrm>
            <a:off x="7016745" y="3386878"/>
            <a:ext cx="1932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Hypothetical spherical surface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C1B2D3-23ED-307A-8654-F2414E20694D}"/>
              </a:ext>
            </a:extLst>
          </p:cNvPr>
          <p:cNvSpPr txBox="1"/>
          <p:nvPr/>
        </p:nvSpPr>
        <p:spPr>
          <a:xfrm>
            <a:off x="8241533" y="28636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endParaRPr lang="en-US" sz="2800" baseline="-25000" dirty="0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1C11FEA-D6E6-DE89-F24A-B7FE071A6B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2850993"/>
              </p:ext>
            </p:extLst>
          </p:nvPr>
        </p:nvGraphicFramePr>
        <p:xfrm>
          <a:off x="4107656" y="4617984"/>
          <a:ext cx="3976687" cy="131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69800" progId="Equation.DSMT4">
                  <p:embed/>
                </p:oleObj>
              </mc:Choice>
              <mc:Fallback>
                <p:oleObj name="Equation" r:id="rId2" imgW="1422360" imgH="46980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025A336-2E02-119A-BEFE-6A4EA20D4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07656" y="4617984"/>
                        <a:ext cx="3976687" cy="13128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086B4426-A5E5-95A9-16A4-1419FA0D8CF7}"/>
              </a:ext>
            </a:extLst>
          </p:cNvPr>
          <p:cNvSpPr/>
          <p:nvPr/>
        </p:nvSpPr>
        <p:spPr>
          <a:xfrm>
            <a:off x="10468865" y="389965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224BCF6-C226-4BF3-5786-17A4C81D2344}"/>
              </a:ext>
            </a:extLst>
          </p:cNvPr>
          <p:cNvSpPr txBox="1"/>
          <p:nvPr/>
        </p:nvSpPr>
        <p:spPr>
          <a:xfrm rot="21328750">
            <a:off x="10929767" y="28837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endParaRPr lang="en-US" sz="2800" b="1" baseline="-25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8271FC-A5B9-689B-1DF5-9A2E396F001C}"/>
              </a:ext>
            </a:extLst>
          </p:cNvPr>
          <p:cNvSpPr txBox="1"/>
          <p:nvPr/>
        </p:nvSpPr>
        <p:spPr>
          <a:xfrm rot="21386362">
            <a:off x="9874572" y="3281459"/>
            <a:ext cx="53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>
                <a:sym typeface="Symbol" panose="05050102010706020507" pitchFamily="18" charset="2"/>
              </a:rPr>
              <a:t></a:t>
            </a:r>
            <a:endParaRPr lang="en-US" sz="2800" b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98ADF1-421D-E3A8-1EC0-2E8528ECCD42}"/>
              </a:ext>
            </a:extLst>
          </p:cNvPr>
          <p:cNvSpPr txBox="1"/>
          <p:nvPr/>
        </p:nvSpPr>
        <p:spPr>
          <a:xfrm>
            <a:off x="504183" y="2726890"/>
            <a:ext cx="45196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</a:t>
            </a:r>
            <a:r>
              <a:rPr lang="en-US" sz="2800" dirty="0">
                <a:sym typeface="Symbol" panose="05050102010706020507" pitchFamily="18" charset="2"/>
              </a:rPr>
              <a:t></a:t>
            </a:r>
            <a:r>
              <a:rPr lang="en-US" sz="2800" dirty="0"/>
              <a:t>: source position vector</a:t>
            </a:r>
          </a:p>
          <a:p>
            <a:r>
              <a:rPr lang="en-US" sz="2800" b="1" dirty="0"/>
              <a:t>R</a:t>
            </a:r>
            <a:r>
              <a:rPr lang="en-US" sz="2800" dirty="0"/>
              <a:t>: observation position vector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5A8F7D4-ABD6-8A7B-2ACA-1139B6959640}"/>
              </a:ext>
            </a:extLst>
          </p:cNvPr>
          <p:cNvSpPr/>
          <p:nvPr/>
        </p:nvSpPr>
        <p:spPr>
          <a:xfrm>
            <a:off x="11419171" y="199635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24780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6CBF-5553-307B-CE96-5DA8B237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Stored in a Capacitor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78E29-C361-1F52-DF58-22F8384F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499A6-4801-8E98-21AF-F46A9143B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69FE1-BC4E-D072-BDA1-824DE4361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94429A7-13F2-FB13-C790-B23C338419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434766"/>
              </p:ext>
            </p:extLst>
          </p:nvPr>
        </p:nvGraphicFramePr>
        <p:xfrm>
          <a:off x="4400940" y="1508125"/>
          <a:ext cx="3390120" cy="11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30040" imgH="393480" progId="Equation.DSMT4">
                  <p:embed/>
                </p:oleObj>
              </mc:Choice>
              <mc:Fallback>
                <p:oleObj name="Equation" r:id="rId2" imgW="1130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00940" y="1508125"/>
                        <a:ext cx="3390120" cy="1180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79A45D6-D92D-60D4-C32D-FC0719D477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489016"/>
              </p:ext>
            </p:extLst>
          </p:nvPr>
        </p:nvGraphicFramePr>
        <p:xfrm>
          <a:off x="3162720" y="2852488"/>
          <a:ext cx="5866560" cy="15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55520" imgH="533160" progId="Equation.DSMT4">
                  <p:embed/>
                </p:oleObj>
              </mc:Choice>
              <mc:Fallback>
                <p:oleObj name="Equation" r:id="rId4" imgW="1955520" imgH="5331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94429A7-13F2-FB13-C790-B23C338419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2720" y="2852488"/>
                        <a:ext cx="5866560" cy="159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7BA42FD-6CCB-1FAD-C7EA-7E0DED0211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694222"/>
              </p:ext>
            </p:extLst>
          </p:nvPr>
        </p:nvGraphicFramePr>
        <p:xfrm>
          <a:off x="2870200" y="4616450"/>
          <a:ext cx="6451600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19040" progId="Equation.DSMT4">
                  <p:embed/>
                </p:oleObj>
              </mc:Choice>
              <mc:Fallback>
                <p:oleObj name="Equation" r:id="rId6" imgW="1612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70200" y="4616450"/>
                        <a:ext cx="6451600" cy="16748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270236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F0C4A-168E-DEBF-4F9C-C26D4557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Forces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6207C-51DA-C529-5CDA-CC5E7FEC6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05160" cy="4530725"/>
          </a:xfrm>
        </p:spPr>
        <p:txBody>
          <a:bodyPr>
            <a:normAutofit/>
          </a:bodyPr>
          <a:lstStyle/>
          <a:p>
            <a:r>
              <a:rPr lang="en-US" dirty="0"/>
              <a:t>Coulomb's law governs the force between two-point charges.</a:t>
            </a:r>
          </a:p>
          <a:p>
            <a:r>
              <a:rPr lang="en-US" dirty="0"/>
              <a:t>In a more complex system of charged bodies, using Coulomb's law to determine the force on one body caused by the others would be very tedious.</a:t>
            </a:r>
          </a:p>
          <a:p>
            <a:r>
              <a:rPr lang="en-US" dirty="0"/>
              <a:t>An alternate method is to calculate the force from the electrostatic energy of the system using the </a:t>
            </a:r>
            <a:r>
              <a:rPr lang="en-US" i="1" dirty="0"/>
              <a:t>principle of virtual displacement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80222-30C1-C1B3-468C-78367D54E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F5904-D129-F658-D0E3-C8CA1813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53F16-3CA5-64B4-ACDB-ABA63A2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09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345D-0900-3583-6550-37B4BF68C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Virtual 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60801-0AD6-E8F0-66DF-791936AFF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principle of virtual displacement</a:t>
            </a:r>
            <a:r>
              <a:rPr lang="en-US" dirty="0"/>
              <a:t> is an energy-based method for calculating forces in a system.</a:t>
            </a:r>
          </a:p>
          <a:p>
            <a:r>
              <a:rPr lang="en-US" dirty="0"/>
              <a:t> According to this principle, the mechanical force acting on an object is equal to the negative rate of change of the system's total energy with respect to a small, imaginary displacement of that object.</a:t>
            </a:r>
          </a:p>
          <a:p>
            <a:r>
              <a:rPr lang="en-US" dirty="0"/>
              <a:t>The displacement is imaginary or hypothetical. The system is not actually moved.</a:t>
            </a:r>
          </a:p>
          <a:p>
            <a:r>
              <a:rPr lang="en-US" dirty="0"/>
              <a:t>It is an infinitesimal change in position used to probe how the energy of the system would change if the displacement occurred.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15B68-B7B7-001F-726F-E055B801F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27DAF-C44F-2616-2A11-0B7FB642B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651163-FBE0-9EC9-C730-3B0C1FC84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6062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1F6A1-0413-7967-D7B3-61A48BF7C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46373-607F-E72B-C39E-4080FED6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Principle of Virtual 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EA7F8-3965-F5A1-4566-997A7D92E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principle of virtual displacement is applied in two cases:</a:t>
            </a:r>
          </a:p>
          <a:p>
            <a:pPr lvl="1"/>
            <a:r>
              <a:rPr lang="en-US" dirty="0"/>
              <a:t>Isolated systems of bodies with </a:t>
            </a:r>
            <a:r>
              <a:rPr lang="en-US" i="1" dirty="0"/>
              <a:t>fixed charges</a:t>
            </a:r>
            <a:r>
              <a:rPr lang="en-US" dirty="0"/>
              <a:t>, and</a:t>
            </a:r>
          </a:p>
          <a:p>
            <a:pPr lvl="1"/>
            <a:r>
              <a:rPr lang="en-US" dirty="0"/>
              <a:t>Systems of conducting bodies with </a:t>
            </a:r>
            <a:r>
              <a:rPr lang="en-US" i="1" dirty="0"/>
              <a:t>fixed potentials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2A21A-C5D7-0A3A-9F2B-0A88C5754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76D14-7BF0-1D41-71BB-494543E34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F036A-D6C9-362D-4EFE-0968A9102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133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E0B73A3-41B2-44AF-FACB-B722EB1D0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701827"/>
              </p:ext>
            </p:extLst>
          </p:nvPr>
        </p:nvGraphicFramePr>
        <p:xfrm>
          <a:off x="2072639" y="3976166"/>
          <a:ext cx="2438401" cy="827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41200" progId="Equation.DSMT4">
                  <p:embed/>
                </p:oleObj>
              </mc:Choice>
              <mc:Fallback>
                <p:oleObj name="Equation" r:id="rId2" imgW="7110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72639" y="3976166"/>
                        <a:ext cx="2438401" cy="827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A690164-3095-D49C-44EA-AC426DBBC1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019121"/>
              </p:ext>
            </p:extLst>
          </p:nvPr>
        </p:nvGraphicFramePr>
        <p:xfrm>
          <a:off x="7543800" y="3869055"/>
          <a:ext cx="24384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11000" imgH="228600" progId="Equation.DSMT4">
                  <p:embed/>
                </p:oleObj>
              </mc:Choice>
              <mc:Fallback>
                <p:oleObj name="Equation" r:id="rId4" imgW="71100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0B73A3-41B2-44AF-FACB-B722EB1D0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43800" y="3869055"/>
                        <a:ext cx="2438400" cy="784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71A26B0-943C-F692-3ADE-C3CF6CF2E430}"/>
              </a:ext>
            </a:extLst>
          </p:cNvPr>
          <p:cNvSpPr txBox="1"/>
          <p:nvPr/>
        </p:nvSpPr>
        <p:spPr>
          <a:xfrm>
            <a:off x="2199640" y="3535169"/>
            <a:ext cx="21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charges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B9E484-C680-970F-5AB6-270AD8D7CB78}"/>
              </a:ext>
            </a:extLst>
          </p:cNvPr>
          <p:cNvSpPr txBox="1"/>
          <p:nvPr/>
        </p:nvSpPr>
        <p:spPr>
          <a:xfrm>
            <a:off x="7497224" y="3482509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potentials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3E084C-F205-2506-C82C-9CF4CE37F5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905757"/>
              </p:ext>
            </p:extLst>
          </p:nvPr>
        </p:nvGraphicFramePr>
        <p:xfrm>
          <a:off x="5225256" y="4944745"/>
          <a:ext cx="17414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41200" progId="Equation.DSMT4">
                  <p:embed/>
                </p:oleObj>
              </mc:Choice>
              <mc:Fallback>
                <p:oleObj name="Equation" r:id="rId6" imgW="507960" imgH="2412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E0B73A3-41B2-44AF-FACB-B722EB1D0B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25256" y="4944745"/>
                        <a:ext cx="1741487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886370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58060-6B60-C0B7-FA6F-1EB73406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5A717-2661-798B-915E-F2F1AE11E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on Plates of a Parallel-Plate Capacitor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CD360-8922-4502-8B37-749C34037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57B40-A508-53CC-87DD-ED7C3A24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9DA9-E257-67F0-7564-4DE41202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134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4DDD97-2528-271D-B4ED-EBE4190B625E}"/>
              </a:ext>
            </a:extLst>
          </p:cNvPr>
          <p:cNvSpPr/>
          <p:nvPr/>
        </p:nvSpPr>
        <p:spPr>
          <a:xfrm>
            <a:off x="8462135" y="3063510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7B7D5-03D1-6890-E6E9-6EA3CA5B4737}"/>
              </a:ext>
            </a:extLst>
          </p:cNvPr>
          <p:cNvSpPr/>
          <p:nvPr/>
        </p:nvSpPr>
        <p:spPr>
          <a:xfrm>
            <a:off x="8462135" y="1767435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F962BE1-D567-804C-A073-4E012A02AB49}"/>
              </a:ext>
            </a:extLst>
          </p:cNvPr>
          <p:cNvCxnSpPr/>
          <p:nvPr/>
        </p:nvCxnSpPr>
        <p:spPr>
          <a:xfrm flipH="1">
            <a:off x="8462135" y="2148993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5A0CC26-1D3D-243B-68F2-BEC343AAB649}"/>
              </a:ext>
            </a:extLst>
          </p:cNvPr>
          <p:cNvCxnSpPr/>
          <p:nvPr/>
        </p:nvCxnSpPr>
        <p:spPr>
          <a:xfrm flipH="1">
            <a:off x="8462135" y="3048942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6224B76-951B-CB56-1A72-A6BDE368D6B5}"/>
              </a:ext>
            </a:extLst>
          </p:cNvPr>
          <p:cNvSpPr txBox="1"/>
          <p:nvPr/>
        </p:nvSpPr>
        <p:spPr>
          <a:xfrm>
            <a:off x="8462135" y="2078356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r>
              <a:rPr lang="en-US" sz="2800" baseline="-25000" dirty="0">
                <a:sym typeface="Symbol" panose="05050102010706020507" pitchFamily="18" charset="2"/>
              </a:rPr>
              <a:t>0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55D31FE-E25A-1FE9-F6A4-88E1A8A0BD8C}"/>
              </a:ext>
            </a:extLst>
          </p:cNvPr>
          <p:cNvCxnSpPr/>
          <p:nvPr/>
        </p:nvCxnSpPr>
        <p:spPr>
          <a:xfrm flipV="1">
            <a:off x="11146342" y="1642467"/>
            <a:ext cx="0" cy="173736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057655E-8D71-DAFB-E34A-362FDFECA893}"/>
              </a:ext>
            </a:extLst>
          </p:cNvPr>
          <p:cNvSpPr txBox="1"/>
          <p:nvPr/>
        </p:nvSpPr>
        <p:spPr>
          <a:xfrm>
            <a:off x="11095382" y="28284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8D2839-7CE9-6C26-C2F7-8CAFFF47DB56}"/>
              </a:ext>
            </a:extLst>
          </p:cNvPr>
          <p:cNvSpPr txBox="1"/>
          <p:nvPr/>
        </p:nvSpPr>
        <p:spPr>
          <a:xfrm>
            <a:off x="11116846" y="1878301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 = 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A119C80-032D-68F4-525A-D703B6EB05FC}"/>
              </a:ext>
            </a:extLst>
          </p:cNvPr>
          <p:cNvCxnSpPr>
            <a:cxnSpLocks/>
          </p:cNvCxnSpPr>
          <p:nvPr/>
        </p:nvCxnSpPr>
        <p:spPr>
          <a:xfrm flipH="1">
            <a:off x="9888603" y="2368369"/>
            <a:ext cx="9833" cy="4394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3291F06-551A-B8C7-B3BF-3789EA78E6F7}"/>
              </a:ext>
            </a:extLst>
          </p:cNvPr>
          <p:cNvSpPr txBox="1"/>
          <p:nvPr/>
        </p:nvSpPr>
        <p:spPr>
          <a:xfrm>
            <a:off x="9834256" y="22667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4343A9-BD25-6BC3-AA5C-B2B814A496C9}"/>
              </a:ext>
            </a:extLst>
          </p:cNvPr>
          <p:cNvSpPr txBox="1"/>
          <p:nvPr/>
        </p:nvSpPr>
        <p:spPr>
          <a:xfrm>
            <a:off x="9487148" y="1654261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+Q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0DC11A-3B6C-D1A4-1EFC-A67816156435}"/>
              </a:ext>
            </a:extLst>
          </p:cNvPr>
          <p:cNvSpPr txBox="1"/>
          <p:nvPr/>
        </p:nvSpPr>
        <p:spPr>
          <a:xfrm>
            <a:off x="9633565" y="2979171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-Q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B2078-0DF2-9703-78F9-E4AA72B7A9E5}"/>
              </a:ext>
            </a:extLst>
          </p:cNvPr>
          <p:cNvSpPr txBox="1"/>
          <p:nvPr/>
        </p:nvSpPr>
        <p:spPr>
          <a:xfrm>
            <a:off x="11137692" y="136936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39260F10-FC8A-E434-9FEE-4CB0F27B80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6874439"/>
              </p:ext>
            </p:extLst>
          </p:nvPr>
        </p:nvGraphicFramePr>
        <p:xfrm>
          <a:off x="3306321" y="1690688"/>
          <a:ext cx="17775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41200" progId="Equation.DSMT4">
                  <p:embed/>
                </p:oleObj>
              </mc:Choice>
              <mc:Fallback>
                <p:oleObj name="Equation" r:id="rId2" imgW="71100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E21EC48-5948-C746-6354-9873E4A5DB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06321" y="1690688"/>
                        <a:ext cx="1777500" cy="60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8CEBB87F-35B9-FC93-616C-0BBF99637743}"/>
              </a:ext>
            </a:extLst>
          </p:cNvPr>
          <p:cNvSpPr txBox="1"/>
          <p:nvPr/>
        </p:nvSpPr>
        <p:spPr>
          <a:xfrm>
            <a:off x="838199" y="1657635"/>
            <a:ext cx="21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charges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80F4A59-9CBF-BB49-85A9-825697A0F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940880"/>
              </p:ext>
            </p:extLst>
          </p:nvPr>
        </p:nvGraphicFramePr>
        <p:xfrm>
          <a:off x="3581400" y="2542760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71320" imgH="393480" progId="Equation.DSMT4">
                  <p:embed/>
                </p:oleObj>
              </mc:Choice>
              <mc:Fallback>
                <p:oleObj name="Equation" r:id="rId4" imgW="5713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81400" y="2542760"/>
                        <a:ext cx="1428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C553150-67F6-1F49-4EAA-85AE2C7B8A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842948"/>
              </p:ext>
            </p:extLst>
          </p:nvPr>
        </p:nvGraphicFramePr>
        <p:xfrm>
          <a:off x="909618" y="2455296"/>
          <a:ext cx="142875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320" imgH="419040" progId="Equation.DSMT4">
                  <p:embed/>
                </p:oleObj>
              </mc:Choice>
              <mc:Fallback>
                <p:oleObj name="Equation" r:id="rId6" imgW="57132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618" y="2455296"/>
                        <a:ext cx="142875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74F0FD7-185D-14C2-DA8A-15379F0181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006975"/>
              </p:ext>
            </p:extLst>
          </p:nvPr>
        </p:nvGraphicFramePr>
        <p:xfrm>
          <a:off x="838199" y="4822069"/>
          <a:ext cx="5588001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34880" imgH="495000" progId="Equation.DSMT4">
                  <p:embed/>
                </p:oleObj>
              </mc:Choice>
              <mc:Fallback>
                <p:oleObj name="Equation" r:id="rId8" imgW="2234880" imgH="4950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9260F10-FC8A-E434-9FEE-4CB0F27B8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199" y="4822069"/>
                        <a:ext cx="5588001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95C3BCC-528D-CFD8-DA25-A50624D8E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018719"/>
              </p:ext>
            </p:extLst>
          </p:nvPr>
        </p:nvGraphicFramePr>
        <p:xfrm>
          <a:off x="838199" y="3680657"/>
          <a:ext cx="2825750" cy="1141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30040" imgH="457200" progId="Equation.DSMT4">
                  <p:embed/>
                </p:oleObj>
              </mc:Choice>
              <mc:Fallback>
                <p:oleObj name="Equation" r:id="rId10" imgW="1130040" imgH="4572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D80F4A59-9CBF-BB49-85A9-825697A0F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199" y="3680657"/>
                        <a:ext cx="2825750" cy="1141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298685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A4DFA4-2A17-6B71-196F-12B674979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A126-9F39-A2D6-63E7-8C14210A1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on Plates of a Parallel-Plate Capacitor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AEAB4-8E32-1EE4-820D-7B7B0F49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C41D7E-3B93-53BC-BAFD-52E774F3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E05E6-90C8-26E5-3E86-804AEE27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135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8D20EF-6B15-4356-5909-6EBF73521290}"/>
              </a:ext>
            </a:extLst>
          </p:cNvPr>
          <p:cNvSpPr/>
          <p:nvPr/>
        </p:nvSpPr>
        <p:spPr>
          <a:xfrm>
            <a:off x="8462135" y="3063510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99B1A1-EB5C-1D7F-5D1B-D11D47704F29}"/>
              </a:ext>
            </a:extLst>
          </p:cNvPr>
          <p:cNvSpPr/>
          <p:nvPr/>
        </p:nvSpPr>
        <p:spPr>
          <a:xfrm>
            <a:off x="8462135" y="1767435"/>
            <a:ext cx="2684206" cy="36793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F84E0A-0C06-3BEB-9A15-DE4075D75496}"/>
              </a:ext>
            </a:extLst>
          </p:cNvPr>
          <p:cNvCxnSpPr/>
          <p:nvPr/>
        </p:nvCxnSpPr>
        <p:spPr>
          <a:xfrm flipH="1">
            <a:off x="8462135" y="2148993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0617E54-588B-B958-7F6A-1994322C2CFB}"/>
              </a:ext>
            </a:extLst>
          </p:cNvPr>
          <p:cNvCxnSpPr/>
          <p:nvPr/>
        </p:nvCxnSpPr>
        <p:spPr>
          <a:xfrm flipH="1">
            <a:off x="8462135" y="3048942"/>
            <a:ext cx="268420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1ABDCBE-883C-143E-402C-F53ED9C2E01A}"/>
              </a:ext>
            </a:extLst>
          </p:cNvPr>
          <p:cNvSpPr txBox="1"/>
          <p:nvPr/>
        </p:nvSpPr>
        <p:spPr>
          <a:xfrm>
            <a:off x="8462135" y="2078356"/>
            <a:ext cx="461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ym typeface="Symbol" panose="05050102010706020507" pitchFamily="18" charset="2"/>
              </a:rPr>
              <a:t></a:t>
            </a:r>
            <a:r>
              <a:rPr lang="en-US" sz="2800" baseline="-25000" dirty="0">
                <a:sym typeface="Symbol" panose="05050102010706020507" pitchFamily="18" charset="2"/>
              </a:rPr>
              <a:t>0</a:t>
            </a:r>
            <a:endParaRPr lang="en-US" sz="28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AE1B05B-FFE4-2BB7-E5FC-F8B9E51E5156}"/>
              </a:ext>
            </a:extLst>
          </p:cNvPr>
          <p:cNvCxnSpPr/>
          <p:nvPr/>
        </p:nvCxnSpPr>
        <p:spPr>
          <a:xfrm flipV="1">
            <a:off x="11146342" y="1642467"/>
            <a:ext cx="0" cy="173736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2EB705-A3D4-272A-FF96-EA46A59ADB52}"/>
              </a:ext>
            </a:extLst>
          </p:cNvPr>
          <p:cNvSpPr txBox="1"/>
          <p:nvPr/>
        </p:nvSpPr>
        <p:spPr>
          <a:xfrm>
            <a:off x="11095382" y="282840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491EFB-8500-A70E-DE23-F397F992F63F}"/>
              </a:ext>
            </a:extLst>
          </p:cNvPr>
          <p:cNvSpPr txBox="1"/>
          <p:nvPr/>
        </p:nvSpPr>
        <p:spPr>
          <a:xfrm>
            <a:off x="11116846" y="1878301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 = d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D7C81-FEB2-72F7-60E1-8E378593A74F}"/>
              </a:ext>
            </a:extLst>
          </p:cNvPr>
          <p:cNvCxnSpPr>
            <a:cxnSpLocks/>
          </p:cNvCxnSpPr>
          <p:nvPr/>
        </p:nvCxnSpPr>
        <p:spPr>
          <a:xfrm flipH="1">
            <a:off x="9888603" y="2368369"/>
            <a:ext cx="9833" cy="43944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30EF113-82F9-51F0-7A4A-96AA0EEB59F9}"/>
              </a:ext>
            </a:extLst>
          </p:cNvPr>
          <p:cNvSpPr txBox="1"/>
          <p:nvPr/>
        </p:nvSpPr>
        <p:spPr>
          <a:xfrm>
            <a:off x="9834256" y="2266751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E41018-01F6-41EE-0D9E-7AC87ABBA688}"/>
              </a:ext>
            </a:extLst>
          </p:cNvPr>
          <p:cNvSpPr txBox="1"/>
          <p:nvPr/>
        </p:nvSpPr>
        <p:spPr>
          <a:xfrm>
            <a:off x="6791766" y="2370743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1EB2881-9327-963A-8041-50F17D14FFAA}"/>
              </a:ext>
            </a:extLst>
          </p:cNvPr>
          <p:cNvSpPr txBox="1"/>
          <p:nvPr/>
        </p:nvSpPr>
        <p:spPr>
          <a:xfrm>
            <a:off x="11137692" y="1369368"/>
            <a:ext cx="304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D00B357-80D5-F920-FCD1-464F22F713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168155"/>
              </p:ext>
            </p:extLst>
          </p:nvPr>
        </p:nvGraphicFramePr>
        <p:xfrm>
          <a:off x="3468688" y="1706563"/>
          <a:ext cx="1778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28600" progId="Equation.DSMT4">
                  <p:embed/>
                </p:oleObj>
              </mc:Choice>
              <mc:Fallback>
                <p:oleObj name="Equation" r:id="rId2" imgW="71100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9260F10-FC8A-E434-9FEE-4CB0F27B8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8688" y="1706563"/>
                        <a:ext cx="1778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8CB0A56-07EA-2BEF-4B8B-609C9B5C1446}"/>
              </a:ext>
            </a:extLst>
          </p:cNvPr>
          <p:cNvSpPr txBox="1"/>
          <p:nvPr/>
        </p:nvSpPr>
        <p:spPr>
          <a:xfrm>
            <a:off x="838199" y="1657635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potentials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F51CD5C-3C4B-258D-C6B6-D4F861A074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589859"/>
              </p:ext>
            </p:extLst>
          </p:nvPr>
        </p:nvGraphicFramePr>
        <p:xfrm>
          <a:off x="838199" y="2497583"/>
          <a:ext cx="18732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393480" progId="Equation.DSMT4">
                  <p:embed/>
                </p:oleObj>
              </mc:Choice>
              <mc:Fallback>
                <p:oleObj name="Equation" r:id="rId4" imgW="74916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BC553150-67F6-1F49-4EAA-85AE2C7B8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199" y="2497583"/>
                        <a:ext cx="18732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58EFEEC-4BB7-B03E-1BBE-728BFA589F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019785"/>
              </p:ext>
            </p:extLst>
          </p:nvPr>
        </p:nvGraphicFramePr>
        <p:xfrm>
          <a:off x="909638" y="4994275"/>
          <a:ext cx="6858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43200" imgH="482400" progId="Equation.DSMT4">
                  <p:embed/>
                </p:oleObj>
              </mc:Choice>
              <mc:Fallback>
                <p:oleObj name="Equation" r:id="rId6" imgW="2743200" imgH="482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74F0FD7-185D-14C2-DA8A-15379F0181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09638" y="4994275"/>
                        <a:ext cx="6858000" cy="120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04D3D3-A71C-A338-E5B8-1AA9DFCC292B}"/>
              </a:ext>
            </a:extLst>
          </p:cNvPr>
          <p:cNvCxnSpPr>
            <a:cxnSpLocks/>
          </p:cNvCxnSpPr>
          <p:nvPr/>
        </p:nvCxnSpPr>
        <p:spPr>
          <a:xfrm>
            <a:off x="7228840" y="2511147"/>
            <a:ext cx="81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003F4F1-D974-7728-4827-99F7C4CBDF31}"/>
              </a:ext>
            </a:extLst>
          </p:cNvPr>
          <p:cNvCxnSpPr>
            <a:cxnSpLocks/>
          </p:cNvCxnSpPr>
          <p:nvPr/>
        </p:nvCxnSpPr>
        <p:spPr>
          <a:xfrm>
            <a:off x="7442200" y="2728416"/>
            <a:ext cx="37592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800A911-67F1-2BFC-6DC6-239D61517E89}"/>
              </a:ext>
            </a:extLst>
          </p:cNvPr>
          <p:cNvSpPr/>
          <p:nvPr/>
        </p:nvSpPr>
        <p:spPr>
          <a:xfrm>
            <a:off x="7622540" y="2153920"/>
            <a:ext cx="845820" cy="355600"/>
          </a:xfrm>
          <a:custGeom>
            <a:avLst/>
            <a:gdLst>
              <a:gd name="connsiteX0" fmla="*/ 0 w 845820"/>
              <a:gd name="connsiteY0" fmla="*/ 355600 h 355600"/>
              <a:gd name="connsiteX1" fmla="*/ 243840 w 845820"/>
              <a:gd name="connsiteY1" fmla="*/ 86360 h 355600"/>
              <a:gd name="connsiteX2" fmla="*/ 845820 w 845820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820" h="355600">
                <a:moveTo>
                  <a:pt x="0" y="355600"/>
                </a:moveTo>
                <a:cubicBezTo>
                  <a:pt x="51435" y="250613"/>
                  <a:pt x="102870" y="145627"/>
                  <a:pt x="243840" y="86360"/>
                </a:cubicBezTo>
                <a:cubicBezTo>
                  <a:pt x="384810" y="27093"/>
                  <a:pt x="679450" y="22013"/>
                  <a:pt x="84582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78D007B-D52F-C616-5DB7-8562BDE10CE1}"/>
              </a:ext>
            </a:extLst>
          </p:cNvPr>
          <p:cNvSpPr/>
          <p:nvPr/>
        </p:nvSpPr>
        <p:spPr>
          <a:xfrm flipV="1">
            <a:off x="7622540" y="2732854"/>
            <a:ext cx="845820" cy="316088"/>
          </a:xfrm>
          <a:custGeom>
            <a:avLst/>
            <a:gdLst>
              <a:gd name="connsiteX0" fmla="*/ 0 w 845820"/>
              <a:gd name="connsiteY0" fmla="*/ 355600 h 355600"/>
              <a:gd name="connsiteX1" fmla="*/ 243840 w 845820"/>
              <a:gd name="connsiteY1" fmla="*/ 86360 h 355600"/>
              <a:gd name="connsiteX2" fmla="*/ 845820 w 845820"/>
              <a:gd name="connsiteY2" fmla="*/ 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5820" h="355600">
                <a:moveTo>
                  <a:pt x="0" y="355600"/>
                </a:moveTo>
                <a:cubicBezTo>
                  <a:pt x="51435" y="250613"/>
                  <a:pt x="102870" y="145627"/>
                  <a:pt x="243840" y="86360"/>
                </a:cubicBezTo>
                <a:cubicBezTo>
                  <a:pt x="384810" y="27093"/>
                  <a:pt x="679450" y="22013"/>
                  <a:pt x="84582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4EA6FD-8F9F-6223-76BD-586802E5C334}"/>
              </a:ext>
            </a:extLst>
          </p:cNvPr>
          <p:cNvSpPr txBox="1"/>
          <p:nvPr/>
        </p:nvSpPr>
        <p:spPr>
          <a:xfrm>
            <a:off x="9136905" y="172056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538F23D-B744-24B6-D995-030646C06B25}"/>
              </a:ext>
            </a:extLst>
          </p:cNvPr>
          <p:cNvSpPr txBox="1"/>
          <p:nvPr/>
        </p:nvSpPr>
        <p:spPr>
          <a:xfrm>
            <a:off x="9042328" y="2994362"/>
            <a:ext cx="56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0V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466CD04D-E054-F335-8369-46364E9405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72660"/>
              </p:ext>
            </p:extLst>
          </p:nvPr>
        </p:nvGraphicFramePr>
        <p:xfrm>
          <a:off x="3681310" y="2438885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393480" progId="Equation.DSMT4">
                  <p:embed/>
                </p:oleObj>
              </mc:Choice>
              <mc:Fallback>
                <p:oleObj name="Equation" r:id="rId8" imgW="5713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F51CD5C-3C4B-258D-C6B6-D4F861A07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681310" y="2438885"/>
                        <a:ext cx="1428750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954B34A-B6E7-AC84-FCEF-1028F94C56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9302543"/>
              </p:ext>
            </p:extLst>
          </p:nvPr>
        </p:nvGraphicFramePr>
        <p:xfrm>
          <a:off x="838199" y="3739863"/>
          <a:ext cx="3683001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73120" imgH="393480" progId="Equation.DSMT4">
                  <p:embed/>
                </p:oleObj>
              </mc:Choice>
              <mc:Fallback>
                <p:oleObj name="Equation" r:id="rId10" imgW="14731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F51CD5C-3C4B-258D-C6B6-D4F861A074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199" y="3739863"/>
                        <a:ext cx="3683001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5069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E1FEC-1151-1190-2633-49C8F9CB3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EDA5E-FB3A-3FA0-886C-03738CD71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Force on Plates of a Parallel-Plate Capacitor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C7F24-0D4E-36C0-5AAD-16CC5A92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95C5B-BBC3-96D8-109C-9ABC0F6F4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1F490-7DCD-2973-DA8D-E14EA123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136</a:t>
            </a:fld>
            <a:endParaRPr lang="en-US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95679E86-4DFE-8DEF-3395-4621A73B08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324129"/>
              </p:ext>
            </p:extLst>
          </p:nvPr>
        </p:nvGraphicFramePr>
        <p:xfrm>
          <a:off x="850361" y="2159185"/>
          <a:ext cx="1777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11000" imgH="228600" progId="Equation.DSMT4">
                  <p:embed/>
                </p:oleObj>
              </mc:Choice>
              <mc:Fallback>
                <p:oleObj name="Equation" r:id="rId2" imgW="71100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D00B357-80D5-F920-FCD1-464F22F713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0361" y="2159185"/>
                        <a:ext cx="1777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D31A029-BF55-4B8B-C304-4AA0ABCB145F}"/>
              </a:ext>
            </a:extLst>
          </p:cNvPr>
          <p:cNvSpPr txBox="1"/>
          <p:nvPr/>
        </p:nvSpPr>
        <p:spPr>
          <a:xfrm>
            <a:off x="838199" y="1657635"/>
            <a:ext cx="24849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potentials</a:t>
            </a: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2A6644B-A5CD-F824-4860-6B40225EBB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164530"/>
              </p:ext>
            </p:extLst>
          </p:nvPr>
        </p:nvGraphicFramePr>
        <p:xfrm>
          <a:off x="850361" y="3043971"/>
          <a:ext cx="2762100" cy="104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840" imgH="419040" progId="Equation.DSMT4">
                  <p:embed/>
                </p:oleObj>
              </mc:Choice>
              <mc:Fallback>
                <p:oleObj name="Equation" r:id="rId4" imgW="1104840" imgH="41904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58EFEEC-4BB7-B03E-1BBE-728BFA589F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361" y="3043971"/>
                        <a:ext cx="2762100" cy="104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7E653D46-406F-5BA6-6044-D3731D9240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685772"/>
              </p:ext>
            </p:extLst>
          </p:nvPr>
        </p:nvGraphicFramePr>
        <p:xfrm>
          <a:off x="7721850" y="2253059"/>
          <a:ext cx="17775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11000" imgH="241200" progId="Equation.DSMT4">
                  <p:embed/>
                </p:oleObj>
              </mc:Choice>
              <mc:Fallback>
                <p:oleObj name="Equation" r:id="rId6" imgW="711000" imgH="241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39260F10-FC8A-E434-9FEE-4CB0F27B8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21850" y="2253059"/>
                        <a:ext cx="1777500" cy="60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A232580-B8B1-2FF9-BB9B-069AECA44B2C}"/>
              </a:ext>
            </a:extLst>
          </p:cNvPr>
          <p:cNvSpPr txBox="1"/>
          <p:nvPr/>
        </p:nvSpPr>
        <p:spPr>
          <a:xfrm>
            <a:off x="7707381" y="1775559"/>
            <a:ext cx="21803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Fixed charges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D720D23-FDE5-1C06-A5E2-685D6A59B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946767"/>
              </p:ext>
            </p:extLst>
          </p:nvPr>
        </p:nvGraphicFramePr>
        <p:xfrm>
          <a:off x="7729521" y="2996271"/>
          <a:ext cx="2158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63280" imgH="457200" progId="Equation.DSMT4">
                  <p:embed/>
                </p:oleObj>
              </mc:Choice>
              <mc:Fallback>
                <p:oleObj name="Equation" r:id="rId8" imgW="8632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729521" y="2996271"/>
                        <a:ext cx="21582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68964AB-5940-0CDE-ADAD-3F906F3728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29160"/>
              </p:ext>
            </p:extLst>
          </p:nvPr>
        </p:nvGraphicFramePr>
        <p:xfrm>
          <a:off x="838199" y="4279483"/>
          <a:ext cx="10159200" cy="158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3680" imgH="634680" progId="Equation.DSMT4">
                  <p:embed/>
                </p:oleObj>
              </mc:Choice>
              <mc:Fallback>
                <p:oleObj name="Equation" r:id="rId10" imgW="4063680" imgH="6346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52A6644B-A5CD-F824-4860-6B40225EBB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38199" y="4279483"/>
                        <a:ext cx="10159200" cy="158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2565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D2898DB2-257D-B1A4-57D7-611201D9589E}"/>
              </a:ext>
            </a:extLst>
          </p:cNvPr>
          <p:cNvSpPr/>
          <p:nvPr/>
        </p:nvSpPr>
        <p:spPr>
          <a:xfrm>
            <a:off x="9048964" y="261065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3B21EEA-4247-F5CF-8A62-FCF0EC70906C}"/>
              </a:ext>
            </a:extLst>
          </p:cNvPr>
          <p:cNvSpPr/>
          <p:nvPr/>
        </p:nvSpPr>
        <p:spPr>
          <a:xfrm>
            <a:off x="9392025" y="222391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6F34E0C-D5EF-08E7-F954-AB267362BFDD}"/>
              </a:ext>
            </a:extLst>
          </p:cNvPr>
          <p:cNvSpPr/>
          <p:nvPr/>
        </p:nvSpPr>
        <p:spPr>
          <a:xfrm>
            <a:off x="11753829" y="2816358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A027F14-D553-4474-8211-136CDAEC9489}"/>
              </a:ext>
            </a:extLst>
          </p:cNvPr>
          <p:cNvSpPr/>
          <p:nvPr/>
        </p:nvSpPr>
        <p:spPr>
          <a:xfrm>
            <a:off x="9355643" y="354435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23F26F8-8FC2-13CD-6935-C119EA1697C4}"/>
              </a:ext>
            </a:extLst>
          </p:cNvPr>
          <p:cNvSpPr/>
          <p:nvPr/>
        </p:nvSpPr>
        <p:spPr>
          <a:xfrm>
            <a:off x="10251689" y="219555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B21658-4FB2-B6BC-9012-26394612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Field of a System of Discrete Charges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33947-77F6-1696-4786-E38815C7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3E8B7-77AC-05FE-F302-6EBDA883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4FCF7-2DBF-3755-8402-3EDEDCFD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4E6EC7C-7840-D831-61FB-9C7FE4C65E2D}"/>
              </a:ext>
            </a:extLst>
          </p:cNvPr>
          <p:cNvCxnSpPr>
            <a:cxnSpLocks/>
          </p:cNvCxnSpPr>
          <p:nvPr/>
        </p:nvCxnSpPr>
        <p:spPr>
          <a:xfrm flipV="1">
            <a:off x="9386349" y="2869111"/>
            <a:ext cx="2411577" cy="73590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594E412-7FAC-8F8D-01B1-8D9970D649E7}"/>
              </a:ext>
            </a:extLst>
          </p:cNvPr>
          <p:cNvCxnSpPr>
            <a:cxnSpLocks/>
          </p:cNvCxnSpPr>
          <p:nvPr/>
        </p:nvCxnSpPr>
        <p:spPr>
          <a:xfrm flipH="1" flipV="1">
            <a:off x="9094684" y="2665691"/>
            <a:ext cx="311267" cy="9283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EA3CCD8-A3E3-89E9-C619-7F887C7F67DD}"/>
              </a:ext>
            </a:extLst>
          </p:cNvPr>
          <p:cNvSpPr txBox="1"/>
          <p:nvPr/>
        </p:nvSpPr>
        <p:spPr>
          <a:xfrm>
            <a:off x="8772048" y="21084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baseline="-25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31C84-F8C7-45A7-6398-3A675727B249}"/>
              </a:ext>
            </a:extLst>
          </p:cNvPr>
          <p:cNvSpPr txBox="1"/>
          <p:nvPr/>
        </p:nvSpPr>
        <p:spPr>
          <a:xfrm>
            <a:off x="9234412" y="35436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D32ABEB-8397-D3C1-5E84-6501A2768169}"/>
              </a:ext>
            </a:extLst>
          </p:cNvPr>
          <p:cNvCxnSpPr>
            <a:cxnSpLocks/>
          </p:cNvCxnSpPr>
          <p:nvPr/>
        </p:nvCxnSpPr>
        <p:spPr>
          <a:xfrm flipV="1">
            <a:off x="9409022" y="2273561"/>
            <a:ext cx="30706" cy="131552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661E3F2-28E4-3C87-154C-5FFD26B68C20}"/>
              </a:ext>
            </a:extLst>
          </p:cNvPr>
          <p:cNvSpPr txBox="1"/>
          <p:nvPr/>
        </p:nvSpPr>
        <p:spPr>
          <a:xfrm>
            <a:off x="9120926" y="171706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baseline="-250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A7AF0-94F8-5802-DAB2-8D4293A6367B}"/>
              </a:ext>
            </a:extLst>
          </p:cNvPr>
          <p:cNvSpPr txBox="1"/>
          <p:nvPr/>
        </p:nvSpPr>
        <p:spPr>
          <a:xfrm>
            <a:off x="10067625" y="1690687"/>
            <a:ext cx="52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/>
              <a:t>q</a:t>
            </a:r>
            <a:r>
              <a:rPr lang="en-US" sz="2800" i="1" baseline="-25000" dirty="0" err="1"/>
              <a:t>N</a:t>
            </a:r>
            <a:endParaRPr lang="en-US" sz="2800" i="1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E5D274D-5870-D929-D155-603F510FDFA5}"/>
              </a:ext>
            </a:extLst>
          </p:cNvPr>
          <p:cNvSpPr txBox="1"/>
          <p:nvPr/>
        </p:nvSpPr>
        <p:spPr>
          <a:xfrm>
            <a:off x="9524629" y="1771828"/>
            <a:ext cx="39786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baseline="-25000" dirty="0"/>
              <a:t>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2F3B624-0EB0-C6C4-7096-E1659868E4F7}"/>
              </a:ext>
            </a:extLst>
          </p:cNvPr>
          <p:cNvCxnSpPr>
            <a:cxnSpLocks/>
          </p:cNvCxnSpPr>
          <p:nvPr/>
        </p:nvCxnSpPr>
        <p:spPr>
          <a:xfrm flipV="1">
            <a:off x="9406280" y="2240283"/>
            <a:ext cx="895177" cy="13570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44D4672-DB3C-D640-4EB7-0A70B4A36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45506"/>
              </p:ext>
            </p:extLst>
          </p:nvPr>
        </p:nvGraphicFramePr>
        <p:xfrm>
          <a:off x="8890197" y="3023081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90197" y="3023081"/>
                        <a:ext cx="4060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FFF429A3-2E2D-2C78-8B6E-40C2CFB39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436357"/>
              </p:ext>
            </p:extLst>
          </p:nvPr>
        </p:nvGraphicFramePr>
        <p:xfrm>
          <a:off x="9408754" y="2469797"/>
          <a:ext cx="431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44D4672-DB3C-D640-4EB7-0A70B4A36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08754" y="2469797"/>
                        <a:ext cx="4312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B1D35E2-D375-C13B-7932-120F46828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544929"/>
              </p:ext>
            </p:extLst>
          </p:nvPr>
        </p:nvGraphicFramePr>
        <p:xfrm>
          <a:off x="10080329" y="2457631"/>
          <a:ext cx="48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44D4672-DB3C-D640-4EB7-0A70B4A36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80329" y="2457631"/>
                        <a:ext cx="48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BEDAA22D-6C60-0A52-2849-9E691E1A1A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861061"/>
              </p:ext>
            </p:extLst>
          </p:nvPr>
        </p:nvGraphicFramePr>
        <p:xfrm>
          <a:off x="10567333" y="3206033"/>
          <a:ext cx="3297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B1D35E2-D375-C13B-7932-120F46828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7333" y="3206033"/>
                        <a:ext cx="3297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D13E7A96-3621-213B-F61D-2DDF3F9A2F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233757"/>
              </p:ext>
            </p:extLst>
          </p:nvPr>
        </p:nvGraphicFramePr>
        <p:xfrm>
          <a:off x="3430111" y="4442026"/>
          <a:ext cx="5341937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840" imgH="482400" progId="Equation.DSMT4">
                  <p:embed/>
                </p:oleObj>
              </mc:Choice>
              <mc:Fallback>
                <p:oleObj name="Equation" r:id="rId10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430111" y="4442026"/>
                        <a:ext cx="5341937" cy="14192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C4424AD-960E-2862-6F7B-8CD60619C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759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electric field obeys the </a:t>
            </a:r>
            <a:r>
              <a:rPr lang="en-US" sz="3600" i="1" dirty="0"/>
              <a:t>superposition</a:t>
            </a:r>
            <a:r>
              <a:rPr lang="en-US" sz="3600" dirty="0"/>
              <a:t> principle because Maxwell's equations for electrostatics are </a:t>
            </a:r>
            <a:r>
              <a:rPr lang="en-US" sz="3600" i="1" dirty="0"/>
              <a:t>linear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9464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74788-2F80-04F2-F0FA-2CE22BC6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Dipole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FC22D-A5A7-E675-A667-6937145D3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pair of equal and opposite charges +</a:t>
            </a:r>
            <a:r>
              <a:rPr lang="en-US" i="1" dirty="0"/>
              <a:t>q</a:t>
            </a:r>
            <a:r>
              <a:rPr lang="en-US" dirty="0"/>
              <a:t> and –</a:t>
            </a:r>
            <a:r>
              <a:rPr lang="en-US" i="1" dirty="0"/>
              <a:t>q</a:t>
            </a:r>
            <a:r>
              <a:rPr lang="en-US" dirty="0"/>
              <a:t>, separated by a distance </a:t>
            </a:r>
            <a:r>
              <a:rPr lang="en-US" i="1" dirty="0"/>
              <a:t>d</a:t>
            </a:r>
            <a:r>
              <a:rPr lang="en-US" dirty="0"/>
              <a:t>.</a:t>
            </a:r>
          </a:p>
          <a:p>
            <a:r>
              <a:rPr lang="en-US" dirty="0"/>
              <a:t>Dipole moment (</a:t>
            </a:r>
            <a:r>
              <a:rPr lang="en-US" b="1" dirty="0"/>
              <a:t>p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</a:t>
            </a:r>
            <a:r>
              <a:rPr lang="en-US" sz="5400" b="1" dirty="0"/>
              <a:t>p</a:t>
            </a:r>
            <a:r>
              <a:rPr lang="en-US" sz="5400" dirty="0"/>
              <a:t> = </a:t>
            </a:r>
            <a:r>
              <a:rPr lang="en-US" sz="5400" i="1" dirty="0" err="1"/>
              <a:t>q</a:t>
            </a:r>
            <a:r>
              <a:rPr lang="en-US" sz="5400" b="1" dirty="0" err="1"/>
              <a:t>d</a:t>
            </a:r>
            <a:endParaRPr lang="en-US" sz="5400" b="1" dirty="0"/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dirty="0"/>
              <a:t>The direction of </a:t>
            </a:r>
            <a:r>
              <a:rPr lang="en-US" b="1" dirty="0"/>
              <a:t>d</a:t>
            </a:r>
            <a:r>
              <a:rPr lang="en-US" dirty="0"/>
              <a:t> is from −</a:t>
            </a:r>
            <a:r>
              <a:rPr lang="en-US" i="1" dirty="0"/>
              <a:t>q</a:t>
            </a:r>
            <a:r>
              <a:rPr lang="en-US" dirty="0"/>
              <a:t> to +</a:t>
            </a:r>
            <a:r>
              <a:rPr lang="en-US" i="1" dirty="0"/>
              <a:t>q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4AD440-80B3-FE8B-4FD6-17F958A6A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10C3B-8ACE-11BD-FDA3-FCCBC85B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7AD39-4916-EC27-718D-0D15DA28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C07661-F91E-6F0A-1804-5300D0E0E523}"/>
              </a:ext>
            </a:extLst>
          </p:cNvPr>
          <p:cNvSpPr/>
          <p:nvPr/>
        </p:nvSpPr>
        <p:spPr>
          <a:xfrm>
            <a:off x="10835477" y="351854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1193BE-17E4-E029-5316-6D39DBF2A2B4}"/>
              </a:ext>
            </a:extLst>
          </p:cNvPr>
          <p:cNvSpPr/>
          <p:nvPr/>
        </p:nvSpPr>
        <p:spPr>
          <a:xfrm>
            <a:off x="10835477" y="501225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E97051-A00F-CD53-37FE-1AF850A98E75}"/>
              </a:ext>
            </a:extLst>
          </p:cNvPr>
          <p:cNvSpPr txBox="1"/>
          <p:nvPr/>
        </p:nvSpPr>
        <p:spPr>
          <a:xfrm>
            <a:off x="10306199" y="3023184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15EAC-9AFC-4C36-8E9A-6EF97EC708DA}"/>
              </a:ext>
            </a:extLst>
          </p:cNvPr>
          <p:cNvSpPr txBox="1"/>
          <p:nvPr/>
        </p:nvSpPr>
        <p:spPr>
          <a:xfrm>
            <a:off x="10844736" y="400575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d</a:t>
            </a:r>
            <a:endParaRPr lang="en-US" sz="2800" b="1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3CB990-A051-6295-3EF4-1D757552B5EA}"/>
              </a:ext>
            </a:extLst>
          </p:cNvPr>
          <p:cNvSpPr txBox="1"/>
          <p:nvPr/>
        </p:nvSpPr>
        <p:spPr>
          <a:xfrm>
            <a:off x="10357336" y="49387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477AC7-1EE9-DC70-BC92-664C27BD3E09}"/>
              </a:ext>
            </a:extLst>
          </p:cNvPr>
          <p:cNvCxnSpPr>
            <a:cxnSpLocks/>
          </p:cNvCxnSpPr>
          <p:nvPr/>
        </p:nvCxnSpPr>
        <p:spPr>
          <a:xfrm flipV="1">
            <a:off x="10881197" y="3563269"/>
            <a:ext cx="0" cy="149371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898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82A474DA-A752-6A81-88A3-61CDF7726D50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492EC5-7FEE-D3D7-F748-7FA63A77C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an Electric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A1177-BF0A-A31E-345A-86D6DE2B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4827B-EC08-DFA8-6B8D-E49797E4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56250-CEE8-DB64-4147-410E7E7A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16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CA8078-7F69-78DE-F6C7-4EEF904F80CF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72934F-FA76-52E7-F29B-0549D2B7B832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29C65-67F5-6546-BDAF-B15614795E83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019D6D-B20D-4171-DFD5-97691C58872E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6F76326-C4DC-C930-06FE-F4538B4EA742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EBCC23-C38A-9A76-D7AF-96DB661CF576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FF3C548-2FA1-0D02-6294-A611ED1BD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78862"/>
              </p:ext>
            </p:extLst>
          </p:nvPr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EA89622-0F03-98E3-7258-0B702490D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44497"/>
              </p:ext>
            </p:extLst>
          </p:nvPr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FF3C548-2FA1-0D02-6294-A611ED1B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53E545C-FA4F-9CC1-82F5-5EB6A8800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4071328"/>
              </p:ext>
            </p:extLst>
          </p:nvPr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FF3C548-2FA1-0D02-6294-A611ED1B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4C74C6D-7B92-5B3C-B3C6-273F51D9DFFF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05D5EF6-F8C5-3700-807B-4BBE10B95C59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92B2EF-4B10-1552-914A-B1CD3A7C80CA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A96406A-C74E-328B-8A35-512A1E8842F6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87D139-4F24-9801-C24F-29453E8349E7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76213B59-EE08-FC67-6484-52B086533A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1683116"/>
              </p:ext>
            </p:extLst>
          </p:nvPr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53E545C-FA4F-9CC1-82F5-5EB6A8800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F7954384-D785-D27D-5FB6-80BD47A2E5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784681"/>
              </p:ext>
            </p:extLst>
          </p:nvPr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6213B59-EE08-FC67-6484-52B08653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18A53C9-95E4-A988-3B26-BE5AC3E8B27C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0CF47A55-2E81-C88C-8EA4-9A9410F673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9300294"/>
              </p:ext>
            </p:extLst>
          </p:nvPr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EA89622-0F03-98E3-7258-0B702490D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137A790F-A337-05B1-FE54-1A146CB2DC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808134"/>
              </p:ext>
            </p:extLst>
          </p:nvPr>
        </p:nvGraphicFramePr>
        <p:xfrm>
          <a:off x="1921331" y="1761889"/>
          <a:ext cx="6222600" cy="139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489040" imgH="558720" progId="Equation.DSMT4">
                  <p:embed/>
                </p:oleObj>
              </mc:Choice>
              <mc:Fallback>
                <p:oleObj name="Equation" r:id="rId14" imgW="248904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21331" y="1761889"/>
                        <a:ext cx="6222600" cy="13968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FBC63431-A327-4CB5-FAEF-7976FC149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860999"/>
              </p:ext>
            </p:extLst>
          </p:nvPr>
        </p:nvGraphicFramePr>
        <p:xfrm>
          <a:off x="1921331" y="3544750"/>
          <a:ext cx="53973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8920" imgH="914400" progId="Equation.DSMT4">
                  <p:embed/>
                </p:oleObj>
              </mc:Choice>
              <mc:Fallback>
                <p:oleObj name="Equation" r:id="rId16" imgW="215892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21331" y="3544750"/>
                        <a:ext cx="5397300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950482E4-08C4-86FA-ECCC-503FBBF78A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736107"/>
              </p:ext>
            </p:extLst>
          </p:nvPr>
        </p:nvGraphicFramePr>
        <p:xfrm>
          <a:off x="9190119" y="5359213"/>
          <a:ext cx="1057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393480" progId="Equation.DSMT4">
                  <p:embed/>
                </p:oleObj>
              </mc:Choice>
              <mc:Fallback>
                <p:oleObj name="Equation" r:id="rId18" imgW="469800" imgH="39348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FF3C548-2FA1-0D02-6294-A611ED1B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90119" y="5359213"/>
                        <a:ext cx="10572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C90AC898-EC18-69CA-3060-FFA0AEB6C9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018638"/>
              </p:ext>
            </p:extLst>
          </p:nvPr>
        </p:nvGraphicFramePr>
        <p:xfrm>
          <a:off x="10626725" y="5364163"/>
          <a:ext cx="13430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50482E4-08C4-86FA-ECCC-503FBBF78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626725" y="5364163"/>
                        <a:ext cx="13430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080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55287-44E9-499C-9B75-A86BE36B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CF426F52-A3B9-308C-F6DD-77A67AAB704A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46C34E-B411-6D2D-E923-F872C4F67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an Electric Dipole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E1E90-E609-7329-E232-0FBBB651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E7BDC-5DF2-55FB-3691-5D0B05FD4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5D889A-4ADC-9239-23E4-925B65E69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594E24-6599-AA5C-DE7F-E97AE5B36561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E9369F-ABB4-3B7B-0269-8EE7DD68BE5A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3EA13D-51BD-3827-D8BC-430484822020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D49744-B138-F499-9D32-C8A442E89130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C981AAE-301A-0955-7124-4B917D7C1C77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43CD4D-1807-A5C0-79CE-131D7B849CFF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F1929D4-E0C7-9A8D-EE95-8A023199D2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FF3C548-2FA1-0D02-6294-A611ED1B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E3AA7163-3DD5-9C0D-47F3-55B81B3C96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EA89622-0F03-98E3-7258-0B702490D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7190C6A8-8F91-974F-B9E4-C8D9702827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53E545C-FA4F-9CC1-82F5-5EB6A8800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D7FB6E-3A49-5CEA-4F54-AF29FCACA3B1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D92D92B-3EDE-76C1-4CC8-02FAE9A6E599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E0B8520-C5C8-19F4-D8BB-15D2133D2959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777F67-EA60-8CA3-41C7-F54BE3AB07E1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3ECEF813-0ACB-4582-5DBD-5A70E82D7979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E0C643B-F62D-A90D-FE58-16B99459E7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6213B59-EE08-FC67-6484-52B08653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4157C7D0-15D4-07C3-B400-F0D4985890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264095"/>
              </p:ext>
            </p:extLst>
          </p:nvPr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7954384-D785-D27D-5FB6-80BD47A2E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23EB41E-A4F5-7BCE-F26D-353C2D95F028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9C42F6C-2C2B-7832-DF0E-0F1FEC3E352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CF47A55-2E81-C88C-8EA4-9A9410F67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06577D6-5AFC-B025-E812-E348C7EB93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144486"/>
              </p:ext>
            </p:extLst>
          </p:nvPr>
        </p:nvGraphicFramePr>
        <p:xfrm>
          <a:off x="913845" y="1521411"/>
          <a:ext cx="7169720" cy="1115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263760" imgH="507960" progId="Equation.DSMT4">
                  <p:embed/>
                </p:oleObj>
              </mc:Choice>
              <mc:Fallback>
                <p:oleObj name="Equation" r:id="rId14" imgW="3263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3845" y="1521411"/>
                        <a:ext cx="7169720" cy="1115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CE92D44-2F41-4601-F891-7DDF06CFB7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932159"/>
              </p:ext>
            </p:extLst>
          </p:nvPr>
        </p:nvGraphicFramePr>
        <p:xfrm>
          <a:off x="913845" y="2782751"/>
          <a:ext cx="66929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90840" imgH="1663560" progId="Equation.DSMT4">
                  <p:embed/>
                </p:oleObj>
              </mc:Choice>
              <mc:Fallback>
                <p:oleObj name="Equation" r:id="rId16" imgW="3390840" imgH="1663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3845" y="2782751"/>
                        <a:ext cx="6692900" cy="327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E4DFBFF-4985-3281-E765-7A384D503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485984"/>
              </p:ext>
            </p:extLst>
          </p:nvPr>
        </p:nvGraphicFramePr>
        <p:xfrm>
          <a:off x="9478086" y="5163550"/>
          <a:ext cx="1958990" cy="7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177480" progId="Equation.DSMT4">
                  <p:embed/>
                </p:oleObj>
              </mc:Choice>
              <mc:Fallback>
                <p:oleObj name="Equation" r:id="rId18" imgW="444240" imgH="17748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157C7D0-15D4-07C3-B400-F0D498589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78086" y="5163550"/>
                        <a:ext cx="1958990" cy="7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86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10330-461C-6F6E-0375-A19E5152F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FFF9714A-B9F9-6CB8-AB0B-D9340B5D51B3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604961-7200-4ACA-D57D-9D1555947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an Electric Dipole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AE689-573B-1CA0-7F68-553851555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9409C-4F11-183F-05DE-28135F66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A3A1B-9C99-4E4C-D57E-069DD800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3FBFB35-F9BF-341A-16D5-0D3A0B7B6C35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0E1371-EB8D-5F44-2261-9285C90E47EE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990F95-EBA1-ABF3-789C-08D314F59C8A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F8CA73-D8EF-CFEC-12FA-7F9500CFDED4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F0062F2-4551-6794-C9A6-B69B34379241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435F88-5E2F-C447-430A-F0BC1E2C3354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B49341DB-47E8-7354-2894-71C8455958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F1929D4-E0C7-9A8D-EE95-8A023199D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F71477C-92EE-AAF1-DEEC-C360899155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3AA7163-3DD5-9C0D-47F3-55B81B3C9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B072BCA-C27B-449D-88BD-C69B6E7E338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7190C6A8-8F91-974F-B9E4-C8D970282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A0359DA-E9A5-B657-2411-5109D9BB452D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D1F8443-3546-ED43-23F0-236BED3B2667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D4CEB09-B4A7-3913-2F9C-0CE4335DF334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1837704-55B5-B3C1-8B73-29FD94C1B2EA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002724E-FFA3-6030-2BD1-289659CB8380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6BCB27BD-E2CC-C048-8ABF-C4031F39C6B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E0C643B-F62D-A90D-FE58-16B99459E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7A004385-DB28-98C2-3207-85B629C04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157C7D0-15D4-07C3-B400-F0D498589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9FF3DD1F-B911-4466-A8BD-D54E4091882A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4FA1CE8-E2CF-C267-D172-0D0F149E8B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9C42F6C-2C2B-7832-DF0E-0F1FEC3E3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4B75612-2A4E-A3C9-7F9F-1D2F7FDBD3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83333"/>
              </p:ext>
            </p:extLst>
          </p:nvPr>
        </p:nvGraphicFramePr>
        <p:xfrm>
          <a:off x="9478086" y="5163550"/>
          <a:ext cx="1958990" cy="7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E4DFBFF-4985-3281-E765-7A384D503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8086" y="5163550"/>
                        <a:ext cx="1958990" cy="7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9D301DC-A4E3-0A3E-5D79-6426C8B43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30631"/>
              </p:ext>
            </p:extLst>
          </p:nvPr>
        </p:nvGraphicFramePr>
        <p:xfrm>
          <a:off x="726443" y="2036392"/>
          <a:ext cx="34034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01720" imgH="469800" progId="Equation.DSMT4">
                  <p:embed/>
                </p:oleObj>
              </mc:Choice>
              <mc:Fallback>
                <p:oleObj name="Equation" r:id="rId16" imgW="170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26443" y="2036392"/>
                        <a:ext cx="3403440" cy="93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9CA714BC-16FC-AAEF-DCB5-992151033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881101"/>
              </p:ext>
            </p:extLst>
          </p:nvPr>
        </p:nvGraphicFramePr>
        <p:xfrm>
          <a:off x="5015836" y="1974159"/>
          <a:ext cx="340344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701720" imgH="469800" progId="Equation.DSMT4">
                  <p:embed/>
                </p:oleObj>
              </mc:Choice>
              <mc:Fallback>
                <p:oleObj name="Equation" r:id="rId18" imgW="170172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15836" y="1974159"/>
                        <a:ext cx="3403440" cy="93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EB482BB9-06D4-445F-B51D-F7EB330F90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7974907"/>
              </p:ext>
            </p:extLst>
          </p:nvPr>
        </p:nvGraphicFramePr>
        <p:xfrm>
          <a:off x="746135" y="3136839"/>
          <a:ext cx="774648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73240" imgH="457200" progId="Equation.DSMT4">
                  <p:embed/>
                </p:oleObj>
              </mc:Choice>
              <mc:Fallback>
                <p:oleObj name="Equation" r:id="rId20" imgW="38732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6135" y="3136839"/>
                        <a:ext cx="774648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A9558866-89A5-88C8-D038-599F4AE11B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531293"/>
              </p:ext>
            </p:extLst>
          </p:nvPr>
        </p:nvGraphicFramePr>
        <p:xfrm>
          <a:off x="740023" y="4187439"/>
          <a:ext cx="690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3454200" imgH="444240" progId="Equation.DSMT4">
                  <p:embed/>
                </p:oleObj>
              </mc:Choice>
              <mc:Fallback>
                <p:oleObj name="Equation" r:id="rId22" imgW="3454200" imgH="44424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B482BB9-06D4-445F-B51D-F7EB330F9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40023" y="4187439"/>
                        <a:ext cx="69088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5EDFC6B-5154-7FA4-CDA9-DAD4A09CB3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726573"/>
              </p:ext>
            </p:extLst>
          </p:nvPr>
        </p:nvGraphicFramePr>
        <p:xfrm>
          <a:off x="740023" y="5212639"/>
          <a:ext cx="657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3288960" imgH="431640" progId="Equation.DSMT4">
                  <p:embed/>
                </p:oleObj>
              </mc:Choice>
              <mc:Fallback>
                <p:oleObj name="Equation" r:id="rId24" imgW="3288960" imgH="431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9558866-89A5-88C8-D038-599F4AE11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40023" y="5212639"/>
                        <a:ext cx="65786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61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04E969-921F-DCC1-EE11-98F71DDD7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FA705F1-6046-D8EB-BDB4-E742C07CFAA9}"/>
              </a:ext>
            </a:extLst>
          </p:cNvPr>
          <p:cNvSpPr/>
          <p:nvPr/>
        </p:nvSpPr>
        <p:spPr>
          <a:xfrm>
            <a:off x="8248348" y="1730743"/>
            <a:ext cx="2193106" cy="1604743"/>
          </a:xfrm>
          <a:custGeom>
            <a:avLst/>
            <a:gdLst>
              <a:gd name="connsiteX0" fmla="*/ 1779000 w 2211650"/>
              <a:gd name="connsiteY0" fmla="*/ 144831 h 1278267"/>
              <a:gd name="connsiteX1" fmla="*/ 884479 w 2211650"/>
              <a:gd name="connsiteY1" fmla="*/ 15622 h 1278267"/>
              <a:gd name="connsiteX2" fmla="*/ 19774 w 2211650"/>
              <a:gd name="connsiteY2" fmla="*/ 542396 h 1278267"/>
              <a:gd name="connsiteX3" fmla="*/ 377583 w 2211650"/>
              <a:gd name="connsiteY3" fmla="*/ 1148683 h 1278267"/>
              <a:gd name="connsiteX4" fmla="*/ 1480826 w 2211650"/>
              <a:gd name="connsiteY4" fmla="*/ 1238135 h 1278267"/>
              <a:gd name="connsiteX5" fmla="*/ 2186505 w 2211650"/>
              <a:gd name="connsiteY5" fmla="*/ 641787 h 1278267"/>
              <a:gd name="connsiteX6" fmla="*/ 2027479 w 2211650"/>
              <a:gd name="connsiteY6" fmla="*/ 204466 h 1278267"/>
              <a:gd name="connsiteX7" fmla="*/ 1779000 w 2211650"/>
              <a:gd name="connsiteY7" fmla="*/ 144831 h 1278267"/>
              <a:gd name="connsiteX0" fmla="*/ 1779000 w 2220898"/>
              <a:gd name="connsiteY0" fmla="*/ 145917 h 1279353"/>
              <a:gd name="connsiteX1" fmla="*/ 884479 w 2220898"/>
              <a:gd name="connsiteY1" fmla="*/ 16708 h 1279353"/>
              <a:gd name="connsiteX2" fmla="*/ 19774 w 2220898"/>
              <a:gd name="connsiteY2" fmla="*/ 543482 h 1279353"/>
              <a:gd name="connsiteX3" fmla="*/ 377583 w 2220898"/>
              <a:gd name="connsiteY3" fmla="*/ 1149769 h 1279353"/>
              <a:gd name="connsiteX4" fmla="*/ 1480826 w 2220898"/>
              <a:gd name="connsiteY4" fmla="*/ 1239221 h 1279353"/>
              <a:gd name="connsiteX5" fmla="*/ 2186505 w 2220898"/>
              <a:gd name="connsiteY5" fmla="*/ 642873 h 1279353"/>
              <a:gd name="connsiteX6" fmla="*/ 2097053 w 2220898"/>
              <a:gd name="connsiteY6" fmla="*/ 295004 h 1279353"/>
              <a:gd name="connsiteX7" fmla="*/ 1779000 w 2220898"/>
              <a:gd name="connsiteY7" fmla="*/ 145917 h 1279353"/>
              <a:gd name="connsiteX0" fmla="*/ 1779000 w 2193106"/>
              <a:gd name="connsiteY0" fmla="*/ 151721 h 1285157"/>
              <a:gd name="connsiteX1" fmla="*/ 884479 w 2193106"/>
              <a:gd name="connsiteY1" fmla="*/ 22512 h 1285157"/>
              <a:gd name="connsiteX2" fmla="*/ 19774 w 2193106"/>
              <a:gd name="connsiteY2" fmla="*/ 549286 h 1285157"/>
              <a:gd name="connsiteX3" fmla="*/ 377583 w 2193106"/>
              <a:gd name="connsiteY3" fmla="*/ 1155573 h 1285157"/>
              <a:gd name="connsiteX4" fmla="*/ 1480826 w 2193106"/>
              <a:gd name="connsiteY4" fmla="*/ 1245025 h 1285157"/>
              <a:gd name="connsiteX5" fmla="*/ 2186505 w 2193106"/>
              <a:gd name="connsiteY5" fmla="*/ 648677 h 1285157"/>
              <a:gd name="connsiteX6" fmla="*/ 1779000 w 2193106"/>
              <a:gd name="connsiteY6" fmla="*/ 151721 h 12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106" h="1285157">
                <a:moveTo>
                  <a:pt x="1779000" y="151721"/>
                </a:moveTo>
                <a:cubicBezTo>
                  <a:pt x="1561996" y="47360"/>
                  <a:pt x="1177683" y="-43749"/>
                  <a:pt x="884479" y="22512"/>
                </a:cubicBezTo>
                <a:cubicBezTo>
                  <a:pt x="591275" y="88773"/>
                  <a:pt x="104257" y="360443"/>
                  <a:pt x="19774" y="549286"/>
                </a:cubicBezTo>
                <a:cubicBezTo>
                  <a:pt x="-64709" y="738130"/>
                  <a:pt x="134074" y="1039617"/>
                  <a:pt x="377583" y="1155573"/>
                </a:cubicBezTo>
                <a:cubicBezTo>
                  <a:pt x="621092" y="1271529"/>
                  <a:pt x="1179339" y="1329508"/>
                  <a:pt x="1480826" y="1245025"/>
                </a:cubicBezTo>
                <a:cubicBezTo>
                  <a:pt x="1782313" y="1160542"/>
                  <a:pt x="2095396" y="820955"/>
                  <a:pt x="2186505" y="648677"/>
                </a:cubicBezTo>
                <a:cubicBezTo>
                  <a:pt x="2236201" y="466460"/>
                  <a:pt x="1996004" y="256082"/>
                  <a:pt x="1779000" y="151721"/>
                </a:cubicBezTo>
                <a:close/>
              </a:path>
            </a:pathLst>
          </a:cu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5D6246C-53FE-51E8-87FE-7E286C8B1877}"/>
              </a:ext>
            </a:extLst>
          </p:cNvPr>
          <p:cNvSpPr/>
          <p:nvPr/>
        </p:nvSpPr>
        <p:spPr>
          <a:xfrm>
            <a:off x="9064238" y="2798904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A56C57-081B-9DC4-F1E2-64B6B4658B15}"/>
              </a:ext>
            </a:extLst>
          </p:cNvPr>
          <p:cNvSpPr/>
          <p:nvPr/>
        </p:nvSpPr>
        <p:spPr>
          <a:xfrm>
            <a:off x="9211010" y="294081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C81333A-6A64-2396-498E-BBE46C287834}"/>
              </a:ext>
            </a:extLst>
          </p:cNvPr>
          <p:cNvSpPr/>
          <p:nvPr/>
        </p:nvSpPr>
        <p:spPr>
          <a:xfrm>
            <a:off x="11915875" y="3146518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85EF76F-BB8B-19CC-BD7E-7D0A4BB3E1BB}"/>
              </a:ext>
            </a:extLst>
          </p:cNvPr>
          <p:cNvSpPr/>
          <p:nvPr/>
        </p:nvSpPr>
        <p:spPr>
          <a:xfrm>
            <a:off x="9517689" y="387451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22A7E-4CEB-231B-A626-321CED281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Field of a Continuous Charge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72121-5B70-C355-CF8F-55A011C9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56F82-93D3-1AE2-26BC-4261FEBDF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24AFD-5BA9-E5AD-6967-D711AE8E4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19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A28316F-03FF-BA25-A068-1A34B51CB2F7}"/>
              </a:ext>
            </a:extLst>
          </p:cNvPr>
          <p:cNvCxnSpPr>
            <a:cxnSpLocks/>
          </p:cNvCxnSpPr>
          <p:nvPr/>
        </p:nvCxnSpPr>
        <p:spPr>
          <a:xfrm flipV="1">
            <a:off x="9563409" y="3183340"/>
            <a:ext cx="2411577" cy="73590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1E759F-1ABA-2BFC-DDA2-D1DA5F9DFC7E}"/>
              </a:ext>
            </a:extLst>
          </p:cNvPr>
          <p:cNvCxnSpPr>
            <a:cxnSpLocks/>
          </p:cNvCxnSpPr>
          <p:nvPr/>
        </p:nvCxnSpPr>
        <p:spPr>
          <a:xfrm flipH="1" flipV="1">
            <a:off x="9256730" y="2995851"/>
            <a:ext cx="311267" cy="92831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ACA288-0EEF-4924-566E-58396A39C902}"/>
              </a:ext>
            </a:extLst>
          </p:cNvPr>
          <p:cNvSpPr txBox="1"/>
          <p:nvPr/>
        </p:nvSpPr>
        <p:spPr>
          <a:xfrm>
            <a:off x="9010086" y="1690688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V</a:t>
            </a:r>
            <a:r>
              <a:rPr lang="en-US" sz="2800" i="1" dirty="0">
                <a:sym typeface="Symbol" panose="05050102010706020507" pitchFamily="18" charset="2"/>
              </a:rPr>
              <a:t>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342FD4-7B51-2F52-C792-FDCE24309725}"/>
              </a:ext>
            </a:extLst>
          </p:cNvPr>
          <p:cNvSpPr txBox="1"/>
          <p:nvPr/>
        </p:nvSpPr>
        <p:spPr>
          <a:xfrm>
            <a:off x="9396458" y="387378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14C3E06-C16F-6DCC-CFC4-EBC0D22B09FB}"/>
              </a:ext>
            </a:extLst>
          </p:cNvPr>
          <p:cNvSpPr txBox="1"/>
          <p:nvPr/>
        </p:nvSpPr>
        <p:spPr>
          <a:xfrm>
            <a:off x="9185450" y="248218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Symbol" panose="05050102010706020507" pitchFamily="18" charset="2"/>
              </a:rPr>
              <a:t></a:t>
            </a:r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i="1" dirty="0">
                <a:sym typeface="Symbol" panose="05050102010706020507" pitchFamily="18" charset="2"/>
              </a:rPr>
              <a:t>v</a:t>
            </a:r>
            <a:endParaRPr lang="en-US" sz="2400" i="1" baseline="-25000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1768C613-B804-FED9-B3FD-C8ABA1609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717014"/>
              </p:ext>
            </p:extLst>
          </p:nvPr>
        </p:nvGraphicFramePr>
        <p:xfrm>
          <a:off x="9052046" y="3416260"/>
          <a:ext cx="40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164880" progId="Equation.DSMT4">
                  <p:embed/>
                </p:oleObj>
              </mc:Choice>
              <mc:Fallback>
                <p:oleObj name="Equation" r:id="rId2" imgW="203040" imgH="164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44D4672-DB3C-D640-4EB7-0A70B4A36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52046" y="3416260"/>
                        <a:ext cx="40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84C10CF4-49D2-0BE2-9D91-E7656DAC45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705535"/>
              </p:ext>
            </p:extLst>
          </p:nvPr>
        </p:nvGraphicFramePr>
        <p:xfrm>
          <a:off x="10729379" y="3536193"/>
          <a:ext cx="3297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EDAA22D-6C60-0A52-2849-9E691E1A1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9379" y="3536193"/>
                        <a:ext cx="3297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18E6AAB3-7569-12E0-ABED-514F1DCD3E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24929"/>
              </p:ext>
            </p:extLst>
          </p:nvPr>
        </p:nvGraphicFramePr>
        <p:xfrm>
          <a:off x="869950" y="3325813"/>
          <a:ext cx="4870450" cy="131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39880" imgH="469800" progId="Equation.DSMT4">
                  <p:embed/>
                </p:oleObj>
              </mc:Choice>
              <mc:Fallback>
                <p:oleObj name="Equation" r:id="rId6" imgW="1739880" imgH="469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D13E7A96-3621-213B-F61D-2DDF3F9A2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950" y="3325813"/>
                        <a:ext cx="4870450" cy="13160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A8458DC-B2C7-6982-9CFE-E3CEEB8F857F}"/>
              </a:ext>
            </a:extLst>
          </p:cNvPr>
          <p:cNvSpPr txBox="1"/>
          <p:nvPr/>
        </p:nvSpPr>
        <p:spPr>
          <a:xfrm rot="193945">
            <a:off x="10013648" y="2692407"/>
            <a:ext cx="133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 </a:t>
            </a:r>
            <a:r>
              <a:rPr lang="en-US" sz="2400" dirty="0"/>
              <a:t>-</a:t>
            </a:r>
            <a:r>
              <a:rPr lang="en-US" sz="2400" b="1" dirty="0"/>
              <a:t> R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baseline="-25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77CCE26-1CF9-8E24-8BA7-6945D5BB4D50}"/>
              </a:ext>
            </a:extLst>
          </p:cNvPr>
          <p:cNvCxnSpPr>
            <a:cxnSpLocks noChangeAspect="1"/>
            <a:endCxn id="41" idx="6"/>
          </p:cNvCxnSpPr>
          <p:nvPr/>
        </p:nvCxnSpPr>
        <p:spPr>
          <a:xfrm>
            <a:off x="9255246" y="2984574"/>
            <a:ext cx="2697028" cy="19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FD7A798-CF4E-5606-DFCB-C8DB41870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37104"/>
              </p:ext>
            </p:extLst>
          </p:nvPr>
        </p:nvGraphicFramePr>
        <p:xfrm>
          <a:off x="2955925" y="4973638"/>
          <a:ext cx="627380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33360" imgH="469800" progId="Equation.DSMT4">
                  <p:embed/>
                </p:oleObj>
              </mc:Choice>
              <mc:Fallback>
                <p:oleObj name="Equation" r:id="rId8" imgW="2133360" imgH="4698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18E6AAB3-7569-12E0-ABED-514F1DCD3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955925" y="4973638"/>
                        <a:ext cx="6273800" cy="13827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F2BE5DC1-17C1-1FDC-C253-014F6037C1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273387"/>
              </p:ext>
            </p:extLst>
          </p:nvPr>
        </p:nvGraphicFramePr>
        <p:xfrm>
          <a:off x="904423" y="1857754"/>
          <a:ext cx="5084352" cy="135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15840" imgH="482400" progId="Equation.DSMT4">
                  <p:embed/>
                </p:oleObj>
              </mc:Choice>
              <mc:Fallback>
                <p:oleObj name="Equation" r:id="rId10" imgW="18158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4423" y="1857754"/>
                        <a:ext cx="5084352" cy="13507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0C7EF32C-03D8-31A7-A945-82E915CC3897}"/>
              </a:ext>
            </a:extLst>
          </p:cNvPr>
          <p:cNvSpPr txBox="1"/>
          <p:nvPr/>
        </p:nvSpPr>
        <p:spPr>
          <a:xfrm>
            <a:off x="6345809" y="3746460"/>
            <a:ext cx="243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v</a:t>
            </a:r>
            <a:endParaRPr lang="en-US" sz="2800" i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BD72834-D63E-368A-AEA3-1998D0AC80BC}"/>
              </a:ext>
            </a:extLst>
          </p:cNvPr>
          <p:cNvSpPr txBox="1"/>
          <p:nvPr/>
        </p:nvSpPr>
        <p:spPr>
          <a:xfrm>
            <a:off x="9520024" y="1985348"/>
            <a:ext cx="42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Symbol" panose="05050102010706020507" pitchFamily="18" charset="2"/>
              </a:rPr>
              <a:t></a:t>
            </a:r>
            <a:endParaRPr lang="en-US" sz="2400" i="1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4180F4-9524-CE2B-BA5E-F0F97C6D084B}"/>
              </a:ext>
            </a:extLst>
          </p:cNvPr>
          <p:cNvSpPr txBox="1"/>
          <p:nvPr/>
        </p:nvSpPr>
        <p:spPr>
          <a:xfrm>
            <a:off x="10175205" y="1503019"/>
            <a:ext cx="176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Volume charge density</a:t>
            </a:r>
            <a:endParaRPr lang="en-US" sz="2000" baseline="-250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C6C14EEC-12EE-AC67-84F9-AA97142DF385}"/>
              </a:ext>
            </a:extLst>
          </p:cNvPr>
          <p:cNvSpPr/>
          <p:nvPr/>
        </p:nvSpPr>
        <p:spPr>
          <a:xfrm>
            <a:off x="9942653" y="1724628"/>
            <a:ext cx="429783" cy="486137"/>
          </a:xfrm>
          <a:custGeom>
            <a:avLst/>
            <a:gdLst>
              <a:gd name="connsiteX0" fmla="*/ 370390 w 429783"/>
              <a:gd name="connsiteY0" fmla="*/ 0 h 486137"/>
              <a:gd name="connsiteX1" fmla="*/ 150471 w 429783"/>
              <a:gd name="connsiteY1" fmla="*/ 150471 h 486137"/>
              <a:gd name="connsiteX2" fmla="*/ 428263 w 429783"/>
              <a:gd name="connsiteY2" fmla="*/ 266218 h 486137"/>
              <a:gd name="connsiteX3" fmla="*/ 0 w 429783"/>
              <a:gd name="connsiteY3" fmla="*/ 486137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83" h="486137">
                <a:moveTo>
                  <a:pt x="370390" y="0"/>
                </a:moveTo>
                <a:cubicBezTo>
                  <a:pt x="255607" y="53050"/>
                  <a:pt x="140825" y="106101"/>
                  <a:pt x="150471" y="150471"/>
                </a:cubicBezTo>
                <a:cubicBezTo>
                  <a:pt x="160116" y="194841"/>
                  <a:pt x="453341" y="210274"/>
                  <a:pt x="428263" y="266218"/>
                </a:cubicBezTo>
                <a:cubicBezTo>
                  <a:pt x="403185" y="322162"/>
                  <a:pt x="201592" y="404149"/>
                  <a:pt x="0" y="486137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23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23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0224-A650-1DD9-0C73-DD93601D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E39FC-A5EF-EB84-3287-92AC6CAC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Field of a Continuous Charge Distribution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FB65B-B306-D40A-1043-EB9A7C97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405D5-0AE7-9121-AA7E-B284AEE35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B5E63-2833-13B0-F876-8DC25F7BC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275C394-DE23-3FEF-F5D7-F997EAE58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014527"/>
              </p:ext>
            </p:extLst>
          </p:nvPr>
        </p:nvGraphicFramePr>
        <p:xfrm>
          <a:off x="7075488" y="1878013"/>
          <a:ext cx="46926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33360" imgH="469800" progId="Equation.DSMT4">
                  <p:embed/>
                </p:oleObj>
              </mc:Choice>
              <mc:Fallback>
                <p:oleObj name="Equation" r:id="rId2" imgW="213336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FD7A798-CF4E-5606-DFCB-C8DB41870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75488" y="1878013"/>
                        <a:ext cx="4692650" cy="10334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579A63A-17A1-EF64-BF08-DA7B96F26909}"/>
              </a:ext>
            </a:extLst>
          </p:cNvPr>
          <p:cNvSpPr txBox="1"/>
          <p:nvPr/>
        </p:nvSpPr>
        <p:spPr>
          <a:xfrm>
            <a:off x="4045054" y="2133461"/>
            <a:ext cx="243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v</a:t>
            </a:r>
            <a:endParaRPr lang="en-US" sz="28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2B53FE-83B8-AB76-6B05-FFC3F703F3E1}"/>
              </a:ext>
            </a:extLst>
          </p:cNvPr>
          <p:cNvSpPr txBox="1"/>
          <p:nvPr/>
        </p:nvSpPr>
        <p:spPr>
          <a:xfrm>
            <a:off x="4054672" y="3563236"/>
            <a:ext cx="250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baseline="-25000" dirty="0">
                <a:sym typeface="Symbol" panose="05050102010706020507" pitchFamily="18" charset="2"/>
              </a:rPr>
              <a:t>s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s</a:t>
            </a:r>
            <a:endParaRPr lang="en-US" sz="2800" i="1" baseline="-250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C9AEC-4821-D421-0ED1-E6062F560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410489"/>
              </p:ext>
            </p:extLst>
          </p:nvPr>
        </p:nvGraphicFramePr>
        <p:xfrm>
          <a:off x="7083474" y="3308066"/>
          <a:ext cx="4749624" cy="103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469800" progId="Equation.DSMT4">
                  <p:embed/>
                </p:oleObj>
              </mc:Choice>
              <mc:Fallback>
                <p:oleObj name="Equation" r:id="rId4" imgW="215892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9275C394-DE23-3FEF-F5D7-F997EAE58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474" y="3308066"/>
                        <a:ext cx="4749624" cy="103356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FACE4D2-2203-03B5-CC2F-47EB41007D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64740"/>
              </p:ext>
            </p:extLst>
          </p:nvPr>
        </p:nvGraphicFramePr>
        <p:xfrm>
          <a:off x="7111590" y="4737841"/>
          <a:ext cx="4693392" cy="1033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469800" progId="Equation.DSMT4">
                  <p:embed/>
                </p:oleObj>
              </mc:Choice>
              <mc:Fallback>
                <p:oleObj name="Equation" r:id="rId6" imgW="213336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C9AEC-4821-D421-0ED1-E6062F56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11590" y="4737841"/>
                        <a:ext cx="4693392" cy="103356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1268B7A4-C036-FB99-D8CF-FA87CF0B2452}"/>
              </a:ext>
            </a:extLst>
          </p:cNvPr>
          <p:cNvSpPr txBox="1"/>
          <p:nvPr/>
        </p:nvSpPr>
        <p:spPr>
          <a:xfrm>
            <a:off x="4088335" y="4959793"/>
            <a:ext cx="244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baseline="-25000" dirty="0">
                <a:sym typeface="Symbol" panose="05050102010706020507" pitchFamily="18" charset="2"/>
              </a:rPr>
              <a:t>l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l</a:t>
            </a:r>
            <a:endParaRPr lang="en-US" sz="2800" i="1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368749-447F-7AD2-C749-9B77784C3B78}"/>
              </a:ext>
            </a:extLst>
          </p:cNvPr>
          <p:cNvSpPr txBox="1"/>
          <p:nvPr/>
        </p:nvSpPr>
        <p:spPr>
          <a:xfrm>
            <a:off x="143677" y="2133461"/>
            <a:ext cx="3458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Volume charge density</a:t>
            </a:r>
            <a:endParaRPr lang="en-US" sz="28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257DC7-754C-5CB0-0F87-5E9BC67E12F2}"/>
              </a:ext>
            </a:extLst>
          </p:cNvPr>
          <p:cNvSpPr txBox="1"/>
          <p:nvPr/>
        </p:nvSpPr>
        <p:spPr>
          <a:xfrm>
            <a:off x="143677" y="3502165"/>
            <a:ext cx="344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Surface charge density</a:t>
            </a:r>
            <a:endParaRPr lang="en-US" sz="28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DCFC33-9F5D-D702-968C-684C20A8BCA2}"/>
              </a:ext>
            </a:extLst>
          </p:cNvPr>
          <p:cNvSpPr txBox="1"/>
          <p:nvPr/>
        </p:nvSpPr>
        <p:spPr>
          <a:xfrm>
            <a:off x="143677" y="4929257"/>
            <a:ext cx="328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Linear charge density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353106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C4122-11D3-44B9-3052-B7738C9DF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Prime Convention: Source vs. Observation Coordinates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BB6FB8-B837-4BAB-9003-CCF56D87DF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Source point variables are denoted with primed coordinates, while observation point variables are unprimed.</a:t>
            </a:r>
          </a:p>
          <a:p>
            <a:r>
              <a:rPr lang="en-US" dirty="0"/>
              <a:t>The primed variables are integrated out, yielding a field that depends only on the observation location </a:t>
            </a:r>
            <a:r>
              <a:rPr lang="en-US" b="1" dirty="0"/>
              <a:t>R </a:t>
            </a:r>
            <a:r>
              <a:rPr lang="en-US" dirty="0"/>
              <a:t>(the unprimed coordinates).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FE0F9-965B-2AE1-E390-199154E00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D2CBF-1AC4-CE3D-FED4-43F06A5A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02F41-6C5B-560C-A167-803C81AF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E23D99-05F0-8C5B-BD2E-06E0510C9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55037"/>
                  </p:ext>
                </p:extLst>
              </p:nvPr>
            </p:nvGraphicFramePr>
            <p:xfrm>
              <a:off x="2209800" y="3785428"/>
              <a:ext cx="7871792" cy="2286000"/>
            </p:xfrm>
            <a:graphic>
              <a:graphicData uri="http://schemas.openxmlformats.org/drawingml/2006/table">
                <a:tbl>
                  <a:tblPr/>
                  <a:tblGrid>
                    <a:gridCol w="2405269">
                      <a:extLst>
                        <a:ext uri="{9D8B030D-6E8A-4147-A177-3AD203B41FA5}">
                          <a16:colId xmlns:a16="http://schemas.microsoft.com/office/drawing/2014/main" val="1552076879"/>
                        </a:ext>
                      </a:extLst>
                    </a:gridCol>
                    <a:gridCol w="2792896">
                      <a:extLst>
                        <a:ext uri="{9D8B030D-6E8A-4147-A177-3AD203B41FA5}">
                          <a16:colId xmlns:a16="http://schemas.microsoft.com/office/drawing/2014/main" val="1989103047"/>
                        </a:ext>
                      </a:extLst>
                    </a:gridCol>
                    <a:gridCol w="2673627">
                      <a:extLst>
                        <a:ext uri="{9D8B030D-6E8A-4147-A177-3AD203B41FA5}">
                          <a16:colId xmlns:a16="http://schemas.microsoft.com/office/drawing/2014/main" val="5990396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/>
                            <a:t>Primed Coordinates (Source)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/>
                            <a:t>Unprimed Coordinates (Observation)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7313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Position Vector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b="0" dirty="0">
                              <a:solidFill>
                                <a:srgbClr val="FF0000"/>
                              </a:solidFill>
                            </a:rPr>
                            <a:t>Source point</a:t>
                          </a:r>
                          <a:r>
                            <a:rPr lang="en-US" sz="2000" b="0" baseline="0" dirty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𝐑</m:t>
                              </m:r>
                              <m:r>
                                <a:rPr lang="fa-IR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fa-IR" sz="2000" i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Observation</m:t>
                                </m:r>
                                <m:r>
                                  <a:rPr lang="en-US" sz="2000" b="0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point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1" i="0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103115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Charge 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a-I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d>
                                  <m:dPr>
                                    <m:ctrlPr>
                                      <a:rPr lang="fa-I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  <m:r>
                                      <a:rPr lang="fa-IR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fa-IR" sz="2000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a-I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baseline="-25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d>
                                  <m:dPr>
                                    <m:ctrlPr>
                                      <a:rPr lang="fa-IR" sz="2000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  <m:r>
                                      <a:rPr lang="fa-IR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  <m:r>
                                  <a:rPr lang="fa-IR" sz="2000" b="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a-IR" sz="20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baseline="-2500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l</m:t>
                                </m:r>
                                <m:d>
                                  <m:dPr>
                                    <m:ctrlPr>
                                      <a:rPr lang="fa-IR" sz="2000" b="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  <m:r>
                                      <a:rPr lang="fa-IR" sz="2000" b="0" i="0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a-IR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780014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Differential Element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a-IR" sz="20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a:rPr lang="en-US" sz="2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fa-IR" sz="2000" i="0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fa-IR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fa-IR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p>
                                  <m:sSupPr>
                                    <m:ctrlPr>
                                      <a:rPr lang="fa-I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fa-IR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fa-IR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fa-IR" sz="2000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d</m:t>
                                </m:r>
                                <m:sSup>
                                  <m:sSupPr>
                                    <m:ctrlPr>
                                      <a:rPr lang="fa-I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a-IR" sz="20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p>
                                    <m:r>
                                      <a:rPr lang="fa-IR" sz="2000" i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a-IR" sz="20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90952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Final 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a-IR" sz="2000" b="1" smtClean="0">
                                    <a:solidFill>
                                      <a:schemeClr val="tx2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𝐄</m:t>
                                </m:r>
                                <m:d>
                                  <m:dPr>
                                    <m:ctrlPr>
                                      <a:rPr lang="fa-IR" sz="2000" b="1" i="1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0" smtClean="0">
                                        <a:solidFill>
                                          <a:schemeClr val="tx2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fa-IR" sz="2000" dirty="0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97008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6E23D99-05F0-8C5B-BD2E-06E0510C91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2055037"/>
                  </p:ext>
                </p:extLst>
              </p:nvPr>
            </p:nvGraphicFramePr>
            <p:xfrm>
              <a:off x="2209800" y="3785428"/>
              <a:ext cx="7871792" cy="2286000"/>
            </p:xfrm>
            <a:graphic>
              <a:graphicData uri="http://schemas.openxmlformats.org/drawingml/2006/table">
                <a:tbl>
                  <a:tblPr/>
                  <a:tblGrid>
                    <a:gridCol w="2405269">
                      <a:extLst>
                        <a:ext uri="{9D8B030D-6E8A-4147-A177-3AD203B41FA5}">
                          <a16:colId xmlns:a16="http://schemas.microsoft.com/office/drawing/2014/main" val="1552076879"/>
                        </a:ext>
                      </a:extLst>
                    </a:gridCol>
                    <a:gridCol w="2792896">
                      <a:extLst>
                        <a:ext uri="{9D8B030D-6E8A-4147-A177-3AD203B41FA5}">
                          <a16:colId xmlns:a16="http://schemas.microsoft.com/office/drawing/2014/main" val="1989103047"/>
                        </a:ext>
                      </a:extLst>
                    </a:gridCol>
                    <a:gridCol w="2673627">
                      <a:extLst>
                        <a:ext uri="{9D8B030D-6E8A-4147-A177-3AD203B41FA5}">
                          <a16:colId xmlns:a16="http://schemas.microsoft.com/office/drawing/2014/main" val="59903960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/>
                            <a:t>Primed Coordinates (Source)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/>
                            <a:t>Unprimed Coordinates (Observation)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087313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Position Vector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463" t="-184615" r="-96288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4533" t="-184615" r="-456" b="-32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5103115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Charge Density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463" t="-280303" r="-96288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37800145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Differential Element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86463" t="-386154" r="-96288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chemeClr val="tx2">
                                  <a:lumMod val="60000"/>
                                  <a:lumOff val="40000"/>
                                </a:schemeClr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9095206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pPr>
                            <a:buNone/>
                          </a:pPr>
                          <a:r>
                            <a:rPr lang="en-US" sz="2000" b="0" dirty="0"/>
                            <a:t>Final Result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buNone/>
                          </a:pPr>
                          <a:r>
                            <a:rPr lang="en-US" sz="2000" dirty="0">
                              <a:solidFill>
                                <a:srgbClr val="FF0000"/>
                              </a:solidFill>
                            </a:rPr>
                            <a:t>—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94533" t="-486154" r="-456" b="-276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970087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18683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5B9A9-FFDD-1143-254D-C979E5782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Calculate </a:t>
            </a:r>
            <a:r>
              <a:rPr lang="en-US" b="1" dirty="0"/>
              <a:t>E</a:t>
            </a:r>
            <a:r>
              <a:rPr lang="en-US" dirty="0"/>
              <a:t> from Charge Densities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4BB9A-749D-4F5D-B51C-95E568B69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u="sng" dirty="0"/>
              <a:t>Analyze symmetry</a:t>
            </a:r>
            <a:endParaRPr lang="en-US" dirty="0"/>
          </a:p>
          <a:p>
            <a:pPr lvl="1"/>
            <a:r>
              <a:rPr lang="en-US" dirty="0"/>
              <a:t>Choose a coordinate system (Cartesian, Cylindrical, Spherical) that matches the geometry of the charge distribution.</a:t>
            </a:r>
          </a:p>
          <a:p>
            <a:pPr lvl="1"/>
            <a:r>
              <a:rPr lang="en-US" dirty="0"/>
              <a:t>Use symmetry to deduce the direction and functional dependence of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Identify the Source</a:t>
            </a:r>
            <a:endParaRPr lang="en-US" dirty="0"/>
          </a:p>
          <a:p>
            <a:pPr lvl="1"/>
            <a:r>
              <a:rPr lang="en-US" dirty="0"/>
              <a:t>Determine the type of charge density: linear (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/>
              <a:t>), surface (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/>
              <a:t>), or volume (</a:t>
            </a:r>
            <a:r>
              <a:rPr lang="en-US" i="1" dirty="0" err="1"/>
              <a:t>ρ</a:t>
            </a:r>
            <a:r>
              <a:rPr lang="en-US" baseline="-25000" dirty="0" err="1"/>
              <a:t>v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Select the correct integral formula.</a:t>
            </a:r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Define the Vectors</a:t>
            </a:r>
            <a:endParaRPr lang="en-US" dirty="0"/>
          </a:p>
          <a:p>
            <a:pPr lvl="1"/>
            <a:r>
              <a:rPr lang="en-US" dirty="0"/>
              <a:t>Observation point vector, </a:t>
            </a:r>
            <a:r>
              <a:rPr lang="en-US" b="1" dirty="0"/>
              <a:t>R</a:t>
            </a:r>
          </a:p>
          <a:p>
            <a:pPr lvl="1"/>
            <a:r>
              <a:rPr lang="en-US" dirty="0"/>
              <a:t>Source point vector (location of charge element </a:t>
            </a:r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dirty="0">
                <a:sym typeface="Symbol" panose="05050102010706020507" pitchFamily="18" charset="2"/>
              </a:rPr>
              <a:t>), </a:t>
            </a:r>
            <a:r>
              <a:rPr lang="en-US" b="1" dirty="0">
                <a:sym typeface="Symbol" panose="05050102010706020507" pitchFamily="18" charset="2"/>
              </a:rPr>
              <a:t>R</a:t>
            </a:r>
          </a:p>
          <a:p>
            <a:pPr lvl="1"/>
            <a:r>
              <a:rPr lang="en-US" dirty="0"/>
              <a:t>Separation vector (from source to observation point), </a:t>
            </a:r>
            <a:r>
              <a:rPr lang="en-US" b="1" dirty="0"/>
              <a:t>R</a:t>
            </a:r>
            <a:r>
              <a:rPr lang="en-US" dirty="0"/>
              <a:t> - </a:t>
            </a:r>
            <a:r>
              <a:rPr lang="en-US" b="1" dirty="0"/>
              <a:t>R</a:t>
            </a:r>
            <a:r>
              <a:rPr lang="en-US" b="1" dirty="0">
                <a:sym typeface="Symbol" panose="05050102010706020507" pitchFamily="18" charset="2"/>
              </a:rPr>
              <a:t>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Distance from the source point to the observation point, |</a:t>
            </a:r>
            <a:r>
              <a:rPr lang="en-US" b="1" dirty="0"/>
              <a:t>R</a:t>
            </a:r>
            <a:r>
              <a:rPr lang="en-US" dirty="0"/>
              <a:t> - </a:t>
            </a:r>
            <a:r>
              <a:rPr lang="en-US" b="1" dirty="0"/>
              <a:t>R</a:t>
            </a:r>
            <a:r>
              <a:rPr lang="en-US" b="1" dirty="0">
                <a:sym typeface="Symbol" panose="05050102010706020507" pitchFamily="18" charset="2"/>
              </a:rPr>
              <a:t>|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1031B-0DB6-15FF-F1C4-776118FD2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B901C-4617-4955-CCBD-54CF6E536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852D50-C9DA-6EF3-39FE-672951286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758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73098-251A-FE9F-34E4-577EF7496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E1766-D7F2-A0A9-302F-569452DC7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to Calculate </a:t>
            </a:r>
            <a:r>
              <a:rPr lang="en-US" b="1" dirty="0"/>
              <a:t>E</a:t>
            </a:r>
            <a:r>
              <a:rPr lang="en-US" dirty="0"/>
              <a:t> from Charge Densities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FA366-E1D0-88BC-AE4E-19A747A85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u="sng" dirty="0"/>
              <a:t>Set Up the Integral</a:t>
            </a:r>
            <a:endParaRPr lang="en-US" dirty="0"/>
          </a:p>
          <a:p>
            <a:pPr lvl="1"/>
            <a:r>
              <a:rPr lang="en-US" dirty="0"/>
              <a:t>Identify the charge density at the source point </a:t>
            </a:r>
            <a:r>
              <a:rPr lang="en-US" b="1" dirty="0"/>
              <a:t>R</a:t>
            </a:r>
            <a:r>
              <a:rPr lang="en-US" dirty="0"/>
              <a:t>′: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),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),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l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).</a:t>
            </a:r>
            <a:endParaRPr lang="en-US" dirty="0"/>
          </a:p>
          <a:p>
            <a:pPr lvl="1"/>
            <a:r>
              <a:rPr lang="en-US" dirty="0"/>
              <a:t>Express the charge element </a:t>
            </a:r>
            <a:r>
              <a:rPr lang="en-US" dirty="0" err="1"/>
              <a:t>d</a:t>
            </a:r>
            <a:r>
              <a:rPr lang="en-US" i="1" dirty="0" err="1"/>
              <a:t>q</a:t>
            </a:r>
            <a:r>
              <a:rPr lang="en-US" dirty="0"/>
              <a:t>′  in terms of the charge density:</a:t>
            </a:r>
          </a:p>
          <a:p>
            <a:pPr lvl="2"/>
            <a:r>
              <a:rPr lang="en-US" dirty="0" err="1">
                <a:sym typeface="Symbol" panose="05050102010706020507" pitchFamily="18" charset="2"/>
              </a:rPr>
              <a:t>d</a:t>
            </a:r>
            <a:r>
              <a:rPr lang="en-US" i="1" dirty="0" err="1">
                <a:sym typeface="Symbol" panose="05050102010706020507" pitchFamily="18" charset="2"/>
              </a:rPr>
              <a:t>q</a:t>
            </a:r>
            <a:r>
              <a:rPr lang="en-US" dirty="0"/>
              <a:t>′ </a:t>
            </a:r>
            <a:r>
              <a:rPr lang="en-US" i="1" dirty="0">
                <a:sym typeface="Symbol" panose="05050102010706020507" pitchFamily="18" charset="2"/>
              </a:rPr>
              <a:t>= </a:t>
            </a:r>
            <a:r>
              <a:rPr lang="en-US" baseline="-25000" dirty="0">
                <a:sym typeface="Symbol" panose="05050102010706020507" pitchFamily="18" charset="2"/>
              </a:rPr>
              <a:t>v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)d</a:t>
            </a:r>
            <a:r>
              <a:rPr lang="en-US" i="1" dirty="0">
                <a:sym typeface="Symbol" panose="05050102010706020507" pitchFamily="18" charset="2"/>
              </a:rPr>
              <a:t>v</a:t>
            </a:r>
            <a:endParaRPr lang="en-US" i="1" baseline="-25000" dirty="0"/>
          </a:p>
          <a:p>
            <a:pPr lvl="2"/>
            <a:r>
              <a:rPr lang="en-US" dirty="0" err="1">
                <a:sym typeface="Symbol" panose="05050102010706020507" pitchFamily="18" charset="2"/>
              </a:rPr>
              <a:t>d</a:t>
            </a:r>
            <a:r>
              <a:rPr lang="en-US" i="1" dirty="0" err="1">
                <a:sym typeface="Symbol" panose="05050102010706020507" pitchFamily="18" charset="2"/>
              </a:rPr>
              <a:t>q</a:t>
            </a:r>
            <a:r>
              <a:rPr lang="en-US" dirty="0"/>
              <a:t>′ </a:t>
            </a:r>
            <a:r>
              <a:rPr lang="en-US" i="1" dirty="0">
                <a:sym typeface="Symbol" panose="05050102010706020507" pitchFamily="18" charset="2"/>
              </a:rPr>
              <a:t>= 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)d</a:t>
            </a:r>
            <a:r>
              <a:rPr lang="en-US" i="1" dirty="0">
                <a:sym typeface="Symbol" panose="05050102010706020507" pitchFamily="18" charset="2"/>
              </a:rPr>
              <a:t>s</a:t>
            </a:r>
            <a:endParaRPr lang="en-US" i="1" baseline="-25000" dirty="0"/>
          </a:p>
          <a:p>
            <a:pPr lvl="2"/>
            <a:r>
              <a:rPr lang="en-US" dirty="0" err="1">
                <a:sym typeface="Symbol" panose="05050102010706020507" pitchFamily="18" charset="2"/>
              </a:rPr>
              <a:t>d</a:t>
            </a:r>
            <a:r>
              <a:rPr lang="en-US" i="1" dirty="0" err="1">
                <a:sym typeface="Symbol" panose="05050102010706020507" pitchFamily="18" charset="2"/>
              </a:rPr>
              <a:t>q</a:t>
            </a:r>
            <a:r>
              <a:rPr lang="en-US" dirty="0"/>
              <a:t>′ </a:t>
            </a:r>
            <a:r>
              <a:rPr lang="en-US" i="1" dirty="0">
                <a:sym typeface="Symbol" panose="05050102010706020507" pitchFamily="18" charset="2"/>
              </a:rPr>
              <a:t>= </a:t>
            </a:r>
            <a:r>
              <a:rPr lang="en-US" baseline="-25000" dirty="0">
                <a:sym typeface="Symbol" panose="05050102010706020507" pitchFamily="18" charset="2"/>
              </a:rPr>
              <a:t>l</a:t>
            </a:r>
            <a:r>
              <a:rPr lang="en-US" dirty="0">
                <a:sym typeface="Symbol" panose="05050102010706020507" pitchFamily="18" charset="2"/>
              </a:rPr>
              <a:t>(</a:t>
            </a:r>
            <a:r>
              <a:rPr lang="en-US" b="1" dirty="0">
                <a:sym typeface="Symbol" panose="05050102010706020507" pitchFamily="18" charset="2"/>
              </a:rPr>
              <a:t>R</a:t>
            </a:r>
            <a:r>
              <a:rPr lang="en-US" dirty="0">
                <a:sym typeface="Symbol" panose="05050102010706020507" pitchFamily="18" charset="2"/>
              </a:rPr>
              <a:t>)d</a:t>
            </a:r>
            <a:r>
              <a:rPr lang="en-US" i="1" dirty="0">
                <a:sym typeface="Symbol" panose="05050102010706020507" pitchFamily="18" charset="2"/>
              </a:rPr>
              <a:t>l</a:t>
            </a:r>
            <a:endParaRPr lang="en-US" dirty="0"/>
          </a:p>
          <a:p>
            <a:pPr lvl="1"/>
            <a:r>
              <a:rPr lang="en-US" dirty="0"/>
              <a:t>Write the differential element (d</a:t>
            </a:r>
            <a:r>
              <a:rPr lang="en-US" i="1" dirty="0"/>
              <a:t>v</a:t>
            </a:r>
            <a:r>
              <a:rPr lang="en-US" dirty="0"/>
              <a:t>′, d</a:t>
            </a:r>
            <a:r>
              <a:rPr lang="en-US" i="1" dirty="0"/>
              <a:t>s</a:t>
            </a:r>
            <a:r>
              <a:rPr lang="en-US" dirty="0"/>
              <a:t>′, d</a:t>
            </a:r>
            <a:r>
              <a:rPr lang="en-US" i="1" dirty="0"/>
              <a:t>l</a:t>
            </a:r>
            <a:r>
              <a:rPr lang="en-US" dirty="0"/>
              <a:t>′) in your chosen coordinate system.</a:t>
            </a:r>
          </a:p>
          <a:p>
            <a:pPr lvl="1"/>
            <a:r>
              <a:rPr lang="en-US" dirty="0"/>
              <a:t>Determine the limits of integration to cover the entire charge distribution.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u="sng" dirty="0"/>
              <a:t>Compute the Integral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45122-844A-D241-D41E-70E4C353E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64FEF-35AE-3FC6-C767-A2BCD07A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8493E-AE96-D379-18A5-4D87A575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10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9F9E9E-762C-6E93-3BD1-AD7C7E36A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74307A7-7E18-9911-2D1C-1B8783BFE021}"/>
              </a:ext>
            </a:extLst>
          </p:cNvPr>
          <p:cNvCxnSpPr>
            <a:cxnSpLocks/>
          </p:cNvCxnSpPr>
          <p:nvPr/>
        </p:nvCxnSpPr>
        <p:spPr>
          <a:xfrm flipV="1">
            <a:off x="9939131" y="2148879"/>
            <a:ext cx="0" cy="283464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229B9EA-19A4-B703-0E11-533CA25DB7BD}"/>
              </a:ext>
            </a:extLst>
          </p:cNvPr>
          <p:cNvCxnSpPr>
            <a:cxnSpLocks/>
          </p:cNvCxnSpPr>
          <p:nvPr/>
        </p:nvCxnSpPr>
        <p:spPr>
          <a:xfrm flipH="1">
            <a:off x="9618945" y="2518513"/>
            <a:ext cx="310320" cy="266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839E87A-2A76-CA05-0F71-D4915C13B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Field of a Linear Charge Density (example)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42845-3AAF-7CF5-731C-2AD51D960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1ABAE-5729-19E6-1ABF-B7C53A42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35F77-9C82-EA83-6C10-5E02ABC2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24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6E66121-194B-2FC2-92C8-9C303312CDBF}"/>
              </a:ext>
            </a:extLst>
          </p:cNvPr>
          <p:cNvSpPr txBox="1"/>
          <p:nvPr/>
        </p:nvSpPr>
        <p:spPr>
          <a:xfrm>
            <a:off x="732250" y="1905069"/>
            <a:ext cx="62947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ym typeface="Symbol" panose="05050102010706020507" pitchFamily="18" charset="2"/>
              </a:rPr>
              <a:t>An infinite long, straight, line charge of a uniform density </a:t>
            </a:r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>
                <a:sym typeface="Symbol" panose="05050102010706020507" pitchFamily="18" charset="2"/>
              </a:rPr>
              <a:t>1 </a:t>
            </a:r>
            <a:r>
              <a:rPr lang="en-US" sz="2800" dirty="0">
                <a:sym typeface="Symbol" panose="05050102010706020507" pitchFamily="18" charset="2"/>
              </a:rPr>
              <a:t>in air</a:t>
            </a:r>
            <a:endParaRPr lang="en-US" sz="2800" i="1" baseline="-250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550DB61-37C9-89A3-BB5E-BB8FA6602128}"/>
              </a:ext>
            </a:extLst>
          </p:cNvPr>
          <p:cNvSpPr/>
          <p:nvPr/>
        </p:nvSpPr>
        <p:spPr>
          <a:xfrm>
            <a:off x="9907127" y="4022448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46126B-F8E4-4CA9-32B9-F6DBC6EFAF7E}"/>
              </a:ext>
            </a:extLst>
          </p:cNvPr>
          <p:cNvSpPr txBox="1"/>
          <p:nvPr/>
        </p:nvSpPr>
        <p:spPr>
          <a:xfrm>
            <a:off x="9615004" y="1780783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z</a:t>
            </a:r>
            <a:endParaRPr lang="en-US" sz="2800" i="1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E1BA16-9BD9-F9C1-548A-20CCF0F90E40}"/>
              </a:ext>
            </a:extLst>
          </p:cNvPr>
          <p:cNvSpPr txBox="1"/>
          <p:nvPr/>
        </p:nvSpPr>
        <p:spPr>
          <a:xfrm>
            <a:off x="9526783" y="3824846"/>
            <a:ext cx="444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FC3123-5F69-163C-6A25-619563F5D8B2}"/>
              </a:ext>
            </a:extLst>
          </p:cNvPr>
          <p:cNvSpPr/>
          <p:nvPr/>
        </p:nvSpPr>
        <p:spPr>
          <a:xfrm>
            <a:off x="11182888" y="4241674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582718-4330-A2D2-0AD1-65F6E70A4B2D}"/>
              </a:ext>
            </a:extLst>
          </p:cNvPr>
          <p:cNvCxnSpPr>
            <a:cxnSpLocks/>
          </p:cNvCxnSpPr>
          <p:nvPr/>
        </p:nvCxnSpPr>
        <p:spPr>
          <a:xfrm>
            <a:off x="9941036" y="4054649"/>
            <a:ext cx="1279912" cy="225729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BB1049-521C-035B-2E8F-1810D0167D06}"/>
              </a:ext>
            </a:extLst>
          </p:cNvPr>
          <p:cNvCxnSpPr>
            <a:cxnSpLocks/>
          </p:cNvCxnSpPr>
          <p:nvPr/>
        </p:nvCxnSpPr>
        <p:spPr>
          <a:xfrm flipH="1" flipV="1">
            <a:off x="9939513" y="2682257"/>
            <a:ext cx="0" cy="1371600"/>
          </a:xfrm>
          <a:prstGeom prst="straightConnector1">
            <a:avLst/>
          </a:prstGeom>
          <a:ln w="12700">
            <a:solidFill>
              <a:schemeClr val="accent2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E8C32084-A328-70FB-1299-B1AB44FC0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171223"/>
              </p:ext>
            </p:extLst>
          </p:nvPr>
        </p:nvGraphicFramePr>
        <p:xfrm>
          <a:off x="10380515" y="4147281"/>
          <a:ext cx="3302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164880" progId="Equation.DSMT4">
                  <p:embed/>
                </p:oleObj>
              </mc:Choice>
              <mc:Fallback>
                <p:oleObj name="Equation" r:id="rId2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80515" y="4147281"/>
                        <a:ext cx="3302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C71EE35-FAF2-ABE2-5908-4DB82044D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883393"/>
              </p:ext>
            </p:extLst>
          </p:nvPr>
        </p:nvGraphicFramePr>
        <p:xfrm>
          <a:off x="1202399" y="3020434"/>
          <a:ext cx="88848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8C32084-A328-70FB-1299-B1AB44FC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02399" y="3020434"/>
                        <a:ext cx="888480" cy="3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12EFCF9F-DD87-3338-87AA-D0DA37B9CE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248179"/>
              </p:ext>
            </p:extLst>
          </p:nvPr>
        </p:nvGraphicFramePr>
        <p:xfrm>
          <a:off x="9936163" y="3356532"/>
          <a:ext cx="40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164880" progId="Equation.DSMT4">
                  <p:embed/>
                </p:oleObj>
              </mc:Choice>
              <mc:Fallback>
                <p:oleObj name="Equation" r:id="rId6" imgW="203040" imgH="16488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8C32084-A328-70FB-1299-B1AB44FC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36163" y="3356532"/>
                        <a:ext cx="40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EDC75F2-E07F-6EFF-55E1-0F216A2B364C}"/>
              </a:ext>
            </a:extLst>
          </p:cNvPr>
          <p:cNvSpPr/>
          <p:nvPr/>
        </p:nvSpPr>
        <p:spPr>
          <a:xfrm>
            <a:off x="9904159" y="2666751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2EE36611-6F27-58BD-6BB6-7C145D7DE9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263206"/>
              </p:ext>
            </p:extLst>
          </p:nvPr>
        </p:nvGraphicFramePr>
        <p:xfrm>
          <a:off x="11156376" y="4242215"/>
          <a:ext cx="1015488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34680" imgH="253800" progId="Equation.DSMT4">
                  <p:embed/>
                </p:oleObj>
              </mc:Choice>
              <mc:Fallback>
                <p:oleObj name="Equation" r:id="rId8" imgW="6346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E8C32084-A328-70FB-1299-B1AB44FC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156376" y="4242215"/>
                        <a:ext cx="1015488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49FCEF30-00D6-D124-22C3-456AEC55A46A}"/>
              </a:ext>
            </a:extLst>
          </p:cNvPr>
          <p:cNvCxnSpPr>
            <a:cxnSpLocks/>
          </p:cNvCxnSpPr>
          <p:nvPr/>
        </p:nvCxnSpPr>
        <p:spPr>
          <a:xfrm>
            <a:off x="9936163" y="2698754"/>
            <a:ext cx="1284785" cy="1581624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D652E9D-14F0-898D-6C8A-0614B794E8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79565"/>
              </p:ext>
            </p:extLst>
          </p:nvPr>
        </p:nvGraphicFramePr>
        <p:xfrm>
          <a:off x="9968167" y="2398462"/>
          <a:ext cx="1097280" cy="40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53800" progId="Equation.DSMT4">
                  <p:embed/>
                </p:oleObj>
              </mc:Choice>
              <mc:Fallback>
                <p:oleObj name="Equation" r:id="rId10" imgW="685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968167" y="2398462"/>
                        <a:ext cx="1097280" cy="406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CBEA914-3845-388E-D23A-543DC03677D8}"/>
              </a:ext>
            </a:extLst>
          </p:cNvPr>
          <p:cNvCxnSpPr>
            <a:cxnSpLocks/>
          </p:cNvCxnSpPr>
          <p:nvPr/>
        </p:nvCxnSpPr>
        <p:spPr>
          <a:xfrm flipH="1">
            <a:off x="9630717" y="2926701"/>
            <a:ext cx="310320" cy="2664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C4D9E10-7263-E50F-E198-EB0A33D4D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655655"/>
              </p:ext>
            </p:extLst>
          </p:nvPr>
        </p:nvGraphicFramePr>
        <p:xfrm>
          <a:off x="9388706" y="2561524"/>
          <a:ext cx="406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03040" imgH="177480" progId="Equation.DSMT4">
                  <p:embed/>
                </p:oleObj>
              </mc:Choice>
              <mc:Fallback>
                <p:oleObj name="Equation" r:id="rId12" imgW="203040" imgH="1774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12EFCF9F-DD87-3338-87AA-D0DA37B9CE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388706" y="2561524"/>
                        <a:ext cx="406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2576687-4CA3-C0BD-5695-AF50028215CE}"/>
              </a:ext>
            </a:extLst>
          </p:cNvPr>
          <p:cNvCxnSpPr>
            <a:cxnSpLocks/>
          </p:cNvCxnSpPr>
          <p:nvPr/>
        </p:nvCxnSpPr>
        <p:spPr>
          <a:xfrm>
            <a:off x="9796477" y="2518513"/>
            <a:ext cx="0" cy="408188"/>
          </a:xfrm>
          <a:prstGeom prst="line">
            <a:avLst/>
          </a:prstGeom>
          <a:ln w="19050">
            <a:solidFill>
              <a:srgbClr val="00B050"/>
            </a:solidFill>
            <a:prstDash val="solid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BE3701CA-26A3-21CB-5DC7-326382BFD8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448667"/>
              </p:ext>
            </p:extLst>
          </p:nvPr>
        </p:nvGraphicFramePr>
        <p:xfrm>
          <a:off x="4292665" y="4341558"/>
          <a:ext cx="198072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360" imgH="253800" progId="Equation.DSMT4">
                  <p:embed/>
                </p:oleObj>
              </mc:Choice>
              <mc:Fallback>
                <p:oleObj name="Equation" r:id="rId14" imgW="9903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92665" y="4341558"/>
                        <a:ext cx="198072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C7ED80D-6A59-1D81-0CB0-5EC4393F7D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898182"/>
              </p:ext>
            </p:extLst>
          </p:nvPr>
        </p:nvGraphicFramePr>
        <p:xfrm>
          <a:off x="1210232" y="4292686"/>
          <a:ext cx="253944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69720" imgH="253800" progId="Equation.DSMT4">
                  <p:embed/>
                </p:oleObj>
              </mc:Choice>
              <mc:Fallback>
                <p:oleObj name="Equation" r:id="rId16" imgW="1269720" imgH="2538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E3701CA-26A3-21CB-5DC7-326382BF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210232" y="4292686"/>
                        <a:ext cx="2539440" cy="50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B9E4A3F-7B25-E623-82A5-EFD30A298C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352053"/>
              </p:ext>
            </p:extLst>
          </p:nvPr>
        </p:nvGraphicFramePr>
        <p:xfrm>
          <a:off x="2708552" y="3095038"/>
          <a:ext cx="104112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20560" imgH="164880" progId="Equation.DSMT4">
                  <p:embed/>
                </p:oleObj>
              </mc:Choice>
              <mc:Fallback>
                <p:oleObj name="Equation" r:id="rId18" imgW="52056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CC71EE35-FAF2-ABE2-5908-4DB82044D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08552" y="3095038"/>
                        <a:ext cx="104112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8016DC4-26CA-2443-05C1-68AB2C7DCF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7499884"/>
              </p:ext>
            </p:extLst>
          </p:nvPr>
        </p:nvGraphicFramePr>
        <p:xfrm>
          <a:off x="1202399" y="3659206"/>
          <a:ext cx="2082240" cy="354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41120" imgH="177480" progId="Equation.DSMT4">
                  <p:embed/>
                </p:oleObj>
              </mc:Choice>
              <mc:Fallback>
                <p:oleObj name="Equation" r:id="rId20" imgW="104112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B9E4A3F-7B25-E623-82A5-EFD30A298C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202399" y="3659206"/>
                        <a:ext cx="2082240" cy="354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191960EE-FFEC-42BD-AFD1-D52FC6AD5B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251689"/>
              </p:ext>
            </p:extLst>
          </p:nvPr>
        </p:nvGraphicFramePr>
        <p:xfrm>
          <a:off x="4039227" y="3562207"/>
          <a:ext cx="2412720" cy="583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06360" imgH="291960" progId="Equation.DSMT4">
                  <p:embed/>
                </p:oleObj>
              </mc:Choice>
              <mc:Fallback>
                <p:oleObj name="Equation" r:id="rId22" imgW="120636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8016DC4-26CA-2443-05C1-68AB2C7DC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039227" y="3562207"/>
                        <a:ext cx="2412720" cy="583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40C46A4A-16C3-D738-F302-63FAE088D8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548167"/>
              </p:ext>
            </p:extLst>
          </p:nvPr>
        </p:nvGraphicFramePr>
        <p:xfrm>
          <a:off x="7114691" y="4429963"/>
          <a:ext cx="1065213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33160" imgH="177480" progId="Equation.DSMT4">
                  <p:embed/>
                </p:oleObj>
              </mc:Choice>
              <mc:Fallback>
                <p:oleObj name="Equation" r:id="rId24" imgW="533160" imgH="17748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E3701CA-26A3-21CB-5DC7-326382BFD8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114691" y="4429963"/>
                        <a:ext cx="1065213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8B411A4-FF89-2E55-84ED-9AFAC31CED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7483021"/>
              </p:ext>
            </p:extLst>
          </p:nvPr>
        </p:nvGraphicFramePr>
        <p:xfrm>
          <a:off x="1205167" y="4993096"/>
          <a:ext cx="87630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4381200" imgH="583920" progId="Equation.DSMT4">
                  <p:embed/>
                </p:oleObj>
              </mc:Choice>
              <mc:Fallback>
                <p:oleObj name="Equation" r:id="rId26" imgW="43812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205167" y="4993096"/>
                        <a:ext cx="8763000" cy="1168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126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4D853F-EEB3-342B-D7A5-A5D4DA6AC70B}"/>
              </a:ext>
            </a:extLst>
          </p:cNvPr>
          <p:cNvSpPr/>
          <p:nvPr/>
        </p:nvSpPr>
        <p:spPr>
          <a:xfrm>
            <a:off x="8736496" y="1949122"/>
            <a:ext cx="2832652" cy="3219223"/>
          </a:xfrm>
          <a:prstGeom prst="round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CA24EC-419E-D142-AFCD-E86CCF419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Gauss’s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93B4E-3AB3-7C26-69A5-6F52E01EE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22435" cy="4351338"/>
          </a:xfrm>
        </p:spPr>
        <p:txBody>
          <a:bodyPr>
            <a:normAutofit/>
          </a:bodyPr>
          <a:lstStyle/>
          <a:p>
            <a:r>
              <a:rPr lang="en-US" sz="3200" u="sng" dirty="0"/>
              <a:t>Finding </a:t>
            </a:r>
            <a:r>
              <a:rPr lang="en-US" sz="3200" b="1" u="sng" dirty="0"/>
              <a:t>E</a:t>
            </a:r>
            <a:r>
              <a:rPr lang="en-US" sz="3200" u="sng" dirty="0"/>
              <a:t> from </a:t>
            </a:r>
            <a:r>
              <a:rPr lang="en-US" sz="3200" i="1" u="sng" dirty="0"/>
              <a:t>Q</a:t>
            </a:r>
          </a:p>
          <a:p>
            <a:pPr lvl="1"/>
            <a:r>
              <a:rPr lang="en-US" sz="2800" dirty="0"/>
              <a:t>Solving for the electric field when charge distribution is </a:t>
            </a:r>
            <a:r>
              <a:rPr lang="en-US" sz="2800" i="1" dirty="0"/>
              <a:t>symmetric</a:t>
            </a:r>
            <a:r>
              <a:rPr lang="en-US" sz="2800" dirty="0"/>
              <a:t>.</a:t>
            </a:r>
          </a:p>
          <a:p>
            <a:r>
              <a:rPr lang="en-US" sz="3200" u="sng" dirty="0"/>
              <a:t>Finding</a:t>
            </a:r>
            <a:r>
              <a:rPr lang="en-US" sz="3200" i="1" u="sng" dirty="0"/>
              <a:t> Q </a:t>
            </a:r>
            <a:r>
              <a:rPr lang="en-US" sz="3200" u="sng" dirty="0"/>
              <a:t>from </a:t>
            </a:r>
            <a:r>
              <a:rPr lang="en-US" sz="3200" b="1" u="sng" dirty="0"/>
              <a:t>E</a:t>
            </a:r>
          </a:p>
          <a:p>
            <a:pPr lvl="1"/>
            <a:r>
              <a:rPr lang="en-US" sz="2800" dirty="0"/>
              <a:t>Calculating the net charge inside a closed surface using the known </a:t>
            </a:r>
            <a:r>
              <a:rPr lang="en-US" sz="2800" i="1" dirty="0"/>
              <a:t>electric flux</a:t>
            </a:r>
            <a:r>
              <a:rPr lang="en-US" sz="2800" dirty="0"/>
              <a:t>.</a:t>
            </a:r>
          </a:p>
          <a:p>
            <a:endParaRPr lang="en-US" sz="3200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3EAB1-FEA2-DFED-2306-C6D5A45D9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6424B-9CB8-69D7-5AFA-B1206CED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887F9-FE5E-C17D-4C76-3A191393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07B3A95-4AAA-63A4-5EC2-AB87303B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436215"/>
              </p:ext>
            </p:extLst>
          </p:nvPr>
        </p:nvGraphicFramePr>
        <p:xfrm>
          <a:off x="9014942" y="3708305"/>
          <a:ext cx="2437560" cy="133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2520" imgH="444240" progId="Equation.DSMT4">
                  <p:embed/>
                </p:oleObj>
              </mc:Choice>
              <mc:Fallback>
                <p:oleObj name="Equation" r:id="rId2" imgW="8125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14942" y="3708305"/>
                        <a:ext cx="2437560" cy="1332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D46D3AC-A4E0-E56B-1682-5CCBEE7E51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554287"/>
              </p:ext>
            </p:extLst>
          </p:nvPr>
        </p:nvGraphicFramePr>
        <p:xfrm>
          <a:off x="9139997" y="1949122"/>
          <a:ext cx="1904040" cy="1294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34680" imgH="431640" progId="Equation.DSMT4">
                  <p:embed/>
                </p:oleObj>
              </mc:Choice>
              <mc:Fallback>
                <p:oleObj name="Equation" r:id="rId4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39997" y="1949122"/>
                        <a:ext cx="1904040" cy="1294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6AEB99D-A8A2-559B-CCA1-B99439F04A0C}"/>
              </a:ext>
            </a:extLst>
          </p:cNvPr>
          <p:cNvSpPr txBox="1"/>
          <p:nvPr/>
        </p:nvSpPr>
        <p:spPr>
          <a:xfrm>
            <a:off x="9139997" y="1157113"/>
            <a:ext cx="19040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Gauss’s law in free space</a:t>
            </a:r>
          </a:p>
        </p:txBody>
      </p:sp>
    </p:spTree>
    <p:extLst>
      <p:ext uri="{BB962C8B-B14F-4D97-AF65-F5344CB8AC3E}">
        <p14:creationId xmlns:p14="http://schemas.microsoft.com/office/powerpoint/2010/main" val="3008784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2E473-3248-BC73-FDC2-02130A1FD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C5A2-C189-88B7-9AEA-AAB43F244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Gauss's law holds for any closed surface.</a:t>
            </a:r>
          </a:p>
          <a:p>
            <a:r>
              <a:rPr lang="en-US" dirty="0"/>
              <a:t>A </a:t>
            </a:r>
            <a:r>
              <a:rPr lang="en-US" i="1" dirty="0"/>
              <a:t>hypothetical</a:t>
            </a:r>
            <a:r>
              <a:rPr lang="en-US" dirty="0"/>
              <a:t>, </a:t>
            </a:r>
            <a:r>
              <a:rPr lang="en-US" i="1" dirty="0"/>
              <a:t>closed</a:t>
            </a:r>
            <a:r>
              <a:rPr lang="en-US" dirty="0"/>
              <a:t> surface chosen to evaluate the flux integral in Gauss's Law is called a </a:t>
            </a:r>
            <a:r>
              <a:rPr lang="en-US" b="1" dirty="0"/>
              <a:t>Gaussian surface</a:t>
            </a:r>
            <a:r>
              <a:rPr lang="en-US" dirty="0"/>
              <a:t>.</a:t>
            </a:r>
          </a:p>
          <a:p>
            <a:r>
              <a:rPr lang="en-US" dirty="0"/>
              <a:t>To find </a:t>
            </a:r>
            <a:r>
              <a:rPr lang="en-US" b="1" dirty="0"/>
              <a:t>E</a:t>
            </a:r>
            <a:r>
              <a:rPr lang="en-US" dirty="0"/>
              <a:t> from </a:t>
            </a:r>
            <a:r>
              <a:rPr lang="en-US" i="1" dirty="0"/>
              <a:t>Q</a:t>
            </a:r>
            <a:r>
              <a:rPr lang="en-US" dirty="0"/>
              <a:t>, a Gaussian surface is carefully chosen to exploit the symmetries of the charge distribution so that the flux integral ∯</a:t>
            </a:r>
            <a:r>
              <a:rPr lang="en-US" b="1" dirty="0" err="1"/>
              <a:t>E</a:t>
            </a:r>
            <a:r>
              <a:rPr lang="en-US" dirty="0" err="1"/>
              <a:t>⋅d</a:t>
            </a:r>
            <a:r>
              <a:rPr lang="en-US" b="1" dirty="0" err="1"/>
              <a:t>s</a:t>
            </a:r>
            <a:r>
              <a:rPr lang="en-US" dirty="0"/>
              <a:t> becomes simple to evaluate. An ideal surface has sections where:</a:t>
            </a:r>
          </a:p>
          <a:p>
            <a:pPr lvl="1"/>
            <a:r>
              <a:rPr lang="en-US" b="1" dirty="0" err="1"/>
              <a:t>E</a:t>
            </a:r>
            <a:r>
              <a:rPr lang="en-US" dirty="0" err="1"/>
              <a:t>⋅d</a:t>
            </a:r>
            <a:r>
              <a:rPr lang="en-US" b="1" dirty="0" err="1"/>
              <a:t>s</a:t>
            </a:r>
            <a:r>
              <a:rPr lang="en-US" b="1" dirty="0"/>
              <a:t> </a:t>
            </a:r>
            <a:r>
              <a:rPr lang="en-US" dirty="0"/>
              <a:t>= </a:t>
            </a:r>
            <a:r>
              <a:rPr lang="en-US" i="1" dirty="0"/>
              <a:t>E</a:t>
            </a:r>
            <a:r>
              <a:rPr lang="en-US" dirty="0"/>
              <a:t>d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b="1" dirty="0"/>
              <a:t>E</a:t>
            </a:r>
            <a:r>
              <a:rPr lang="en-US" dirty="0"/>
              <a:t> is normal to the surface and constant in magnitude)</a:t>
            </a:r>
          </a:p>
          <a:p>
            <a:pPr lvl="1"/>
            <a:r>
              <a:rPr lang="en-US" b="1" dirty="0" err="1"/>
              <a:t>E</a:t>
            </a:r>
            <a:r>
              <a:rPr lang="en-US" dirty="0" err="1"/>
              <a:t>⋅d</a:t>
            </a:r>
            <a:r>
              <a:rPr lang="en-US" b="1" dirty="0" err="1"/>
              <a:t>s</a:t>
            </a:r>
            <a:r>
              <a:rPr lang="en-US" b="1" dirty="0"/>
              <a:t> </a:t>
            </a:r>
            <a:r>
              <a:rPr lang="en-US" dirty="0"/>
              <a:t>= −</a:t>
            </a:r>
            <a:r>
              <a:rPr lang="en-US" i="1" dirty="0"/>
              <a:t>E</a:t>
            </a:r>
            <a:r>
              <a:rPr lang="en-US" dirty="0"/>
              <a:t>d</a:t>
            </a:r>
            <a:r>
              <a:rPr lang="en-US" i="1" dirty="0"/>
              <a:t>s</a:t>
            </a:r>
            <a:r>
              <a:rPr lang="en-US" dirty="0"/>
              <a:t> (</a:t>
            </a:r>
            <a:r>
              <a:rPr lang="en-US" b="1" dirty="0"/>
              <a:t>E</a:t>
            </a:r>
            <a:r>
              <a:rPr lang="en-US" dirty="0"/>
              <a:t> is anti-normal to the surface and constant in magnitude)</a:t>
            </a:r>
          </a:p>
          <a:p>
            <a:pPr lvl="1"/>
            <a:r>
              <a:rPr lang="en-US" b="1" dirty="0" err="1"/>
              <a:t>E</a:t>
            </a:r>
            <a:r>
              <a:rPr lang="en-US" dirty="0" err="1"/>
              <a:t>⋅d</a:t>
            </a:r>
            <a:r>
              <a:rPr lang="en-US" b="1" dirty="0" err="1"/>
              <a:t>s</a:t>
            </a:r>
            <a:r>
              <a:rPr lang="en-US" b="1" dirty="0"/>
              <a:t> </a:t>
            </a:r>
            <a:r>
              <a:rPr lang="en-US" dirty="0"/>
              <a:t>= 0 (</a:t>
            </a:r>
            <a:r>
              <a:rPr lang="en-US" b="1" dirty="0"/>
              <a:t>E</a:t>
            </a:r>
            <a:r>
              <a:rPr lang="en-US" dirty="0"/>
              <a:t> is parallel to </a:t>
            </a:r>
            <a:r>
              <a:rPr lang="en-US"/>
              <a:t>the surface, zero flux)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AE276-AE90-9390-1480-D37F1F93E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B79DF-962F-C6B7-C30B-A3D0A4BBB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21B09-E2B1-62DC-2330-0F2EC67B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13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313F3-95EF-0F54-45FD-3ACBC4FF6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9F01483-3D19-04F3-B418-8707645DEEF4}"/>
              </a:ext>
            </a:extLst>
          </p:cNvPr>
          <p:cNvCxnSpPr>
            <a:cxnSpLocks/>
          </p:cNvCxnSpPr>
          <p:nvPr/>
        </p:nvCxnSpPr>
        <p:spPr>
          <a:xfrm flipV="1">
            <a:off x="10343372" y="2236030"/>
            <a:ext cx="1263374" cy="98188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C54D78-17D4-2944-42D4-722ECBE92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Law: Single Point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C6BE6-4079-EC62-9B00-212913B3D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6" y="1825625"/>
            <a:ext cx="6316133" cy="539888"/>
          </a:xfrm>
        </p:spPr>
        <p:txBody>
          <a:bodyPr/>
          <a:lstStyle/>
          <a:p>
            <a:r>
              <a:rPr lang="en-US" dirty="0"/>
              <a:t>A single point charge at the origin in 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21E28-E541-47CC-71A5-1FD98966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47E0A-6364-6E5C-9C0A-E217A01E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25DC9-5818-B53D-73AC-2890DE973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27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2825D0A-8510-1BF7-BD50-802677DB3655}"/>
              </a:ext>
            </a:extLst>
          </p:cNvPr>
          <p:cNvSpPr/>
          <p:nvPr/>
        </p:nvSpPr>
        <p:spPr>
          <a:xfrm>
            <a:off x="10297652" y="3173186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7044E-78B2-E04B-343A-4F8D10CBD210}"/>
              </a:ext>
            </a:extLst>
          </p:cNvPr>
          <p:cNvSpPr txBox="1"/>
          <p:nvPr/>
        </p:nvSpPr>
        <p:spPr>
          <a:xfrm>
            <a:off x="9994305" y="279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434B98-7D1C-2730-C2D2-80103B052101}"/>
              </a:ext>
            </a:extLst>
          </p:cNvPr>
          <p:cNvSpPr txBox="1"/>
          <p:nvPr/>
        </p:nvSpPr>
        <p:spPr>
          <a:xfrm>
            <a:off x="11463824" y="164395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63B662-623A-3FDF-7F2F-F3743A7049DF}"/>
              </a:ext>
            </a:extLst>
          </p:cNvPr>
          <p:cNvSpPr txBox="1"/>
          <p:nvPr/>
        </p:nvSpPr>
        <p:spPr>
          <a:xfrm>
            <a:off x="10166916" y="3198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DB20EA-E1B4-97DD-32DB-F8C748F520E5}"/>
              </a:ext>
            </a:extLst>
          </p:cNvPr>
          <p:cNvSpPr/>
          <p:nvPr/>
        </p:nvSpPr>
        <p:spPr>
          <a:xfrm>
            <a:off x="8746066" y="1654274"/>
            <a:ext cx="3194612" cy="3127276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0B6975-09F8-DD2A-A8C5-B451EFA518C6}"/>
              </a:ext>
            </a:extLst>
          </p:cNvPr>
          <p:cNvCxnSpPr>
            <a:cxnSpLocks/>
          </p:cNvCxnSpPr>
          <p:nvPr/>
        </p:nvCxnSpPr>
        <p:spPr>
          <a:xfrm flipV="1">
            <a:off x="11601881" y="1906099"/>
            <a:ext cx="446610" cy="3347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E12D33CE-1DE5-41F9-D782-6315EEB64805}"/>
              </a:ext>
            </a:extLst>
          </p:cNvPr>
          <p:cNvSpPr txBox="1"/>
          <p:nvPr/>
        </p:nvSpPr>
        <p:spPr>
          <a:xfrm>
            <a:off x="10600715" y="2203751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endParaRPr lang="en-US" sz="2800" b="1" baseline="-250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2CBE8BE-CFB3-4AC4-33A9-6F4BAE3FC2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513" y="2307968"/>
          <a:ext cx="5841360" cy="53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0680" imgH="266400" progId="Equation.DSMT4">
                  <p:embed/>
                </p:oleObj>
              </mc:Choice>
              <mc:Fallback>
                <p:oleObj name="Equation" r:id="rId2" imgW="2920680" imgH="266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FC920ED-4D45-B2C8-8C23-87A6192B42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513" y="2307968"/>
                        <a:ext cx="5841360" cy="53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D5736B34-C3C4-6263-B323-6600A92056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513" y="2796912"/>
          <a:ext cx="3555360" cy="53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77680" imgH="266400" progId="Equation.DSMT4">
                  <p:embed/>
                </p:oleObj>
              </mc:Choice>
              <mc:Fallback>
                <p:oleObj name="Equation" r:id="rId4" imgW="1777680" imgH="2664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6156CEF9-06C5-E917-2193-E8E85D9E86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513" y="2796912"/>
                        <a:ext cx="3555360" cy="53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966252C1-44FE-9430-75DF-4B9D72FD8373}"/>
              </a:ext>
            </a:extLst>
          </p:cNvPr>
          <p:cNvSpPr txBox="1"/>
          <p:nvPr/>
        </p:nvSpPr>
        <p:spPr>
          <a:xfrm>
            <a:off x="7680581" y="2408007"/>
            <a:ext cx="133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Gaussian surface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B14162-D3C1-CFE4-37C3-E576777D5CAD}"/>
              </a:ext>
            </a:extLst>
          </p:cNvPr>
          <p:cNvSpPr txBox="1"/>
          <p:nvPr/>
        </p:nvSpPr>
        <p:spPr>
          <a:xfrm>
            <a:off x="8389432" y="2974509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endParaRPr lang="en-US" sz="2800" baseline="-25000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3337B28-3A04-009F-F91A-0E9625CB24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602041"/>
              </p:ext>
            </p:extLst>
          </p:nvPr>
        </p:nvGraphicFramePr>
        <p:xfrm>
          <a:off x="6520652" y="1670400"/>
          <a:ext cx="157464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B5464CF7-B20B-5617-29F8-A4D01EF68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20652" y="1670400"/>
                        <a:ext cx="1574640" cy="8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52250994-BC6D-B692-5883-08D0610DE5B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513" y="3429000"/>
          <a:ext cx="3352800" cy="325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1625400" progId="Equation.DSMT4">
                  <p:embed/>
                </p:oleObj>
              </mc:Choice>
              <mc:Fallback>
                <p:oleObj name="Equation" r:id="rId8" imgW="1676160" imgH="1625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79EFDEC-6A69-5336-F99F-3E8CCA26DE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513" y="3429000"/>
                        <a:ext cx="3352800" cy="325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96871796-65E6-7618-E561-10C32E4F61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95457" y="5011052"/>
          <a:ext cx="5147915" cy="12064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41400" imgH="431640" progId="Equation.DSMT4">
                  <p:embed/>
                </p:oleObj>
              </mc:Choice>
              <mc:Fallback>
                <p:oleObj name="Equation" r:id="rId10" imgW="1841400" imgH="4316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E025A336-2E02-119A-BEFE-6A4EA20D4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95457" y="5011052"/>
                        <a:ext cx="5147915" cy="120640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AF96EFD-7884-6C68-F8E3-312F9A6F986E}"/>
              </a:ext>
            </a:extLst>
          </p:cNvPr>
          <p:cNvSpPr txBox="1"/>
          <p:nvPr/>
        </p:nvSpPr>
        <p:spPr>
          <a:xfrm>
            <a:off x="3836927" y="2869979"/>
            <a:ext cx="3139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Due to </a:t>
            </a:r>
            <a:r>
              <a:rPr lang="en-US" sz="2000" dirty="0">
                <a:solidFill>
                  <a:srgbClr val="FF0000"/>
                </a:solidFill>
              </a:rPr>
              <a:t>spherical symmetry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6CC7BA1-FD7C-020C-1903-5D305897A0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139198"/>
              </p:ext>
            </p:extLst>
          </p:nvPr>
        </p:nvGraphicFramePr>
        <p:xfrm>
          <a:off x="7669106" y="3508044"/>
          <a:ext cx="1168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83920" imgH="215640" progId="Equation.DSMT4">
                  <p:embed/>
                </p:oleObj>
              </mc:Choice>
              <mc:Fallback>
                <p:oleObj name="Equation" r:id="rId12" imgW="583920" imgH="2156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3337B28-3A04-009F-F91A-0E9625CB2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69106" y="3508044"/>
                        <a:ext cx="11684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99495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E16E4-709B-3236-057D-9AC45F579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8A8AD9-1260-1BF6-9C34-8275978F4147}"/>
              </a:ext>
            </a:extLst>
          </p:cNvPr>
          <p:cNvCxnSpPr>
            <a:cxnSpLocks/>
          </p:cNvCxnSpPr>
          <p:nvPr/>
        </p:nvCxnSpPr>
        <p:spPr>
          <a:xfrm flipV="1">
            <a:off x="10270781" y="2574368"/>
            <a:ext cx="0" cy="38482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8C95537-158E-7515-79C1-C80D3780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138" cy="1325563"/>
          </a:xfrm>
        </p:spPr>
        <p:txBody>
          <a:bodyPr/>
          <a:lstStyle/>
          <a:p>
            <a:r>
              <a:rPr lang="en-US" dirty="0"/>
              <a:t>Gauss’s Law: Infinitely Long Line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05826-5F84-CDFC-8254-72570A351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5" y="1825625"/>
            <a:ext cx="10116309" cy="539888"/>
          </a:xfrm>
        </p:spPr>
        <p:txBody>
          <a:bodyPr>
            <a:noAutofit/>
          </a:bodyPr>
          <a:lstStyle/>
          <a:p>
            <a:r>
              <a:rPr lang="en-US" dirty="0"/>
              <a:t>An infinitely long, straight line charge of a uniform density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in air</a:t>
            </a:r>
            <a:endParaRPr lang="en-US" baseline="-25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431BB-C3C0-4AF5-17EB-7A4F2EBB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B11572-1A38-38D1-5331-CC210EBB4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C44F-DB9D-B75A-B5D0-1C9B0C83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352002-2CF0-F584-2492-91F77657189A}"/>
              </a:ext>
            </a:extLst>
          </p:cNvPr>
          <p:cNvSpPr txBox="1"/>
          <p:nvPr/>
        </p:nvSpPr>
        <p:spPr>
          <a:xfrm>
            <a:off x="11155680" y="365652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2C4C6F3-DB97-C8D3-2DA7-278ECE4C2F99}"/>
              </a:ext>
            </a:extLst>
          </p:cNvPr>
          <p:cNvCxnSpPr>
            <a:cxnSpLocks/>
          </p:cNvCxnSpPr>
          <p:nvPr/>
        </p:nvCxnSpPr>
        <p:spPr>
          <a:xfrm>
            <a:off x="11187188" y="4107194"/>
            <a:ext cx="54864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00DE6A0-0541-1B3C-D38A-4F9E135C0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61133"/>
              </p:ext>
            </p:extLst>
          </p:nvPr>
        </p:nvGraphicFramePr>
        <p:xfrm>
          <a:off x="392113" y="2320925"/>
          <a:ext cx="5408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05040" imgH="253800" progId="Equation.DSMT4">
                  <p:embed/>
                </p:oleObj>
              </mc:Choice>
              <mc:Fallback>
                <p:oleObj name="Equation" r:id="rId3" imgW="27050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2CBE8BE-CFB3-4AC4-33A9-6F4BAE3FC2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2320925"/>
                        <a:ext cx="54086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2CECA41C-186C-4086-119D-F46E35C7EB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1062904"/>
              </p:ext>
            </p:extLst>
          </p:nvPr>
        </p:nvGraphicFramePr>
        <p:xfrm>
          <a:off x="392113" y="2809875"/>
          <a:ext cx="3122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62040" imgH="253800" progId="Equation.DSMT4">
                  <p:embed/>
                </p:oleObj>
              </mc:Choice>
              <mc:Fallback>
                <p:oleObj name="Equation" r:id="rId5" imgW="156204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D5736B34-C3C4-6263-B323-6600A92056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113" y="2809875"/>
                        <a:ext cx="31226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7738D81F-EC9C-A24C-26A1-D1E6C16F5C68}"/>
              </a:ext>
            </a:extLst>
          </p:cNvPr>
          <p:cNvSpPr txBox="1"/>
          <p:nvPr/>
        </p:nvSpPr>
        <p:spPr>
          <a:xfrm>
            <a:off x="8288789" y="2973976"/>
            <a:ext cx="1335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Gaussian surface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107C62-C326-DF22-63D6-792FD8FE0D4C}"/>
              </a:ext>
            </a:extLst>
          </p:cNvPr>
          <p:cNvSpPr txBox="1"/>
          <p:nvPr/>
        </p:nvSpPr>
        <p:spPr>
          <a:xfrm>
            <a:off x="8932347" y="4141632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r>
              <a:rPr lang="en-US" sz="2800" baseline="-25000" dirty="0"/>
              <a:t>L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171B6AF2-F41B-AFF9-CAF8-BD50EB2BFB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13992"/>
              </p:ext>
            </p:extLst>
          </p:nvPr>
        </p:nvGraphicFramePr>
        <p:xfrm>
          <a:off x="7065518" y="2114948"/>
          <a:ext cx="157464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87320" imgH="444240" progId="Equation.DSMT4">
                  <p:embed/>
                </p:oleObj>
              </mc:Choice>
              <mc:Fallback>
                <p:oleObj name="Equation" r:id="rId7" imgW="787320" imgH="4442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3337B28-3A04-009F-F91A-0E9625CB24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5518" y="2114948"/>
                        <a:ext cx="1574640" cy="8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4943161C-8CFD-4E00-0CF2-69341C1F6C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434055"/>
              </p:ext>
            </p:extLst>
          </p:nvPr>
        </p:nvGraphicFramePr>
        <p:xfrm>
          <a:off x="369888" y="3429000"/>
          <a:ext cx="7493000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746160" imgH="1269720" progId="Equation.DSMT4">
                  <p:embed/>
                </p:oleObj>
              </mc:Choice>
              <mc:Fallback>
                <p:oleObj name="Equation" r:id="rId9" imgW="3746160" imgH="126972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52250994-BC6D-B692-5883-08D0610DE5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9888" y="3429000"/>
                        <a:ext cx="7493000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F8111D8C-3216-A211-E802-14543F5567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5139432"/>
              </p:ext>
            </p:extLst>
          </p:nvPr>
        </p:nvGraphicFramePr>
        <p:xfrm>
          <a:off x="4898718" y="4908744"/>
          <a:ext cx="2840037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5920" imgH="431640" progId="Equation.DSMT4">
                  <p:embed/>
                </p:oleObj>
              </mc:Choice>
              <mc:Fallback>
                <p:oleObj name="Equation" r:id="rId11" imgW="1015920" imgH="431640" progId="Equation.DSMT4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96871796-65E6-7618-E561-10C32E4F61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98718" y="4908744"/>
                        <a:ext cx="2840037" cy="1206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91B8EE0A-5EFA-1C3E-C6D8-401CF1610D3A}"/>
              </a:ext>
            </a:extLst>
          </p:cNvPr>
          <p:cNvSpPr txBox="1"/>
          <p:nvPr/>
        </p:nvSpPr>
        <p:spPr>
          <a:xfrm>
            <a:off x="3836927" y="2869979"/>
            <a:ext cx="32073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Due to </a:t>
            </a:r>
            <a:r>
              <a:rPr lang="en-US" sz="2000" dirty="0">
                <a:solidFill>
                  <a:srgbClr val="FF0000"/>
                </a:solidFill>
              </a:rPr>
              <a:t>cylindrical symmetry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5E21F4B-184D-FFF1-F0E2-DEB3AAEA7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3514391"/>
              </p:ext>
            </p:extLst>
          </p:nvPr>
        </p:nvGraphicFramePr>
        <p:xfrm>
          <a:off x="8249214" y="4755194"/>
          <a:ext cx="1066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33160" imgH="190440" progId="Equation.DSMT4">
                  <p:embed/>
                </p:oleObj>
              </mc:Choice>
              <mc:Fallback>
                <p:oleObj name="Equation" r:id="rId13" imgW="533160" imgH="1904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6CC7BA1-FD7C-020C-1903-5D305897A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249214" y="4755194"/>
                        <a:ext cx="1066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ylinder 9">
            <a:extLst>
              <a:ext uri="{FF2B5EF4-FFF2-40B4-BE49-F238E27FC236}">
                <a16:creationId xmlns:a16="http://schemas.microsoft.com/office/drawing/2014/main" id="{26788D45-BA6C-DF85-C543-CD653A77BEC2}"/>
              </a:ext>
            </a:extLst>
          </p:cNvPr>
          <p:cNvSpPr/>
          <p:nvPr/>
        </p:nvSpPr>
        <p:spPr>
          <a:xfrm>
            <a:off x="9360041" y="3173186"/>
            <a:ext cx="1828800" cy="2753158"/>
          </a:xfrm>
          <a:prstGeom prst="can">
            <a:avLst>
              <a:gd name="adj" fmla="val 31409"/>
            </a:avLst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704F499-6C1E-1591-BEF1-004218F5798F}"/>
              </a:ext>
            </a:extLst>
          </p:cNvPr>
          <p:cNvCxnSpPr>
            <a:cxnSpLocks/>
          </p:cNvCxnSpPr>
          <p:nvPr/>
        </p:nvCxnSpPr>
        <p:spPr>
          <a:xfrm>
            <a:off x="10270781" y="3429000"/>
            <a:ext cx="918060" cy="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C19B332-CD15-2B7A-36D2-090E54CBA786}"/>
              </a:ext>
            </a:extLst>
          </p:cNvPr>
          <p:cNvSpPr txBox="1"/>
          <p:nvPr/>
        </p:nvSpPr>
        <p:spPr>
          <a:xfrm>
            <a:off x="10544349" y="3270089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r</a:t>
            </a:r>
            <a:endParaRPr lang="en-US" sz="2800" baseline="-250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092A5A9-FE1D-C3AE-005E-FED5AFA02F0E}"/>
              </a:ext>
            </a:extLst>
          </p:cNvPr>
          <p:cNvSpPr txBox="1"/>
          <p:nvPr/>
        </p:nvSpPr>
        <p:spPr>
          <a:xfrm>
            <a:off x="9982200" y="2238730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z</a:t>
            </a:r>
            <a:endParaRPr lang="en-US" sz="28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5F1A36A-D7E0-E439-6130-4F89545BCF43}"/>
              </a:ext>
            </a:extLst>
          </p:cNvPr>
          <p:cNvSpPr txBox="1"/>
          <p:nvPr/>
        </p:nvSpPr>
        <p:spPr>
          <a:xfrm>
            <a:off x="10236399" y="445415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>
                <a:sym typeface="Symbol" panose="05050102010706020507" pitchFamily="18" charset="2"/>
              </a:rPr>
              <a:t>l</a:t>
            </a:r>
            <a:endParaRPr lang="en-US" sz="2800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E432C6-30FF-A48F-8088-4EA04A378F29}"/>
              </a:ext>
            </a:extLst>
          </p:cNvPr>
          <p:cNvSpPr txBox="1"/>
          <p:nvPr/>
        </p:nvSpPr>
        <p:spPr>
          <a:xfrm>
            <a:off x="9770860" y="3167390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r>
              <a:rPr lang="en-US" sz="2800" baseline="-25000" dirty="0"/>
              <a:t>T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1BAB308-B55F-D9D8-A158-377CBABE9365}"/>
              </a:ext>
            </a:extLst>
          </p:cNvPr>
          <p:cNvSpPr/>
          <p:nvPr/>
        </p:nvSpPr>
        <p:spPr>
          <a:xfrm>
            <a:off x="9361111" y="5343413"/>
            <a:ext cx="1826077" cy="58293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D1127FC-6E7D-54D5-4544-6BD5A3EBC570}"/>
              </a:ext>
            </a:extLst>
          </p:cNvPr>
          <p:cNvSpPr txBox="1"/>
          <p:nvPr/>
        </p:nvSpPr>
        <p:spPr>
          <a:xfrm>
            <a:off x="9763646" y="5330884"/>
            <a:ext cx="52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S</a:t>
            </a:r>
            <a:r>
              <a:rPr lang="en-US" sz="2800" baseline="-25000" dirty="0"/>
              <a:t>B</a:t>
            </a:r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08A34799-5F7B-1CD7-FAF8-CC2294353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073605"/>
              </p:ext>
            </p:extLst>
          </p:nvPr>
        </p:nvGraphicFramePr>
        <p:xfrm>
          <a:off x="11171242" y="4549765"/>
          <a:ext cx="86360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31640" imgH="228600" progId="Equation.DSMT4">
                  <p:embed/>
                </p:oleObj>
              </mc:Choice>
              <mc:Fallback>
                <p:oleObj name="Equation" r:id="rId15" imgW="43164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71B6AF2-F41B-AFF9-CAF8-BD50EB2BF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1171242" y="4549765"/>
                        <a:ext cx="86360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6914021-DE85-2918-FD71-9C36AEE61EF3}"/>
              </a:ext>
            </a:extLst>
          </p:cNvPr>
          <p:cNvCxnSpPr>
            <a:cxnSpLocks/>
          </p:cNvCxnSpPr>
          <p:nvPr/>
        </p:nvCxnSpPr>
        <p:spPr>
          <a:xfrm>
            <a:off x="11171241" y="4549765"/>
            <a:ext cx="457200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06BBF01-49CF-A1FE-C360-8F8A7FDB3DFD}"/>
              </a:ext>
            </a:extLst>
          </p:cNvPr>
          <p:cNvCxnSpPr>
            <a:cxnSpLocks/>
          </p:cNvCxnSpPr>
          <p:nvPr/>
        </p:nvCxnSpPr>
        <p:spPr>
          <a:xfrm>
            <a:off x="10706412" y="5697744"/>
            <a:ext cx="0" cy="4572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5E2CC509-0005-7D99-F95D-21D5153545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137083"/>
              </p:ext>
            </p:extLst>
          </p:nvPr>
        </p:nvGraphicFramePr>
        <p:xfrm>
          <a:off x="10706733" y="6018355"/>
          <a:ext cx="1041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20560" imgH="228600" progId="Equation.DSMT4">
                  <p:embed/>
                </p:oleObj>
              </mc:Choice>
              <mc:Fallback>
                <p:oleObj name="Equation" r:id="rId17" imgW="52056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08A34799-5F7B-1CD7-FAF8-CC2294353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0706733" y="6018355"/>
                        <a:ext cx="10414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08335EA-2CB1-DA16-2BD3-755A32A41D4C}"/>
              </a:ext>
            </a:extLst>
          </p:cNvPr>
          <p:cNvCxnSpPr>
            <a:cxnSpLocks/>
          </p:cNvCxnSpPr>
          <p:nvPr/>
        </p:nvCxnSpPr>
        <p:spPr>
          <a:xfrm flipV="1">
            <a:off x="10619414" y="2869979"/>
            <a:ext cx="0" cy="4572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375471B3-8A8D-7F7F-306D-16A4E2F1C3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386290"/>
              </p:ext>
            </p:extLst>
          </p:nvPr>
        </p:nvGraphicFramePr>
        <p:xfrm>
          <a:off x="10460178" y="2515339"/>
          <a:ext cx="1041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520560" imgH="228600" progId="Equation.DSMT4">
                  <p:embed/>
                </p:oleObj>
              </mc:Choice>
              <mc:Fallback>
                <p:oleObj name="Equation" r:id="rId19" imgW="520560" imgH="2286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5E2CC509-0005-7D99-F95D-21D5153545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0460178" y="2515339"/>
                        <a:ext cx="10414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4E371C4-BC2E-FA25-30AA-A98478E82BF6}"/>
              </a:ext>
            </a:extLst>
          </p:cNvPr>
          <p:cNvCxnSpPr>
            <a:cxnSpLocks/>
          </p:cNvCxnSpPr>
          <p:nvPr/>
        </p:nvCxnSpPr>
        <p:spPr>
          <a:xfrm>
            <a:off x="10697601" y="5697744"/>
            <a:ext cx="566554" cy="1508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575533E-A932-05DA-886E-8B970E672C08}"/>
              </a:ext>
            </a:extLst>
          </p:cNvPr>
          <p:cNvCxnSpPr>
            <a:cxnSpLocks/>
          </p:cNvCxnSpPr>
          <p:nvPr/>
        </p:nvCxnSpPr>
        <p:spPr>
          <a:xfrm flipV="1">
            <a:off x="10616861" y="3184065"/>
            <a:ext cx="558233" cy="1529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DEB4A1-A0B1-B87C-988A-F0790DD937D3}"/>
              </a:ext>
            </a:extLst>
          </p:cNvPr>
          <p:cNvSpPr txBox="1"/>
          <p:nvPr/>
        </p:nvSpPr>
        <p:spPr>
          <a:xfrm>
            <a:off x="11097504" y="291830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65E59B7-48DE-4A16-84B7-E69C234A2FAA}"/>
              </a:ext>
            </a:extLst>
          </p:cNvPr>
          <p:cNvSpPr txBox="1"/>
          <p:nvPr/>
        </p:nvSpPr>
        <p:spPr>
          <a:xfrm>
            <a:off x="11177246" y="5585623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A7BFE27-47E4-DCAC-CF79-29329FC001C4}"/>
              </a:ext>
            </a:extLst>
          </p:cNvPr>
          <p:cNvCxnSpPr>
            <a:cxnSpLocks/>
          </p:cNvCxnSpPr>
          <p:nvPr/>
        </p:nvCxnSpPr>
        <p:spPr>
          <a:xfrm flipV="1">
            <a:off x="9624060" y="3337492"/>
            <a:ext cx="0" cy="2248131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AC0CA9D0-B361-1DE1-6423-7EB0CB52F27E}"/>
              </a:ext>
            </a:extLst>
          </p:cNvPr>
          <p:cNvSpPr txBox="1"/>
          <p:nvPr/>
        </p:nvSpPr>
        <p:spPr>
          <a:xfrm>
            <a:off x="9583010" y="416453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h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373611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CABF2C6-DD7C-B873-B185-676D81DE0FBA}"/>
              </a:ext>
            </a:extLst>
          </p:cNvPr>
          <p:cNvCxnSpPr>
            <a:cxnSpLocks/>
          </p:cNvCxnSpPr>
          <p:nvPr/>
        </p:nvCxnSpPr>
        <p:spPr>
          <a:xfrm flipV="1">
            <a:off x="11582400" y="1985397"/>
            <a:ext cx="0" cy="2010134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ylinder 16">
            <a:extLst>
              <a:ext uri="{FF2B5EF4-FFF2-40B4-BE49-F238E27FC236}">
                <a16:creationId xmlns:a16="http://schemas.microsoft.com/office/drawing/2014/main" id="{579F72D9-BC77-E84B-B05C-64CE00801015}"/>
              </a:ext>
            </a:extLst>
          </p:cNvPr>
          <p:cNvSpPr/>
          <p:nvPr/>
        </p:nvSpPr>
        <p:spPr>
          <a:xfrm flipV="1">
            <a:off x="10157791" y="3145223"/>
            <a:ext cx="874644" cy="531780"/>
          </a:xfrm>
          <a:prstGeom prst="can">
            <a:avLst>
              <a:gd name="adj" fmla="val 4238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1F7FD-380A-915A-559C-2BE2A9603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Law: Infinite Planar Charge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687A5-03A5-A545-DCEE-A8AAE925E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C3F49-564C-5171-3CFF-2C2C1671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ED0BE-F6F3-F945-F8B8-BAB61B1D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1065C7-5A0F-1766-650F-32C8AF07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15" y="1825625"/>
            <a:ext cx="10116309" cy="539888"/>
          </a:xfrm>
        </p:spPr>
        <p:txBody>
          <a:bodyPr>
            <a:noAutofit/>
          </a:bodyPr>
          <a:lstStyle/>
          <a:p>
            <a:r>
              <a:rPr lang="en-US" dirty="0"/>
              <a:t>An infinite planar charge with a uniform surface density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in air</a:t>
            </a:r>
            <a:endParaRPr lang="en-US" baseline="-25000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D05CF6E-1D85-98DD-DD09-365486A10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32589"/>
              </p:ext>
            </p:extLst>
          </p:nvPr>
        </p:nvGraphicFramePr>
        <p:xfrm>
          <a:off x="392113" y="2320925"/>
          <a:ext cx="54086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5040" imgH="253800" progId="Equation.DSMT4">
                  <p:embed/>
                </p:oleObj>
              </mc:Choice>
              <mc:Fallback>
                <p:oleObj name="Equation" r:id="rId2" imgW="2705040" imgH="2538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00DE6A0-0541-1B3C-D38A-4F9E135C07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2113" y="2320925"/>
                        <a:ext cx="540861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35136F0-9D05-9549-67FF-D1B99AF621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351410"/>
              </p:ext>
            </p:extLst>
          </p:nvPr>
        </p:nvGraphicFramePr>
        <p:xfrm>
          <a:off x="407805" y="2819209"/>
          <a:ext cx="46958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49360" imgH="253800" progId="Equation.DSMT4">
                  <p:embed/>
                </p:oleObj>
              </mc:Choice>
              <mc:Fallback>
                <p:oleObj name="Equation" r:id="rId4" imgW="234936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2CECA41C-186C-4086-119D-F46E35C7EB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805" y="2819209"/>
                        <a:ext cx="4695825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C441073-6595-3BF5-A5C4-DF79984B14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606001"/>
              </p:ext>
            </p:extLst>
          </p:nvPr>
        </p:nvGraphicFramePr>
        <p:xfrm>
          <a:off x="7065518" y="2114948"/>
          <a:ext cx="1574640" cy="8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87320" imgH="444240" progId="Equation.DSMT4">
                  <p:embed/>
                </p:oleObj>
              </mc:Choice>
              <mc:Fallback>
                <p:oleObj name="Equation" r:id="rId6" imgW="787320" imgH="44424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171B6AF2-F41B-AFF9-CAF8-BD50EB2BFB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065518" y="2114948"/>
                        <a:ext cx="1574640" cy="8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98DFA21-54B8-35C0-D93A-20C7017EFA73}"/>
              </a:ext>
            </a:extLst>
          </p:cNvPr>
          <p:cNvSpPr txBox="1"/>
          <p:nvPr/>
        </p:nvSpPr>
        <p:spPr>
          <a:xfrm>
            <a:off x="5039773" y="2869022"/>
            <a:ext cx="2259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Due to </a:t>
            </a:r>
            <a:r>
              <a:rPr lang="en-US" sz="2000" dirty="0">
                <a:solidFill>
                  <a:srgbClr val="FF0000"/>
                </a:solidFill>
              </a:rPr>
              <a:t>symmetry</a:t>
            </a:r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982F961D-FFBF-9CB4-EFC0-57AA1EFC1863}"/>
              </a:ext>
            </a:extLst>
          </p:cNvPr>
          <p:cNvSpPr/>
          <p:nvPr/>
        </p:nvSpPr>
        <p:spPr>
          <a:xfrm>
            <a:off x="9004852" y="2712346"/>
            <a:ext cx="3081131" cy="1446682"/>
          </a:xfrm>
          <a:prstGeom prst="parallelogram">
            <a:avLst>
              <a:gd name="adj" fmla="val 32759"/>
            </a:avLst>
          </a:prstGeom>
          <a:solidFill>
            <a:srgbClr val="4F81BD">
              <a:alpha val="6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ylinder 12">
            <a:extLst>
              <a:ext uri="{FF2B5EF4-FFF2-40B4-BE49-F238E27FC236}">
                <a16:creationId xmlns:a16="http://schemas.microsoft.com/office/drawing/2014/main" id="{E58C00E7-8E2A-FDF9-A353-AEE5A334FE7D}"/>
              </a:ext>
            </a:extLst>
          </p:cNvPr>
          <p:cNvSpPr/>
          <p:nvPr/>
        </p:nvSpPr>
        <p:spPr>
          <a:xfrm>
            <a:off x="10157791" y="2793671"/>
            <a:ext cx="874644" cy="531780"/>
          </a:xfrm>
          <a:prstGeom prst="can">
            <a:avLst>
              <a:gd name="adj" fmla="val 42389"/>
            </a:avLst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069C52-2E01-3F5E-9185-2BAF4A4F2814}"/>
              </a:ext>
            </a:extLst>
          </p:cNvPr>
          <p:cNvSpPr txBox="1"/>
          <p:nvPr/>
        </p:nvSpPr>
        <p:spPr>
          <a:xfrm>
            <a:off x="10266771" y="2693719"/>
            <a:ext cx="671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i="1" dirty="0">
                <a:sym typeface="Symbol" panose="05050102010706020507" pitchFamily="18" charset="2"/>
              </a:rPr>
              <a:t>s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303FEE-8163-2504-7CE5-EB2A994879DA}"/>
              </a:ext>
            </a:extLst>
          </p:cNvPr>
          <p:cNvSpPr txBox="1"/>
          <p:nvPr/>
        </p:nvSpPr>
        <p:spPr>
          <a:xfrm>
            <a:off x="8966752" y="3639195"/>
            <a:ext cx="47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r>
              <a:rPr lang="en-US" sz="2800" baseline="-25000" dirty="0">
                <a:sym typeface="Symbol" panose="05050102010706020507" pitchFamily="18" charset="2"/>
              </a:rPr>
              <a:t>s</a:t>
            </a:r>
            <a:endParaRPr lang="en-US" sz="28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A9E759-6150-A86C-782E-92B522C5AC26}"/>
              </a:ext>
            </a:extLst>
          </p:cNvPr>
          <p:cNvSpPr txBox="1"/>
          <p:nvPr/>
        </p:nvSpPr>
        <p:spPr>
          <a:xfrm>
            <a:off x="11552028" y="1640508"/>
            <a:ext cx="324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z</a:t>
            </a:r>
            <a:endParaRPr lang="en-US" sz="2800" baseline="-250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CC031DB-E236-0A87-B5EE-2618690D6CCC}"/>
              </a:ext>
            </a:extLst>
          </p:cNvPr>
          <p:cNvSpPr/>
          <p:nvPr/>
        </p:nvSpPr>
        <p:spPr>
          <a:xfrm>
            <a:off x="11538171" y="316427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CEC150-33A8-5663-078A-E57FCE16B441}"/>
              </a:ext>
            </a:extLst>
          </p:cNvPr>
          <p:cNvSpPr txBox="1"/>
          <p:nvPr/>
        </p:nvSpPr>
        <p:spPr>
          <a:xfrm>
            <a:off x="11552422" y="285536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6B3C9DF-9D0F-09A0-7EC8-957DFB50E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951135"/>
              </p:ext>
            </p:extLst>
          </p:nvPr>
        </p:nvGraphicFramePr>
        <p:xfrm>
          <a:off x="10390393" y="2210231"/>
          <a:ext cx="1041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40998" imgH="455692" progId="Equation.DSMT4">
                  <p:embed/>
                </p:oleObj>
              </mc:Choice>
              <mc:Fallback>
                <p:oleObj name="Equation" r:id="rId8" imgW="1040998" imgH="4556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390393" y="2210231"/>
                        <a:ext cx="10414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F528F7F-D59D-F07C-45D8-0571321059E0}"/>
              </a:ext>
            </a:extLst>
          </p:cNvPr>
          <p:cNvCxnSpPr>
            <a:cxnSpLocks/>
          </p:cNvCxnSpPr>
          <p:nvPr/>
        </p:nvCxnSpPr>
        <p:spPr>
          <a:xfrm flipV="1">
            <a:off x="10360334" y="2431706"/>
            <a:ext cx="0" cy="4572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EF36EE-65A7-18A9-E366-1453BCAEC708}"/>
              </a:ext>
            </a:extLst>
          </p:cNvPr>
          <p:cNvCxnSpPr>
            <a:cxnSpLocks/>
          </p:cNvCxnSpPr>
          <p:nvPr/>
        </p:nvCxnSpPr>
        <p:spPr>
          <a:xfrm flipH="1">
            <a:off x="9689972" y="3094116"/>
            <a:ext cx="467819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597780F3-5858-A987-95EF-40C83D27EC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970486"/>
              </p:ext>
            </p:extLst>
          </p:nvPr>
        </p:nvGraphicFramePr>
        <p:xfrm>
          <a:off x="9309431" y="3084463"/>
          <a:ext cx="8636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4320" imgH="455692" progId="Equation.DSMT4">
                  <p:embed/>
                </p:oleObj>
              </mc:Choice>
              <mc:Fallback>
                <p:oleObj name="Equation" r:id="rId10" imgW="864320" imgH="4556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309431" y="3084463"/>
                        <a:ext cx="863600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34C8788-BD0D-6432-209D-AADBB657A733}"/>
              </a:ext>
            </a:extLst>
          </p:cNvPr>
          <p:cNvCxnSpPr>
            <a:cxnSpLocks/>
          </p:cNvCxnSpPr>
          <p:nvPr/>
        </p:nvCxnSpPr>
        <p:spPr>
          <a:xfrm>
            <a:off x="10360334" y="3538331"/>
            <a:ext cx="0" cy="457200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2DCBF473-B764-9E56-6A96-2BBF116B35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429009"/>
              </p:ext>
            </p:extLst>
          </p:nvPr>
        </p:nvGraphicFramePr>
        <p:xfrm>
          <a:off x="10388806" y="3785163"/>
          <a:ext cx="1042987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42437" imgH="455692" progId="Equation.DSMT4">
                  <p:embed/>
                </p:oleObj>
              </mc:Choice>
              <mc:Fallback>
                <p:oleObj name="Equation" r:id="rId12" imgW="1042437" imgH="45569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88806" y="3785163"/>
                        <a:ext cx="1042987" cy="455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720A0410-2B4F-C069-FCEE-B00A4BEDCA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482694"/>
              </p:ext>
            </p:extLst>
          </p:nvPr>
        </p:nvGraphicFramePr>
        <p:xfrm>
          <a:off x="392113" y="3409889"/>
          <a:ext cx="7059612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30520" imgH="1269720" progId="Equation.DSMT4">
                  <p:embed/>
                </p:oleObj>
              </mc:Choice>
              <mc:Fallback>
                <p:oleObj name="Equation" r:id="rId14" imgW="353052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92113" y="3409889"/>
                        <a:ext cx="7059612" cy="254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34CEFC2-33DD-14C1-C587-C806106E004D}"/>
              </a:ext>
            </a:extLst>
          </p:cNvPr>
          <p:cNvSpPr txBox="1"/>
          <p:nvPr/>
        </p:nvSpPr>
        <p:spPr>
          <a:xfrm>
            <a:off x="10985926" y="276006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h</a:t>
            </a:r>
            <a:endParaRPr lang="en-US" sz="2800" baseline="-250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AD739E-369A-DD25-0904-F1598B5F8A0C}"/>
              </a:ext>
            </a:extLst>
          </p:cNvPr>
          <p:cNvSpPr txBox="1"/>
          <p:nvPr/>
        </p:nvSpPr>
        <p:spPr>
          <a:xfrm>
            <a:off x="10997211" y="3161215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h</a:t>
            </a:r>
            <a:endParaRPr lang="en-US" sz="2800" baseline="-25000" dirty="0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1590334E-E38F-B78C-3552-F6B123C904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45778"/>
              </p:ext>
            </p:extLst>
          </p:nvPr>
        </p:nvGraphicFramePr>
        <p:xfrm>
          <a:off x="8795044" y="4413028"/>
          <a:ext cx="302256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11280" imgH="914400" progId="Equation.DSMT4">
                  <p:embed/>
                </p:oleObj>
              </mc:Choice>
              <mc:Fallback>
                <p:oleObj name="Equation" r:id="rId16" imgW="15112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795044" y="4413028"/>
                        <a:ext cx="3022560" cy="18288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9061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Electrostatics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Electrostatics</a:t>
            </a:r>
            <a:r>
              <a:rPr lang="en-US" sz="3600" dirty="0"/>
              <a:t> is the study of electric phenomena under </a:t>
            </a:r>
            <a:r>
              <a:rPr lang="en-US" sz="3600" i="1" dirty="0"/>
              <a:t>static</a:t>
            </a:r>
            <a:r>
              <a:rPr lang="en-US" sz="3600" dirty="0"/>
              <a:t> (</a:t>
            </a:r>
            <a:r>
              <a:rPr lang="en-US" sz="3600" i="1" dirty="0"/>
              <a:t>time-invariant</a:t>
            </a:r>
            <a:r>
              <a:rPr lang="en-US" sz="3600" dirty="0"/>
              <a:t>) conditions, characterized by:</a:t>
            </a:r>
          </a:p>
          <a:p>
            <a:pPr lvl="1"/>
            <a:r>
              <a:rPr lang="en-US" sz="3200" dirty="0"/>
              <a:t>Electric charges (the field sources) are </a:t>
            </a:r>
            <a:r>
              <a:rPr lang="en-US" sz="3200" i="1" dirty="0"/>
              <a:t>at rest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Electric fields are </a:t>
            </a:r>
            <a:r>
              <a:rPr lang="en-US" sz="3200" i="1" dirty="0"/>
              <a:t>constant</a:t>
            </a:r>
            <a:r>
              <a:rPr lang="en-US" sz="3200" dirty="0"/>
              <a:t> in time.</a:t>
            </a:r>
          </a:p>
          <a:p>
            <a:r>
              <a:rPr lang="en-US" sz="3600" dirty="0"/>
              <a:t>In the static regime, electric and magnetic fields are </a:t>
            </a:r>
            <a:r>
              <a:rPr lang="en-US" sz="3600" i="1" dirty="0"/>
              <a:t>decoupled.</a:t>
            </a:r>
            <a:r>
              <a:rPr lang="en-US" sz="3600" dirty="0"/>
              <a:t> This allows us to study electric fields independently.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4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AEAF8-D913-246F-2A93-ADE903A43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 (example)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3D0A9-8C96-8B0F-CB6D-DC7F3E61A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923835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Electric field of a uniformly charged sphere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 field of a sphere with radially increasing charge density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Electric field of a sphere with angular (</a:t>
            </a:r>
            <a:r>
              <a:rPr lang="en-US" i="1" dirty="0">
                <a:sym typeface="Symbol" panose="05050102010706020507" pitchFamily="18" charset="2"/>
              </a:rPr>
              <a:t> </a:t>
            </a:r>
            <a:r>
              <a:rPr lang="en-US" dirty="0">
                <a:sym typeface="Symbol" panose="05050102010706020507" pitchFamily="18" charset="2"/>
              </a:rPr>
              <a:t>or </a:t>
            </a:r>
            <a:r>
              <a:rPr lang="en-US" i="1" dirty="0">
                <a:sym typeface="Symbol" panose="05050102010706020507" pitchFamily="18" charset="2"/>
              </a:rPr>
              <a:t></a:t>
            </a:r>
            <a:r>
              <a:rPr lang="en-US" dirty="0"/>
              <a:t>) dependent charge density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17D15-CC56-0C69-BA76-6305BF54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0CC10-5B27-3FD6-2B5B-03EC1EAC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F79A-9D45-2E61-C115-D85B6131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FBA597B-6BFA-F61E-391A-516F4AD4C179}"/>
              </a:ext>
            </a:extLst>
          </p:cNvPr>
          <p:cNvSpPr/>
          <p:nvPr/>
        </p:nvSpPr>
        <p:spPr>
          <a:xfrm>
            <a:off x="9471991" y="1690688"/>
            <a:ext cx="1759226" cy="163001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1703A85-D8B8-38DA-C794-628FF0B15E36}"/>
              </a:ext>
            </a:extLst>
          </p:cNvPr>
          <p:cNvCxnSpPr>
            <a:cxnSpLocks/>
            <a:endCxn id="7" idx="7"/>
          </p:cNvCxnSpPr>
          <p:nvPr/>
        </p:nvCxnSpPr>
        <p:spPr>
          <a:xfrm flipV="1">
            <a:off x="10397324" y="1929399"/>
            <a:ext cx="576260" cy="576298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6063A6EF-ADD6-3216-ED9E-5F0BA5C9C3CF}"/>
              </a:ext>
            </a:extLst>
          </p:cNvPr>
          <p:cNvSpPr/>
          <p:nvPr/>
        </p:nvSpPr>
        <p:spPr>
          <a:xfrm>
            <a:off x="10351604" y="2460971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6A0E8C-96E6-0662-5E39-BBD215844862}"/>
              </a:ext>
            </a:extLst>
          </p:cNvPr>
          <p:cNvSpPr txBox="1"/>
          <p:nvPr/>
        </p:nvSpPr>
        <p:spPr>
          <a:xfrm>
            <a:off x="9630146" y="2383235"/>
            <a:ext cx="381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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549BD3-288B-98A1-FD4B-1B6B4C1C91B4}"/>
              </a:ext>
            </a:extLst>
          </p:cNvPr>
          <p:cNvSpPr txBox="1"/>
          <p:nvPr/>
        </p:nvSpPr>
        <p:spPr>
          <a:xfrm>
            <a:off x="10291379" y="242347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7961E6-D3E3-F46E-4DA1-66BF5281AF43}"/>
              </a:ext>
            </a:extLst>
          </p:cNvPr>
          <p:cNvSpPr txBox="1"/>
          <p:nvPr/>
        </p:nvSpPr>
        <p:spPr>
          <a:xfrm>
            <a:off x="10351604" y="1827647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>
                <a:sym typeface="Symbol" panose="05050102010706020507" pitchFamily="18" charset="2"/>
              </a:rPr>
              <a:t>a</a:t>
            </a:r>
            <a:endParaRPr lang="en-US" sz="2800" i="1" baseline="-2500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42600EA-E6AD-86B7-748C-C51B17631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94016"/>
              </p:ext>
            </p:extLst>
          </p:nvPr>
        </p:nvGraphicFramePr>
        <p:xfrm>
          <a:off x="3350728" y="2241654"/>
          <a:ext cx="28987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3760" imgH="253800" progId="Equation.DSMT4">
                  <p:embed/>
                </p:oleObj>
              </mc:Choice>
              <mc:Fallback>
                <p:oleObj name="Equation" r:id="rId2" imgW="119376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50728" y="2241654"/>
                        <a:ext cx="2898775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45B431C-7681-D60D-66E2-770545FC44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33350"/>
              </p:ext>
            </p:extLst>
          </p:nvPr>
        </p:nvGraphicFramePr>
        <p:xfrm>
          <a:off x="3211821" y="3633684"/>
          <a:ext cx="317658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253800" progId="Equation.DSMT4">
                  <p:embed/>
                </p:oleObj>
              </mc:Choice>
              <mc:Fallback>
                <p:oleObj name="Equation" r:id="rId4" imgW="13078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42600EA-E6AD-86B7-748C-C51B17631A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1821" y="3633684"/>
                        <a:ext cx="3176588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E69B9F35-445E-4767-41EB-C2D6AF008C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20405"/>
              </p:ext>
            </p:extLst>
          </p:nvPr>
        </p:nvGraphicFramePr>
        <p:xfrm>
          <a:off x="2949884" y="5025714"/>
          <a:ext cx="3700462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23880" imgH="253800" progId="Equation.DSMT4">
                  <p:embed/>
                </p:oleObj>
              </mc:Choice>
              <mc:Fallback>
                <p:oleObj name="Equation" r:id="rId6" imgW="1523880" imgH="2538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A45B431C-7681-D60D-66E2-770545FC4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49884" y="5025714"/>
                        <a:ext cx="3700462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015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FA12B-89C7-FCD6-A024-DCA7EC368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E73B8-8EAE-40A8-5D22-2BF009C2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9CB6E-9CC1-5B64-6FE4-4219BFDBB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BAA738-049C-BB4E-26B6-7961EB18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D7E4AD-3A65-8F21-4067-2187791CBA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6545043"/>
              </p:ext>
            </p:extLst>
          </p:nvPr>
        </p:nvGraphicFramePr>
        <p:xfrm>
          <a:off x="3218310" y="2671210"/>
          <a:ext cx="1944095" cy="579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177480" progId="Equation.DSMT4">
                  <p:embed/>
                </p:oleObj>
              </mc:Choice>
              <mc:Fallback>
                <p:oleObj name="Equation" r:id="rId2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18310" y="2671210"/>
                        <a:ext cx="1944095" cy="579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3245FD4-F16D-4BBA-AC2B-B00E8E5ECE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813184"/>
              </p:ext>
            </p:extLst>
          </p:nvPr>
        </p:nvGraphicFramePr>
        <p:xfrm>
          <a:off x="2887813" y="4410833"/>
          <a:ext cx="2605088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920" imgH="253800" progId="Equation.DSMT4">
                  <p:embed/>
                </p:oleObj>
              </mc:Choice>
              <mc:Fallback>
                <p:oleObj name="Equation" r:id="rId4" imgW="79992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ED7E4AD-3A65-8F21-4067-2187791CB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87813" y="4410833"/>
                        <a:ext cx="2605088" cy="827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CAFDEED-3711-B393-A312-0BCB817A5FDA}"/>
              </a:ext>
            </a:extLst>
          </p:cNvPr>
          <p:cNvSpPr txBox="1"/>
          <p:nvPr/>
        </p:nvSpPr>
        <p:spPr>
          <a:xfrm>
            <a:off x="722455" y="2545257"/>
            <a:ext cx="23019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Electric field in the static regime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2E5440-0295-E70F-7CF4-D36ED86F8145}"/>
              </a:ext>
            </a:extLst>
          </p:cNvPr>
          <p:cNvSpPr txBox="1"/>
          <p:nvPr/>
        </p:nvSpPr>
        <p:spPr>
          <a:xfrm>
            <a:off x="628740" y="4556239"/>
            <a:ext cx="225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Null identity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Callout: Right Arrow 10">
            <a:extLst>
              <a:ext uri="{FF2B5EF4-FFF2-40B4-BE49-F238E27FC236}">
                <a16:creationId xmlns:a16="http://schemas.microsoft.com/office/drawing/2014/main" id="{C4563D06-4E43-FEAB-BDE3-8B2B3F784A3C}"/>
              </a:ext>
            </a:extLst>
          </p:cNvPr>
          <p:cNvSpPr/>
          <p:nvPr/>
        </p:nvSpPr>
        <p:spPr>
          <a:xfrm>
            <a:off x="5764696" y="2495768"/>
            <a:ext cx="1421296" cy="2692664"/>
          </a:xfrm>
          <a:prstGeom prst="rightArrowCallout">
            <a:avLst>
              <a:gd name="adj1" fmla="val 25000"/>
              <a:gd name="adj2" fmla="val 25000"/>
              <a:gd name="adj3" fmla="val 23601"/>
              <a:gd name="adj4" fmla="val 2931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E7D149D-0303-926F-4703-9379CB77B1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57532"/>
              </p:ext>
            </p:extLst>
          </p:nvPr>
        </p:nvGraphicFramePr>
        <p:xfrm>
          <a:off x="7457787" y="3340393"/>
          <a:ext cx="3439095" cy="1003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177480" progId="Equation.DSMT4">
                  <p:embed/>
                </p:oleObj>
              </mc:Choice>
              <mc:Fallback>
                <p:oleObj name="Equation" r:id="rId6" imgW="6094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2ED7E4AD-3A65-8F21-4067-2187791CBA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57787" y="3340393"/>
                        <a:ext cx="3439095" cy="1003414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FE54C0-9968-4B1B-DE29-526940EC0D57}"/>
              </a:ext>
            </a:extLst>
          </p:cNvPr>
          <p:cNvCxnSpPr>
            <a:cxnSpLocks/>
          </p:cNvCxnSpPr>
          <p:nvPr/>
        </p:nvCxnSpPr>
        <p:spPr>
          <a:xfrm>
            <a:off x="9849678" y="2495768"/>
            <a:ext cx="636105" cy="102268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8C8D45E-5FD1-C7DC-0A1C-9D57210912AC}"/>
              </a:ext>
            </a:extLst>
          </p:cNvPr>
          <p:cNvSpPr txBox="1"/>
          <p:nvPr/>
        </p:nvSpPr>
        <p:spPr>
          <a:xfrm>
            <a:off x="8242114" y="2004462"/>
            <a:ext cx="2866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Electric potential (V)</a:t>
            </a:r>
          </a:p>
        </p:txBody>
      </p:sp>
    </p:spTree>
    <p:extLst>
      <p:ext uri="{BB962C8B-B14F-4D97-AF65-F5344CB8AC3E}">
        <p14:creationId xmlns:p14="http://schemas.microsoft.com/office/powerpoint/2010/main" val="38719278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75367-134E-442F-7801-FA9BEB764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in Terms of Electric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62FDC-4B90-0FA0-6CCE-CA57DFC1F2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242313" cy="609462"/>
          </a:xfrm>
        </p:spPr>
        <p:txBody>
          <a:bodyPr/>
          <a:lstStyle/>
          <a:p>
            <a:r>
              <a:rPr lang="en-US" dirty="0"/>
              <a:t>Applying fundamental theorem for gradients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6DE4-DC7F-B105-4269-0DB2F31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98D49-7B8A-41B4-A243-012FDF131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9256B-C308-1C6B-F33C-35780516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2A7829F-1390-23D0-78AD-F154382F04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650116"/>
              </p:ext>
            </p:extLst>
          </p:nvPr>
        </p:nvGraphicFramePr>
        <p:xfrm>
          <a:off x="4008163" y="2442439"/>
          <a:ext cx="4175673" cy="158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95000" progId="Equation.DSMT4">
                  <p:embed/>
                </p:oleObj>
              </mc:Choice>
              <mc:Fallback>
                <p:oleObj name="Equation" r:id="rId2" imgW="13078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08163" y="2442439"/>
                        <a:ext cx="4175673" cy="158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8144EB9-CBF8-296C-DE87-635DB8124C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7324625"/>
              </p:ext>
            </p:extLst>
          </p:nvPr>
        </p:nvGraphicFramePr>
        <p:xfrm>
          <a:off x="3934829" y="4274184"/>
          <a:ext cx="4322340" cy="183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200" imgH="495000" progId="Equation.DSMT4">
                  <p:embed/>
                </p:oleObj>
              </mc:Choice>
              <mc:Fallback>
                <p:oleObj name="Equation" r:id="rId4" imgW="116820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2A7829F-1390-23D0-78AD-F154382F04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34829" y="4274184"/>
                        <a:ext cx="4322340" cy="18315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21EA691-36ED-168D-1AC9-863AC7937CB2}"/>
              </a:ext>
            </a:extLst>
          </p:cNvPr>
          <p:cNvSpPr/>
          <p:nvPr/>
        </p:nvSpPr>
        <p:spPr>
          <a:xfrm>
            <a:off x="10602586" y="2405270"/>
            <a:ext cx="582855" cy="2862469"/>
          </a:xfrm>
          <a:custGeom>
            <a:avLst/>
            <a:gdLst>
              <a:gd name="connsiteX0" fmla="*/ 409971 w 582855"/>
              <a:gd name="connsiteY0" fmla="*/ 2862469 h 2862469"/>
              <a:gd name="connsiteX1" fmla="*/ 2466 w 582855"/>
              <a:gd name="connsiteY1" fmla="*/ 1838739 h 2862469"/>
              <a:gd name="connsiteX2" fmla="*/ 578936 w 582855"/>
              <a:gd name="connsiteY2" fmla="*/ 815008 h 2862469"/>
              <a:gd name="connsiteX3" fmla="*/ 270823 w 582855"/>
              <a:gd name="connsiteY3" fmla="*/ 0 h 2862469"/>
              <a:gd name="connsiteX4" fmla="*/ 270823 w 582855"/>
              <a:gd name="connsiteY4" fmla="*/ 0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55" h="2862469">
                <a:moveTo>
                  <a:pt x="409971" y="2862469"/>
                </a:moveTo>
                <a:cubicBezTo>
                  <a:pt x="192138" y="2521226"/>
                  <a:pt x="-25695" y="2179983"/>
                  <a:pt x="2466" y="1838739"/>
                </a:cubicBezTo>
                <a:cubicBezTo>
                  <a:pt x="30627" y="1497495"/>
                  <a:pt x="534210" y="1121464"/>
                  <a:pt x="578936" y="815008"/>
                </a:cubicBezTo>
                <a:cubicBezTo>
                  <a:pt x="623662" y="508552"/>
                  <a:pt x="270823" y="0"/>
                  <a:pt x="270823" y="0"/>
                </a:cubicBezTo>
                <a:lnTo>
                  <a:pt x="270823" y="0"/>
                </a:lnTo>
              </a:path>
            </a:pathLst>
          </a:custGeom>
          <a:noFill/>
          <a:ln w="28575">
            <a:headEnd type="oval" w="med" len="med"/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5C5A5-DC2A-F022-D1FA-8E349C2DC844}"/>
              </a:ext>
            </a:extLst>
          </p:cNvPr>
          <p:cNvSpPr txBox="1"/>
          <p:nvPr/>
        </p:nvSpPr>
        <p:spPr>
          <a:xfrm>
            <a:off x="10848798" y="5267739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64ECA-452E-4917-5BF3-C14AF8BBDF39}"/>
              </a:ext>
            </a:extLst>
          </p:cNvPr>
          <p:cNvSpPr txBox="1"/>
          <p:nvPr/>
        </p:nvSpPr>
        <p:spPr>
          <a:xfrm>
            <a:off x="10848798" y="2086801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99561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20E42-98A0-6FDF-D5B8-5948649C9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the Minus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21EAA-624C-E630-0301-206496C86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803640" cy="4351338"/>
          </a:xfrm>
        </p:spPr>
        <p:txBody>
          <a:bodyPr/>
          <a:lstStyle/>
          <a:p>
            <a:r>
              <a:rPr lang="en-US" dirty="0"/>
              <a:t>This sign convention ensures that the electric field points from high potential to low potential, and that the following statements are physically consistent:</a:t>
            </a:r>
          </a:p>
          <a:p>
            <a:pPr lvl="1"/>
            <a:r>
              <a:rPr lang="en-US" dirty="0"/>
              <a:t>    Work done by the field: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    Work done against the field: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CB892-C2AA-F384-B689-E36E33F4D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9ED3B-6D81-AE12-55D8-BCF981D7C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A9F90-7787-3C33-3372-1DBB404E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5BCDBCA-E562-621C-6CB9-A7A37A0115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5720698"/>
              </p:ext>
            </p:extLst>
          </p:nvPr>
        </p:nvGraphicFramePr>
        <p:xfrm>
          <a:off x="6299200" y="2638425"/>
          <a:ext cx="2665413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6680" imgH="495000" progId="Equation.DSMT4">
                  <p:embed/>
                </p:oleObj>
              </mc:Choice>
              <mc:Fallback>
                <p:oleObj name="Equation" r:id="rId2" imgW="10666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99200" y="2638425"/>
                        <a:ext cx="2665413" cy="123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4C2B1C8-EB3A-B0C8-0870-69B58F2FD4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37736"/>
              </p:ext>
            </p:extLst>
          </p:nvPr>
        </p:nvGraphicFramePr>
        <p:xfrm>
          <a:off x="6299200" y="3876675"/>
          <a:ext cx="2857500" cy="1236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3000" imgH="495000" progId="Equation.DSMT4">
                  <p:embed/>
                </p:oleObj>
              </mc:Choice>
              <mc:Fallback>
                <p:oleObj name="Equation" r:id="rId4" imgW="114300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B5BCDBCA-E562-621C-6CB9-A7A37A0115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99200" y="3876675"/>
                        <a:ext cx="2857500" cy="1236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0EDA91B-51D1-0314-0EF9-168F46FBF8E8}"/>
              </a:ext>
            </a:extLst>
          </p:cNvPr>
          <p:cNvSpPr/>
          <p:nvPr/>
        </p:nvSpPr>
        <p:spPr>
          <a:xfrm>
            <a:off x="10698023" y="2009157"/>
            <a:ext cx="582855" cy="2862469"/>
          </a:xfrm>
          <a:custGeom>
            <a:avLst/>
            <a:gdLst>
              <a:gd name="connsiteX0" fmla="*/ 409971 w 582855"/>
              <a:gd name="connsiteY0" fmla="*/ 2862469 h 2862469"/>
              <a:gd name="connsiteX1" fmla="*/ 2466 w 582855"/>
              <a:gd name="connsiteY1" fmla="*/ 1838739 h 2862469"/>
              <a:gd name="connsiteX2" fmla="*/ 578936 w 582855"/>
              <a:gd name="connsiteY2" fmla="*/ 815008 h 2862469"/>
              <a:gd name="connsiteX3" fmla="*/ 270823 w 582855"/>
              <a:gd name="connsiteY3" fmla="*/ 0 h 2862469"/>
              <a:gd name="connsiteX4" fmla="*/ 270823 w 582855"/>
              <a:gd name="connsiteY4" fmla="*/ 0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55" h="2862469">
                <a:moveTo>
                  <a:pt x="409971" y="2862469"/>
                </a:moveTo>
                <a:cubicBezTo>
                  <a:pt x="192138" y="2521226"/>
                  <a:pt x="-25695" y="2179983"/>
                  <a:pt x="2466" y="1838739"/>
                </a:cubicBezTo>
                <a:cubicBezTo>
                  <a:pt x="30627" y="1497495"/>
                  <a:pt x="534210" y="1121464"/>
                  <a:pt x="578936" y="815008"/>
                </a:cubicBezTo>
                <a:cubicBezTo>
                  <a:pt x="623662" y="508552"/>
                  <a:pt x="270823" y="0"/>
                  <a:pt x="270823" y="0"/>
                </a:cubicBezTo>
                <a:lnTo>
                  <a:pt x="270823" y="0"/>
                </a:lnTo>
              </a:path>
            </a:pathLst>
          </a:custGeom>
          <a:noFill/>
          <a:ln w="28575">
            <a:headEnd type="oval" w="med" len="med"/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22863E-A850-09F0-D8CD-D54EC48A6C4E}"/>
              </a:ext>
            </a:extLst>
          </p:cNvPr>
          <p:cNvSpPr txBox="1"/>
          <p:nvPr/>
        </p:nvSpPr>
        <p:spPr>
          <a:xfrm>
            <a:off x="10944235" y="4871626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140996-172A-CE57-5E85-CBBDC8B5DFE4}"/>
              </a:ext>
            </a:extLst>
          </p:cNvPr>
          <p:cNvSpPr txBox="1"/>
          <p:nvPr/>
        </p:nvSpPr>
        <p:spPr>
          <a:xfrm>
            <a:off x="10944235" y="1690688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1CD946A-754B-9E14-9235-FC245080EA1D}"/>
              </a:ext>
            </a:extLst>
          </p:cNvPr>
          <p:cNvSpPr/>
          <p:nvPr/>
        </p:nvSpPr>
        <p:spPr>
          <a:xfrm>
            <a:off x="10852795" y="3270846"/>
            <a:ext cx="182880" cy="1828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2FEB5D-ACA8-112A-500D-63675FCC4046}"/>
              </a:ext>
            </a:extLst>
          </p:cNvPr>
          <p:cNvSpPr txBox="1"/>
          <p:nvPr/>
        </p:nvSpPr>
        <p:spPr>
          <a:xfrm>
            <a:off x="10766435" y="3241467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q</a:t>
            </a:r>
            <a:endParaRPr lang="en-US" sz="2400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AB016176-BCB4-57B1-1EBA-0852EED652B6}"/>
              </a:ext>
            </a:extLst>
          </p:cNvPr>
          <p:cNvSpPr/>
          <p:nvPr/>
        </p:nvSpPr>
        <p:spPr>
          <a:xfrm rot="16200000">
            <a:off x="6104521" y="4330605"/>
            <a:ext cx="339545" cy="3050869"/>
          </a:xfrm>
          <a:prstGeom prst="downArrow">
            <a:avLst>
              <a:gd name="adj1" fmla="val 32047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75FBD3-A5C5-E9F8-CB82-0D87AE1AA0AA}"/>
              </a:ext>
            </a:extLst>
          </p:cNvPr>
          <p:cNvSpPr txBox="1"/>
          <p:nvPr/>
        </p:nvSpPr>
        <p:spPr>
          <a:xfrm>
            <a:off x="5896598" y="5290875"/>
            <a:ext cx="755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</a:t>
            </a:r>
            <a:endParaRPr lang="en-US" sz="3200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F71708-FAA5-B13E-1E21-DC3DCCF1A0DD}"/>
              </a:ext>
            </a:extLst>
          </p:cNvPr>
          <p:cNvSpPr txBox="1"/>
          <p:nvPr/>
        </p:nvSpPr>
        <p:spPr>
          <a:xfrm>
            <a:off x="7709130" y="5535614"/>
            <a:ext cx="901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V </a:t>
            </a:r>
            <a:r>
              <a:rPr lang="en-US" sz="3600" dirty="0">
                <a:sym typeface="Symbol" panose="05050102010706020507" pitchFamily="18" charset="2"/>
              </a:rPr>
              <a:t></a:t>
            </a:r>
            <a:endParaRPr lang="en-US" sz="3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9D9815-32F1-97D9-43E5-1FA9664DED11}"/>
              </a:ext>
            </a:extLst>
          </p:cNvPr>
          <p:cNvSpPr txBox="1"/>
          <p:nvPr/>
        </p:nvSpPr>
        <p:spPr>
          <a:xfrm>
            <a:off x="3934256" y="5535614"/>
            <a:ext cx="905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/>
              <a:t>V </a:t>
            </a:r>
            <a:r>
              <a:rPr lang="en-US" sz="3600" dirty="0">
                <a:sym typeface="Symbol" panose="05050102010706020507" pitchFamily="18" charset="2"/>
              </a:rPr>
              <a:t>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28807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16EFF-3C7A-446C-3240-88229D53E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Reference Point for Electric Potential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CAF28-6C4A-8C16-3FA9-A27B0AAF6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52863" cy="4351338"/>
          </a:xfrm>
        </p:spPr>
        <p:txBody>
          <a:bodyPr/>
          <a:lstStyle/>
          <a:p>
            <a:r>
              <a:rPr lang="en-US" dirty="0"/>
              <a:t>Electric potential </a:t>
            </a:r>
            <a:r>
              <a:rPr lang="en-US" i="1" dirty="0"/>
              <a:t>V</a:t>
            </a:r>
            <a:r>
              <a:rPr lang="en-US" dirty="0"/>
              <a:t> is always defined as a potential </a:t>
            </a:r>
            <a:r>
              <a:rPr lang="en-US" i="1" dirty="0"/>
              <a:t>difference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To assign a unique number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P</a:t>
            </a:r>
            <a:r>
              <a:rPr lang="en-US" dirty="0"/>
              <a:t>) to a single point </a:t>
            </a:r>
            <a:r>
              <a:rPr lang="en-US" i="1" dirty="0"/>
              <a:t>P</a:t>
            </a:r>
            <a:r>
              <a:rPr lang="en-US" dirty="0"/>
              <a:t>, we must arbitrarily define a </a:t>
            </a:r>
            <a:r>
              <a:rPr lang="en-US" i="1" dirty="0"/>
              <a:t>reference point</a:t>
            </a:r>
            <a:r>
              <a:rPr lang="en-US" dirty="0"/>
              <a:t> where the potential is </a:t>
            </a:r>
            <a:r>
              <a:rPr lang="en-US" i="1" dirty="0"/>
              <a:t>zero</a:t>
            </a:r>
            <a:r>
              <a:rPr lang="en-US" dirty="0"/>
              <a:t>.</a:t>
            </a:r>
          </a:p>
          <a:p>
            <a:r>
              <a:rPr lang="en-US" dirty="0"/>
              <a:t> For </a:t>
            </a:r>
            <a:r>
              <a:rPr lang="en-US" i="1" dirty="0"/>
              <a:t>localized</a:t>
            </a:r>
            <a:r>
              <a:rPr lang="en-US" dirty="0"/>
              <a:t> charge distributions (confined to a finite volume), the standard reference is </a:t>
            </a:r>
            <a:r>
              <a:rPr lang="en-US" i="1" dirty="0"/>
              <a:t>infinity</a:t>
            </a:r>
            <a:r>
              <a:rPr lang="en-US" dirty="0"/>
              <a:t>, where we define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DE01-E40F-A88D-67C8-4F90A27C1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A3C56-1BD1-4E65-C648-36D011E7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63539E-E268-BB57-25A6-9A1A0FDB7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34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38274C8-C7BC-E5DF-CFAE-D62643B27D6B}"/>
              </a:ext>
            </a:extLst>
          </p:cNvPr>
          <p:cNvSpPr/>
          <p:nvPr/>
        </p:nvSpPr>
        <p:spPr>
          <a:xfrm>
            <a:off x="10927706" y="2161430"/>
            <a:ext cx="582855" cy="2862469"/>
          </a:xfrm>
          <a:custGeom>
            <a:avLst/>
            <a:gdLst>
              <a:gd name="connsiteX0" fmla="*/ 409971 w 582855"/>
              <a:gd name="connsiteY0" fmla="*/ 2862469 h 2862469"/>
              <a:gd name="connsiteX1" fmla="*/ 2466 w 582855"/>
              <a:gd name="connsiteY1" fmla="*/ 1838739 h 2862469"/>
              <a:gd name="connsiteX2" fmla="*/ 578936 w 582855"/>
              <a:gd name="connsiteY2" fmla="*/ 815008 h 2862469"/>
              <a:gd name="connsiteX3" fmla="*/ 270823 w 582855"/>
              <a:gd name="connsiteY3" fmla="*/ 0 h 2862469"/>
              <a:gd name="connsiteX4" fmla="*/ 270823 w 582855"/>
              <a:gd name="connsiteY4" fmla="*/ 0 h 286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855" h="2862469">
                <a:moveTo>
                  <a:pt x="409971" y="2862469"/>
                </a:moveTo>
                <a:cubicBezTo>
                  <a:pt x="192138" y="2521226"/>
                  <a:pt x="-25695" y="2179983"/>
                  <a:pt x="2466" y="1838739"/>
                </a:cubicBezTo>
                <a:cubicBezTo>
                  <a:pt x="30627" y="1497495"/>
                  <a:pt x="534210" y="1121464"/>
                  <a:pt x="578936" y="815008"/>
                </a:cubicBezTo>
                <a:cubicBezTo>
                  <a:pt x="623662" y="508552"/>
                  <a:pt x="270823" y="0"/>
                  <a:pt x="270823" y="0"/>
                </a:cubicBezTo>
                <a:lnTo>
                  <a:pt x="270823" y="0"/>
                </a:lnTo>
              </a:path>
            </a:pathLst>
          </a:custGeom>
          <a:noFill/>
          <a:ln w="28575">
            <a:headEnd type="oval" w="med" len="med"/>
            <a:tailEnd type="oval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BB6EA-3B10-8802-959B-FD1139247491}"/>
              </a:ext>
            </a:extLst>
          </p:cNvPr>
          <p:cNvSpPr txBox="1"/>
          <p:nvPr/>
        </p:nvSpPr>
        <p:spPr>
          <a:xfrm>
            <a:off x="11173918" y="5023899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AB049-D286-1E07-4FDF-521C6D2D1C85}"/>
              </a:ext>
            </a:extLst>
          </p:cNvPr>
          <p:cNvSpPr txBox="1"/>
          <p:nvPr/>
        </p:nvSpPr>
        <p:spPr>
          <a:xfrm>
            <a:off x="11173918" y="1842961"/>
            <a:ext cx="673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P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AA6391D-A7B2-026A-0EC5-B396E0421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85716"/>
              </p:ext>
            </p:extLst>
          </p:nvPr>
        </p:nvGraphicFramePr>
        <p:xfrm>
          <a:off x="4671060" y="2220899"/>
          <a:ext cx="2849880" cy="1208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495000" progId="Equation.DSMT4">
                  <p:embed/>
                </p:oleObj>
              </mc:Choice>
              <mc:Fallback>
                <p:oleObj name="Equation" r:id="rId2" imgW="11682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71060" y="2220899"/>
                        <a:ext cx="2849880" cy="12081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1D4D4B-F57F-6C30-BB9C-83C6A942A0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649132"/>
              </p:ext>
            </p:extLst>
          </p:nvPr>
        </p:nvGraphicFramePr>
        <p:xfrm>
          <a:off x="4949688" y="5337749"/>
          <a:ext cx="2292624" cy="61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39600" imgH="253800" progId="Equation.DSMT4">
                  <p:embed/>
                </p:oleObj>
              </mc:Choice>
              <mc:Fallback>
                <p:oleObj name="Equation" r:id="rId4" imgW="93960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AA6391D-A7B2-026A-0EC5-B396E0421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49688" y="5337749"/>
                        <a:ext cx="2292624" cy="619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90316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BE93-B349-98A0-2D1A-715714E7F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 Single Point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E35A9-4109-0796-49BD-75E0CE69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175BC-2A4D-AD89-ECF4-56D08E1C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85FA2-12D8-F3EC-2744-95935CD1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35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907F6B-E972-6B4D-90A2-C7F2CA8F0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073"/>
            <a:ext cx="6316133" cy="539888"/>
          </a:xfrm>
        </p:spPr>
        <p:txBody>
          <a:bodyPr/>
          <a:lstStyle/>
          <a:p>
            <a:r>
              <a:rPr lang="en-US" dirty="0"/>
              <a:t>A single point charge at the origin in air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A86DB33-272C-C16F-F4A8-9D84CC2F27DD}"/>
              </a:ext>
            </a:extLst>
          </p:cNvPr>
          <p:cNvCxnSpPr>
            <a:cxnSpLocks/>
            <a:endCxn id="13" idx="7"/>
          </p:cNvCxnSpPr>
          <p:nvPr/>
        </p:nvCxnSpPr>
        <p:spPr>
          <a:xfrm flipV="1">
            <a:off x="10343372" y="2470281"/>
            <a:ext cx="744054" cy="74763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8D787EA-EAA2-A7BC-57F5-FF5EC42502F9}"/>
              </a:ext>
            </a:extLst>
          </p:cNvPr>
          <p:cNvSpPr/>
          <p:nvPr/>
        </p:nvSpPr>
        <p:spPr>
          <a:xfrm>
            <a:off x="10297652" y="3173186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A85D3D-7A43-9598-D033-8C04644F8D10}"/>
              </a:ext>
            </a:extLst>
          </p:cNvPr>
          <p:cNvSpPr txBox="1"/>
          <p:nvPr/>
        </p:nvSpPr>
        <p:spPr>
          <a:xfrm>
            <a:off x="9994305" y="2796912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E04CF6-8B08-3C53-C630-75A075234FB3}"/>
              </a:ext>
            </a:extLst>
          </p:cNvPr>
          <p:cNvSpPr txBox="1"/>
          <p:nvPr/>
        </p:nvSpPr>
        <p:spPr>
          <a:xfrm>
            <a:off x="11424052" y="1865153"/>
            <a:ext cx="4235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C</a:t>
            </a:r>
            <a:endParaRPr lang="en-US" sz="2800" i="1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ED96BC-FE0E-C088-1B95-F86CAD76A031}"/>
              </a:ext>
            </a:extLst>
          </p:cNvPr>
          <p:cNvSpPr txBox="1"/>
          <p:nvPr/>
        </p:nvSpPr>
        <p:spPr>
          <a:xfrm>
            <a:off x="10166916" y="319821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9E2C8D-E575-33D9-7991-1C78DD7CC5BB}"/>
              </a:ext>
            </a:extLst>
          </p:cNvPr>
          <p:cNvSpPr/>
          <p:nvPr/>
        </p:nvSpPr>
        <p:spPr>
          <a:xfrm>
            <a:off x="9214252" y="2148895"/>
            <a:ext cx="2194560" cy="2194560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38035DA-7B08-DDF3-26C3-EE0CDFC49495}"/>
              </a:ext>
            </a:extLst>
          </p:cNvPr>
          <p:cNvCxnSpPr>
            <a:cxnSpLocks/>
          </p:cNvCxnSpPr>
          <p:nvPr/>
        </p:nvCxnSpPr>
        <p:spPr>
          <a:xfrm flipV="1">
            <a:off x="11087426" y="1548463"/>
            <a:ext cx="955065" cy="92722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972AE28-1D4D-81C4-68E5-B5E5FC120043}"/>
              </a:ext>
            </a:extLst>
          </p:cNvPr>
          <p:cNvSpPr txBox="1"/>
          <p:nvPr/>
        </p:nvSpPr>
        <p:spPr>
          <a:xfrm>
            <a:off x="10581590" y="2796912"/>
            <a:ext cx="444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endParaRPr lang="en-US" sz="2800" b="1" baseline="-25000" dirty="0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5F91AE5-CDFD-F6FE-A558-5C0F3BBAF1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37547"/>
              </p:ext>
            </p:extLst>
          </p:nvPr>
        </p:nvGraphicFramePr>
        <p:xfrm>
          <a:off x="11424052" y="1249750"/>
          <a:ext cx="743683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44240" imgH="164880" progId="Equation.DSMT4">
                  <p:embed/>
                </p:oleObj>
              </mc:Choice>
              <mc:Fallback>
                <p:oleObj name="Equation" r:id="rId2" imgW="4442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24052" y="1249750"/>
                        <a:ext cx="743683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AECDB80E-ECEB-7F2A-FDCD-C5325E9C1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649492"/>
              </p:ext>
            </p:extLst>
          </p:nvPr>
        </p:nvGraphicFramePr>
        <p:xfrm>
          <a:off x="11133146" y="2323969"/>
          <a:ext cx="723900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64880" progId="Equation.DSMT4">
                  <p:embed/>
                </p:oleObj>
              </mc:Choice>
              <mc:Fallback>
                <p:oleObj name="Equation" r:id="rId4" imgW="431640" imgH="1648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5F91AE5-CDFD-F6FE-A558-5C0F3BBAF1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33146" y="2323969"/>
                        <a:ext cx="723900" cy="276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426C67D-FB7A-A289-5EB9-FB7563CE6B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8937863"/>
              </p:ext>
            </p:extLst>
          </p:nvPr>
        </p:nvGraphicFramePr>
        <p:xfrm>
          <a:off x="874896" y="2427785"/>
          <a:ext cx="6342902" cy="110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28720" imgH="457200" progId="Equation.DSMT4">
                  <p:embed/>
                </p:oleObj>
              </mc:Choice>
              <mc:Fallback>
                <p:oleObj name="Equation" r:id="rId6" imgW="2628720" imgH="4572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63C1FA3D-2B68-78F6-5EE0-25E2AC02F2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74896" y="2427785"/>
                        <a:ext cx="6342902" cy="110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A0B7802-7241-431B-3CCB-173CBFFD39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577223"/>
              </p:ext>
            </p:extLst>
          </p:nvPr>
        </p:nvGraphicFramePr>
        <p:xfrm>
          <a:off x="874896" y="3605409"/>
          <a:ext cx="5881687" cy="226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939600" progId="Equation.DSMT4">
                  <p:embed/>
                </p:oleObj>
              </mc:Choice>
              <mc:Fallback>
                <p:oleObj name="Equation" r:id="rId8" imgW="2438280" imgH="9396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426C67D-FB7A-A289-5EB9-FB7563CE6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74896" y="3605409"/>
                        <a:ext cx="5881687" cy="2268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BE04EB49-6925-CE39-F6E5-18D573911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38959"/>
              </p:ext>
            </p:extLst>
          </p:nvPr>
        </p:nvGraphicFramePr>
        <p:xfrm>
          <a:off x="8401610" y="4518529"/>
          <a:ext cx="3234198" cy="1446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431640" progId="Equation.DSMT4">
                  <p:embed/>
                </p:oleObj>
              </mc:Choice>
              <mc:Fallback>
                <p:oleObj name="Equation" r:id="rId10" imgW="965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401610" y="4518529"/>
                        <a:ext cx="3234198" cy="1446878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827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4BE03A-E8FF-00CD-2022-99883A9EC8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1C79F-0A3D-1A6F-C3B3-71CB1327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-US" dirty="0"/>
              <a:t>Electric Potential of a Single Point Charge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395B3-632B-78BB-A936-396D5EB8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0C304-0B0F-6520-EB03-54732B6B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219E9-8EE0-F129-8F8E-1CF59626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7FD9F01-1E8A-C38E-DF6A-5B1E80CF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073"/>
            <a:ext cx="6696919" cy="539888"/>
          </a:xfrm>
        </p:spPr>
        <p:txBody>
          <a:bodyPr>
            <a:normAutofit/>
          </a:bodyPr>
          <a:lstStyle/>
          <a:p>
            <a:r>
              <a:rPr lang="en-US" dirty="0"/>
              <a:t>A single point charge not at the origin in air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0387A5C-C811-8922-D0B6-98C4C0AA8F0C}"/>
              </a:ext>
            </a:extLst>
          </p:cNvPr>
          <p:cNvCxnSpPr>
            <a:cxnSpLocks/>
          </p:cNvCxnSpPr>
          <p:nvPr/>
        </p:nvCxnSpPr>
        <p:spPr>
          <a:xfrm flipV="1">
            <a:off x="10356250" y="3216593"/>
            <a:ext cx="953354" cy="1883125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9033EA0-9969-CB8D-2904-8BA8F559DB28}"/>
              </a:ext>
            </a:extLst>
          </p:cNvPr>
          <p:cNvCxnSpPr>
            <a:cxnSpLocks/>
          </p:cNvCxnSpPr>
          <p:nvPr/>
        </p:nvCxnSpPr>
        <p:spPr>
          <a:xfrm flipH="1" flipV="1">
            <a:off x="10051095" y="4172376"/>
            <a:ext cx="311267" cy="9283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F0214AE-C0DB-5F70-C1A0-83AE1CFC5F77}"/>
              </a:ext>
            </a:extLst>
          </p:cNvPr>
          <p:cNvCxnSpPr>
            <a:cxnSpLocks/>
          </p:cNvCxnSpPr>
          <p:nvPr/>
        </p:nvCxnSpPr>
        <p:spPr>
          <a:xfrm flipV="1">
            <a:off x="10051095" y="3180179"/>
            <a:ext cx="1263374" cy="981882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67F76967-B509-20F1-783F-FFE949AC8C76}"/>
              </a:ext>
            </a:extLst>
          </p:cNvPr>
          <p:cNvSpPr/>
          <p:nvPr/>
        </p:nvSpPr>
        <p:spPr>
          <a:xfrm>
            <a:off x="10005375" y="411733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78DE2A-FBE8-5183-456F-ADF03EAB6A0A}"/>
              </a:ext>
            </a:extLst>
          </p:cNvPr>
          <p:cNvSpPr txBox="1"/>
          <p:nvPr/>
        </p:nvSpPr>
        <p:spPr>
          <a:xfrm>
            <a:off x="10069701" y="3900936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8270A0E-33F9-F749-2CB9-2F7377E2F2CD}"/>
              </a:ext>
            </a:extLst>
          </p:cNvPr>
          <p:cNvSpPr txBox="1"/>
          <p:nvPr/>
        </p:nvSpPr>
        <p:spPr>
          <a:xfrm>
            <a:off x="10206728" y="502665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A15EB4-F4D6-616B-BF6F-43004F95F52E}"/>
              </a:ext>
            </a:extLst>
          </p:cNvPr>
          <p:cNvSpPr txBox="1"/>
          <p:nvPr/>
        </p:nvSpPr>
        <p:spPr>
          <a:xfrm rot="19273085">
            <a:off x="10095556" y="3257407"/>
            <a:ext cx="912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R-R</a:t>
            </a:r>
            <a:r>
              <a:rPr lang="en-US" sz="2800" b="1" dirty="0">
                <a:sym typeface="Symbol" panose="05050102010706020507" pitchFamily="18" charset="2"/>
              </a:rPr>
              <a:t></a:t>
            </a:r>
            <a:endParaRPr lang="en-US" sz="2800" b="1" baseline="-250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A27FF524-AFDB-5818-69AE-605ADC19CB8F}"/>
              </a:ext>
            </a:extLst>
          </p:cNvPr>
          <p:cNvSpPr/>
          <p:nvPr/>
        </p:nvSpPr>
        <p:spPr>
          <a:xfrm>
            <a:off x="10312054" y="505104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02490E-B0D5-AA2F-8966-0F4617C4A92A}"/>
              </a:ext>
            </a:extLst>
          </p:cNvPr>
          <p:cNvSpPr txBox="1"/>
          <p:nvPr/>
        </p:nvSpPr>
        <p:spPr>
          <a:xfrm rot="21328750">
            <a:off x="10772956" y="4035159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endParaRPr lang="en-US" sz="2800" b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384958-6ABF-B052-C0E0-B902DA9DE610}"/>
              </a:ext>
            </a:extLst>
          </p:cNvPr>
          <p:cNvSpPr txBox="1"/>
          <p:nvPr/>
        </p:nvSpPr>
        <p:spPr>
          <a:xfrm rot="21386362">
            <a:off x="9717761" y="4432844"/>
            <a:ext cx="5325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>
                <a:sym typeface="Symbol" panose="05050102010706020507" pitchFamily="18" charset="2"/>
              </a:rPr>
              <a:t></a:t>
            </a:r>
            <a:endParaRPr lang="en-US" sz="2800" b="1" baseline="-250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1A3BD10-9115-D2E3-5E6C-5FB997768ACA}"/>
              </a:ext>
            </a:extLst>
          </p:cNvPr>
          <p:cNvSpPr/>
          <p:nvPr/>
        </p:nvSpPr>
        <p:spPr>
          <a:xfrm>
            <a:off x="11262360" y="3147742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7C9D6FE-A27E-B544-3352-32CEF722FF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831572"/>
              </p:ext>
            </p:extLst>
          </p:nvPr>
        </p:nvGraphicFramePr>
        <p:xfrm>
          <a:off x="3778870" y="3185170"/>
          <a:ext cx="4327738" cy="1428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6040" imgH="444240" progId="Equation.DSMT4">
                  <p:embed/>
                </p:oleObj>
              </mc:Choice>
              <mc:Fallback>
                <p:oleObj name="Equation" r:id="rId2" imgW="134604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778870" y="3185170"/>
                        <a:ext cx="4327738" cy="142897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0D957D1-B293-43EA-5A0B-3F7259E3F907}"/>
              </a:ext>
            </a:extLst>
          </p:cNvPr>
          <p:cNvSpPr/>
          <p:nvPr/>
        </p:nvSpPr>
        <p:spPr>
          <a:xfrm rot="532843">
            <a:off x="11192786" y="2652852"/>
            <a:ext cx="139148" cy="457200"/>
          </a:xfrm>
          <a:custGeom>
            <a:avLst/>
            <a:gdLst>
              <a:gd name="connsiteX0" fmla="*/ 0 w 139148"/>
              <a:gd name="connsiteY0" fmla="*/ 0 h 457200"/>
              <a:gd name="connsiteX1" fmla="*/ 19879 w 139148"/>
              <a:gd name="connsiteY1" fmla="*/ 288235 h 457200"/>
              <a:gd name="connsiteX2" fmla="*/ 109331 w 139148"/>
              <a:gd name="connsiteY2" fmla="*/ 119269 h 457200"/>
              <a:gd name="connsiteX3" fmla="*/ 139148 w 139148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8" h="457200">
                <a:moveTo>
                  <a:pt x="0" y="0"/>
                </a:moveTo>
                <a:cubicBezTo>
                  <a:pt x="828" y="134178"/>
                  <a:pt x="1657" y="268357"/>
                  <a:pt x="19879" y="288235"/>
                </a:cubicBezTo>
                <a:cubicBezTo>
                  <a:pt x="38101" y="308113"/>
                  <a:pt x="89453" y="91108"/>
                  <a:pt x="109331" y="119269"/>
                </a:cubicBezTo>
                <a:cubicBezTo>
                  <a:pt x="129209" y="147430"/>
                  <a:pt x="106018" y="404191"/>
                  <a:pt x="139148" y="4572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D768E2-886C-F44E-F20F-25067112A931}"/>
              </a:ext>
            </a:extLst>
          </p:cNvPr>
          <p:cNvSpPr txBox="1"/>
          <p:nvPr/>
        </p:nvSpPr>
        <p:spPr>
          <a:xfrm>
            <a:off x="10494090" y="2012201"/>
            <a:ext cx="1328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Observation point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FE5EC3-BB21-89E3-6F59-E7BA96D6FF23}"/>
              </a:ext>
            </a:extLst>
          </p:cNvPr>
          <p:cNvSpPr txBox="1"/>
          <p:nvPr/>
        </p:nvSpPr>
        <p:spPr>
          <a:xfrm>
            <a:off x="8837699" y="3330282"/>
            <a:ext cx="98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Source point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434164C-D1CB-B676-A90F-BF08E0261976}"/>
              </a:ext>
            </a:extLst>
          </p:cNvPr>
          <p:cNvSpPr/>
          <p:nvPr/>
        </p:nvSpPr>
        <p:spPr>
          <a:xfrm rot="19838629">
            <a:off x="9737289" y="3744773"/>
            <a:ext cx="139148" cy="457200"/>
          </a:xfrm>
          <a:custGeom>
            <a:avLst/>
            <a:gdLst>
              <a:gd name="connsiteX0" fmla="*/ 0 w 139148"/>
              <a:gd name="connsiteY0" fmla="*/ 0 h 457200"/>
              <a:gd name="connsiteX1" fmla="*/ 19879 w 139148"/>
              <a:gd name="connsiteY1" fmla="*/ 288235 h 457200"/>
              <a:gd name="connsiteX2" fmla="*/ 109331 w 139148"/>
              <a:gd name="connsiteY2" fmla="*/ 119269 h 457200"/>
              <a:gd name="connsiteX3" fmla="*/ 139148 w 139148"/>
              <a:gd name="connsiteY3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148" h="457200">
                <a:moveTo>
                  <a:pt x="0" y="0"/>
                </a:moveTo>
                <a:cubicBezTo>
                  <a:pt x="828" y="134178"/>
                  <a:pt x="1657" y="268357"/>
                  <a:pt x="19879" y="288235"/>
                </a:cubicBezTo>
                <a:cubicBezTo>
                  <a:pt x="38101" y="308113"/>
                  <a:pt x="89453" y="91108"/>
                  <a:pt x="109331" y="119269"/>
                </a:cubicBezTo>
                <a:cubicBezTo>
                  <a:pt x="129209" y="147430"/>
                  <a:pt x="106018" y="404191"/>
                  <a:pt x="139148" y="4572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86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FC2C-8506-EDCD-8E71-3D220BCD6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CD5337D5-175E-B2CF-D914-A4355629787E}"/>
              </a:ext>
            </a:extLst>
          </p:cNvPr>
          <p:cNvSpPr/>
          <p:nvPr/>
        </p:nvSpPr>
        <p:spPr>
          <a:xfrm>
            <a:off x="9048964" y="261065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34DF3BA-EF91-A4A5-3C6D-6E6C395717DF}"/>
              </a:ext>
            </a:extLst>
          </p:cNvPr>
          <p:cNvSpPr/>
          <p:nvPr/>
        </p:nvSpPr>
        <p:spPr>
          <a:xfrm>
            <a:off x="9392025" y="222391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6B4B8B-B0FF-62DB-A909-866D4357C9ED}"/>
              </a:ext>
            </a:extLst>
          </p:cNvPr>
          <p:cNvSpPr/>
          <p:nvPr/>
        </p:nvSpPr>
        <p:spPr>
          <a:xfrm>
            <a:off x="11753829" y="2816358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444ABB-DD6B-9A1F-D77D-E926EE98D8B2}"/>
              </a:ext>
            </a:extLst>
          </p:cNvPr>
          <p:cNvSpPr/>
          <p:nvPr/>
        </p:nvSpPr>
        <p:spPr>
          <a:xfrm>
            <a:off x="9355643" y="354435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861AE9B-2B51-2D7D-4121-6E96084577CA}"/>
              </a:ext>
            </a:extLst>
          </p:cNvPr>
          <p:cNvSpPr/>
          <p:nvPr/>
        </p:nvSpPr>
        <p:spPr>
          <a:xfrm>
            <a:off x="10251689" y="219555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15EA45-3CFD-FBFF-7852-E46B4BC6C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Potential of a System of Discrete Charges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EAE2E-5DFC-7953-0C89-476453632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AA3E0-D8B3-C924-3D27-CF29F538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9488AF-3F48-463A-7D3C-F47A343E4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9114B6-771B-18D8-ED84-3A9DC325CEDF}"/>
              </a:ext>
            </a:extLst>
          </p:cNvPr>
          <p:cNvCxnSpPr>
            <a:cxnSpLocks/>
          </p:cNvCxnSpPr>
          <p:nvPr/>
        </p:nvCxnSpPr>
        <p:spPr>
          <a:xfrm flipV="1">
            <a:off x="9386349" y="2869111"/>
            <a:ext cx="2411577" cy="73590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9F6CDDB-BB78-5143-4B1A-6B41E3301A69}"/>
              </a:ext>
            </a:extLst>
          </p:cNvPr>
          <p:cNvCxnSpPr>
            <a:cxnSpLocks/>
          </p:cNvCxnSpPr>
          <p:nvPr/>
        </p:nvCxnSpPr>
        <p:spPr>
          <a:xfrm flipH="1" flipV="1">
            <a:off x="9094684" y="2665691"/>
            <a:ext cx="311267" cy="9283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80B252-C84D-0571-07BF-1EBCBD7FD521}"/>
              </a:ext>
            </a:extLst>
          </p:cNvPr>
          <p:cNvSpPr txBox="1"/>
          <p:nvPr/>
        </p:nvSpPr>
        <p:spPr>
          <a:xfrm>
            <a:off x="8772048" y="2108462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baseline="-250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07B530-D98C-5521-65A4-75BF1B389EB4}"/>
              </a:ext>
            </a:extLst>
          </p:cNvPr>
          <p:cNvSpPr txBox="1"/>
          <p:nvPr/>
        </p:nvSpPr>
        <p:spPr>
          <a:xfrm>
            <a:off x="9234412" y="354362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3BCBFB6-12F7-214E-8CFF-45B7A91137BB}"/>
              </a:ext>
            </a:extLst>
          </p:cNvPr>
          <p:cNvCxnSpPr>
            <a:cxnSpLocks/>
          </p:cNvCxnSpPr>
          <p:nvPr/>
        </p:nvCxnSpPr>
        <p:spPr>
          <a:xfrm flipV="1">
            <a:off x="9409022" y="2273561"/>
            <a:ext cx="30706" cy="131552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547732E-FD22-9611-E988-687FD51A31DB}"/>
              </a:ext>
            </a:extLst>
          </p:cNvPr>
          <p:cNvSpPr txBox="1"/>
          <p:nvPr/>
        </p:nvSpPr>
        <p:spPr>
          <a:xfrm>
            <a:off x="9120926" y="1717063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baseline="-25000" dirty="0"/>
              <a:t>2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FB16CD5-1739-8EF4-BCE4-DE134DD01AAD}"/>
              </a:ext>
            </a:extLst>
          </p:cNvPr>
          <p:cNvSpPr txBox="1"/>
          <p:nvPr/>
        </p:nvSpPr>
        <p:spPr>
          <a:xfrm>
            <a:off x="10067625" y="1690687"/>
            <a:ext cx="5245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 err="1"/>
              <a:t>q</a:t>
            </a:r>
            <a:r>
              <a:rPr lang="en-US" sz="2800" i="1" baseline="-25000" dirty="0" err="1"/>
              <a:t>N</a:t>
            </a:r>
            <a:endParaRPr lang="en-US" sz="2800" i="1" baseline="-250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7DFCC91-F671-B8B6-6F7F-6CDB4FB8A691}"/>
              </a:ext>
            </a:extLst>
          </p:cNvPr>
          <p:cNvSpPr txBox="1"/>
          <p:nvPr/>
        </p:nvSpPr>
        <p:spPr>
          <a:xfrm>
            <a:off x="9524629" y="1771828"/>
            <a:ext cx="397866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baseline="-25000" dirty="0"/>
              <a:t>…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01DA072-1F3F-6636-160B-DEB66BA86706}"/>
              </a:ext>
            </a:extLst>
          </p:cNvPr>
          <p:cNvCxnSpPr>
            <a:cxnSpLocks/>
          </p:cNvCxnSpPr>
          <p:nvPr/>
        </p:nvCxnSpPr>
        <p:spPr>
          <a:xfrm flipV="1">
            <a:off x="9406280" y="2240283"/>
            <a:ext cx="895177" cy="135701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560FA5C0-9157-081F-890E-600E187C1C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90197" y="3023081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444D4672-DB3C-D640-4EB7-0A70B4A36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890197" y="3023081"/>
                        <a:ext cx="4060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92BB02E6-3CE8-172F-1099-F881D7BFD4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08754" y="2469797"/>
          <a:ext cx="4312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FFF429A3-2E2D-2C78-8B6E-40C2CFB39D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08754" y="2469797"/>
                        <a:ext cx="4312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ED8E5CC5-D329-5378-A393-2812CA5155D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080329" y="2457631"/>
          <a:ext cx="48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00" imgH="228600" progId="Equation.DSMT4">
                  <p:embed/>
                </p:oleObj>
              </mc:Choice>
              <mc:Fallback>
                <p:oleObj name="Equation" r:id="rId6" imgW="241200" imgH="228600" progId="Equation.DSMT4">
                  <p:embed/>
                  <p:pic>
                    <p:nvPicPr>
                      <p:cNvPr id="48" name="Object 47">
                        <a:extLst>
                          <a:ext uri="{FF2B5EF4-FFF2-40B4-BE49-F238E27FC236}">
                            <a16:creationId xmlns:a16="http://schemas.microsoft.com/office/drawing/2014/main" id="{BB1D35E2-D375-C13B-7932-120F46828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80329" y="2457631"/>
                        <a:ext cx="482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1DD4AF23-6453-87D7-518D-3A45650B9F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7333" y="3206033"/>
          <a:ext cx="3297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4880" imgH="164880" progId="Equation.DSMT4">
                  <p:embed/>
                </p:oleObj>
              </mc:Choice>
              <mc:Fallback>
                <p:oleObj name="Equation" r:id="rId8" imgW="164880" imgH="164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BEDAA22D-6C60-0A52-2849-9E691E1A1A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7333" y="3206033"/>
                        <a:ext cx="3297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C0EDA631-BAA6-139C-655F-4FFA72D07D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657568"/>
              </p:ext>
            </p:extLst>
          </p:nvPr>
        </p:nvGraphicFramePr>
        <p:xfrm>
          <a:off x="3748088" y="4478338"/>
          <a:ext cx="4706937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457200" progId="Equation.DSMT4">
                  <p:embed/>
                </p:oleObj>
              </mc:Choice>
              <mc:Fallback>
                <p:oleObj name="Equation" r:id="rId10" imgW="1600200" imgH="45720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D13E7A96-3621-213B-F61D-2DDF3F9A2F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8088" y="4478338"/>
                        <a:ext cx="4706937" cy="13446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EABBA8F8-1256-4BF0-55E9-E7605A8A1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67591" cy="4351338"/>
          </a:xfrm>
        </p:spPr>
        <p:txBody>
          <a:bodyPr>
            <a:normAutofit/>
          </a:bodyPr>
          <a:lstStyle/>
          <a:p>
            <a:r>
              <a:rPr lang="en-US" sz="3600" dirty="0"/>
              <a:t>The electric potential obeys the </a:t>
            </a:r>
            <a:r>
              <a:rPr lang="en-US" sz="3600" i="1" dirty="0"/>
              <a:t>superposition</a:t>
            </a:r>
            <a:r>
              <a:rPr lang="en-US" sz="3600" dirty="0"/>
              <a:t> principle because Maxwell's equations for electrostatics are </a:t>
            </a:r>
            <a:r>
              <a:rPr lang="en-US" sz="3600" i="1" dirty="0"/>
              <a:t>linear</a:t>
            </a:r>
            <a:r>
              <a:rPr lang="en-US" sz="36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0A2C3F-1B51-B8B4-29E1-EDE67E1FF035}"/>
              </a:ext>
            </a:extLst>
          </p:cNvPr>
          <p:cNvSpPr txBox="1"/>
          <p:nvPr/>
        </p:nvSpPr>
        <p:spPr>
          <a:xfrm>
            <a:off x="10058164" y="3899147"/>
            <a:ext cx="1707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Free space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453874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51729-662B-FC8C-58BB-A1A33032E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899040D7-8E61-D793-547F-CA4FA7454935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E49EC-9B85-6F75-5F2B-B043A885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an Electric Dipole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6BC9F-D526-475D-5D41-B67552178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5B1DE-9753-CC59-CEA9-BC658464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34F08-4A7A-4CF4-BE69-6DCD0964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38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AD736A7-E81F-6B7C-0E56-8F462CB6F366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0D6D64-5503-01A8-9A95-BFFBF0207134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9ECBF4-3927-956C-82F8-559F72707F1F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966954-27BC-1264-1D12-85197D978844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062246A-84A1-3718-434E-3EAC84EA4623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6BD0F9-C7EB-3040-85EB-EBB798C5DA9F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98E88B39-31A1-7498-69DF-F1FEA4CAD7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7FF3C548-2FA1-0D02-6294-A611ED1BD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CBCDD65-0672-10F7-8BF6-0FBC59CFC2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EA89622-0F03-98E3-7258-0B702490DF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AFEDD48A-C4B2-7ED9-88EA-89FD3F21A9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553E545C-FA4F-9CC1-82F5-5EB6A8800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C47BB7-4150-5B86-3443-344763C3B1EB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91DD505-1890-9748-B324-161AB8F2D252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5774E66-A111-B154-E347-0D94314C06F7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41C0873-AB22-709D-BEBD-22661506B1FB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AEE2488-B72B-53C6-5B0F-040ECDB13B12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42903A4D-43DA-14E4-A591-CCE3788995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76213B59-EE08-FC67-6484-52B086533A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9BED033F-D5CB-1812-8D4D-1F1E253EA7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F7954384-D785-D27D-5FB6-80BD47A2E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87889B7-DCC6-A73C-2A75-B7D96A3F7C6E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41CDD94D-23AA-FAF7-7CD2-FF9FB6CE49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0CF47A55-2E81-C88C-8EA4-9A9410F673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98E5E8DC-A24E-D672-4D9C-DF74D5E29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604643"/>
              </p:ext>
            </p:extLst>
          </p:nvPr>
        </p:nvGraphicFramePr>
        <p:xfrm>
          <a:off x="2317750" y="1825625"/>
          <a:ext cx="542925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71520" imgH="507960" progId="Equation.DSMT4">
                  <p:embed/>
                </p:oleObj>
              </mc:Choice>
              <mc:Fallback>
                <p:oleObj name="Equation" r:id="rId14" imgW="2171520" imgH="507960" progId="Equation.DSMT4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137A790F-A337-05B1-FE54-1A146CB2DC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17750" y="1825625"/>
                        <a:ext cx="5429250" cy="1270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>
            <a:extLst>
              <a:ext uri="{FF2B5EF4-FFF2-40B4-BE49-F238E27FC236}">
                <a16:creationId xmlns:a16="http://schemas.microsoft.com/office/drawing/2014/main" id="{5E09D33D-90E3-FAA7-0739-E8C97298B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860872"/>
              </p:ext>
            </p:extLst>
          </p:nvPr>
        </p:nvGraphicFramePr>
        <p:xfrm>
          <a:off x="2325450" y="3643125"/>
          <a:ext cx="511175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044440" imgH="863280" progId="Equation.DSMT4">
                  <p:embed/>
                </p:oleObj>
              </mc:Choice>
              <mc:Fallback>
                <p:oleObj name="Equation" r:id="rId16" imgW="2044440" imgH="863280" progId="Equation.DSMT4">
                  <p:embed/>
                  <p:pic>
                    <p:nvPicPr>
                      <p:cNvPr id="51" name="Object 50">
                        <a:extLst>
                          <a:ext uri="{FF2B5EF4-FFF2-40B4-BE49-F238E27FC236}">
                            <a16:creationId xmlns:a16="http://schemas.microsoft.com/office/drawing/2014/main" id="{FBC63431-A327-4CB5-FAEF-7976FC149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325450" y="3643125"/>
                        <a:ext cx="5111750" cy="215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>
            <a:extLst>
              <a:ext uri="{FF2B5EF4-FFF2-40B4-BE49-F238E27FC236}">
                <a16:creationId xmlns:a16="http://schemas.microsoft.com/office/drawing/2014/main" id="{874439FD-944F-5135-2FC8-D6E721CA0C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190119" y="5359213"/>
          <a:ext cx="105727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69800" imgH="393480" progId="Equation.DSMT4">
                  <p:embed/>
                </p:oleObj>
              </mc:Choice>
              <mc:Fallback>
                <p:oleObj name="Equation" r:id="rId18" imgW="469800" imgH="393480" progId="Equation.DSMT4">
                  <p:embed/>
                  <p:pic>
                    <p:nvPicPr>
                      <p:cNvPr id="52" name="Object 51">
                        <a:extLst>
                          <a:ext uri="{FF2B5EF4-FFF2-40B4-BE49-F238E27FC236}">
                            <a16:creationId xmlns:a16="http://schemas.microsoft.com/office/drawing/2014/main" id="{950482E4-08C4-86FA-ECCC-503FBBF78A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190119" y="5359213"/>
                        <a:ext cx="105727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id="{8037CA7C-2A32-0791-024D-87D617A897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6725" y="5364163"/>
          <a:ext cx="1343025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96880" imgH="393480" progId="Equation.DSMT4">
                  <p:embed/>
                </p:oleObj>
              </mc:Choice>
              <mc:Fallback>
                <p:oleObj name="Equation" r:id="rId20" imgW="596880" imgH="393480" progId="Equation.DSMT4">
                  <p:embed/>
                  <p:pic>
                    <p:nvPicPr>
                      <p:cNvPr id="53" name="Object 52">
                        <a:extLst>
                          <a:ext uri="{FF2B5EF4-FFF2-40B4-BE49-F238E27FC236}">
                            <a16:creationId xmlns:a16="http://schemas.microsoft.com/office/drawing/2014/main" id="{C90AC898-EC18-69CA-3060-FFA0AEB6C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0626725" y="5364163"/>
                        <a:ext cx="1343025" cy="885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85726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7D390-3646-2C68-C3B9-4CC12CF7D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0B86C948-F5A4-A820-7830-FCC44B75F6D2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EE6552-24D4-FBA7-8D4A-D7DB4F81C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an Electric Dipole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C6EAB-E5DD-93E8-95D5-CF25A921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E8F59F-693C-83F2-BD35-CFBF9FD2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F4001-1480-D995-7855-50DCBAD76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39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6CF6DD0-4DED-A0B1-5672-2377C3B22A15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3BD73-C39F-0453-B701-02E5DB2E3C6E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6B123D-85F0-FFBC-0EED-F62E6D5F9F6E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4FAB48-3C08-4D63-A830-5547652209FE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EF9BABA-860D-9547-DE22-08B87CF1DAE7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3D65B9-BE58-3B57-325D-E0A9CC25F1E7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4F40E49C-B66A-6C2C-8236-661878159D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9F1929D4-E0C7-9A8D-EE95-8A023199D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5E4FE4D-3385-0001-29C1-9E8C101DCD9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3AA7163-3DD5-9C0D-47F3-55B81B3C96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59E9B3BA-5412-654B-2F32-CC052026B2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7190C6A8-8F91-974F-B9E4-C8D9702827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6F0BE9C-7870-DD70-E34F-5124A6D4B35C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5B0E6DF-9B79-3783-004A-82B5D8E38442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AC76B32-E45D-93B9-CEBD-BAD9A2E5D416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A8CF5F4-3FD3-1E22-61E7-6964736641D9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EA77EB6-C5F3-3F84-2613-6C2DA7D58998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D1E1365F-ABA3-57A5-8D88-CFC951F237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DE0C643B-F62D-A90D-FE58-16B99459E7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A9C740FC-2133-FB04-98A4-1E99AEAA3A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4157C7D0-15D4-07C3-B400-F0D4985890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BC34192-2DDD-434F-2AED-9D40141CF1BE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AE6773B5-6A3E-C7FB-17EF-46C5EBC9C8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9C42F6C-2C2B-7832-DF0E-0F1FEC3E35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3EB1051-0901-330F-F92D-2023250BF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052965"/>
              </p:ext>
            </p:extLst>
          </p:nvPr>
        </p:nvGraphicFramePr>
        <p:xfrm>
          <a:off x="913845" y="1519826"/>
          <a:ext cx="485457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09680" imgH="507960" progId="Equation.DSMT4">
                  <p:embed/>
                </p:oleObj>
              </mc:Choice>
              <mc:Fallback>
                <p:oleObj name="Equation" r:id="rId14" imgW="2209680" imgH="5079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06577D6-5AFC-B025-E812-E348C7EB93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13845" y="1519826"/>
                        <a:ext cx="4854575" cy="1116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9367407-B7D4-7428-6D87-C1405DD181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96331"/>
              </p:ext>
            </p:extLst>
          </p:nvPr>
        </p:nvGraphicFramePr>
        <p:xfrm>
          <a:off x="913845" y="2782751"/>
          <a:ext cx="6692900" cy="327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90840" imgH="1663560" progId="Equation.DSMT4">
                  <p:embed/>
                </p:oleObj>
              </mc:Choice>
              <mc:Fallback>
                <p:oleObj name="Equation" r:id="rId16" imgW="3390840" imgH="16635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CE92D44-2F41-4601-F891-7DDF06CFB7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13845" y="2782751"/>
                        <a:ext cx="6692900" cy="3279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7916B93B-4CB6-A0DE-3EC8-2B3E0347CF3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5163550"/>
          <a:ext cx="1958990" cy="7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44240" imgH="177480" progId="Equation.DSMT4">
                  <p:embed/>
                </p:oleObj>
              </mc:Choice>
              <mc:Fallback>
                <p:oleObj name="Equation" r:id="rId18" imgW="444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E4DFBFF-4985-3281-E765-7A384D503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78086" y="5163550"/>
                        <a:ext cx="1958990" cy="7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4705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4683-7899-EF2B-8F31-3CA9E41AC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Intensity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F6EA5-8963-C767-656E-2F7A2D99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200D6-C271-BDAC-6673-D21D92885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AC589-420A-07F9-9D22-EAC89FE7F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6FAE3B8-BADE-6839-D1CD-72C67DAC2AD5}"/>
              </a:ext>
            </a:extLst>
          </p:cNvPr>
          <p:cNvSpPr/>
          <p:nvPr/>
        </p:nvSpPr>
        <p:spPr>
          <a:xfrm>
            <a:off x="3422932" y="2256536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1BC2FF8-660A-4298-F2E4-B4302FB53AB3}"/>
              </a:ext>
            </a:extLst>
          </p:cNvPr>
          <p:cNvSpPr/>
          <p:nvPr/>
        </p:nvSpPr>
        <p:spPr>
          <a:xfrm>
            <a:off x="8169419" y="2256536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C11159-8A5B-30DD-C814-E77195EB1A8E}"/>
              </a:ext>
            </a:extLst>
          </p:cNvPr>
          <p:cNvSpPr txBox="1"/>
          <p:nvPr/>
        </p:nvSpPr>
        <p:spPr>
          <a:xfrm>
            <a:off x="3242469" y="2233983"/>
            <a:ext cx="4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i="1" dirty="0">
                <a:sym typeface="Symbol" panose="05050102010706020507" pitchFamily="18" charset="2"/>
              </a:rPr>
              <a:t></a:t>
            </a:r>
            <a:endParaRPr lang="en-US" sz="28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01356-B913-2A87-C2BC-7333894B2B34}"/>
              </a:ext>
            </a:extLst>
          </p:cNvPr>
          <p:cNvSpPr txBox="1"/>
          <p:nvPr/>
        </p:nvSpPr>
        <p:spPr>
          <a:xfrm>
            <a:off x="8033038" y="222404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5BF376-681F-F4A7-6B63-C619F83F656D}"/>
              </a:ext>
            </a:extLst>
          </p:cNvPr>
          <p:cNvCxnSpPr>
            <a:cxnSpLocks/>
          </p:cNvCxnSpPr>
          <p:nvPr/>
        </p:nvCxnSpPr>
        <p:spPr>
          <a:xfrm>
            <a:off x="8214476" y="2298943"/>
            <a:ext cx="7851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C9BFA5-AD86-CE13-4FB7-F57A6F39EC6B}"/>
              </a:ext>
            </a:extLst>
          </p:cNvPr>
          <p:cNvSpPr txBox="1"/>
          <p:nvPr/>
        </p:nvSpPr>
        <p:spPr>
          <a:xfrm>
            <a:off x="8427057" y="1822768"/>
            <a:ext cx="4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</a:t>
            </a:r>
            <a:endParaRPr lang="en-US" sz="2800" b="1" baseline="-250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BDAA4F-2B80-F86F-171E-E153E27A2DB0}"/>
              </a:ext>
            </a:extLst>
          </p:cNvPr>
          <p:cNvSpPr/>
          <p:nvPr/>
        </p:nvSpPr>
        <p:spPr>
          <a:xfrm>
            <a:off x="3422269" y="4679135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D78BBCA-5FB1-7A26-E2E7-12C6D5EE7A42}"/>
              </a:ext>
            </a:extLst>
          </p:cNvPr>
          <p:cNvSpPr/>
          <p:nvPr/>
        </p:nvSpPr>
        <p:spPr>
          <a:xfrm>
            <a:off x="8168756" y="4679135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51FB0E-27C4-FA62-1FEF-112378176BC5}"/>
              </a:ext>
            </a:extLst>
          </p:cNvPr>
          <p:cNvSpPr txBox="1"/>
          <p:nvPr/>
        </p:nvSpPr>
        <p:spPr>
          <a:xfrm>
            <a:off x="3241806" y="4656582"/>
            <a:ext cx="452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r>
              <a:rPr lang="en-US" sz="2800" i="1" dirty="0">
                <a:sym typeface="Symbol" panose="05050102010706020507" pitchFamily="18" charset="2"/>
              </a:rPr>
              <a:t></a:t>
            </a:r>
            <a:endParaRPr lang="en-US" sz="2800" baseline="-25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3089A2-28BA-90C3-8D84-30A757974DCD}"/>
              </a:ext>
            </a:extLst>
          </p:cNvPr>
          <p:cNvSpPr txBox="1"/>
          <p:nvPr/>
        </p:nvSpPr>
        <p:spPr>
          <a:xfrm>
            <a:off x="8032375" y="464664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8E530F1-3D08-FE85-4375-7F367AC665C7}"/>
              </a:ext>
            </a:extLst>
          </p:cNvPr>
          <p:cNvCxnSpPr>
            <a:cxnSpLocks/>
          </p:cNvCxnSpPr>
          <p:nvPr/>
        </p:nvCxnSpPr>
        <p:spPr>
          <a:xfrm>
            <a:off x="8213813" y="4721542"/>
            <a:ext cx="7851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F8BAE28-AEF5-86BA-BCD2-2EE76B2AC70B}"/>
              </a:ext>
            </a:extLst>
          </p:cNvPr>
          <p:cNvSpPr txBox="1"/>
          <p:nvPr/>
        </p:nvSpPr>
        <p:spPr>
          <a:xfrm>
            <a:off x="8426394" y="4245367"/>
            <a:ext cx="404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</a:t>
            </a:r>
            <a:endParaRPr lang="en-US" sz="2800" b="1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6F9DC7E-D9DC-2870-4219-7D3250FE278D}"/>
              </a:ext>
            </a:extLst>
          </p:cNvPr>
          <p:cNvCxnSpPr>
            <a:cxnSpLocks/>
          </p:cNvCxnSpPr>
          <p:nvPr/>
        </p:nvCxnSpPr>
        <p:spPr>
          <a:xfrm>
            <a:off x="4085668" y="4713718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7006959-6794-32FF-38BA-34D44C761BF0}"/>
              </a:ext>
            </a:extLst>
          </p:cNvPr>
          <p:cNvCxnSpPr>
            <a:cxnSpLocks/>
          </p:cNvCxnSpPr>
          <p:nvPr/>
        </p:nvCxnSpPr>
        <p:spPr>
          <a:xfrm rot="2700000">
            <a:off x="3857068" y="5304760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C5F8BEC-F244-A242-6A6F-6B71952741B4}"/>
              </a:ext>
            </a:extLst>
          </p:cNvPr>
          <p:cNvCxnSpPr>
            <a:cxnSpLocks/>
          </p:cNvCxnSpPr>
          <p:nvPr/>
        </p:nvCxnSpPr>
        <p:spPr>
          <a:xfrm rot="10800000">
            <a:off x="2419559" y="4721542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35C3562-20BE-3F78-EBD1-59E81195E2C1}"/>
              </a:ext>
            </a:extLst>
          </p:cNvPr>
          <p:cNvCxnSpPr>
            <a:cxnSpLocks/>
          </p:cNvCxnSpPr>
          <p:nvPr/>
        </p:nvCxnSpPr>
        <p:spPr>
          <a:xfrm rot="-2700000">
            <a:off x="3857069" y="4136665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07571FB-C16B-A127-09F0-EB6739C40C20}"/>
              </a:ext>
            </a:extLst>
          </p:cNvPr>
          <p:cNvCxnSpPr>
            <a:cxnSpLocks/>
          </p:cNvCxnSpPr>
          <p:nvPr/>
        </p:nvCxnSpPr>
        <p:spPr>
          <a:xfrm rot="8100000">
            <a:off x="2648158" y="5304759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96EDC78-9B8F-4FAD-8BA4-DFFC73361B47}"/>
              </a:ext>
            </a:extLst>
          </p:cNvPr>
          <p:cNvCxnSpPr>
            <a:cxnSpLocks/>
          </p:cNvCxnSpPr>
          <p:nvPr/>
        </p:nvCxnSpPr>
        <p:spPr>
          <a:xfrm rot="5400000">
            <a:off x="3243002" y="5472957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CFD69E-4A20-66A8-EE04-4DF5823ADCE7}"/>
              </a:ext>
            </a:extLst>
          </p:cNvPr>
          <p:cNvCxnSpPr>
            <a:cxnSpLocks/>
          </p:cNvCxnSpPr>
          <p:nvPr/>
        </p:nvCxnSpPr>
        <p:spPr>
          <a:xfrm rot="-5400000">
            <a:off x="3243537" y="4016767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B0F9F43-A6B9-8F3A-8361-5D2524572112}"/>
              </a:ext>
            </a:extLst>
          </p:cNvPr>
          <p:cNvCxnSpPr>
            <a:cxnSpLocks/>
          </p:cNvCxnSpPr>
          <p:nvPr/>
        </p:nvCxnSpPr>
        <p:spPr>
          <a:xfrm rot="-8100000">
            <a:off x="2648159" y="4126034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D669D4A-F616-DB53-7318-C5B0587C1A9B}"/>
              </a:ext>
            </a:extLst>
          </p:cNvPr>
          <p:cNvSpPr txBox="1"/>
          <p:nvPr/>
        </p:nvSpPr>
        <p:spPr>
          <a:xfrm>
            <a:off x="4012406" y="426452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0039B77-7D21-37D5-8FC9-5B4F9D6F77C6}"/>
              </a:ext>
            </a:extLst>
          </p:cNvPr>
          <p:cNvCxnSpPr>
            <a:cxnSpLocks/>
          </p:cNvCxnSpPr>
          <p:nvPr/>
        </p:nvCxnSpPr>
        <p:spPr>
          <a:xfrm>
            <a:off x="7750314" y="4726237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D5436B0-A23F-F687-F970-2A4F157E8045}"/>
              </a:ext>
            </a:extLst>
          </p:cNvPr>
          <p:cNvSpPr txBox="1"/>
          <p:nvPr/>
        </p:nvSpPr>
        <p:spPr>
          <a:xfrm>
            <a:off x="7677052" y="427704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3E16FF8-04F6-9CE6-EAC4-7060C7F12311}"/>
              </a:ext>
            </a:extLst>
          </p:cNvPr>
          <p:cNvSpPr/>
          <p:nvPr/>
        </p:nvSpPr>
        <p:spPr>
          <a:xfrm>
            <a:off x="1798323" y="1717040"/>
            <a:ext cx="8199116" cy="143681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6E0FC7-E98B-164B-FAAF-5FBFE9628B47}"/>
              </a:ext>
            </a:extLst>
          </p:cNvPr>
          <p:cNvSpPr/>
          <p:nvPr/>
        </p:nvSpPr>
        <p:spPr>
          <a:xfrm>
            <a:off x="6543042" y="3450364"/>
            <a:ext cx="3454397" cy="252670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CF6F7853-A0D3-2BFC-6084-04E8590FCC48}"/>
              </a:ext>
            </a:extLst>
          </p:cNvPr>
          <p:cNvSpPr/>
          <p:nvPr/>
        </p:nvSpPr>
        <p:spPr>
          <a:xfrm>
            <a:off x="1798323" y="3450364"/>
            <a:ext cx="3454397" cy="252670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24EFDCA-DC8A-843F-90D7-B114C5E85534}"/>
              </a:ext>
            </a:extLst>
          </p:cNvPr>
          <p:cNvSpPr txBox="1"/>
          <p:nvPr/>
        </p:nvSpPr>
        <p:spPr>
          <a:xfrm>
            <a:off x="7750314" y="5414055"/>
            <a:ext cx="1214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 = </a:t>
            </a:r>
            <a:r>
              <a:rPr lang="en-US" sz="2800" i="1" dirty="0" err="1"/>
              <a:t>q</a:t>
            </a:r>
            <a:r>
              <a:rPr lang="en-US" sz="2800" b="1" dirty="0" err="1"/>
              <a:t>E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9133945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026667-48C5-20F4-3DC4-0AB54459A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C914A81D-716F-1785-D2AA-9880219ED5F2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74BBC-DFE7-622C-0D56-B03405E1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an Electric Dipole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753D-E0C5-CDED-10A0-877D8BCF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90CC7-508D-03F7-53C8-F7748BAF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FE2FE-CF03-9E6A-03D4-4BD841CF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3E1D89-DCCC-E388-5226-1A3A557DE579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9B0E831-EC71-528E-F4EB-45300917F8FC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557C8B-0147-51A2-A015-D9210B5F26A3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FA42D-C110-9110-DF23-6DB4235302B5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AF6555F-05C7-903B-3142-C93F08C3C9F5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E2B662-D2CA-F50B-04E2-2D9BB989A3D5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3E1100B3-83D4-22B5-1091-ADFF356E71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B49341DB-47E8-7354-2894-71C8455958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F9B6D43-1CCE-EF18-7802-378EBFE62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4F71477C-92EE-AAF1-DEEC-C360899155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ED5B4FD-6607-E35F-7B65-2D2870F584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B072BCA-C27B-449D-88BD-C69B6E7E3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24C61DF-2221-45AC-CB13-C5387F05808C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346DBB-EC3A-7954-FCED-8C04DBEE2620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9ACD55-FB34-AE0F-FB3C-F4C339EB864D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20679DF-E228-7D78-379D-1542E82E0D2E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D3826DEA-C0F4-B296-A8D2-3B8FD3F2C639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2C5E371B-6910-7806-E029-4EE85EBC39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6BCB27BD-E2CC-C048-8ABF-C4031F39C6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0415AA0E-8BD9-2ECB-B3ED-CAE7FDDC28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7A004385-DB28-98C2-3207-85B629C04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32D45AA-5D8E-4DF3-4944-BCF9CD1F0698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BD532D2-A1BD-E920-8758-AB0C2DEC91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4FA1CE8-E2CF-C267-D172-0D0F149E8B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B087E2E-401C-6B6A-C643-26EFFC16D2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5163550"/>
          <a:ext cx="1958990" cy="7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4B75612-2A4E-A3C9-7F9F-1D2F7FDBD3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8086" y="5163550"/>
                        <a:ext cx="1958990" cy="7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9337737A-B9D8-FFDF-D82F-69765C5280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851256"/>
              </p:ext>
            </p:extLst>
          </p:nvPr>
        </p:nvGraphicFramePr>
        <p:xfrm>
          <a:off x="739775" y="2036763"/>
          <a:ext cx="3378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688760" imgH="469800" progId="Equation.DSMT4">
                  <p:embed/>
                </p:oleObj>
              </mc:Choice>
              <mc:Fallback>
                <p:oleObj name="Equation" r:id="rId16" imgW="1688760" imgH="469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9D301DC-A4E3-0A3E-5D79-6426C8B434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39775" y="2036763"/>
                        <a:ext cx="33782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F5EC267-6535-B522-F7C5-4A19753BD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349709"/>
              </p:ext>
            </p:extLst>
          </p:nvPr>
        </p:nvGraphicFramePr>
        <p:xfrm>
          <a:off x="5029200" y="1974850"/>
          <a:ext cx="3376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88760" imgH="469800" progId="Equation.DSMT4">
                  <p:embed/>
                </p:oleObj>
              </mc:Choice>
              <mc:Fallback>
                <p:oleObj name="Equation" r:id="rId18" imgW="1688760" imgH="4698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9CA714BC-16FC-AAEF-DCB5-9921510334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29200" y="1974850"/>
                        <a:ext cx="3376613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D188F72-778D-7872-F063-CC523C0AB2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689937"/>
              </p:ext>
            </p:extLst>
          </p:nvPr>
        </p:nvGraphicFramePr>
        <p:xfrm>
          <a:off x="770641" y="3159318"/>
          <a:ext cx="5537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68400" imgH="457200" progId="Equation.DSMT4">
                  <p:embed/>
                </p:oleObj>
              </mc:Choice>
              <mc:Fallback>
                <p:oleObj name="Equation" r:id="rId20" imgW="2768400" imgH="4572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EB482BB9-06D4-445F-B51D-F7EB330F90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70641" y="3159318"/>
                        <a:ext cx="55372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8E53D636-DF94-732A-6DC8-462B4ABDD0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8981"/>
              </p:ext>
            </p:extLst>
          </p:nvPr>
        </p:nvGraphicFramePr>
        <p:xfrm>
          <a:off x="790575" y="4125728"/>
          <a:ext cx="3327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63560" imgH="469800" progId="Equation.DSMT4">
                  <p:embed/>
                </p:oleObj>
              </mc:Choice>
              <mc:Fallback>
                <p:oleObj name="Equation" r:id="rId22" imgW="1663560" imgH="469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A9558866-89A5-88C8-D038-599F4AE11B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90575" y="4125728"/>
                        <a:ext cx="33274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D09AC2E-D0AD-34B3-8E94-1DD70EAAF7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5651581"/>
              </p:ext>
            </p:extLst>
          </p:nvPr>
        </p:nvGraphicFramePr>
        <p:xfrm>
          <a:off x="770641" y="5259195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120760" imgH="431640" progId="Equation.DSMT4">
                  <p:embed/>
                </p:oleObj>
              </mc:Choice>
              <mc:Fallback>
                <p:oleObj name="Equation" r:id="rId24" imgW="21207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C5EDFC6B-5154-7FA4-CDA9-DAD4A09CB3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70641" y="5259195"/>
                        <a:ext cx="4241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417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E2E4C-2392-446A-940B-5EDAC9B70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>
            <a:extLst>
              <a:ext uri="{FF2B5EF4-FFF2-40B4-BE49-F238E27FC236}">
                <a16:creationId xmlns:a16="http://schemas.microsoft.com/office/drawing/2014/main" id="{2F59A8DC-51A8-1504-FFDA-E9AAC513997C}"/>
              </a:ext>
            </a:extLst>
          </p:cNvPr>
          <p:cNvSpPr/>
          <p:nvPr/>
        </p:nvSpPr>
        <p:spPr>
          <a:xfrm>
            <a:off x="10251657" y="4582244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9FCC33-D2D6-698C-08C8-18FB6197D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an Electric Dipole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0537D-13E0-00C6-2186-9D2F814F6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E9A4-6A47-BDDF-B7CD-366118220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68C1F-4D03-F67A-6DF6-87A09E0F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41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4FB2DC-5AEC-240E-34AB-E575BEC2877F}"/>
              </a:ext>
            </a:extLst>
          </p:cNvPr>
          <p:cNvSpPr/>
          <p:nvPr/>
        </p:nvSpPr>
        <p:spPr>
          <a:xfrm>
            <a:off x="10247394" y="2004313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86DFD9-07A1-A0AE-0206-382DBC938566}"/>
              </a:ext>
            </a:extLst>
          </p:cNvPr>
          <p:cNvSpPr/>
          <p:nvPr/>
        </p:nvSpPr>
        <p:spPr>
          <a:xfrm>
            <a:off x="11900167" y="215508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58BDF0-5925-41BB-D65A-52A670F4A517}"/>
              </a:ext>
            </a:extLst>
          </p:cNvPr>
          <p:cNvSpPr txBox="1"/>
          <p:nvPr/>
        </p:nvSpPr>
        <p:spPr>
          <a:xfrm>
            <a:off x="9736841" y="1555787"/>
            <a:ext cx="606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+q</a:t>
            </a:r>
            <a:endParaRPr lang="en-US" sz="2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49B5B4-AB0F-BB04-9005-AE6F42A35489}"/>
              </a:ext>
            </a:extLst>
          </p:cNvPr>
          <p:cNvSpPr txBox="1"/>
          <p:nvPr/>
        </p:nvSpPr>
        <p:spPr>
          <a:xfrm>
            <a:off x="9763836" y="442263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–</a:t>
            </a:r>
            <a:r>
              <a:rPr lang="en-US" sz="2800" i="1" dirty="0"/>
              <a:t>q</a:t>
            </a:r>
            <a:endParaRPr lang="en-US" sz="2800" baseline="-250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E90952-7990-14F9-1E98-52C083A2F1E3}"/>
              </a:ext>
            </a:extLst>
          </p:cNvPr>
          <p:cNvSpPr/>
          <p:nvPr/>
        </p:nvSpPr>
        <p:spPr>
          <a:xfrm>
            <a:off x="10247394" y="3296417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561834-2460-3ACB-DDC1-99BEA632B43A}"/>
              </a:ext>
            </a:extLst>
          </p:cNvPr>
          <p:cNvSpPr txBox="1"/>
          <p:nvPr/>
        </p:nvSpPr>
        <p:spPr>
          <a:xfrm>
            <a:off x="9894482" y="316155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605EDA2-F486-FF8F-FD4C-C1DDD9C194A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72390" y="2410066"/>
          <a:ext cx="45684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228600" progId="Equation.DSMT4">
                  <p:embed/>
                </p:oleObj>
              </mc:Choice>
              <mc:Fallback>
                <p:oleObj name="Equation" r:id="rId2" imgW="20304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3E1100B3-83D4-22B5-1091-ADFF356E71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72390" y="2410066"/>
                        <a:ext cx="45684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1279F548-8907-487F-C6C8-0AED1BF5738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33617" y="3717583"/>
          <a:ext cx="48519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640" imgH="228600" progId="Equation.DSMT4">
                  <p:embed/>
                </p:oleObj>
              </mc:Choice>
              <mc:Fallback>
                <p:oleObj name="Equation" r:id="rId4" imgW="215640" imgH="2286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F9B6D43-1CCE-EF18-7802-378EBFE62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33617" y="3717583"/>
                        <a:ext cx="48519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8B97E2F7-2041-057D-9CD1-5F443DE079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620171" y="2552941"/>
          <a:ext cx="3698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4880" imgH="164880" progId="Equation.DSMT4">
                  <p:embed/>
                </p:oleObj>
              </mc:Choice>
              <mc:Fallback>
                <p:oleObj name="Equation" r:id="rId6" imgW="164880" imgH="16488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8ED5B4FD-6607-E35F-7B65-2D2870F58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620171" y="2552941"/>
                        <a:ext cx="369887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62C96B6-9AA8-D7EA-FADA-0FFDA5617B42}"/>
              </a:ext>
            </a:extLst>
          </p:cNvPr>
          <p:cNvCxnSpPr>
            <a:cxnSpLocks/>
          </p:cNvCxnSpPr>
          <p:nvPr/>
        </p:nvCxnSpPr>
        <p:spPr>
          <a:xfrm flipH="1" flipV="1">
            <a:off x="10293691" y="3341847"/>
            <a:ext cx="3233" cy="1289304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7D6E99-413F-D7E7-8EFE-CF11478C3962}"/>
              </a:ext>
            </a:extLst>
          </p:cNvPr>
          <p:cNvCxnSpPr>
            <a:cxnSpLocks/>
          </p:cNvCxnSpPr>
          <p:nvPr/>
        </p:nvCxnSpPr>
        <p:spPr>
          <a:xfrm flipV="1">
            <a:off x="10293691" y="2049039"/>
            <a:ext cx="0" cy="1289304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25FB925-FA37-4B4F-D068-4A75358CEEC4}"/>
              </a:ext>
            </a:extLst>
          </p:cNvPr>
          <p:cNvCxnSpPr>
            <a:cxnSpLocks/>
          </p:cNvCxnSpPr>
          <p:nvPr/>
        </p:nvCxnSpPr>
        <p:spPr>
          <a:xfrm flipV="1">
            <a:off x="10289304" y="2203315"/>
            <a:ext cx="1660393" cy="1138685"/>
          </a:xfrm>
          <a:prstGeom prst="straightConnector1">
            <a:avLst/>
          </a:prstGeom>
          <a:ln w="190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8B9CD13-7A96-FE3B-F764-F00C6320A007}"/>
              </a:ext>
            </a:extLst>
          </p:cNvPr>
          <p:cNvCxnSpPr>
            <a:cxnSpLocks/>
          </p:cNvCxnSpPr>
          <p:nvPr/>
        </p:nvCxnSpPr>
        <p:spPr>
          <a:xfrm>
            <a:off x="10295173" y="2055427"/>
            <a:ext cx="1654524" cy="14438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850325-2FEC-1BB8-7927-5326A4D8B29B}"/>
              </a:ext>
            </a:extLst>
          </p:cNvPr>
          <p:cNvCxnSpPr>
            <a:cxnSpLocks/>
          </p:cNvCxnSpPr>
          <p:nvPr/>
        </p:nvCxnSpPr>
        <p:spPr>
          <a:xfrm flipV="1">
            <a:off x="10294185" y="2203315"/>
            <a:ext cx="1655512" cy="242902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CCF375C6-B925-C25D-1BDF-03CE682B35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66600" y="1676083"/>
          <a:ext cx="9969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44240" imgH="228600" progId="Equation.DSMT4">
                  <p:embed/>
                </p:oleObj>
              </mc:Choice>
              <mc:Fallback>
                <p:oleObj name="Equation" r:id="rId8" imgW="444240" imgH="22860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2C5E371B-6910-7806-E029-4EE85EBC3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66600" y="1676083"/>
                        <a:ext cx="9969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3C0942B6-19B3-0619-CB95-A53B64EB42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942388" y="3556076"/>
          <a:ext cx="1054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228600" progId="Equation.DSMT4">
                  <p:embed/>
                </p:oleObj>
              </mc:Choice>
              <mc:Fallback>
                <p:oleObj name="Equation" r:id="rId10" imgW="469800" imgH="228600" progId="Equation.DSMT4">
                  <p:embed/>
                  <p:pic>
                    <p:nvPicPr>
                      <p:cNvPr id="43" name="Object 42">
                        <a:extLst>
                          <a:ext uri="{FF2B5EF4-FFF2-40B4-BE49-F238E27FC236}">
                            <a16:creationId xmlns:a16="http://schemas.microsoft.com/office/drawing/2014/main" id="{0415AA0E-8BD9-2ECB-B3ED-CAE7FDDC28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942388" y="3556076"/>
                        <a:ext cx="105410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2920DF1-EA20-71B6-A31E-8EA199D7E702}"/>
              </a:ext>
            </a:extLst>
          </p:cNvPr>
          <p:cNvCxnSpPr>
            <a:cxnSpLocks/>
          </p:cNvCxnSpPr>
          <p:nvPr/>
        </p:nvCxnSpPr>
        <p:spPr>
          <a:xfrm flipV="1">
            <a:off x="9763836" y="2055427"/>
            <a:ext cx="0" cy="2587752"/>
          </a:xfrm>
          <a:prstGeom prst="straightConnector1">
            <a:avLst/>
          </a:prstGeom>
          <a:ln w="19050">
            <a:solidFill>
              <a:srgbClr val="FF66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84D3720B-8E19-C986-7195-A6510105E8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3090972"/>
          <a:ext cx="2857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8BD532D2-A1BD-E920-8758-AB0C2DEC91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8086" y="3090972"/>
                        <a:ext cx="2857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A6C965C-772F-E631-D56B-8C4ED2AA155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8086" y="5163550"/>
          <a:ext cx="1958990" cy="7860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44240" imgH="177480" progId="Equation.DSMT4">
                  <p:embed/>
                </p:oleObj>
              </mc:Choice>
              <mc:Fallback>
                <p:oleObj name="Equation" r:id="rId14" imgW="444240" imgH="17748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B087E2E-401C-6B6A-C643-26EFFC16D2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478086" y="5163550"/>
                        <a:ext cx="1958990" cy="7860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4DBDBD99-7806-90C6-7E46-2123A5E7B3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864519"/>
              </p:ext>
            </p:extLst>
          </p:nvPr>
        </p:nvGraphicFramePr>
        <p:xfrm>
          <a:off x="929667" y="1723285"/>
          <a:ext cx="4241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0760" imgH="431640" progId="Equation.DSMT4">
                  <p:embed/>
                </p:oleObj>
              </mc:Choice>
              <mc:Fallback>
                <p:oleObj name="Equation" r:id="rId16" imgW="2120760" imgH="43164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D09AC2E-D0AD-34B3-8E94-1DD70EAAF7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29667" y="1723285"/>
                        <a:ext cx="4241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4DCB919-ADFE-1705-C8E7-B84F94997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765402"/>
              </p:ext>
            </p:extLst>
          </p:nvPr>
        </p:nvGraphicFramePr>
        <p:xfrm>
          <a:off x="3134690" y="2997132"/>
          <a:ext cx="4409548" cy="1773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209680" imgH="888840" progId="Equation.DSMT4">
                  <p:embed/>
                </p:oleObj>
              </mc:Choice>
              <mc:Fallback>
                <p:oleObj name="Equation" r:id="rId18" imgW="2209680" imgH="888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134690" y="2997132"/>
                        <a:ext cx="4409548" cy="17739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8892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868A6-F657-2909-FF01-57D539C74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E9BEF65-8BA5-8943-1768-56EB7AF1A5F2}"/>
              </a:ext>
            </a:extLst>
          </p:cNvPr>
          <p:cNvSpPr/>
          <p:nvPr/>
        </p:nvSpPr>
        <p:spPr>
          <a:xfrm>
            <a:off x="8248348" y="1730743"/>
            <a:ext cx="2193106" cy="1604743"/>
          </a:xfrm>
          <a:custGeom>
            <a:avLst/>
            <a:gdLst>
              <a:gd name="connsiteX0" fmla="*/ 1779000 w 2211650"/>
              <a:gd name="connsiteY0" fmla="*/ 144831 h 1278267"/>
              <a:gd name="connsiteX1" fmla="*/ 884479 w 2211650"/>
              <a:gd name="connsiteY1" fmla="*/ 15622 h 1278267"/>
              <a:gd name="connsiteX2" fmla="*/ 19774 w 2211650"/>
              <a:gd name="connsiteY2" fmla="*/ 542396 h 1278267"/>
              <a:gd name="connsiteX3" fmla="*/ 377583 w 2211650"/>
              <a:gd name="connsiteY3" fmla="*/ 1148683 h 1278267"/>
              <a:gd name="connsiteX4" fmla="*/ 1480826 w 2211650"/>
              <a:gd name="connsiteY4" fmla="*/ 1238135 h 1278267"/>
              <a:gd name="connsiteX5" fmla="*/ 2186505 w 2211650"/>
              <a:gd name="connsiteY5" fmla="*/ 641787 h 1278267"/>
              <a:gd name="connsiteX6" fmla="*/ 2027479 w 2211650"/>
              <a:gd name="connsiteY6" fmla="*/ 204466 h 1278267"/>
              <a:gd name="connsiteX7" fmla="*/ 1779000 w 2211650"/>
              <a:gd name="connsiteY7" fmla="*/ 144831 h 1278267"/>
              <a:gd name="connsiteX0" fmla="*/ 1779000 w 2220898"/>
              <a:gd name="connsiteY0" fmla="*/ 145917 h 1279353"/>
              <a:gd name="connsiteX1" fmla="*/ 884479 w 2220898"/>
              <a:gd name="connsiteY1" fmla="*/ 16708 h 1279353"/>
              <a:gd name="connsiteX2" fmla="*/ 19774 w 2220898"/>
              <a:gd name="connsiteY2" fmla="*/ 543482 h 1279353"/>
              <a:gd name="connsiteX3" fmla="*/ 377583 w 2220898"/>
              <a:gd name="connsiteY3" fmla="*/ 1149769 h 1279353"/>
              <a:gd name="connsiteX4" fmla="*/ 1480826 w 2220898"/>
              <a:gd name="connsiteY4" fmla="*/ 1239221 h 1279353"/>
              <a:gd name="connsiteX5" fmla="*/ 2186505 w 2220898"/>
              <a:gd name="connsiteY5" fmla="*/ 642873 h 1279353"/>
              <a:gd name="connsiteX6" fmla="*/ 2097053 w 2220898"/>
              <a:gd name="connsiteY6" fmla="*/ 295004 h 1279353"/>
              <a:gd name="connsiteX7" fmla="*/ 1779000 w 2220898"/>
              <a:gd name="connsiteY7" fmla="*/ 145917 h 1279353"/>
              <a:gd name="connsiteX0" fmla="*/ 1779000 w 2193106"/>
              <a:gd name="connsiteY0" fmla="*/ 151721 h 1285157"/>
              <a:gd name="connsiteX1" fmla="*/ 884479 w 2193106"/>
              <a:gd name="connsiteY1" fmla="*/ 22512 h 1285157"/>
              <a:gd name="connsiteX2" fmla="*/ 19774 w 2193106"/>
              <a:gd name="connsiteY2" fmla="*/ 549286 h 1285157"/>
              <a:gd name="connsiteX3" fmla="*/ 377583 w 2193106"/>
              <a:gd name="connsiteY3" fmla="*/ 1155573 h 1285157"/>
              <a:gd name="connsiteX4" fmla="*/ 1480826 w 2193106"/>
              <a:gd name="connsiteY4" fmla="*/ 1245025 h 1285157"/>
              <a:gd name="connsiteX5" fmla="*/ 2186505 w 2193106"/>
              <a:gd name="connsiteY5" fmla="*/ 648677 h 1285157"/>
              <a:gd name="connsiteX6" fmla="*/ 1779000 w 2193106"/>
              <a:gd name="connsiteY6" fmla="*/ 151721 h 1285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3106" h="1285157">
                <a:moveTo>
                  <a:pt x="1779000" y="151721"/>
                </a:moveTo>
                <a:cubicBezTo>
                  <a:pt x="1561996" y="47360"/>
                  <a:pt x="1177683" y="-43749"/>
                  <a:pt x="884479" y="22512"/>
                </a:cubicBezTo>
                <a:cubicBezTo>
                  <a:pt x="591275" y="88773"/>
                  <a:pt x="104257" y="360443"/>
                  <a:pt x="19774" y="549286"/>
                </a:cubicBezTo>
                <a:cubicBezTo>
                  <a:pt x="-64709" y="738130"/>
                  <a:pt x="134074" y="1039617"/>
                  <a:pt x="377583" y="1155573"/>
                </a:cubicBezTo>
                <a:cubicBezTo>
                  <a:pt x="621092" y="1271529"/>
                  <a:pt x="1179339" y="1329508"/>
                  <a:pt x="1480826" y="1245025"/>
                </a:cubicBezTo>
                <a:cubicBezTo>
                  <a:pt x="1782313" y="1160542"/>
                  <a:pt x="2095396" y="820955"/>
                  <a:pt x="2186505" y="648677"/>
                </a:cubicBezTo>
                <a:cubicBezTo>
                  <a:pt x="2236201" y="466460"/>
                  <a:pt x="1996004" y="256082"/>
                  <a:pt x="1779000" y="151721"/>
                </a:cubicBezTo>
                <a:close/>
              </a:path>
            </a:pathLst>
          </a:cu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B615E0-2A6C-FA0F-406E-C35F8DD294B7}"/>
              </a:ext>
            </a:extLst>
          </p:cNvPr>
          <p:cNvSpPr/>
          <p:nvPr/>
        </p:nvSpPr>
        <p:spPr>
          <a:xfrm>
            <a:off x="9064238" y="2798904"/>
            <a:ext cx="365760" cy="36576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5F00E6-E1FF-FFA4-DE3A-496507E88DD4}"/>
              </a:ext>
            </a:extLst>
          </p:cNvPr>
          <p:cNvSpPr/>
          <p:nvPr/>
        </p:nvSpPr>
        <p:spPr>
          <a:xfrm>
            <a:off x="9211010" y="2940810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6781773-BE9B-E647-06EA-1475193A6102}"/>
              </a:ext>
            </a:extLst>
          </p:cNvPr>
          <p:cNvSpPr/>
          <p:nvPr/>
        </p:nvSpPr>
        <p:spPr>
          <a:xfrm>
            <a:off x="11915875" y="3146518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8985877-7292-F8D8-253D-797B9B8B3B46}"/>
              </a:ext>
            </a:extLst>
          </p:cNvPr>
          <p:cNvSpPr/>
          <p:nvPr/>
        </p:nvSpPr>
        <p:spPr>
          <a:xfrm>
            <a:off x="9517689" y="3874515"/>
            <a:ext cx="91440" cy="894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767FC-B673-A03D-DA0A-0833E16B2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Potential of a Continuous Charge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C8A139-271E-3A1A-5A07-723762E3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6791E-6A79-60C3-61AF-E2F89438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D55E3-4339-F7C5-03EB-CCD24397F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78BDE93-9F6C-FA11-6AE7-B0A5D6BF5C05}"/>
              </a:ext>
            </a:extLst>
          </p:cNvPr>
          <p:cNvCxnSpPr>
            <a:cxnSpLocks/>
          </p:cNvCxnSpPr>
          <p:nvPr/>
        </p:nvCxnSpPr>
        <p:spPr>
          <a:xfrm flipV="1">
            <a:off x="9563409" y="3183340"/>
            <a:ext cx="2411577" cy="73590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D52285E-3463-BAC8-81B8-1D0D1929EE02}"/>
              </a:ext>
            </a:extLst>
          </p:cNvPr>
          <p:cNvCxnSpPr>
            <a:cxnSpLocks/>
          </p:cNvCxnSpPr>
          <p:nvPr/>
        </p:nvCxnSpPr>
        <p:spPr>
          <a:xfrm flipH="1" flipV="1">
            <a:off x="9256730" y="2995851"/>
            <a:ext cx="311267" cy="928311"/>
          </a:xfrm>
          <a:prstGeom prst="straightConnector1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F930E33-A46F-828D-66EB-B1A400B60B2B}"/>
              </a:ext>
            </a:extLst>
          </p:cNvPr>
          <p:cNvSpPr txBox="1"/>
          <p:nvPr/>
        </p:nvSpPr>
        <p:spPr>
          <a:xfrm>
            <a:off x="9010086" y="1690688"/>
            <a:ext cx="492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i="1" dirty="0"/>
              <a:t>V</a:t>
            </a:r>
            <a:r>
              <a:rPr lang="en-US" sz="2800" i="1" dirty="0">
                <a:sym typeface="Symbol" panose="05050102010706020507" pitchFamily="18" charset="2"/>
              </a:rPr>
              <a:t>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2959B2-B8C0-63E4-2F13-775E37ED192F}"/>
              </a:ext>
            </a:extLst>
          </p:cNvPr>
          <p:cNvSpPr txBox="1"/>
          <p:nvPr/>
        </p:nvSpPr>
        <p:spPr>
          <a:xfrm>
            <a:off x="9396458" y="387378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O</a:t>
            </a:r>
            <a:endParaRPr lang="en-US" sz="28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5312A9-CD29-A935-B10D-D847B83BDFFD}"/>
              </a:ext>
            </a:extLst>
          </p:cNvPr>
          <p:cNvSpPr txBox="1"/>
          <p:nvPr/>
        </p:nvSpPr>
        <p:spPr>
          <a:xfrm>
            <a:off x="9185450" y="2482187"/>
            <a:ext cx="6270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Symbol" panose="05050102010706020507" pitchFamily="18" charset="2"/>
              </a:rPr>
              <a:t></a:t>
            </a:r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i="1" dirty="0">
                <a:sym typeface="Symbol" panose="05050102010706020507" pitchFamily="18" charset="2"/>
              </a:rPr>
              <a:t>v</a:t>
            </a:r>
            <a:endParaRPr lang="en-US" sz="2400" i="1" baseline="-25000" dirty="0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7CFA379A-0E30-5D6A-7202-2EC05216C61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52046" y="3416260"/>
          <a:ext cx="406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040" imgH="164880" progId="Equation.DSMT4">
                  <p:embed/>
                </p:oleObj>
              </mc:Choice>
              <mc:Fallback>
                <p:oleObj name="Equation" r:id="rId2" imgW="203040" imgH="164880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1768C613-B804-FED9-B3FD-C8ABA1609D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052046" y="3416260"/>
                        <a:ext cx="4064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>
            <a:extLst>
              <a:ext uri="{FF2B5EF4-FFF2-40B4-BE49-F238E27FC236}">
                <a16:creationId xmlns:a16="http://schemas.microsoft.com/office/drawing/2014/main" id="{DA393DE1-4E5A-9509-03C7-983A702938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29379" y="3536193"/>
          <a:ext cx="329760" cy="329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164880" progId="Equation.DSMT4">
                  <p:embed/>
                </p:oleObj>
              </mc:Choice>
              <mc:Fallback>
                <p:oleObj name="Equation" r:id="rId4" imgW="164880" imgH="164880" progId="Equation.DSMT4">
                  <p:embed/>
                  <p:pic>
                    <p:nvPicPr>
                      <p:cNvPr id="49" name="Object 48">
                        <a:extLst>
                          <a:ext uri="{FF2B5EF4-FFF2-40B4-BE49-F238E27FC236}">
                            <a16:creationId xmlns:a16="http://schemas.microsoft.com/office/drawing/2014/main" id="{84C10CF4-49D2-0BE2-9D91-E7656DAC4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29379" y="3536193"/>
                        <a:ext cx="329760" cy="3297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>
            <a:extLst>
              <a:ext uri="{FF2B5EF4-FFF2-40B4-BE49-F238E27FC236}">
                <a16:creationId xmlns:a16="http://schemas.microsoft.com/office/drawing/2014/main" id="{FA0D9941-8EB7-FF55-CFAB-0A26B599C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466121"/>
              </p:ext>
            </p:extLst>
          </p:nvPr>
        </p:nvGraphicFramePr>
        <p:xfrm>
          <a:off x="893762" y="3341667"/>
          <a:ext cx="4124325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73120" imgH="444240" progId="Equation.DSMT4">
                  <p:embed/>
                </p:oleObj>
              </mc:Choice>
              <mc:Fallback>
                <p:oleObj name="Equation" r:id="rId6" imgW="1473120" imgH="444240" progId="Equation.DSMT4">
                  <p:embed/>
                  <p:pic>
                    <p:nvPicPr>
                      <p:cNvPr id="50" name="Object 49">
                        <a:extLst>
                          <a:ext uri="{FF2B5EF4-FFF2-40B4-BE49-F238E27FC236}">
                            <a16:creationId xmlns:a16="http://schemas.microsoft.com/office/drawing/2014/main" id="{18E6AAB3-7569-12E0-ABED-514F1DCD3E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3762" y="3341667"/>
                        <a:ext cx="4124325" cy="12446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D303264-8E60-39E3-8B2C-6A272D26FB80}"/>
              </a:ext>
            </a:extLst>
          </p:cNvPr>
          <p:cNvSpPr txBox="1"/>
          <p:nvPr/>
        </p:nvSpPr>
        <p:spPr>
          <a:xfrm rot="193945">
            <a:off x="10013648" y="2692407"/>
            <a:ext cx="133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 </a:t>
            </a:r>
            <a:r>
              <a:rPr lang="en-US" sz="2400" dirty="0"/>
              <a:t>-</a:t>
            </a:r>
            <a:r>
              <a:rPr lang="en-US" sz="2400" b="1" dirty="0"/>
              <a:t> R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baseline="-25000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32B3D3-BE40-8E61-80E5-72F637EAD9C6}"/>
              </a:ext>
            </a:extLst>
          </p:cNvPr>
          <p:cNvCxnSpPr>
            <a:cxnSpLocks noChangeAspect="1"/>
            <a:endCxn id="41" idx="6"/>
          </p:cNvCxnSpPr>
          <p:nvPr/>
        </p:nvCxnSpPr>
        <p:spPr>
          <a:xfrm>
            <a:off x="9255246" y="2984574"/>
            <a:ext cx="2697028" cy="198487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2934CE1-6060-F34E-EBEA-E1CE2CA31F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474316"/>
              </p:ext>
            </p:extLst>
          </p:nvPr>
        </p:nvGraphicFramePr>
        <p:xfrm>
          <a:off x="3725068" y="4779952"/>
          <a:ext cx="4741863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12800" imgH="469800" progId="Equation.DSMT4">
                  <p:embed/>
                </p:oleObj>
              </mc:Choice>
              <mc:Fallback>
                <p:oleObj name="Equation" r:id="rId8" imgW="161280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FD7A798-CF4E-5606-DFCB-C8DB418703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25068" y="4779952"/>
                        <a:ext cx="4741863" cy="13827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2B435F2-A01D-E638-D1F2-3A6534FA07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3615430"/>
              </p:ext>
            </p:extLst>
          </p:nvPr>
        </p:nvGraphicFramePr>
        <p:xfrm>
          <a:off x="892623" y="1865405"/>
          <a:ext cx="4479925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600200" imgH="457200" progId="Equation.DSMT4">
                  <p:embed/>
                </p:oleObj>
              </mc:Choice>
              <mc:Fallback>
                <p:oleObj name="Equation" r:id="rId10" imgW="1600200" imgH="457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F2BE5DC1-17C1-1FDC-C253-014F6037C1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92623" y="1865405"/>
                        <a:ext cx="4479925" cy="12811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6EFEFCED-47E3-0053-C023-6F4AEF33B79A}"/>
              </a:ext>
            </a:extLst>
          </p:cNvPr>
          <p:cNvSpPr txBox="1"/>
          <p:nvPr/>
        </p:nvSpPr>
        <p:spPr>
          <a:xfrm>
            <a:off x="6345809" y="3746460"/>
            <a:ext cx="243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v</a:t>
            </a:r>
            <a:endParaRPr lang="en-US" sz="2800" i="1" baseline="-25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707E7C-C950-3C24-E232-D6B44307201A}"/>
              </a:ext>
            </a:extLst>
          </p:cNvPr>
          <p:cNvSpPr txBox="1"/>
          <p:nvPr/>
        </p:nvSpPr>
        <p:spPr>
          <a:xfrm>
            <a:off x="9520024" y="1985348"/>
            <a:ext cx="429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 dirty="0">
                <a:sym typeface="Symbol" panose="05050102010706020507" pitchFamily="18" charset="2"/>
              </a:rPr>
              <a:t></a:t>
            </a:r>
            <a:endParaRPr lang="en-US" sz="2400" i="1" baseline="-250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7A4FE6-9CFA-CCBD-FC31-09054FE19081}"/>
              </a:ext>
            </a:extLst>
          </p:cNvPr>
          <p:cNvSpPr txBox="1"/>
          <p:nvPr/>
        </p:nvSpPr>
        <p:spPr>
          <a:xfrm>
            <a:off x="10175205" y="1503019"/>
            <a:ext cx="1767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ym typeface="Symbol" panose="05050102010706020507" pitchFamily="18" charset="2"/>
              </a:rPr>
              <a:t>Volume charge density</a:t>
            </a:r>
            <a:endParaRPr lang="en-US" sz="2000" baseline="-25000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2B01E8B-253C-60D7-6E03-23F889FE67BE}"/>
              </a:ext>
            </a:extLst>
          </p:cNvPr>
          <p:cNvSpPr/>
          <p:nvPr/>
        </p:nvSpPr>
        <p:spPr>
          <a:xfrm>
            <a:off x="9942653" y="1724628"/>
            <a:ext cx="429783" cy="486137"/>
          </a:xfrm>
          <a:custGeom>
            <a:avLst/>
            <a:gdLst>
              <a:gd name="connsiteX0" fmla="*/ 370390 w 429783"/>
              <a:gd name="connsiteY0" fmla="*/ 0 h 486137"/>
              <a:gd name="connsiteX1" fmla="*/ 150471 w 429783"/>
              <a:gd name="connsiteY1" fmla="*/ 150471 h 486137"/>
              <a:gd name="connsiteX2" fmla="*/ 428263 w 429783"/>
              <a:gd name="connsiteY2" fmla="*/ 266218 h 486137"/>
              <a:gd name="connsiteX3" fmla="*/ 0 w 429783"/>
              <a:gd name="connsiteY3" fmla="*/ 486137 h 486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9783" h="486137">
                <a:moveTo>
                  <a:pt x="370390" y="0"/>
                </a:moveTo>
                <a:cubicBezTo>
                  <a:pt x="255607" y="53050"/>
                  <a:pt x="140825" y="106101"/>
                  <a:pt x="150471" y="150471"/>
                </a:cubicBezTo>
                <a:cubicBezTo>
                  <a:pt x="160116" y="194841"/>
                  <a:pt x="453341" y="210274"/>
                  <a:pt x="428263" y="266218"/>
                </a:cubicBezTo>
                <a:cubicBezTo>
                  <a:pt x="403185" y="322162"/>
                  <a:pt x="201592" y="404149"/>
                  <a:pt x="0" y="486137"/>
                </a:cubicBezTo>
              </a:path>
            </a:pathLst>
          </a:custGeom>
          <a:noFill/>
          <a:ln>
            <a:solidFill>
              <a:schemeClr val="tx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137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2703-49AC-3E6F-E52D-B45CE1DA1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D139C-07E6-E489-F078-EBA0CF471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80643" cy="1325563"/>
          </a:xfrm>
        </p:spPr>
        <p:txBody>
          <a:bodyPr/>
          <a:lstStyle/>
          <a:p>
            <a:r>
              <a:rPr lang="en-US" dirty="0"/>
              <a:t>Electric Potential of a Continuous Charge Distribution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58C37-4F59-6B60-8FFB-E19686AEF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3434D-CBD6-5ED9-CEA7-A972D3C12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3530-48B3-3C79-20C9-708774D6F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863E8F69-3582-F509-224B-051EE9E8F5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342588"/>
              </p:ext>
            </p:extLst>
          </p:nvPr>
        </p:nvGraphicFramePr>
        <p:xfrm>
          <a:off x="7646988" y="1878013"/>
          <a:ext cx="3548062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469800" progId="Equation.DSMT4">
                  <p:embed/>
                </p:oleObj>
              </mc:Choice>
              <mc:Fallback>
                <p:oleObj name="Equation" r:id="rId2" imgW="1612800" imgH="4698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9275C394-DE23-3FEF-F5D7-F997EAE58B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46988" y="1878013"/>
                        <a:ext cx="3548062" cy="103346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92CEA76-E3F7-3C1D-FCDE-A0EACACAEC81}"/>
              </a:ext>
            </a:extLst>
          </p:cNvPr>
          <p:cNvSpPr txBox="1"/>
          <p:nvPr/>
        </p:nvSpPr>
        <p:spPr>
          <a:xfrm>
            <a:off x="4045054" y="2133461"/>
            <a:ext cx="2435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v</a:t>
            </a:r>
            <a:endParaRPr lang="en-US" sz="2800" i="1" baseline="-25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14090-A8CD-61C0-99C8-0F74E43EAC81}"/>
              </a:ext>
            </a:extLst>
          </p:cNvPr>
          <p:cNvSpPr txBox="1"/>
          <p:nvPr/>
        </p:nvSpPr>
        <p:spPr>
          <a:xfrm>
            <a:off x="4054672" y="3563236"/>
            <a:ext cx="2509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baseline="-25000" dirty="0">
                <a:sym typeface="Symbol" panose="05050102010706020507" pitchFamily="18" charset="2"/>
              </a:rPr>
              <a:t>s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s</a:t>
            </a:r>
            <a:endParaRPr lang="en-US" sz="2800" i="1" baseline="-25000" dirty="0"/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4D983467-FC24-5DA8-AC53-1FC397C5A5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268976"/>
              </p:ext>
            </p:extLst>
          </p:nvPr>
        </p:nvGraphicFramePr>
        <p:xfrm>
          <a:off x="7670800" y="3308350"/>
          <a:ext cx="3575050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25400" imgH="469800" progId="Equation.DSMT4">
                  <p:embed/>
                </p:oleObj>
              </mc:Choice>
              <mc:Fallback>
                <p:oleObj name="Equation" r:id="rId4" imgW="1625400" imgH="469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C9AEC-4821-D421-0ED1-E6062F560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70800" y="3308350"/>
                        <a:ext cx="3575050" cy="103346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EEAA1B5-ABF5-6944-D0EC-9F1DFAB059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8896124"/>
              </p:ext>
            </p:extLst>
          </p:nvPr>
        </p:nvGraphicFramePr>
        <p:xfrm>
          <a:off x="7685088" y="4737100"/>
          <a:ext cx="3546475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469800" progId="Equation.DSMT4">
                  <p:embed/>
                </p:oleObj>
              </mc:Choice>
              <mc:Fallback>
                <p:oleObj name="Equation" r:id="rId6" imgW="1612800" imgH="46980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FACE4D2-2203-03B5-CC2F-47EB41007DB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85088" y="4737100"/>
                        <a:ext cx="3546475" cy="10350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0768F433-6F08-6E71-87E5-650487C4764A}"/>
              </a:ext>
            </a:extLst>
          </p:cNvPr>
          <p:cNvSpPr txBox="1"/>
          <p:nvPr/>
        </p:nvSpPr>
        <p:spPr>
          <a:xfrm>
            <a:off x="4088335" y="4959793"/>
            <a:ext cx="24416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sym typeface="Symbol" panose="05050102010706020507" pitchFamily="18" charset="2"/>
              </a:rPr>
              <a:t>d</a:t>
            </a:r>
            <a:r>
              <a:rPr lang="en-US" sz="2800" i="1" dirty="0" err="1">
                <a:sym typeface="Symbol" panose="05050102010706020507" pitchFamily="18" charset="2"/>
              </a:rPr>
              <a:t>q</a:t>
            </a:r>
            <a:r>
              <a:rPr lang="en-US" sz="2800" dirty="0"/>
              <a:t>′ </a:t>
            </a:r>
            <a:r>
              <a:rPr lang="en-US" sz="2800" i="1" dirty="0">
                <a:sym typeface="Symbol" panose="05050102010706020507" pitchFamily="18" charset="2"/>
              </a:rPr>
              <a:t>= </a:t>
            </a:r>
            <a:r>
              <a:rPr lang="en-US" sz="2800" baseline="-25000" dirty="0">
                <a:sym typeface="Symbol" panose="05050102010706020507" pitchFamily="18" charset="2"/>
              </a:rPr>
              <a:t>l</a:t>
            </a:r>
            <a:r>
              <a:rPr lang="en-US" sz="2800" dirty="0">
                <a:sym typeface="Symbol" panose="05050102010706020507" pitchFamily="18" charset="2"/>
              </a:rPr>
              <a:t>(</a:t>
            </a:r>
            <a:r>
              <a:rPr lang="en-US" sz="2800" b="1" dirty="0">
                <a:sym typeface="Symbol" panose="05050102010706020507" pitchFamily="18" charset="2"/>
              </a:rPr>
              <a:t>R</a:t>
            </a:r>
            <a:r>
              <a:rPr lang="en-US" sz="2800" dirty="0">
                <a:sym typeface="Symbol" panose="05050102010706020507" pitchFamily="18" charset="2"/>
              </a:rPr>
              <a:t>)d</a:t>
            </a:r>
            <a:r>
              <a:rPr lang="en-US" sz="2800" i="1" dirty="0">
                <a:sym typeface="Symbol" panose="05050102010706020507" pitchFamily="18" charset="2"/>
              </a:rPr>
              <a:t>l</a:t>
            </a:r>
            <a:endParaRPr lang="en-US" sz="2800" i="1" baseline="-25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A64ADA-1FA9-92CF-146C-B8B5DC46B4ED}"/>
              </a:ext>
            </a:extLst>
          </p:cNvPr>
          <p:cNvSpPr txBox="1"/>
          <p:nvPr/>
        </p:nvSpPr>
        <p:spPr>
          <a:xfrm>
            <a:off x="143677" y="2133461"/>
            <a:ext cx="3458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Volume charge density</a:t>
            </a:r>
            <a:endParaRPr lang="en-US" sz="2800" i="1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A3AC385-8223-5BEC-7D3A-B190588E3855}"/>
              </a:ext>
            </a:extLst>
          </p:cNvPr>
          <p:cNvSpPr txBox="1"/>
          <p:nvPr/>
        </p:nvSpPr>
        <p:spPr>
          <a:xfrm>
            <a:off x="143677" y="3502165"/>
            <a:ext cx="344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Surface charge density</a:t>
            </a:r>
            <a:endParaRPr lang="en-US" sz="2800" i="1" baseline="-25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0F371BA-3301-0DE3-1E18-9F7162618975}"/>
              </a:ext>
            </a:extLst>
          </p:cNvPr>
          <p:cNvSpPr txBox="1"/>
          <p:nvPr/>
        </p:nvSpPr>
        <p:spPr>
          <a:xfrm>
            <a:off x="143677" y="4929257"/>
            <a:ext cx="32848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ym typeface="Symbol" panose="05050102010706020507" pitchFamily="18" charset="2"/>
              </a:rPr>
              <a:t>Linear charge density</a:t>
            </a:r>
            <a:endParaRPr lang="en-US" sz="2800" i="1" baseline="-25000" dirty="0"/>
          </a:p>
        </p:txBody>
      </p:sp>
    </p:spTree>
    <p:extLst>
      <p:ext uri="{BB962C8B-B14F-4D97-AF65-F5344CB8AC3E}">
        <p14:creationId xmlns:p14="http://schemas.microsoft.com/office/powerpoint/2010/main" val="2006537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30DA36C2-2CA1-0D86-47FD-9DE36D01EF82}"/>
              </a:ext>
            </a:extLst>
          </p:cNvPr>
          <p:cNvSpPr/>
          <p:nvPr/>
        </p:nvSpPr>
        <p:spPr>
          <a:xfrm>
            <a:off x="8545101" y="2702892"/>
            <a:ext cx="3230877" cy="16024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45554E-0BA6-CEC2-19B2-877462BAF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70096" cy="1325563"/>
          </a:xfrm>
        </p:spPr>
        <p:txBody>
          <a:bodyPr/>
          <a:lstStyle/>
          <a:p>
            <a:r>
              <a:rPr lang="en-US" dirty="0"/>
              <a:t>Electric Potential of a Uniformly Charged Disk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B8F76-59B3-61D9-2D1F-86AFB472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16E09C-DBAF-A3AA-A340-939D6E945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A8172-155E-7F11-9425-C988F5E8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44</a:t>
            </a:fld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FB24F1-5029-8B7F-1B23-D46B987B3E45}"/>
              </a:ext>
            </a:extLst>
          </p:cNvPr>
          <p:cNvCxnSpPr>
            <a:cxnSpLocks/>
          </p:cNvCxnSpPr>
          <p:nvPr/>
        </p:nvCxnSpPr>
        <p:spPr>
          <a:xfrm flipV="1">
            <a:off x="10160540" y="1578782"/>
            <a:ext cx="0" cy="192532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759045C-57A0-DB54-0478-50471FF81C1E}"/>
              </a:ext>
            </a:extLst>
          </p:cNvPr>
          <p:cNvCxnSpPr>
            <a:cxnSpLocks/>
          </p:cNvCxnSpPr>
          <p:nvPr/>
        </p:nvCxnSpPr>
        <p:spPr>
          <a:xfrm flipV="1">
            <a:off x="10160539" y="2185842"/>
            <a:ext cx="0" cy="134381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E152FE7-0277-9E2A-11EF-423282A9D451}"/>
              </a:ext>
            </a:extLst>
          </p:cNvPr>
          <p:cNvCxnSpPr>
            <a:cxnSpLocks/>
          </p:cNvCxnSpPr>
          <p:nvPr/>
        </p:nvCxnSpPr>
        <p:spPr>
          <a:xfrm>
            <a:off x="10160540" y="3504102"/>
            <a:ext cx="191516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1E661A8-B3B7-4FE2-53B2-586D8EED6969}"/>
              </a:ext>
            </a:extLst>
          </p:cNvPr>
          <p:cNvCxnSpPr>
            <a:cxnSpLocks/>
          </p:cNvCxnSpPr>
          <p:nvPr/>
        </p:nvCxnSpPr>
        <p:spPr>
          <a:xfrm flipH="1">
            <a:off x="9004840" y="3504102"/>
            <a:ext cx="1155699" cy="859356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933A368E-53FE-E0B9-3C53-192BDC5290CD}"/>
              </a:ext>
            </a:extLst>
          </p:cNvPr>
          <p:cNvCxnSpPr/>
          <p:nvPr/>
        </p:nvCxnSpPr>
        <p:spPr>
          <a:xfrm>
            <a:off x="10160539" y="3504102"/>
            <a:ext cx="318635" cy="3716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AB3EB14-903E-8892-83C1-FCBCA4AD76B9}"/>
              </a:ext>
            </a:extLst>
          </p:cNvPr>
          <p:cNvCxnSpPr>
            <a:cxnSpLocks/>
          </p:cNvCxnSpPr>
          <p:nvPr/>
        </p:nvCxnSpPr>
        <p:spPr>
          <a:xfrm flipH="1" flipV="1">
            <a:off x="10160539" y="3504102"/>
            <a:ext cx="681287" cy="2899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3A44C3EE-5A1E-687A-48A7-6E3937361199}"/>
              </a:ext>
            </a:extLst>
          </p:cNvPr>
          <p:cNvSpPr txBox="1"/>
          <p:nvPr/>
        </p:nvSpPr>
        <p:spPr>
          <a:xfrm>
            <a:off x="8959421" y="426231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53697B0-73FA-233B-946F-845C3D89A7B2}"/>
              </a:ext>
            </a:extLst>
          </p:cNvPr>
          <p:cNvSpPr txBox="1"/>
          <p:nvPr/>
        </p:nvSpPr>
        <p:spPr>
          <a:xfrm>
            <a:off x="11904742" y="3448278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EF0D5F-8B57-D417-206B-EF849312654F}"/>
              </a:ext>
            </a:extLst>
          </p:cNvPr>
          <p:cNvSpPr txBox="1"/>
          <p:nvPr/>
        </p:nvSpPr>
        <p:spPr>
          <a:xfrm>
            <a:off x="10145637" y="1403713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40FAFBA-F6D4-836A-4B7F-223534E53C2C}"/>
              </a:ext>
            </a:extLst>
          </p:cNvPr>
          <p:cNvCxnSpPr>
            <a:cxnSpLocks/>
          </p:cNvCxnSpPr>
          <p:nvPr/>
        </p:nvCxnSpPr>
        <p:spPr>
          <a:xfrm>
            <a:off x="8744086" y="3119292"/>
            <a:ext cx="1401551" cy="38481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EBF80873-2DEF-AC4D-A92E-D8ABA61C4342}"/>
              </a:ext>
            </a:extLst>
          </p:cNvPr>
          <p:cNvSpPr txBox="1"/>
          <p:nvPr/>
        </p:nvSpPr>
        <p:spPr>
          <a:xfrm>
            <a:off x="9295431" y="298979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7CB06EA-F977-2CA0-D110-C6CA7F3B1A80}"/>
              </a:ext>
            </a:extLst>
          </p:cNvPr>
          <p:cNvSpPr txBox="1"/>
          <p:nvPr/>
        </p:nvSpPr>
        <p:spPr>
          <a:xfrm>
            <a:off x="9874999" y="27054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689CD1A-C50C-FD00-1C74-6EA88108829B}"/>
              </a:ext>
            </a:extLst>
          </p:cNvPr>
          <p:cNvSpPr txBox="1"/>
          <p:nvPr/>
        </p:nvSpPr>
        <p:spPr>
          <a:xfrm>
            <a:off x="10133211" y="3609397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>
                <a:sym typeface="Symbol" panose="05050102010706020507" pitchFamily="18" charset="2"/>
              </a:rPr>
              <a:t></a:t>
            </a:r>
            <a:endParaRPr lang="en-US" b="1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3AA1919-FAE7-A2F7-AC4D-BE3B39BB6EE3}"/>
              </a:ext>
            </a:extLst>
          </p:cNvPr>
          <p:cNvSpPr txBox="1"/>
          <p:nvPr/>
        </p:nvSpPr>
        <p:spPr>
          <a:xfrm>
            <a:off x="10116667" y="1956489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(0, 0</a:t>
            </a:r>
            <a:r>
              <a:rPr lang="en-US" i="1" dirty="0"/>
              <a:t>, z</a:t>
            </a:r>
            <a:r>
              <a:rPr lang="en-US" dirty="0"/>
              <a:t>)</a:t>
            </a:r>
          </a:p>
        </p:txBody>
      </p:sp>
      <p:sp>
        <p:nvSpPr>
          <p:cNvPr id="100" name="Block Arc 99">
            <a:extLst>
              <a:ext uri="{FF2B5EF4-FFF2-40B4-BE49-F238E27FC236}">
                <a16:creationId xmlns:a16="http://schemas.microsoft.com/office/drawing/2014/main" id="{8A70AC37-2F5E-3722-E069-1A6BA590426A}"/>
              </a:ext>
            </a:extLst>
          </p:cNvPr>
          <p:cNvSpPr/>
          <p:nvPr/>
        </p:nvSpPr>
        <p:spPr>
          <a:xfrm>
            <a:off x="8545098" y="2702891"/>
            <a:ext cx="3037843" cy="1401375"/>
          </a:xfrm>
          <a:prstGeom prst="blockArc">
            <a:avLst>
              <a:gd name="adj1" fmla="val 1560930"/>
              <a:gd name="adj2" fmla="val 2974918"/>
              <a:gd name="adj3" fmla="val 14584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8F0F53-302F-43B1-D77E-9AC00F5C998C}"/>
              </a:ext>
            </a:extLst>
          </p:cNvPr>
          <p:cNvCxnSpPr>
            <a:cxnSpLocks/>
          </p:cNvCxnSpPr>
          <p:nvPr/>
        </p:nvCxnSpPr>
        <p:spPr>
          <a:xfrm>
            <a:off x="10160540" y="3504102"/>
            <a:ext cx="594158" cy="41036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6C1D8438-4C1C-7A7B-0F34-8AEC2857EC9C}"/>
              </a:ext>
            </a:extLst>
          </p:cNvPr>
          <p:cNvSpPr txBox="1"/>
          <p:nvPr/>
        </p:nvSpPr>
        <p:spPr>
          <a:xfrm>
            <a:off x="10865997" y="3619025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i="1" dirty="0"/>
              <a:t>r</a:t>
            </a:r>
            <a:r>
              <a:rPr lang="en-US" sz="1400" i="1" dirty="0">
                <a:sym typeface="Symbol" panose="05050102010706020507" pitchFamily="18" charset="2"/>
              </a:rPr>
              <a:t></a:t>
            </a:r>
            <a:endParaRPr lang="en-US" sz="1400" i="1" dirty="0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E0EF6C82-7F15-B49C-3EAC-FD53FD99DDC9}"/>
              </a:ext>
            </a:extLst>
          </p:cNvPr>
          <p:cNvCxnSpPr>
            <a:cxnSpLocks/>
          </p:cNvCxnSpPr>
          <p:nvPr/>
        </p:nvCxnSpPr>
        <p:spPr>
          <a:xfrm flipH="1" flipV="1">
            <a:off x="10160539" y="2185842"/>
            <a:ext cx="594360" cy="172862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>
            <a:extLst>
              <a:ext uri="{FF2B5EF4-FFF2-40B4-BE49-F238E27FC236}">
                <a16:creationId xmlns:a16="http://schemas.microsoft.com/office/drawing/2014/main" id="{DF46D3A6-A7EF-323F-20F7-B52FA82B182C}"/>
              </a:ext>
            </a:extLst>
          </p:cNvPr>
          <p:cNvSpPr txBox="1"/>
          <p:nvPr/>
        </p:nvSpPr>
        <p:spPr>
          <a:xfrm>
            <a:off x="8870029" y="3464416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endParaRPr lang="en-US" baseline="-250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E902868-F7DC-4D27-B8AD-BD85C396853B}"/>
              </a:ext>
            </a:extLst>
          </p:cNvPr>
          <p:cNvSpPr txBox="1"/>
          <p:nvPr/>
        </p:nvSpPr>
        <p:spPr>
          <a:xfrm rot="4298898">
            <a:off x="10239366" y="2930603"/>
            <a:ext cx="91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|R - R</a:t>
            </a:r>
            <a:r>
              <a:rPr lang="en-US" b="1" dirty="0">
                <a:sym typeface="Symbol" panose="05050102010706020507" pitchFamily="18" charset="2"/>
              </a:rPr>
              <a:t>|</a:t>
            </a:r>
            <a:endParaRPr lang="en-US" b="1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C40974B-72FD-D9E7-A731-BC2F45F152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329124"/>
              </p:ext>
            </p:extLst>
          </p:nvPr>
        </p:nvGraphicFramePr>
        <p:xfrm>
          <a:off x="786054" y="1646650"/>
          <a:ext cx="18192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5480" imgH="253800" progId="Equation.DSMT4">
                  <p:embed/>
                </p:oleObj>
              </mc:Choice>
              <mc:Fallback>
                <p:oleObj name="Equation" r:id="rId2" imgW="825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86054" y="1646650"/>
                        <a:ext cx="1819275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A040804E-81B3-BABE-2E30-56C13BDC38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775809"/>
              </p:ext>
            </p:extLst>
          </p:nvPr>
        </p:nvGraphicFramePr>
        <p:xfrm>
          <a:off x="3186511" y="1694757"/>
          <a:ext cx="10064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7200" imgH="164880" progId="Equation.DSMT4">
                  <p:embed/>
                </p:oleObj>
              </mc:Choice>
              <mc:Fallback>
                <p:oleObj name="Equation" r:id="rId4" imgW="457200" imgH="1648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C40974B-72FD-D9E7-A731-BC2F45F15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6511" y="1694757"/>
                        <a:ext cx="100647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840B339-539C-5B0B-996B-7D69829B8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913525"/>
              </p:ext>
            </p:extLst>
          </p:nvPr>
        </p:nvGraphicFramePr>
        <p:xfrm>
          <a:off x="4903355" y="1687859"/>
          <a:ext cx="11191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177480" progId="Equation.DSMT4">
                  <p:embed/>
                </p:oleObj>
              </mc:Choice>
              <mc:Fallback>
                <p:oleObj name="Equation" r:id="rId6" imgW="50796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40804E-81B3-BABE-2E30-56C13BDC3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03355" y="1687859"/>
                        <a:ext cx="1119187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F9E788B-9E54-9B3A-3B4A-A3CF1A14B0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817197"/>
              </p:ext>
            </p:extLst>
          </p:nvPr>
        </p:nvGraphicFramePr>
        <p:xfrm>
          <a:off x="6699454" y="1564770"/>
          <a:ext cx="2655887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06360" imgH="291960" progId="Equation.DSMT4">
                  <p:embed/>
                </p:oleObj>
              </mc:Choice>
              <mc:Fallback>
                <p:oleObj name="Equation" r:id="rId8" imgW="120636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40804E-81B3-BABE-2E30-56C13BDC3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699454" y="1564770"/>
                        <a:ext cx="2655887" cy="642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DC285C2-CBA5-5BD2-B16A-4039CCC795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151095"/>
              </p:ext>
            </p:extLst>
          </p:nvPr>
        </p:nvGraphicFramePr>
        <p:xfrm>
          <a:off x="5940889" y="2472313"/>
          <a:ext cx="220821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02960" imgH="228600" progId="Equation.DSMT4">
                  <p:embed/>
                </p:oleObj>
              </mc:Choice>
              <mc:Fallback>
                <p:oleObj name="Equation" r:id="rId10" imgW="1002960" imgH="2286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40804E-81B3-BABE-2E30-56C13BDC3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0889" y="2472313"/>
                        <a:ext cx="2208212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3E2DACD-99B1-E992-C9F0-E22F3AF12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902339"/>
              </p:ext>
            </p:extLst>
          </p:nvPr>
        </p:nvGraphicFramePr>
        <p:xfrm>
          <a:off x="786054" y="2466720"/>
          <a:ext cx="16764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53800" progId="Equation.DSMT4">
                  <p:embed/>
                </p:oleObj>
              </mc:Choice>
              <mc:Fallback>
                <p:oleObj name="Equation" r:id="rId12" imgW="761760" imgH="2538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C285C2-CBA5-5BD2-B16A-4039CCC79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86054" y="2466720"/>
                        <a:ext cx="1676400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19D7554-3AFA-B90B-67E2-C50B2B23D1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85917"/>
              </p:ext>
            </p:extLst>
          </p:nvPr>
        </p:nvGraphicFramePr>
        <p:xfrm>
          <a:off x="3193413" y="2523078"/>
          <a:ext cx="18732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850680" imgH="203040" progId="Equation.DSMT4">
                  <p:embed/>
                </p:oleObj>
              </mc:Choice>
              <mc:Fallback>
                <p:oleObj name="Equation" r:id="rId14" imgW="85068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C285C2-CBA5-5BD2-B16A-4039CCC79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93413" y="2523078"/>
                        <a:ext cx="1873250" cy="44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049C67DC-1501-A4EB-3C09-B1EFE58EAF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280115"/>
              </p:ext>
            </p:extLst>
          </p:nvPr>
        </p:nvGraphicFramePr>
        <p:xfrm>
          <a:off x="823913" y="3251200"/>
          <a:ext cx="629602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098520" imgH="965160" progId="Equation.DSMT4">
                  <p:embed/>
                </p:oleObj>
              </mc:Choice>
              <mc:Fallback>
                <p:oleObj name="Equation" r:id="rId16" imgW="3098520" imgH="965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23913" y="3251200"/>
                        <a:ext cx="6296025" cy="19605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4C7B0388-8240-039E-1835-D01FF353551D}"/>
              </a:ext>
            </a:extLst>
          </p:cNvPr>
          <p:cNvSpPr txBox="1"/>
          <p:nvPr/>
        </p:nvSpPr>
        <p:spPr>
          <a:xfrm>
            <a:off x="10646901" y="3769858"/>
            <a:ext cx="3898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</a:t>
            </a:r>
            <a:r>
              <a:rPr lang="en-US" sz="1400" i="1" dirty="0"/>
              <a:t>s</a:t>
            </a:r>
            <a:r>
              <a:rPr lang="en-US" sz="1400" i="1" dirty="0">
                <a:sym typeface="Symbol" panose="05050102010706020507" pitchFamily="18" charset="2"/>
              </a:rPr>
              <a:t></a:t>
            </a:r>
            <a:endParaRPr lang="en-US" sz="1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C53612-DF0D-B7AF-5B8A-8383F338E667}"/>
              </a:ext>
            </a:extLst>
          </p:cNvPr>
          <p:cNvSpPr txBox="1"/>
          <p:nvPr/>
        </p:nvSpPr>
        <p:spPr>
          <a:xfrm rot="20755176">
            <a:off x="10672960" y="3923746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/>
              <a:t>r</a:t>
            </a:r>
            <a:r>
              <a:rPr lang="en-US" sz="1400" i="1" dirty="0" err="1">
                <a:sym typeface="Symbol" panose="05050102010706020507" pitchFamily="18" charset="2"/>
              </a:rPr>
              <a:t></a:t>
            </a:r>
            <a:r>
              <a:rPr lang="en-US" sz="1400" dirty="0" err="1"/>
              <a:t>d</a:t>
            </a:r>
            <a:r>
              <a:rPr lang="en-US" sz="1400" i="1" dirty="0">
                <a:sym typeface="Symbol" panose="05050102010706020507" pitchFamily="18" charset="2"/>
              </a:rPr>
              <a:t></a:t>
            </a:r>
            <a:endParaRPr lang="en-US" sz="1400" i="1" dirty="0"/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30AD78B6-254F-49EA-D6CA-51C417739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864170"/>
              </p:ext>
            </p:extLst>
          </p:nvPr>
        </p:nvGraphicFramePr>
        <p:xfrm>
          <a:off x="993775" y="5227638"/>
          <a:ext cx="810260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87720" imgH="482400" progId="Equation.DSMT4">
                  <p:embed/>
                </p:oleObj>
              </mc:Choice>
              <mc:Fallback>
                <p:oleObj name="Equation" r:id="rId18" imgW="3987720" imgH="482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049C67DC-1501-A4EB-3C09-B1EFE58EAF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93775" y="5227638"/>
                        <a:ext cx="8102600" cy="9794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112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7D86F-5E63-EAD8-E3BA-DCB9875C6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of a Finite Line Charge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C4672A-2E23-5352-E7EE-7C7A67C88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A197F-2690-6C41-D937-C5C8290DF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E4924-DCF8-F2F5-BE36-9F43A4CC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53CE90-A324-832F-5898-DBCF5D8689FB}"/>
              </a:ext>
            </a:extLst>
          </p:cNvPr>
          <p:cNvCxnSpPr>
            <a:cxnSpLocks/>
          </p:cNvCxnSpPr>
          <p:nvPr/>
        </p:nvCxnSpPr>
        <p:spPr>
          <a:xfrm flipV="1">
            <a:off x="10955670" y="2115495"/>
            <a:ext cx="0" cy="3519992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D3BA683-8707-F3FD-A774-D71AD20F2235}"/>
              </a:ext>
            </a:extLst>
          </p:cNvPr>
          <p:cNvSpPr txBox="1"/>
          <p:nvPr/>
        </p:nvSpPr>
        <p:spPr>
          <a:xfrm>
            <a:off x="10729002" y="1896270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227115-0BD8-E169-6D28-64911B28623D}"/>
              </a:ext>
            </a:extLst>
          </p:cNvPr>
          <p:cNvCxnSpPr>
            <a:cxnSpLocks/>
          </p:cNvCxnSpPr>
          <p:nvPr/>
        </p:nvCxnSpPr>
        <p:spPr>
          <a:xfrm>
            <a:off x="10955670" y="3269968"/>
            <a:ext cx="0" cy="21175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5DEDE77-724B-3A46-DAEB-3B6C263F1C44}"/>
              </a:ext>
            </a:extLst>
          </p:cNvPr>
          <p:cNvSpPr/>
          <p:nvPr/>
        </p:nvSpPr>
        <p:spPr>
          <a:xfrm>
            <a:off x="10923666" y="4278972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A4E5C9-A1F2-ECFC-1635-D765FC33A222}"/>
              </a:ext>
            </a:extLst>
          </p:cNvPr>
          <p:cNvCxnSpPr>
            <a:cxnSpLocks/>
          </p:cNvCxnSpPr>
          <p:nvPr/>
        </p:nvCxnSpPr>
        <p:spPr>
          <a:xfrm>
            <a:off x="11451480" y="3289522"/>
            <a:ext cx="0" cy="1053458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E9B014F-70D6-3F35-EB53-17250C53D477}"/>
              </a:ext>
            </a:extLst>
          </p:cNvPr>
          <p:cNvCxnSpPr>
            <a:cxnSpLocks/>
          </p:cNvCxnSpPr>
          <p:nvPr/>
        </p:nvCxnSpPr>
        <p:spPr>
          <a:xfrm flipH="1" flipV="1">
            <a:off x="11084716" y="3670896"/>
            <a:ext cx="0" cy="640080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D431260-8F9C-9A34-4355-7AE9CD12B9E5}"/>
              </a:ext>
            </a:extLst>
          </p:cNvPr>
          <p:cNvCxnSpPr>
            <a:cxnSpLocks/>
          </p:cNvCxnSpPr>
          <p:nvPr/>
        </p:nvCxnSpPr>
        <p:spPr>
          <a:xfrm>
            <a:off x="11451480" y="4335967"/>
            <a:ext cx="0" cy="1051560"/>
          </a:xfrm>
          <a:prstGeom prst="straightConnector1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58FEB8F-4301-C3E7-4295-1D520D73104E}"/>
              </a:ext>
            </a:extLst>
          </p:cNvPr>
          <p:cNvCxnSpPr>
            <a:cxnSpLocks/>
          </p:cNvCxnSpPr>
          <p:nvPr/>
        </p:nvCxnSpPr>
        <p:spPr>
          <a:xfrm flipV="1">
            <a:off x="10840819" y="2792372"/>
            <a:ext cx="0" cy="151504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E5A6C9C-9542-C074-87D8-5AE47A43D0F3}"/>
              </a:ext>
            </a:extLst>
          </p:cNvPr>
          <p:cNvSpPr txBox="1"/>
          <p:nvPr/>
        </p:nvSpPr>
        <p:spPr>
          <a:xfrm>
            <a:off x="10539770" y="33738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59AAFD-939B-3393-6216-C6C068582E8D}"/>
              </a:ext>
            </a:extLst>
          </p:cNvPr>
          <p:cNvSpPr txBox="1"/>
          <p:nvPr/>
        </p:nvSpPr>
        <p:spPr>
          <a:xfrm>
            <a:off x="11020193" y="3849612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</a:t>
            </a:r>
            <a:r>
              <a:rPr lang="en-US" b="1" dirty="0">
                <a:sym typeface="Symbol" panose="05050102010706020507" pitchFamily="18" charset="2"/>
              </a:rPr>
              <a:t></a:t>
            </a:r>
            <a:endParaRPr lang="en-US" b="1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C22E311-029A-D764-4737-8CD866796753}"/>
              </a:ext>
            </a:extLst>
          </p:cNvPr>
          <p:cNvSpPr/>
          <p:nvPr/>
        </p:nvSpPr>
        <p:spPr>
          <a:xfrm>
            <a:off x="10923666" y="3638892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9A3106-3E60-A182-2CC7-D213CA673A13}"/>
              </a:ext>
            </a:extLst>
          </p:cNvPr>
          <p:cNvSpPr/>
          <p:nvPr/>
        </p:nvSpPr>
        <p:spPr>
          <a:xfrm>
            <a:off x="10923666" y="2756672"/>
            <a:ext cx="64008" cy="6400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EF66A2-929F-FE33-D0EC-ACEFEDD0F922}"/>
              </a:ext>
            </a:extLst>
          </p:cNvPr>
          <p:cNvSpPr txBox="1"/>
          <p:nvPr/>
        </p:nvSpPr>
        <p:spPr>
          <a:xfrm>
            <a:off x="10671993" y="4239097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DDA236-1112-88C3-4BCC-0F77E482A22E}"/>
              </a:ext>
            </a:extLst>
          </p:cNvPr>
          <p:cNvSpPr txBox="1"/>
          <p:nvPr/>
        </p:nvSpPr>
        <p:spPr>
          <a:xfrm>
            <a:off x="10936930" y="4662507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l</a:t>
            </a:r>
            <a:endParaRPr lang="en-US" dirty="0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9875218C-4F5A-CA71-19CE-971A4BBE1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320692"/>
              </p:ext>
            </p:extLst>
          </p:nvPr>
        </p:nvGraphicFramePr>
        <p:xfrm>
          <a:off x="11452142" y="4574480"/>
          <a:ext cx="228710" cy="545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393480" progId="Equation.DSMT4">
                  <p:embed/>
                </p:oleObj>
              </mc:Choice>
              <mc:Fallback>
                <p:oleObj name="Equation" r:id="rId2" imgW="1648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52142" y="4574480"/>
                        <a:ext cx="228710" cy="545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3D556D44-D2F6-AB40-4B14-250DCB55D7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699318"/>
              </p:ext>
            </p:extLst>
          </p:nvPr>
        </p:nvGraphicFramePr>
        <p:xfrm>
          <a:off x="11450121" y="3558471"/>
          <a:ext cx="228710" cy="545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4880" imgH="393480" progId="Equation.DSMT4">
                  <p:embed/>
                </p:oleObj>
              </mc:Choice>
              <mc:Fallback>
                <p:oleObj name="Equation" r:id="rId2" imgW="164880" imgH="39348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9875218C-4F5A-CA71-19CE-971A4BBE1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50121" y="3558471"/>
                        <a:ext cx="228710" cy="5453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ACDD0787-3538-BD4B-C1D1-2CF578971794}"/>
              </a:ext>
            </a:extLst>
          </p:cNvPr>
          <p:cNvSpPr txBox="1"/>
          <p:nvPr/>
        </p:nvSpPr>
        <p:spPr>
          <a:xfrm>
            <a:off x="10929000" y="2537397"/>
            <a:ext cx="27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803A76-9107-0B56-F84C-D6BB68DC9117}"/>
              </a:ext>
            </a:extLst>
          </p:cNvPr>
          <p:cNvSpPr txBox="1"/>
          <p:nvPr/>
        </p:nvSpPr>
        <p:spPr>
          <a:xfrm>
            <a:off x="10926978" y="338573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z</a:t>
            </a:r>
            <a:r>
              <a:rPr lang="en-US" i="1" dirty="0">
                <a:sym typeface="Symbol" panose="05050102010706020507" pitchFamily="18" charset="2"/>
              </a:rPr>
              <a:t></a:t>
            </a:r>
            <a:endParaRPr lang="en-US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B5A37548-7242-49FF-D4DE-A9BE19FB5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902003"/>
              </p:ext>
            </p:extLst>
          </p:nvPr>
        </p:nvGraphicFramePr>
        <p:xfrm>
          <a:off x="450850" y="1450975"/>
          <a:ext cx="2490788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431640" progId="Equation.DSMT4">
                  <p:embed/>
                </p:oleObj>
              </mc:Choice>
              <mc:Fallback>
                <p:oleObj name="Equation" r:id="rId4" imgW="11300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C40974B-72FD-D9E7-A731-BC2F45F152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0850" y="1450975"/>
                        <a:ext cx="2490788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703AFAB7-D7D6-599E-7345-9D9D73B52F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191720"/>
              </p:ext>
            </p:extLst>
          </p:nvPr>
        </p:nvGraphicFramePr>
        <p:xfrm>
          <a:off x="3308824" y="1701352"/>
          <a:ext cx="10064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57200" imgH="164880" progId="Equation.DSMT4">
                  <p:embed/>
                </p:oleObj>
              </mc:Choice>
              <mc:Fallback>
                <p:oleObj name="Equation" r:id="rId6" imgW="457200" imgH="164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A040804E-81B3-BABE-2E30-56C13BDC38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08824" y="1701352"/>
                        <a:ext cx="1006475" cy="363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1BB642E6-91F4-D9FF-FAEE-6548089A4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43901"/>
              </p:ext>
            </p:extLst>
          </p:nvPr>
        </p:nvGraphicFramePr>
        <p:xfrm>
          <a:off x="4889500" y="1700213"/>
          <a:ext cx="114776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164880" progId="Equation.DSMT4">
                  <p:embed/>
                </p:oleObj>
              </mc:Choice>
              <mc:Fallback>
                <p:oleObj name="Equation" r:id="rId8" imgW="520560" imgH="1648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8840B339-539C-5B0B-996B-7D69829B8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9500" y="1700213"/>
                        <a:ext cx="1147763" cy="363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C3BE0FC-D1DF-0370-A8E8-D91FEBCE34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552791"/>
              </p:ext>
            </p:extLst>
          </p:nvPr>
        </p:nvGraphicFramePr>
        <p:xfrm>
          <a:off x="6964363" y="1606550"/>
          <a:ext cx="2124075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65160" imgH="253800" progId="Equation.DSMT4">
                  <p:embed/>
                </p:oleObj>
              </mc:Choice>
              <mc:Fallback>
                <p:oleObj name="Equation" r:id="rId10" imgW="96516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F9E788B-9E54-9B3A-3B4A-A3CF1A14B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64363" y="1606550"/>
                        <a:ext cx="2124075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718C047E-80AA-19F3-AD7A-3B5C56B5D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371049"/>
              </p:ext>
            </p:extLst>
          </p:nvPr>
        </p:nvGraphicFramePr>
        <p:xfrm>
          <a:off x="5453063" y="2498725"/>
          <a:ext cx="15081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DC285C2-CBA5-5BD2-B16A-4039CCC795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53063" y="2498725"/>
                        <a:ext cx="1508125" cy="504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FE411E0-1252-2AD0-AC9B-04BE39017F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28210"/>
              </p:ext>
            </p:extLst>
          </p:nvPr>
        </p:nvGraphicFramePr>
        <p:xfrm>
          <a:off x="508876" y="2496344"/>
          <a:ext cx="161925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36560" imgH="253800" progId="Equation.DSMT4">
                  <p:embed/>
                </p:oleObj>
              </mc:Choice>
              <mc:Fallback>
                <p:oleObj name="Equation" r:id="rId14" imgW="736560" imgH="253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3E2DACD-99B1-E992-C9F0-E22F3AF122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8876" y="2496344"/>
                        <a:ext cx="1619250" cy="560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FC788A9E-4217-E210-01E9-FB957D473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492774"/>
              </p:ext>
            </p:extLst>
          </p:nvPr>
        </p:nvGraphicFramePr>
        <p:xfrm>
          <a:off x="3329870" y="2574093"/>
          <a:ext cx="117475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533160" imgH="177480" progId="Equation.DSMT4">
                  <p:embed/>
                </p:oleObj>
              </mc:Choice>
              <mc:Fallback>
                <p:oleObj name="Equation" r:id="rId16" imgW="533160" imgH="177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19D7554-3AFA-B90B-67E2-C50B2B23D1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29870" y="2574093"/>
                        <a:ext cx="1174750" cy="39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A754E7C4-B93A-A757-E997-A7CFE632B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775727"/>
              </p:ext>
            </p:extLst>
          </p:nvPr>
        </p:nvGraphicFramePr>
        <p:xfrm>
          <a:off x="508876" y="3124338"/>
          <a:ext cx="8893176" cy="159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381200" imgH="787320" progId="Equation.DSMT4">
                  <p:embed/>
                </p:oleObj>
              </mc:Choice>
              <mc:Fallback>
                <p:oleObj name="Equation" r:id="rId18" imgW="438120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8876" y="3124338"/>
                        <a:ext cx="8893176" cy="1598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EE8A2669-0ECD-A375-8865-FC412E445F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548680"/>
              </p:ext>
            </p:extLst>
          </p:nvPr>
        </p:nvGraphicFramePr>
        <p:xfrm>
          <a:off x="598988" y="5031839"/>
          <a:ext cx="7432621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87720" imgH="711000" progId="Equation.DSMT4">
                  <p:embed/>
                </p:oleObj>
              </mc:Choice>
              <mc:Fallback>
                <p:oleObj name="Equation" r:id="rId20" imgW="398772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8988" y="5031839"/>
                        <a:ext cx="7432621" cy="1325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86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4DFE3-7B06-B2F4-5915-B92851658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 Charged Spherical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2A018-C69C-3D0D-B054-10255C93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17974" cy="4351338"/>
          </a:xfrm>
        </p:spPr>
        <p:txBody>
          <a:bodyPr/>
          <a:lstStyle/>
          <a:p>
            <a:r>
              <a:rPr lang="en-US" dirty="0"/>
              <a:t>Electric field and potential of a uniformly charged spherical shell in air</a:t>
            </a:r>
          </a:p>
          <a:p>
            <a:pPr lvl="1"/>
            <a:r>
              <a:rPr lang="en-US" dirty="0"/>
              <a:t>Inside the sphere (</a:t>
            </a:r>
            <a:r>
              <a:rPr lang="en-US" i="1" dirty="0"/>
              <a:t>R</a:t>
            </a:r>
            <a:r>
              <a:rPr lang="en-US" dirty="0"/>
              <a:t> &lt; </a:t>
            </a:r>
            <a:r>
              <a:rPr lang="en-US" i="1" dirty="0"/>
              <a:t>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Outside the sphere (</a:t>
            </a:r>
            <a:r>
              <a:rPr lang="en-US" i="1" dirty="0"/>
              <a:t>R</a:t>
            </a:r>
            <a:r>
              <a:rPr lang="en-US" dirty="0"/>
              <a:t> &gt; </a:t>
            </a:r>
            <a:r>
              <a:rPr lang="en-US" i="1" dirty="0"/>
              <a:t>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At the sphere surface (</a:t>
            </a:r>
            <a:r>
              <a:rPr lang="en-US" i="1" dirty="0"/>
              <a:t>R</a:t>
            </a:r>
            <a:r>
              <a:rPr lang="en-US" dirty="0"/>
              <a:t> = </a:t>
            </a:r>
            <a:r>
              <a:rPr lang="en-US" i="1" dirty="0"/>
              <a:t>a</a:t>
            </a:r>
            <a:r>
              <a:rPr lang="en-US" baseline="30000" dirty="0"/>
              <a:t>+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183A2-6B96-6150-85EC-04A16D6B9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FEA03-25BE-39C3-D9DC-425EF8043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0F983-2C9A-DED9-1476-86757CEE5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46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CAE8E-E65D-C291-D4D8-B90E2EB69600}"/>
              </a:ext>
            </a:extLst>
          </p:cNvPr>
          <p:cNvSpPr/>
          <p:nvPr/>
        </p:nvSpPr>
        <p:spPr>
          <a:xfrm>
            <a:off x="9203634" y="2325756"/>
            <a:ext cx="2226365" cy="22064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DB1A9E-8DC7-E918-8638-A92663C6761B}"/>
              </a:ext>
            </a:extLst>
          </p:cNvPr>
          <p:cNvSpPr/>
          <p:nvPr/>
        </p:nvSpPr>
        <p:spPr>
          <a:xfrm>
            <a:off x="10284812" y="3396995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8A35BE-C18F-9945-04C6-684A4597E7DA}"/>
              </a:ext>
            </a:extLst>
          </p:cNvPr>
          <p:cNvCxnSpPr>
            <a:cxnSpLocks/>
          </p:cNvCxnSpPr>
          <p:nvPr/>
        </p:nvCxnSpPr>
        <p:spPr>
          <a:xfrm flipV="1">
            <a:off x="10316816" y="2671519"/>
            <a:ext cx="809769" cy="75748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6F9C1C8-37B6-F9A5-041F-E9D0171732F2}"/>
              </a:ext>
            </a:extLst>
          </p:cNvPr>
          <p:cNvSpPr txBox="1"/>
          <p:nvPr/>
        </p:nvSpPr>
        <p:spPr>
          <a:xfrm>
            <a:off x="10467340" y="271018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3AD80B4-0285-C98C-4231-C07A6F48230F}"/>
              </a:ext>
            </a:extLst>
          </p:cNvPr>
          <p:cNvSpPr txBox="1"/>
          <p:nvPr/>
        </p:nvSpPr>
        <p:spPr>
          <a:xfrm>
            <a:off x="10062396" y="334524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7A44A5-CF2B-F480-8A49-C074A680468A}"/>
              </a:ext>
            </a:extLst>
          </p:cNvPr>
          <p:cNvSpPr txBox="1"/>
          <p:nvPr/>
        </p:nvSpPr>
        <p:spPr>
          <a:xfrm>
            <a:off x="10062396" y="1872989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endParaRPr lang="en-US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41998957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A43C-3EC7-198C-C1EA-9AC84BEAF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Angle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0937-251F-8648-722B-ED2EB1184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51800" cy="4351338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solid angle</a:t>
            </a:r>
            <a:r>
              <a:rPr lang="en-US" dirty="0"/>
              <a:t> is the 3D analog of a standard 2D angle.</a:t>
            </a:r>
          </a:p>
          <a:p>
            <a:r>
              <a:rPr lang="en-US" dirty="0"/>
              <a:t>2D Angle (Plane Angle): Measures the fraction of a circle's circumference subtended by an arc.</a:t>
            </a:r>
          </a:p>
          <a:p>
            <a:pPr lvl="1"/>
            <a:r>
              <a:rPr lang="en-US" dirty="0"/>
              <a:t>Unit: Radian (rad)</a:t>
            </a:r>
          </a:p>
          <a:p>
            <a:pPr lvl="1"/>
            <a:r>
              <a:rPr lang="en-US" dirty="0"/>
              <a:t>Full Circle: 2π radians</a:t>
            </a:r>
          </a:p>
          <a:p>
            <a:r>
              <a:rPr lang="en-US" dirty="0"/>
              <a:t>3D Angle (Solid Angle): Measures the fraction of a sphere's surface area subtended by a cone or surface.</a:t>
            </a:r>
          </a:p>
          <a:p>
            <a:pPr lvl="1"/>
            <a:r>
              <a:rPr lang="en-US" dirty="0"/>
              <a:t>Unit: Steradian (Sr)</a:t>
            </a:r>
          </a:p>
          <a:p>
            <a:pPr lvl="1"/>
            <a:r>
              <a:rPr lang="en-US" dirty="0"/>
              <a:t>Full Sphere: 4π steradians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D0756-DB87-6844-BA69-86575DCCF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FD166-29FB-A7BC-9237-B3F25680C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06DEF7-3CF7-05D5-C0B4-BCACD5F15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47</a:t>
            </a:fld>
            <a:endParaRPr lang="en-US"/>
          </a:p>
        </p:txBody>
      </p:sp>
      <p:sp>
        <p:nvSpPr>
          <p:cNvPr id="8" name="Partial Circle 7">
            <a:extLst>
              <a:ext uri="{FF2B5EF4-FFF2-40B4-BE49-F238E27FC236}">
                <a16:creationId xmlns:a16="http://schemas.microsoft.com/office/drawing/2014/main" id="{4A626FC2-2880-CF07-41BF-538FF3FD48F1}"/>
              </a:ext>
            </a:extLst>
          </p:cNvPr>
          <p:cNvSpPr/>
          <p:nvPr/>
        </p:nvSpPr>
        <p:spPr>
          <a:xfrm>
            <a:off x="9458960" y="3027045"/>
            <a:ext cx="914400" cy="914400"/>
          </a:xfrm>
          <a:prstGeom prst="pie">
            <a:avLst>
              <a:gd name="adj1" fmla="val 18365682"/>
              <a:gd name="adj2" fmla="val 208249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725677-B0BC-09B8-BE08-8A70542A7799}"/>
              </a:ext>
            </a:extLst>
          </p:cNvPr>
          <p:cNvCxnSpPr>
            <a:cxnSpLocks/>
          </p:cNvCxnSpPr>
          <p:nvPr/>
        </p:nvCxnSpPr>
        <p:spPr>
          <a:xfrm flipV="1">
            <a:off x="9916160" y="3154680"/>
            <a:ext cx="1402080" cy="329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8EB12F-FDF6-24C1-A599-2EC9539A58EE}"/>
              </a:ext>
            </a:extLst>
          </p:cNvPr>
          <p:cNvCxnSpPr>
            <a:cxnSpLocks/>
          </p:cNvCxnSpPr>
          <p:nvPr/>
        </p:nvCxnSpPr>
        <p:spPr>
          <a:xfrm flipV="1">
            <a:off x="9910445" y="2403792"/>
            <a:ext cx="800100" cy="1086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artial Circle 21">
            <a:extLst>
              <a:ext uri="{FF2B5EF4-FFF2-40B4-BE49-F238E27FC236}">
                <a16:creationId xmlns:a16="http://schemas.microsoft.com/office/drawing/2014/main" id="{79E6B621-31B9-F2B0-81E8-C901B8B7DE94}"/>
              </a:ext>
            </a:extLst>
          </p:cNvPr>
          <p:cNvSpPr/>
          <p:nvPr/>
        </p:nvSpPr>
        <p:spPr>
          <a:xfrm>
            <a:off x="9494520" y="4826475"/>
            <a:ext cx="914400" cy="914400"/>
          </a:xfrm>
          <a:prstGeom prst="pie">
            <a:avLst>
              <a:gd name="adj1" fmla="val 18365682"/>
              <a:gd name="adj2" fmla="val 208249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C025589-E460-9D4D-CE18-58B1D59F875E}"/>
              </a:ext>
            </a:extLst>
          </p:cNvPr>
          <p:cNvCxnSpPr>
            <a:cxnSpLocks/>
          </p:cNvCxnSpPr>
          <p:nvPr/>
        </p:nvCxnSpPr>
        <p:spPr>
          <a:xfrm flipV="1">
            <a:off x="9951720" y="4954110"/>
            <a:ext cx="1402080" cy="329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FB26B8-8E44-0FEB-3BEF-A63442B27A87}"/>
              </a:ext>
            </a:extLst>
          </p:cNvPr>
          <p:cNvCxnSpPr>
            <a:cxnSpLocks/>
          </p:cNvCxnSpPr>
          <p:nvPr/>
        </p:nvCxnSpPr>
        <p:spPr>
          <a:xfrm flipV="1">
            <a:off x="9946005" y="4203222"/>
            <a:ext cx="800100" cy="10863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688C157-5E2C-7B95-1900-21469D39E842}"/>
              </a:ext>
            </a:extLst>
          </p:cNvPr>
          <p:cNvSpPr/>
          <p:nvPr/>
        </p:nvSpPr>
        <p:spPr>
          <a:xfrm rot="3001536">
            <a:off x="10575879" y="4464546"/>
            <a:ext cx="977247" cy="21554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07D3B-6219-53D2-32FB-6916FAFFEBEB}"/>
              </a:ext>
            </a:extLst>
          </p:cNvPr>
          <p:cNvSpPr txBox="1"/>
          <p:nvPr/>
        </p:nvSpPr>
        <p:spPr>
          <a:xfrm>
            <a:off x="10274130" y="2886553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</a:t>
            </a:r>
            <a:endParaRPr lang="en-US" i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F9708C7-B98A-B36A-F7DA-27DE9BF3C5FC}"/>
              </a:ext>
            </a:extLst>
          </p:cNvPr>
          <p:cNvSpPr txBox="1"/>
          <p:nvPr/>
        </p:nvSpPr>
        <p:spPr>
          <a:xfrm>
            <a:off x="10283740" y="4654549"/>
            <a:ext cx="420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8163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6679-BC79-EE75-BF8C-308CBEF2A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Solid Angle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172A-44FD-C52D-4B7E-F90DCF06B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differential solid angle </a:t>
            </a:r>
            <a:r>
              <a:rPr lang="en-US" dirty="0" err="1"/>
              <a:t>dΩ</a:t>
            </a:r>
            <a:r>
              <a:rPr lang="en-US" dirty="0"/>
              <a:t> subtended by an area element d</a:t>
            </a:r>
            <a:r>
              <a:rPr lang="en-US" b="1" dirty="0"/>
              <a:t>s</a:t>
            </a:r>
            <a:r>
              <a:rPr lang="en-US" dirty="0"/>
              <a:t> at a point is given by: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5BC40-E336-7994-9508-60D09EEE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106058-8933-9F90-DBF3-3AA7CD0F4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2D799-2C7C-C8B4-4643-EB509717E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48</a:t>
            </a:fld>
            <a:endParaRPr lang="en-US"/>
          </a:p>
        </p:txBody>
      </p:sp>
      <p:sp>
        <p:nvSpPr>
          <p:cNvPr id="7" name="Partial Circle 6">
            <a:extLst>
              <a:ext uri="{FF2B5EF4-FFF2-40B4-BE49-F238E27FC236}">
                <a16:creationId xmlns:a16="http://schemas.microsoft.com/office/drawing/2014/main" id="{C6E667A0-D273-EC69-6BE4-38B5724D39B7}"/>
              </a:ext>
            </a:extLst>
          </p:cNvPr>
          <p:cNvSpPr/>
          <p:nvPr/>
        </p:nvSpPr>
        <p:spPr>
          <a:xfrm>
            <a:off x="9502140" y="4818855"/>
            <a:ext cx="914400" cy="914400"/>
          </a:xfrm>
          <a:prstGeom prst="pie">
            <a:avLst>
              <a:gd name="adj1" fmla="val 18935068"/>
              <a:gd name="adj2" fmla="val 20824933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092608-E975-BD33-412A-54A5B2B24C26}"/>
              </a:ext>
            </a:extLst>
          </p:cNvPr>
          <p:cNvCxnSpPr>
            <a:cxnSpLocks/>
          </p:cNvCxnSpPr>
          <p:nvPr/>
        </p:nvCxnSpPr>
        <p:spPr>
          <a:xfrm flipV="1">
            <a:off x="9949815" y="4954110"/>
            <a:ext cx="1402080" cy="3295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48918A9-DD91-C974-88A1-C782D1F00472}"/>
              </a:ext>
            </a:extLst>
          </p:cNvPr>
          <p:cNvCxnSpPr>
            <a:cxnSpLocks/>
          </p:cNvCxnSpPr>
          <p:nvPr/>
        </p:nvCxnSpPr>
        <p:spPr>
          <a:xfrm flipV="1">
            <a:off x="9942195" y="4125069"/>
            <a:ext cx="1185191" cy="11644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33972CB-C2AF-9FE1-15AE-6722DC867116}"/>
              </a:ext>
            </a:extLst>
          </p:cNvPr>
          <p:cNvSpPr/>
          <p:nvPr/>
        </p:nvSpPr>
        <p:spPr>
          <a:xfrm rot="4446230">
            <a:off x="10814193" y="4433423"/>
            <a:ext cx="857418" cy="21554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92F93-7079-65FD-6B13-6507CCB6095B}"/>
              </a:ext>
            </a:extLst>
          </p:cNvPr>
          <p:cNvSpPr txBox="1"/>
          <p:nvPr/>
        </p:nvSpPr>
        <p:spPr>
          <a:xfrm>
            <a:off x="10387965" y="5289548"/>
            <a:ext cx="574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d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BDD1365-FE90-D52A-C7F6-B6173015DB0E}"/>
              </a:ext>
            </a:extLst>
          </p:cNvPr>
          <p:cNvCxnSpPr/>
          <p:nvPr/>
        </p:nvCxnSpPr>
        <p:spPr>
          <a:xfrm flipH="1">
            <a:off x="10387965" y="5103473"/>
            <a:ext cx="1962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D1297B-8DC5-11AD-E116-56505A25F99A}"/>
              </a:ext>
            </a:extLst>
          </p:cNvPr>
          <p:cNvCxnSpPr/>
          <p:nvPr/>
        </p:nvCxnSpPr>
        <p:spPr>
          <a:xfrm>
            <a:off x="10584180" y="5103473"/>
            <a:ext cx="112395" cy="295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792622-D667-96B0-4EA7-131F66758A5F}"/>
              </a:ext>
            </a:extLst>
          </p:cNvPr>
          <p:cNvCxnSpPr>
            <a:cxnSpLocks/>
          </p:cNvCxnSpPr>
          <p:nvPr/>
        </p:nvCxnSpPr>
        <p:spPr>
          <a:xfrm flipV="1">
            <a:off x="9944100" y="4531669"/>
            <a:ext cx="1319136" cy="756208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EDC524D-FB22-5B9A-8782-5A60C1D490B5}"/>
              </a:ext>
            </a:extLst>
          </p:cNvPr>
          <p:cNvSpPr txBox="1"/>
          <p:nvPr/>
        </p:nvSpPr>
        <p:spPr>
          <a:xfrm>
            <a:off x="9635900" y="514253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B06CCF-487A-7482-12D5-9956DB7A98E6}"/>
              </a:ext>
            </a:extLst>
          </p:cNvPr>
          <p:cNvSpPr txBox="1"/>
          <p:nvPr/>
        </p:nvSpPr>
        <p:spPr>
          <a:xfrm>
            <a:off x="10737204" y="4669593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FC6B60-70A0-FC13-887F-BE9B77E29500}"/>
              </a:ext>
            </a:extLst>
          </p:cNvPr>
          <p:cNvSpPr txBox="1"/>
          <p:nvPr/>
        </p:nvSpPr>
        <p:spPr>
          <a:xfrm>
            <a:off x="11412013" y="4378370"/>
            <a:ext cx="47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b="1" dirty="0">
                <a:sym typeface="Symbol" panose="05050102010706020507" pitchFamily="18" charset="2"/>
              </a:rPr>
              <a:t>s</a:t>
            </a:r>
            <a:endParaRPr lang="en-US" b="1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16354D5-9BF2-0CDB-F629-9EE155D18603}"/>
              </a:ext>
            </a:extLst>
          </p:cNvPr>
          <p:cNvCxnSpPr>
            <a:cxnSpLocks/>
          </p:cNvCxnSpPr>
          <p:nvPr/>
        </p:nvCxnSpPr>
        <p:spPr>
          <a:xfrm flipV="1">
            <a:off x="11265776" y="4432944"/>
            <a:ext cx="512246" cy="1021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58D357C-A36F-0248-7E3D-5D2AA60DA045}"/>
              </a:ext>
            </a:extLst>
          </p:cNvPr>
          <p:cNvCxnSpPr>
            <a:cxnSpLocks/>
          </p:cNvCxnSpPr>
          <p:nvPr/>
        </p:nvCxnSpPr>
        <p:spPr>
          <a:xfrm flipH="1">
            <a:off x="11263236" y="4169633"/>
            <a:ext cx="683402" cy="36545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Arc 31">
            <a:extLst>
              <a:ext uri="{FF2B5EF4-FFF2-40B4-BE49-F238E27FC236}">
                <a16:creationId xmlns:a16="http://schemas.microsoft.com/office/drawing/2014/main" id="{DF04CFA1-01FA-7D8C-A32D-15C6457D05BA}"/>
              </a:ext>
            </a:extLst>
          </p:cNvPr>
          <p:cNvSpPr/>
          <p:nvPr/>
        </p:nvSpPr>
        <p:spPr>
          <a:xfrm>
            <a:off x="11436263" y="4348528"/>
            <a:ext cx="216535" cy="182988"/>
          </a:xfrm>
          <a:prstGeom prst="arc">
            <a:avLst>
              <a:gd name="adj1" fmla="val 18291467"/>
              <a:gd name="adj2" fmla="val 7115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132FB21-4C7F-7109-901D-798FDAA8BEEC}"/>
              </a:ext>
            </a:extLst>
          </p:cNvPr>
          <p:cNvSpPr txBox="1"/>
          <p:nvPr/>
        </p:nvSpPr>
        <p:spPr>
          <a:xfrm>
            <a:off x="11521899" y="404850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</a:t>
            </a:r>
            <a:r>
              <a:rPr lang="en-US" i="1" dirty="0">
                <a:sym typeface="Symbol" panose="05050102010706020507" pitchFamily="18" charset="2"/>
              </a:rPr>
              <a:t></a:t>
            </a:r>
            <a:endParaRPr lang="en-US" i="1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8F13921E-9D36-FAF1-E3BC-9283AFE04C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44145"/>
              </p:ext>
            </p:extLst>
          </p:nvPr>
        </p:nvGraphicFramePr>
        <p:xfrm>
          <a:off x="2957991" y="3253411"/>
          <a:ext cx="6278563" cy="188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431640" progId="Equation.DSMT4">
                  <p:embed/>
                </p:oleObj>
              </mc:Choice>
              <mc:Fallback>
                <p:oleObj name="Equation" r:id="rId2" imgW="1434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57991" y="3253411"/>
                        <a:ext cx="6278563" cy="188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0086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9574B-B1BC-5CE8-F8BB-6758E22A2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58F2-3530-E24C-4525-7A86B3D9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8640" cy="1325563"/>
          </a:xfrm>
        </p:spPr>
        <p:txBody>
          <a:bodyPr/>
          <a:lstStyle/>
          <a:p>
            <a:r>
              <a:rPr lang="en-US" dirty="0"/>
              <a:t>Electric Field Inside a Charged Spherical Shell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AF83D-9A53-6EF2-784E-1EFCFA5FE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B8351-DFA6-98A3-7A91-78CCA7941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E59C-5687-9AF5-AA92-F1F714B4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49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E1164-B309-0AA6-4EF7-F1BAB9C55F56}"/>
              </a:ext>
            </a:extLst>
          </p:cNvPr>
          <p:cNvSpPr/>
          <p:nvPr/>
        </p:nvSpPr>
        <p:spPr>
          <a:xfrm>
            <a:off x="8287054" y="2157433"/>
            <a:ext cx="3657600" cy="365760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2FA596D-2AB8-9726-E4D2-85B704C87241}"/>
              </a:ext>
            </a:extLst>
          </p:cNvPr>
          <p:cNvSpPr/>
          <p:nvPr/>
        </p:nvSpPr>
        <p:spPr>
          <a:xfrm>
            <a:off x="10083850" y="3954229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CEC691-7F95-89F5-DF40-E66B56468FBD}"/>
              </a:ext>
            </a:extLst>
          </p:cNvPr>
          <p:cNvCxnSpPr>
            <a:cxnSpLocks/>
          </p:cNvCxnSpPr>
          <p:nvPr/>
        </p:nvCxnSpPr>
        <p:spPr>
          <a:xfrm flipV="1">
            <a:off x="10116084" y="2851468"/>
            <a:ext cx="1430756" cy="113453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5A7CAE7-F2FB-7423-981D-87501DD73B08}"/>
              </a:ext>
            </a:extLst>
          </p:cNvPr>
          <p:cNvSpPr txBox="1"/>
          <p:nvPr/>
        </p:nvSpPr>
        <p:spPr>
          <a:xfrm>
            <a:off x="10788706" y="315742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872CEF-8731-517B-6AE5-674CE3F01D7C}"/>
              </a:ext>
            </a:extLst>
          </p:cNvPr>
          <p:cNvSpPr txBox="1"/>
          <p:nvPr/>
        </p:nvSpPr>
        <p:spPr>
          <a:xfrm>
            <a:off x="10083850" y="384683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4FD675-3D1F-9B12-FA26-218446FA7677}"/>
              </a:ext>
            </a:extLst>
          </p:cNvPr>
          <p:cNvSpPr txBox="1"/>
          <p:nvPr/>
        </p:nvSpPr>
        <p:spPr>
          <a:xfrm>
            <a:off x="9682722" y="1695768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s</a:t>
            </a:r>
            <a:endParaRPr lang="en-US" sz="2400" baseline="-25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253017-B75F-BA36-D880-55E2A6B82CC1}"/>
              </a:ext>
            </a:extLst>
          </p:cNvPr>
          <p:cNvCxnSpPr>
            <a:cxnSpLocks/>
          </p:cNvCxnSpPr>
          <p:nvPr/>
        </p:nvCxnSpPr>
        <p:spPr>
          <a:xfrm>
            <a:off x="8346440" y="3588703"/>
            <a:ext cx="2194560" cy="21755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635173D-7209-43B5-B9BB-9C547E2DCECE}"/>
              </a:ext>
            </a:extLst>
          </p:cNvPr>
          <p:cNvCxnSpPr>
            <a:cxnSpLocks/>
          </p:cNvCxnSpPr>
          <p:nvPr/>
        </p:nvCxnSpPr>
        <p:spPr>
          <a:xfrm>
            <a:off x="8312454" y="4266894"/>
            <a:ext cx="2726386" cy="13080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F4C99D2-EADB-A1C8-71D6-FE6B7538E97B}"/>
              </a:ext>
            </a:extLst>
          </p:cNvPr>
          <p:cNvSpPr/>
          <p:nvPr/>
        </p:nvSpPr>
        <p:spPr>
          <a:xfrm rot="120000">
            <a:off x="8288445" y="3594764"/>
            <a:ext cx="85464" cy="67168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D606E40-45E7-0486-5372-4F125AFA6490}"/>
              </a:ext>
            </a:extLst>
          </p:cNvPr>
          <p:cNvSpPr/>
          <p:nvPr/>
        </p:nvSpPr>
        <p:spPr>
          <a:xfrm rot="4192343">
            <a:off x="10744726" y="5400645"/>
            <a:ext cx="63989" cy="52083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4F731E9-F182-F874-444A-9A7ADCF250EF}"/>
              </a:ext>
            </a:extLst>
          </p:cNvPr>
          <p:cNvCxnSpPr>
            <a:cxnSpLocks/>
          </p:cNvCxnSpPr>
          <p:nvPr/>
        </p:nvCxnSpPr>
        <p:spPr>
          <a:xfrm>
            <a:off x="10115854" y="3989585"/>
            <a:ext cx="792966" cy="196589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60F862E-5FC2-9A76-11B5-DC0FCE0EB8C4}"/>
              </a:ext>
            </a:extLst>
          </p:cNvPr>
          <p:cNvCxnSpPr>
            <a:cxnSpLocks/>
          </p:cNvCxnSpPr>
          <p:nvPr/>
        </p:nvCxnSpPr>
        <p:spPr>
          <a:xfrm flipH="1" flipV="1">
            <a:off x="7902575" y="3947999"/>
            <a:ext cx="2215515" cy="37938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6535075E-642C-0B57-4DAF-97A8B2855F8D}"/>
              </a:ext>
            </a:extLst>
          </p:cNvPr>
          <p:cNvSpPr txBox="1"/>
          <p:nvPr/>
        </p:nvSpPr>
        <p:spPr>
          <a:xfrm>
            <a:off x="9654437" y="4568459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P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8A17F03-5CD0-2F76-6052-F79CA3107B57}"/>
              </a:ext>
            </a:extLst>
          </p:cNvPr>
          <p:cNvCxnSpPr>
            <a:cxnSpLocks/>
          </p:cNvCxnSpPr>
          <p:nvPr/>
        </p:nvCxnSpPr>
        <p:spPr>
          <a:xfrm>
            <a:off x="7987792" y="3767085"/>
            <a:ext cx="3196336" cy="217651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rc 49">
            <a:extLst>
              <a:ext uri="{FF2B5EF4-FFF2-40B4-BE49-F238E27FC236}">
                <a16:creationId xmlns:a16="http://schemas.microsoft.com/office/drawing/2014/main" id="{B91F7444-3D66-339E-1D60-E360D09ED935}"/>
              </a:ext>
            </a:extLst>
          </p:cNvPr>
          <p:cNvSpPr/>
          <p:nvPr/>
        </p:nvSpPr>
        <p:spPr>
          <a:xfrm flipH="1">
            <a:off x="7969670" y="3808763"/>
            <a:ext cx="218981" cy="243682"/>
          </a:xfrm>
          <a:prstGeom prst="arc">
            <a:avLst>
              <a:gd name="adj1" fmla="val 17020322"/>
              <a:gd name="adj2" fmla="val 5150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BAFA5EF4-3AAE-5E90-7A39-7F98B9C44468}"/>
              </a:ext>
            </a:extLst>
          </p:cNvPr>
          <p:cNvSpPr/>
          <p:nvPr/>
        </p:nvSpPr>
        <p:spPr>
          <a:xfrm flipH="1">
            <a:off x="10725784" y="5631524"/>
            <a:ext cx="292525" cy="243682"/>
          </a:xfrm>
          <a:prstGeom prst="arc">
            <a:avLst>
              <a:gd name="adj1" fmla="val 5613852"/>
              <a:gd name="adj2" fmla="val 88910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C7328F4-F098-BE86-4814-009108F44B80}"/>
              </a:ext>
            </a:extLst>
          </p:cNvPr>
          <p:cNvSpPr txBox="1"/>
          <p:nvPr/>
        </p:nvSpPr>
        <p:spPr>
          <a:xfrm>
            <a:off x="10829204" y="573483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</a:t>
            </a:r>
            <a:endParaRPr lang="en-US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77A606-99B4-A433-F10E-16AE5ACC13D5}"/>
              </a:ext>
            </a:extLst>
          </p:cNvPr>
          <p:cNvSpPr txBox="1"/>
          <p:nvPr/>
        </p:nvSpPr>
        <p:spPr>
          <a:xfrm>
            <a:off x="7705930" y="3637781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</a:t>
            </a:r>
            <a:endParaRPr lang="en-US" i="1" dirty="0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E5009149-B844-CD30-0867-91F9E4630266}"/>
              </a:ext>
            </a:extLst>
          </p:cNvPr>
          <p:cNvSpPr/>
          <p:nvPr/>
        </p:nvSpPr>
        <p:spPr>
          <a:xfrm flipH="1">
            <a:off x="9253745" y="4574024"/>
            <a:ext cx="218981" cy="243682"/>
          </a:xfrm>
          <a:prstGeom prst="arc">
            <a:avLst>
              <a:gd name="adj1" fmla="val 17020322"/>
              <a:gd name="adj2" fmla="val 51500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238DFB87-05DB-AD0D-E3D8-75CEBD58D40D}"/>
              </a:ext>
            </a:extLst>
          </p:cNvPr>
          <p:cNvSpPr/>
          <p:nvPr/>
        </p:nvSpPr>
        <p:spPr>
          <a:xfrm flipH="1">
            <a:off x="9864930" y="5046624"/>
            <a:ext cx="292525" cy="243682"/>
          </a:xfrm>
          <a:prstGeom prst="arc">
            <a:avLst>
              <a:gd name="adj1" fmla="val 6473696"/>
              <a:gd name="adj2" fmla="val 11026218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C32E0B-3E29-1373-FB7D-CF7C06E37D51}"/>
              </a:ext>
            </a:extLst>
          </p:cNvPr>
          <p:cNvSpPr txBox="1"/>
          <p:nvPr/>
        </p:nvSpPr>
        <p:spPr>
          <a:xfrm>
            <a:off x="8684874" y="4763983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>
                <a:sym typeface="Symbol" panose="05050102010706020507" pitchFamily="18" charset="2"/>
              </a:rPr>
              <a:t>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353DCF-DEE4-D015-332B-552B583F98F5}"/>
              </a:ext>
            </a:extLst>
          </p:cNvPr>
          <p:cNvSpPr txBox="1"/>
          <p:nvPr/>
        </p:nvSpPr>
        <p:spPr>
          <a:xfrm>
            <a:off x="9601538" y="5356741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>
                <a:sym typeface="Symbol" panose="05050102010706020507" pitchFamily="18" charset="2"/>
              </a:rPr>
              <a:t></a:t>
            </a:r>
            <a:endParaRPr lang="en-US" dirty="0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78CB67-9A5B-2A0A-1E24-A729EAD0C48B}"/>
              </a:ext>
            </a:extLst>
          </p:cNvPr>
          <p:cNvCxnSpPr>
            <a:cxnSpLocks/>
          </p:cNvCxnSpPr>
          <p:nvPr/>
        </p:nvCxnSpPr>
        <p:spPr>
          <a:xfrm flipH="1" flipV="1">
            <a:off x="10127780" y="5247761"/>
            <a:ext cx="36187" cy="1131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C0F5E0F-020B-60B7-3ECE-FB30D4AF37C4}"/>
              </a:ext>
            </a:extLst>
          </p:cNvPr>
          <p:cNvCxnSpPr/>
          <p:nvPr/>
        </p:nvCxnSpPr>
        <p:spPr>
          <a:xfrm flipH="1">
            <a:off x="9986010" y="5359045"/>
            <a:ext cx="175255" cy="987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748007DF-3A64-26D9-FA6B-17C9D2016A9A}"/>
              </a:ext>
            </a:extLst>
          </p:cNvPr>
          <p:cNvCxnSpPr>
            <a:cxnSpLocks/>
          </p:cNvCxnSpPr>
          <p:nvPr/>
        </p:nvCxnSpPr>
        <p:spPr>
          <a:xfrm>
            <a:off x="9146509" y="4618972"/>
            <a:ext cx="102372" cy="5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0C80E14-E36F-984F-C26A-FBE91DFA5CFC}"/>
              </a:ext>
            </a:extLst>
          </p:cNvPr>
          <p:cNvCxnSpPr/>
          <p:nvPr/>
        </p:nvCxnSpPr>
        <p:spPr>
          <a:xfrm flipH="1">
            <a:off x="9033510" y="4618972"/>
            <a:ext cx="112999" cy="19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90BFBBAE-A0DC-E408-8F0D-8B1FDF81A129}"/>
              </a:ext>
            </a:extLst>
          </p:cNvPr>
          <p:cNvSpPr txBox="1"/>
          <p:nvPr/>
        </p:nvSpPr>
        <p:spPr>
          <a:xfrm>
            <a:off x="8683294" y="4129671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</a:t>
            </a:r>
            <a:r>
              <a:rPr lang="en-US" sz="2000" baseline="-25000" dirty="0"/>
              <a:t>1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956570C-B53C-9BC1-9585-37A61C930D8F}"/>
              </a:ext>
            </a:extLst>
          </p:cNvPr>
          <p:cNvSpPr txBox="1"/>
          <p:nvPr/>
        </p:nvSpPr>
        <p:spPr>
          <a:xfrm>
            <a:off x="10175991" y="5169988"/>
            <a:ext cx="4267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R</a:t>
            </a:r>
            <a:r>
              <a:rPr lang="en-US" sz="2000" baseline="-25000" dirty="0"/>
              <a:t>2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EE500E-566B-3150-2B48-CACE03296FC4}"/>
              </a:ext>
            </a:extLst>
          </p:cNvPr>
          <p:cNvSpPr txBox="1"/>
          <p:nvPr/>
        </p:nvSpPr>
        <p:spPr>
          <a:xfrm>
            <a:off x="7913333" y="388500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i="1" dirty="0">
                <a:sym typeface="Symbol" panose="05050102010706020507" pitchFamily="18" charset="2"/>
              </a:rPr>
              <a:t>s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D5DF642-0EE3-6174-839A-C0BFCA547A9A}"/>
              </a:ext>
            </a:extLst>
          </p:cNvPr>
          <p:cNvSpPr txBox="1"/>
          <p:nvPr/>
        </p:nvSpPr>
        <p:spPr>
          <a:xfrm>
            <a:off x="10468095" y="567713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i="1" dirty="0">
                <a:sym typeface="Symbol" panose="05050102010706020507" pitchFamily="18" charset="2"/>
              </a:rPr>
              <a:t>s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endParaRPr lang="en-US" dirty="0"/>
          </a:p>
        </p:txBody>
      </p:sp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AE2A8F20-C71B-C400-D382-B27158A312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440954"/>
              </p:ext>
            </p:extLst>
          </p:nvPr>
        </p:nvGraphicFramePr>
        <p:xfrm>
          <a:off x="838200" y="1601016"/>
          <a:ext cx="4314953" cy="11278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50960" imgH="431640" progId="Equation.DSMT4">
                  <p:embed/>
                </p:oleObj>
              </mc:Choice>
              <mc:Fallback>
                <p:oleObj name="Equation" r:id="rId2" imgW="16509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601016"/>
                        <a:ext cx="4314953" cy="11278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A4C13E-EF08-902D-15FC-E46E36367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402467"/>
              </p:ext>
            </p:extLst>
          </p:nvPr>
        </p:nvGraphicFramePr>
        <p:xfrm>
          <a:off x="843280" y="3039294"/>
          <a:ext cx="18256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98400" imgH="228600" progId="Equation.DSMT4">
                  <p:embed/>
                </p:oleObj>
              </mc:Choice>
              <mc:Fallback>
                <p:oleObj name="Equation" r:id="rId4" imgW="698400" imgH="22860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AE2A8F20-C71B-C400-D382-B27158A31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3280" y="3039294"/>
                        <a:ext cx="1825625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F0ED40D-040E-D077-9678-AAE48003B1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41281"/>
              </p:ext>
            </p:extLst>
          </p:nvPr>
        </p:nvGraphicFramePr>
        <p:xfrm>
          <a:off x="4038600" y="3027451"/>
          <a:ext cx="18923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23600" imgH="228600" progId="Equation.DSMT4">
                  <p:embed/>
                </p:oleObj>
              </mc:Choice>
              <mc:Fallback>
                <p:oleObj name="Equation" r:id="rId6" imgW="723600" imgH="2286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A4C13E-EF08-902D-15FC-E46E36367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38600" y="3027451"/>
                        <a:ext cx="1892300" cy="598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FDF2502-A76B-A4DC-3A22-20AA5A5DBE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65683"/>
              </p:ext>
            </p:extLst>
          </p:nvPr>
        </p:nvGraphicFramePr>
        <p:xfrm>
          <a:off x="839965" y="3973358"/>
          <a:ext cx="23225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88840" imgH="431640" progId="Equation.DSMT4">
                  <p:embed/>
                </p:oleObj>
              </mc:Choice>
              <mc:Fallback>
                <p:oleObj name="Equation" r:id="rId8" imgW="888840" imgH="43164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A4C13E-EF08-902D-15FC-E46E36367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9965" y="3973358"/>
                        <a:ext cx="2322513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78AB91FD-3B83-DFE1-CD76-C594C71824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87130"/>
              </p:ext>
            </p:extLst>
          </p:nvPr>
        </p:nvGraphicFramePr>
        <p:xfrm>
          <a:off x="4028538" y="4030433"/>
          <a:ext cx="23558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901440" imgH="431640" progId="Equation.DSMT4">
                  <p:embed/>
                </p:oleObj>
              </mc:Choice>
              <mc:Fallback>
                <p:oleObj name="Equation" r:id="rId10" imgW="901440" imgH="4316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7FDF2502-A76B-A4DC-3A22-20AA5A5DBE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28538" y="4030433"/>
                        <a:ext cx="235585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C4990E6-CB56-967F-EA33-5B4BFD2DC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798071"/>
              </p:ext>
            </p:extLst>
          </p:nvPr>
        </p:nvGraphicFramePr>
        <p:xfrm>
          <a:off x="6192520" y="1601016"/>
          <a:ext cx="162560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431640" progId="Equation.DSMT4">
                  <p:embed/>
                </p:oleObj>
              </mc:Choice>
              <mc:Fallback>
                <p:oleObj name="Equation" r:id="rId12" imgW="622080" imgH="43164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AE2A8F20-C71B-C400-D382-B27158A312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92520" y="1601016"/>
                        <a:ext cx="1625600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058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A0B7C-BE24-A5E0-AACC-BB85D199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F7C0-2A4D-BFA9-17DA-F2B9BD917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Intensity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BB4DE-C392-1B97-A0B5-08F20D5C7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96AB4-3A6F-1F72-CF61-6361E104D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0F1E1-8B22-8086-2030-5279AA7CD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</a:t>
            </a:fld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BE8A264-EFAA-DF5F-5B75-F4ED290CC799}"/>
              </a:ext>
            </a:extLst>
          </p:cNvPr>
          <p:cNvSpPr/>
          <p:nvPr/>
        </p:nvSpPr>
        <p:spPr>
          <a:xfrm>
            <a:off x="10299663" y="3862768"/>
            <a:ext cx="91440" cy="8945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CA0D16-2218-8A83-E5F1-5D0EC24B0D25}"/>
              </a:ext>
            </a:extLst>
          </p:cNvPr>
          <p:cNvSpPr txBox="1"/>
          <p:nvPr/>
        </p:nvSpPr>
        <p:spPr>
          <a:xfrm>
            <a:off x="10163282" y="3830276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q</a:t>
            </a:r>
            <a:endParaRPr lang="en-US" sz="2800" baseline="-25000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372F10D-2F38-087E-2088-49B8B0CF1339}"/>
              </a:ext>
            </a:extLst>
          </p:cNvPr>
          <p:cNvCxnSpPr>
            <a:cxnSpLocks/>
          </p:cNvCxnSpPr>
          <p:nvPr/>
        </p:nvCxnSpPr>
        <p:spPr>
          <a:xfrm>
            <a:off x="10344720" y="3905175"/>
            <a:ext cx="785192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51392C8-8900-D1E8-47D1-223988896287}"/>
              </a:ext>
            </a:extLst>
          </p:cNvPr>
          <p:cNvSpPr txBox="1"/>
          <p:nvPr/>
        </p:nvSpPr>
        <p:spPr>
          <a:xfrm>
            <a:off x="10557301" y="3429000"/>
            <a:ext cx="4042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F</a:t>
            </a:r>
            <a:endParaRPr lang="en-US" sz="2800" b="1" baseline="-250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8DA741-BBBA-BF3D-3E2A-81921CA45A20}"/>
              </a:ext>
            </a:extLst>
          </p:cNvPr>
          <p:cNvCxnSpPr>
            <a:cxnSpLocks/>
          </p:cNvCxnSpPr>
          <p:nvPr/>
        </p:nvCxnSpPr>
        <p:spPr>
          <a:xfrm>
            <a:off x="9881221" y="3909870"/>
            <a:ext cx="457200" cy="0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B8B6649-46F1-3E79-DE2F-10CA8CC0763B}"/>
              </a:ext>
            </a:extLst>
          </p:cNvPr>
          <p:cNvSpPr txBox="1"/>
          <p:nvPr/>
        </p:nvSpPr>
        <p:spPr>
          <a:xfrm>
            <a:off x="9807959" y="3460681"/>
            <a:ext cx="423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</a:t>
            </a:r>
            <a:endParaRPr lang="en-US" sz="2800" b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4F5C8-E2BF-A7B5-687D-83545D111FCC}"/>
              </a:ext>
            </a:extLst>
          </p:cNvPr>
          <p:cNvSpPr txBox="1"/>
          <p:nvPr/>
        </p:nvSpPr>
        <p:spPr>
          <a:xfrm>
            <a:off x="990526" y="1878267"/>
            <a:ext cx="533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E</a:t>
            </a:r>
            <a:r>
              <a:rPr lang="en-US" sz="3200" dirty="0"/>
              <a:t>: electric field intensity (V/m)</a:t>
            </a:r>
            <a:endParaRPr lang="en-US" sz="3200" baseline="-25000" dirty="0"/>
          </a:p>
        </p:txBody>
      </p: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608D8890-BAFF-089A-E10E-A69AA4223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432314"/>
              </p:ext>
            </p:extLst>
          </p:nvPr>
        </p:nvGraphicFramePr>
        <p:xfrm>
          <a:off x="4558290" y="2870715"/>
          <a:ext cx="3075420" cy="2029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19040" progId="Equation.DSMT4">
                  <p:embed/>
                </p:oleObj>
              </mc:Choice>
              <mc:Fallback>
                <p:oleObj name="Equation" r:id="rId2" imgW="6346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58290" y="2870715"/>
                        <a:ext cx="3075420" cy="2029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664805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CDE07-CAEB-D133-012A-80427455C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Visualizing Electric Fields and 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DB27A-7D35-1AB6-AFA8-5B1FB6A5E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 To visualize the abstract spatial distribution of electric fields and potentials, we use the following conceptual tools:</a:t>
            </a:r>
          </a:p>
          <a:p>
            <a:pPr lvl="1"/>
            <a:r>
              <a:rPr lang="en-US" sz="3200" dirty="0"/>
              <a:t>Electric field lines</a:t>
            </a:r>
          </a:p>
          <a:p>
            <a:pPr lvl="1"/>
            <a:r>
              <a:rPr lang="en-US" sz="3200" dirty="0"/>
              <a:t>Equipotential lines/surfaces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6601C2-5131-5034-6EF9-83BAA3638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395D85-7E83-702D-8B72-3E3756EDD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EB778D-863B-A6DF-F23D-7EF66897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56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E9C78-DF7F-D2E1-2C95-2CE01EA5F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9CD71-5998-7F52-6237-BA3A9B77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/>
              <a:t>A </a:t>
            </a:r>
            <a:r>
              <a:rPr lang="en-US" sz="3200" b="1" dirty="0"/>
              <a:t>field line </a:t>
            </a:r>
            <a:r>
              <a:rPr lang="en-US" sz="3200" dirty="0"/>
              <a:t>(or line of force) is an </a:t>
            </a:r>
            <a:r>
              <a:rPr lang="en-US" sz="3200" i="1" dirty="0"/>
              <a:t>imaginary</a:t>
            </a:r>
            <a:r>
              <a:rPr lang="en-US" sz="3200" dirty="0"/>
              <a:t> curve drawn such that its </a:t>
            </a:r>
            <a:r>
              <a:rPr lang="en-US" sz="3200" i="1" dirty="0"/>
              <a:t>tangent</a:t>
            </a:r>
            <a:r>
              <a:rPr lang="en-US" sz="3200" dirty="0"/>
              <a:t> at any point is in the direction of the electric field vector </a:t>
            </a:r>
            <a:r>
              <a:rPr lang="en-US" sz="3200" b="1" dirty="0"/>
              <a:t>E</a:t>
            </a:r>
            <a:r>
              <a:rPr lang="en-US" sz="3200" dirty="0"/>
              <a:t> at that point.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24857-BFE5-F0AD-BE23-9E21B15F7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7D422-E86B-88FB-F846-0FF28F1F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0F0CA-A0F0-2DB4-7FA7-BAD28EC43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85C2DC-42C8-878C-CA0C-FBD0F2EE7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0" y="3429000"/>
            <a:ext cx="5276193" cy="2783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8B520-0487-A766-A601-497E90ACC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93" y="3318702"/>
            <a:ext cx="5276194" cy="30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60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A7B6-DE27-8AE3-7928-BBC15AB5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A2FBF-E57B-FE53-AEAE-570013BEA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Electric Field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7ED8F-5FD4-A356-B89B-C01046390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sz="3200" dirty="0"/>
              <a:t>In the </a:t>
            </a:r>
            <a:r>
              <a:rPr lang="en-US" sz="3200" i="1" dirty="0"/>
              <a:t>static</a:t>
            </a:r>
            <a:r>
              <a:rPr lang="en-US" sz="3200" dirty="0"/>
              <a:t> regime, they start on positive charges and end on negative charges. They are </a:t>
            </a:r>
            <a:r>
              <a:rPr lang="en-US" sz="3200" i="1" dirty="0"/>
              <a:t>never</a:t>
            </a:r>
            <a:r>
              <a:rPr lang="en-US" sz="3200" dirty="0"/>
              <a:t> closed loops.</a:t>
            </a:r>
          </a:p>
          <a:p>
            <a:r>
              <a:rPr lang="en-US" sz="3200" dirty="0"/>
              <a:t>They never cross each other. (If they did, it would imply two directions for </a:t>
            </a:r>
            <a:r>
              <a:rPr lang="en-US" sz="3200" b="1" dirty="0"/>
              <a:t>E</a:t>
            </a:r>
            <a:r>
              <a:rPr lang="en-US" sz="3200" dirty="0"/>
              <a:t> at one point).</a:t>
            </a:r>
          </a:p>
          <a:p>
            <a:r>
              <a:rPr lang="en-US" sz="3200" dirty="0"/>
              <a:t>The density of lines (number per unit area) is proportional to the magnitude of </a:t>
            </a:r>
            <a:r>
              <a:rPr lang="en-US" sz="3200" b="1" dirty="0"/>
              <a:t>E</a:t>
            </a:r>
            <a:r>
              <a:rPr lang="en-US" sz="3200" dirty="0"/>
              <a:t>.</a:t>
            </a:r>
          </a:p>
          <a:p>
            <a:r>
              <a:rPr lang="en-US" sz="3200" dirty="0"/>
              <a:t>The arrow on a line indicates the direction of the force on a positive test charge.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4706AF-0E13-976B-95B9-9AE9CAA17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966D4-3C80-41A0-BD33-5D29B42FB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FE45C-C27C-F480-A97B-CF3A7D933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434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BBEBF-CD01-66A8-65F6-011BFE56F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Equipotential Lines/Surfaces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408BF-B7E0-E9C7-7712-C2233886A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b="1" dirty="0"/>
              <a:t>equipotential line/surface</a:t>
            </a:r>
            <a:r>
              <a:rPr lang="en-US" dirty="0"/>
              <a:t> is a line/surface on which the electric potential </a:t>
            </a:r>
            <a:r>
              <a:rPr lang="en-US" i="1" dirty="0"/>
              <a:t>V</a:t>
            </a:r>
            <a:r>
              <a:rPr lang="en-US" dirty="0"/>
              <a:t> is </a:t>
            </a:r>
            <a:r>
              <a:rPr lang="en-US" i="1" dirty="0"/>
              <a:t>constant</a:t>
            </a:r>
            <a:r>
              <a:rPr lang="en-US" dirty="0"/>
              <a:t>.</a:t>
            </a:r>
          </a:p>
          <a:p>
            <a:r>
              <a:rPr lang="en-US" dirty="0"/>
              <a:t> No work is done to move a charge along an equipotential line/surface (</a:t>
            </a:r>
            <a:r>
              <a:rPr lang="en-US" i="1" dirty="0"/>
              <a:t>W </a:t>
            </a:r>
            <a:r>
              <a:rPr lang="en-US" dirty="0"/>
              <a:t>= </a:t>
            </a:r>
            <a:r>
              <a:rPr lang="en-US" i="1" dirty="0" err="1"/>
              <a:t>q</a:t>
            </a:r>
            <a:r>
              <a:rPr lang="en-US" dirty="0" err="1"/>
              <a:t>Δ</a:t>
            </a:r>
            <a:r>
              <a:rPr lang="en-US" i="1" dirty="0" err="1"/>
              <a:t>V</a:t>
            </a:r>
            <a:r>
              <a:rPr lang="en-US" i="1" dirty="0"/>
              <a:t> </a:t>
            </a:r>
            <a:r>
              <a:rPr lang="en-US" dirty="0"/>
              <a:t>= 0).</a:t>
            </a:r>
          </a:p>
          <a:p>
            <a:r>
              <a:rPr lang="en-US" dirty="0"/>
              <a:t>For a constant interval Δ</a:t>
            </a:r>
            <a:r>
              <a:rPr lang="en-US" i="1" dirty="0"/>
              <a:t>V</a:t>
            </a:r>
            <a:r>
              <a:rPr lang="en-US" dirty="0"/>
              <a:t>, lines/surfaces drawn closer together indicate a stronger electric field.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EE68D-2B41-2EFE-C9E2-BCADDCD6A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BA5C1-ABC7-3C49-8FA5-ECCC2FC4E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A6CB5-B173-24F1-05EC-ECDABB1FD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53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39B26D-6B2B-D47F-24F2-85C74D6E2907}"/>
              </a:ext>
            </a:extLst>
          </p:cNvPr>
          <p:cNvSpPr/>
          <p:nvPr/>
        </p:nvSpPr>
        <p:spPr>
          <a:xfrm>
            <a:off x="7210096" y="4529958"/>
            <a:ext cx="3436883" cy="1229710"/>
          </a:xfrm>
          <a:custGeom>
            <a:avLst/>
            <a:gdLst>
              <a:gd name="connsiteX0" fmla="*/ 0 w 3436883"/>
              <a:gd name="connsiteY0" fmla="*/ 1229710 h 1229710"/>
              <a:gd name="connsiteX1" fmla="*/ 1355835 w 3436883"/>
              <a:gd name="connsiteY1" fmla="*/ 304800 h 1229710"/>
              <a:gd name="connsiteX2" fmla="*/ 3436883 w 3436883"/>
              <a:gd name="connsiteY2" fmla="*/ 0 h 1229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6883" h="1229710">
                <a:moveTo>
                  <a:pt x="0" y="1229710"/>
                </a:moveTo>
                <a:cubicBezTo>
                  <a:pt x="391510" y="869731"/>
                  <a:pt x="783021" y="509752"/>
                  <a:pt x="1355835" y="304800"/>
                </a:cubicBezTo>
                <a:cubicBezTo>
                  <a:pt x="1928649" y="99848"/>
                  <a:pt x="3217918" y="134883"/>
                  <a:pt x="3436883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73D0B39-C603-CC1C-F628-480B8D19695F}"/>
              </a:ext>
            </a:extLst>
          </p:cNvPr>
          <p:cNvSpPr/>
          <p:nvPr/>
        </p:nvSpPr>
        <p:spPr>
          <a:xfrm>
            <a:off x="7357241" y="5048660"/>
            <a:ext cx="3363310" cy="1019504"/>
          </a:xfrm>
          <a:custGeom>
            <a:avLst/>
            <a:gdLst>
              <a:gd name="connsiteX0" fmla="*/ 0 w 3363310"/>
              <a:gd name="connsiteY0" fmla="*/ 1019504 h 1019504"/>
              <a:gd name="connsiteX1" fmla="*/ 1355834 w 3363310"/>
              <a:gd name="connsiteY1" fmla="*/ 252249 h 1019504"/>
              <a:gd name="connsiteX2" fmla="*/ 3363310 w 3363310"/>
              <a:gd name="connsiteY2" fmla="*/ 0 h 101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3310" h="1019504">
                <a:moveTo>
                  <a:pt x="0" y="1019504"/>
                </a:moveTo>
                <a:cubicBezTo>
                  <a:pt x="397641" y="720835"/>
                  <a:pt x="795282" y="422166"/>
                  <a:pt x="1355834" y="252249"/>
                </a:cubicBezTo>
                <a:cubicBezTo>
                  <a:pt x="1916386" y="82332"/>
                  <a:pt x="2955158" y="211959"/>
                  <a:pt x="3363310" y="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BFC7B8-EA7C-881F-63A5-D33CB29C7A97}"/>
              </a:ext>
            </a:extLst>
          </p:cNvPr>
          <p:cNvSpPr txBox="1"/>
          <p:nvPr/>
        </p:nvSpPr>
        <p:spPr>
          <a:xfrm>
            <a:off x="10615449" y="4828337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 = </a:t>
            </a:r>
            <a:r>
              <a:rPr lang="en-US" sz="2400" dirty="0"/>
              <a:t>5V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B005B7-3F83-59F8-7DD7-FF8387E353BE}"/>
              </a:ext>
            </a:extLst>
          </p:cNvPr>
          <p:cNvSpPr txBox="1"/>
          <p:nvPr/>
        </p:nvSpPr>
        <p:spPr>
          <a:xfrm>
            <a:off x="10517495" y="4299125"/>
            <a:ext cx="1200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V = </a:t>
            </a:r>
            <a:r>
              <a:rPr lang="en-US" sz="2400" dirty="0"/>
              <a:t>6V</a:t>
            </a:r>
          </a:p>
        </p:txBody>
      </p:sp>
    </p:spTree>
    <p:extLst>
      <p:ext uri="{BB962C8B-B14F-4D97-AF65-F5344CB8AC3E}">
        <p14:creationId xmlns:p14="http://schemas.microsoft.com/office/powerpoint/2010/main" val="17654534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A31E5-AA9A-F063-5CE8-87C66D23F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Lines and Equipotential Lines/Surfaces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9D675-3367-E2DD-E240-CC47EFA07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18738" cy="1265690"/>
          </a:xfrm>
        </p:spPr>
        <p:txBody>
          <a:bodyPr>
            <a:normAutofit/>
          </a:bodyPr>
          <a:lstStyle/>
          <a:p>
            <a:r>
              <a:rPr lang="en-US" sz="3200" dirty="0"/>
              <a:t>Field lines and equipotential surfaces are always </a:t>
            </a:r>
            <a:r>
              <a:rPr lang="en-US" sz="3200" i="1" dirty="0"/>
              <a:t>perpendicular</a:t>
            </a:r>
            <a:r>
              <a:rPr lang="en-US" sz="3200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CF883-88E4-6DB5-F260-92463D1E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27A5A-7EC7-3006-FAA3-86DD589D1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D5885-1442-37FB-46F5-312C0141E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C684D5-828E-9DC2-BD27-32078A21F7D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3091315"/>
            <a:ext cx="4877481" cy="29245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2D54E5-801E-3305-EDDD-7FD2165B17C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6321" y="3224683"/>
            <a:ext cx="4877481" cy="279121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EABC73D-73BF-2105-0CCD-0B8F1E8E14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992697"/>
              </p:ext>
            </p:extLst>
          </p:nvPr>
        </p:nvGraphicFramePr>
        <p:xfrm>
          <a:off x="8301867" y="1872976"/>
          <a:ext cx="2937195" cy="856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177480" progId="Equation.DSMT4">
                  <p:embed/>
                </p:oleObj>
              </mc:Choice>
              <mc:Fallback>
                <p:oleObj name="Equation" r:id="rId4" imgW="609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01867" y="1872976"/>
                        <a:ext cx="2937195" cy="856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5126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907E9-0A4E-5A46-F512-CED1C7FDF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Materials by Electrical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719DE-BC3B-BDC2-C85B-E49103D9E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88003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Materials are categorized based on their ability to permit the flow of electric charge, primarily into three types:</a:t>
            </a:r>
            <a:endParaRPr lang="fa-IR" sz="3200" dirty="0"/>
          </a:p>
          <a:p>
            <a:pPr lvl="1"/>
            <a:r>
              <a:rPr lang="en-US" sz="2800" dirty="0"/>
              <a:t>Conductors (e.g., Metals like Copper, Aluminum)</a:t>
            </a:r>
          </a:p>
          <a:p>
            <a:pPr lvl="2"/>
            <a:r>
              <a:rPr lang="en-US" sz="2400" dirty="0"/>
              <a:t>Have an abundance of free electrons in a conduction band that can move easily.</a:t>
            </a:r>
          </a:p>
          <a:p>
            <a:pPr lvl="2"/>
            <a:r>
              <a:rPr lang="en-US" sz="2400" dirty="0"/>
              <a:t>Readily support the flow of electric current.</a:t>
            </a:r>
          </a:p>
          <a:p>
            <a:pPr lvl="1"/>
            <a:r>
              <a:rPr lang="en-US" sz="2800" dirty="0"/>
              <a:t>Insulators or Dielectrics (e.g., Glass, Rubber, Plastic)</a:t>
            </a:r>
          </a:p>
          <a:p>
            <a:pPr lvl="2"/>
            <a:r>
              <a:rPr lang="en-US" sz="2400" dirty="0"/>
              <a:t>Electrons are tightly bound to atoms; a large band gap prevents free flow.</a:t>
            </a:r>
          </a:p>
          <a:p>
            <a:pPr lvl="2"/>
            <a:r>
              <a:rPr lang="en-US" sz="2400" dirty="0"/>
              <a:t>Strongly resist the flow of electric current.</a:t>
            </a:r>
          </a:p>
          <a:p>
            <a:pPr lvl="1"/>
            <a:r>
              <a:rPr lang="en-US" sz="2800" dirty="0"/>
              <a:t>Semiconductors (e.g., Silicon, Germanium)</a:t>
            </a:r>
          </a:p>
          <a:p>
            <a:pPr lvl="2"/>
            <a:r>
              <a:rPr lang="en-US" sz="2400" dirty="0"/>
              <a:t>Electrical conductivity lies between conductors and insulators. It has a small band gap.</a:t>
            </a:r>
          </a:p>
          <a:p>
            <a:pPr lvl="2"/>
            <a:r>
              <a:rPr lang="en-US" sz="2400" dirty="0"/>
              <a:t>Conductivity can be precisely controlled by doping (adding impurities), temperature, or light.</a:t>
            </a:r>
          </a:p>
          <a:p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CE437-F759-1CCE-E9E8-07319399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B451F-B2C1-A5EE-08C7-84B0046E9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3EFEE-6D49-3C54-6247-B70AC761E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923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6F400-636C-3F5D-9353-113B1259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 Theory: Classifying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50A6E-0452-06A2-B83B-FDD09C68E9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dirty="0"/>
              <a:t>Materials are defined by their electronic band structure—the arrangement of allowed energy levels for electrons.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161D1-8F44-F003-7A62-89A4B8552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6578B-EF1B-0C6B-51AC-E0EADBA2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B5D4A5-4276-8951-E02C-C06179FCE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56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3907EA-9CB6-63CE-2428-DC11FCF29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21" y="2532198"/>
            <a:ext cx="7126357" cy="39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5867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94985-414A-1183-71DB-2F4FB47E42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934FB-4431-E4CE-4167-4DFEFCCC6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Terms in Band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C91B8-B5E3-D2C9-4A0D-444F8D5CE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659757" cy="4530725"/>
          </a:xfrm>
        </p:spPr>
        <p:txBody>
          <a:bodyPr>
            <a:normAutofit/>
          </a:bodyPr>
          <a:lstStyle/>
          <a:p>
            <a:pPr lvl="1"/>
            <a:r>
              <a:rPr lang="en-US" b="1" dirty="0"/>
              <a:t>Valence Band</a:t>
            </a:r>
            <a:r>
              <a:rPr lang="en-US" dirty="0"/>
              <a:t>: The highest energy band that is normally full of electrons. These electrons are bound in chemical bonds.</a:t>
            </a:r>
          </a:p>
          <a:p>
            <a:pPr lvl="1"/>
            <a:r>
              <a:rPr lang="en-US" b="1" dirty="0"/>
              <a:t>Conduction Band</a:t>
            </a:r>
            <a:r>
              <a:rPr lang="en-US" dirty="0"/>
              <a:t>: The lowest energy band that is normally empty. Electrons here are free to move and conduct electricity.</a:t>
            </a:r>
          </a:p>
          <a:p>
            <a:pPr lvl="1"/>
            <a:r>
              <a:rPr lang="en-US" b="1" dirty="0"/>
              <a:t>Band Gap</a:t>
            </a:r>
            <a:r>
              <a:rPr lang="en-US" dirty="0"/>
              <a:t>: The forbidden energy region between the valence and conduction bands. This is the most important factor.</a:t>
            </a:r>
          </a:p>
          <a:p>
            <a:pPr lvl="1"/>
            <a:r>
              <a:rPr lang="en-US" b="1" dirty="0"/>
              <a:t>Fermi Level</a:t>
            </a:r>
            <a:r>
              <a:rPr lang="en-US" dirty="0"/>
              <a:t>: The energy level with a 50% probability of being occupied by an electron at absolute zero. It lies within the band gap for insulators/semiconductors.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01962-393A-1832-FCF5-C47C60DF9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8E1-9487-7F8D-9F7E-CEAF414E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BB81-F74E-B399-ED6E-F23C53129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57</a:t>
            </a:fld>
            <a:endParaRPr lang="en-US"/>
          </a:p>
        </p:txBody>
      </p:sp>
      <p:pic>
        <p:nvPicPr>
          <p:cNvPr id="8" name="Picture 7" descr="A black background with a white rectangle with black text&#10;&#10;AI-generated content may be incorrect.">
            <a:extLst>
              <a:ext uri="{FF2B5EF4-FFF2-40B4-BE49-F238E27FC236}">
                <a16:creationId xmlns:a16="http://schemas.microsoft.com/office/drawing/2014/main" id="{8439F13F-FC52-3240-6DCE-A38449608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2276061"/>
            <a:ext cx="3545659" cy="27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85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BEB1F-6FA1-E0D4-5A90-D0AB5ECDD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1EAF-C8B3-5D54-3418-05628CD03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Inside a Conductor Under Static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A8AB9-E698-6E50-0AAD-7C31B3724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2D5B-F52C-ECCE-E5D4-969E68222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86DC-ADA7-E59A-12B4-B1DF1F13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58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465822A-E17A-1ADC-5551-3BFA58632C83}"/>
              </a:ext>
            </a:extLst>
          </p:cNvPr>
          <p:cNvSpPr/>
          <p:nvPr/>
        </p:nvSpPr>
        <p:spPr>
          <a:xfrm>
            <a:off x="8252672" y="2823508"/>
            <a:ext cx="3392553" cy="2400021"/>
          </a:xfrm>
          <a:custGeom>
            <a:avLst/>
            <a:gdLst>
              <a:gd name="connsiteX0" fmla="*/ 4883020 w 5533096"/>
              <a:gd name="connsiteY0" fmla="*/ 310252 h 2835425"/>
              <a:gd name="connsiteX1" fmla="*/ 1006759 w 5533096"/>
              <a:gd name="connsiteY1" fmla="*/ 121408 h 2835425"/>
              <a:gd name="connsiteX2" fmla="*/ 221568 w 5533096"/>
              <a:gd name="connsiteY2" fmla="*/ 2198687 h 2835425"/>
              <a:gd name="connsiteX3" fmla="*/ 4316490 w 5533096"/>
              <a:gd name="connsiteY3" fmla="*/ 2765217 h 2835425"/>
              <a:gd name="connsiteX4" fmla="*/ 5479368 w 5533096"/>
              <a:gd name="connsiteY4" fmla="*/ 846965 h 2835425"/>
              <a:gd name="connsiteX5" fmla="*/ 4883020 w 5533096"/>
              <a:gd name="connsiteY5" fmla="*/ 310252 h 2835425"/>
              <a:gd name="connsiteX0" fmla="*/ 4883020 w 5388173"/>
              <a:gd name="connsiteY0" fmla="*/ 325216 h 2850389"/>
              <a:gd name="connsiteX1" fmla="*/ 1006759 w 5388173"/>
              <a:gd name="connsiteY1" fmla="*/ 136372 h 2850389"/>
              <a:gd name="connsiteX2" fmla="*/ 221568 w 5388173"/>
              <a:gd name="connsiteY2" fmla="*/ 2213651 h 2850389"/>
              <a:gd name="connsiteX3" fmla="*/ 4316490 w 5388173"/>
              <a:gd name="connsiteY3" fmla="*/ 2780181 h 2850389"/>
              <a:gd name="connsiteX4" fmla="*/ 5280586 w 5388173"/>
              <a:gd name="connsiteY4" fmla="*/ 1348947 h 2850389"/>
              <a:gd name="connsiteX5" fmla="*/ 4883020 w 5388173"/>
              <a:gd name="connsiteY5" fmla="*/ 325216 h 2850389"/>
              <a:gd name="connsiteX0" fmla="*/ 4750216 w 5331136"/>
              <a:gd name="connsiteY0" fmla="*/ 272405 h 2877091"/>
              <a:gd name="connsiteX1" fmla="*/ 1003164 w 5331136"/>
              <a:gd name="connsiteY1" fmla="*/ 163074 h 2877091"/>
              <a:gd name="connsiteX2" fmla="*/ 217973 w 5331136"/>
              <a:gd name="connsiteY2" fmla="*/ 2240353 h 2877091"/>
              <a:gd name="connsiteX3" fmla="*/ 4312895 w 5331136"/>
              <a:gd name="connsiteY3" fmla="*/ 2806883 h 2877091"/>
              <a:gd name="connsiteX4" fmla="*/ 5276991 w 5331136"/>
              <a:gd name="connsiteY4" fmla="*/ 1375649 h 2877091"/>
              <a:gd name="connsiteX5" fmla="*/ 4750216 w 5331136"/>
              <a:gd name="connsiteY5" fmla="*/ 272405 h 2877091"/>
              <a:gd name="connsiteX0" fmla="*/ 4750216 w 5315127"/>
              <a:gd name="connsiteY0" fmla="*/ 320923 h 2925609"/>
              <a:gd name="connsiteX1" fmla="*/ 1003164 w 5315127"/>
              <a:gd name="connsiteY1" fmla="*/ 211592 h 2925609"/>
              <a:gd name="connsiteX2" fmla="*/ 217973 w 5315127"/>
              <a:gd name="connsiteY2" fmla="*/ 2288871 h 2925609"/>
              <a:gd name="connsiteX3" fmla="*/ 4312895 w 5315127"/>
              <a:gd name="connsiteY3" fmla="*/ 2855401 h 2925609"/>
              <a:gd name="connsiteX4" fmla="*/ 5276991 w 5315127"/>
              <a:gd name="connsiteY4" fmla="*/ 1424167 h 2925609"/>
              <a:gd name="connsiteX5" fmla="*/ 4750216 w 5315127"/>
              <a:gd name="connsiteY5" fmla="*/ 320923 h 292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5127" h="2925609">
                <a:moveTo>
                  <a:pt x="4750216" y="320923"/>
                </a:moveTo>
                <a:cubicBezTo>
                  <a:pt x="4117425" y="-50138"/>
                  <a:pt x="1758538" y="-116399"/>
                  <a:pt x="1003164" y="211592"/>
                </a:cubicBezTo>
                <a:cubicBezTo>
                  <a:pt x="247790" y="539583"/>
                  <a:pt x="-333649" y="1848236"/>
                  <a:pt x="217973" y="2288871"/>
                </a:cubicBezTo>
                <a:cubicBezTo>
                  <a:pt x="769595" y="2729506"/>
                  <a:pt x="3436595" y="3080688"/>
                  <a:pt x="4312895" y="2855401"/>
                </a:cubicBezTo>
                <a:cubicBezTo>
                  <a:pt x="5189195" y="2630114"/>
                  <a:pt x="5204104" y="1846580"/>
                  <a:pt x="5276991" y="1424167"/>
                </a:cubicBezTo>
                <a:cubicBezTo>
                  <a:pt x="5349878" y="1001754"/>
                  <a:pt x="5383007" y="691984"/>
                  <a:pt x="4750216" y="320923"/>
                </a:cubicBezTo>
                <a:close/>
              </a:path>
            </a:pathLst>
          </a:custGeom>
          <a:ln w="38100">
            <a:solidFill>
              <a:srgbClr val="92D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25FF36-FCAD-9655-3589-4627054CF922}"/>
              </a:ext>
            </a:extLst>
          </p:cNvPr>
          <p:cNvSpPr txBox="1"/>
          <p:nvPr/>
        </p:nvSpPr>
        <p:spPr>
          <a:xfrm>
            <a:off x="8881989" y="313931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Conductor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33085B7-40AD-8E6F-93B4-56AADB9E15E7}"/>
              </a:ext>
            </a:extLst>
          </p:cNvPr>
          <p:cNvSpPr txBox="1"/>
          <p:nvPr/>
        </p:nvSpPr>
        <p:spPr>
          <a:xfrm>
            <a:off x="7841543" y="1957784"/>
            <a:ext cx="1798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Surface charge density </a:t>
            </a:r>
            <a:r>
              <a:rPr lang="en-US" sz="2000" i="1" dirty="0">
                <a:sym typeface="Symbol" panose="05050102010706020507" pitchFamily="18" charset="2"/>
              </a:rPr>
              <a:t></a:t>
            </a:r>
            <a:r>
              <a:rPr lang="en-US" sz="2000" baseline="-25000" dirty="0">
                <a:sym typeface="Symbol" panose="05050102010706020507" pitchFamily="18" charset="2"/>
              </a:rPr>
              <a:t>s</a:t>
            </a:r>
            <a:endParaRPr lang="en-US" sz="2000" baseline="-250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3DB65BDC-16C4-9A45-DCFE-1AE9A6FD7FB8}"/>
              </a:ext>
            </a:extLst>
          </p:cNvPr>
          <p:cNvSpPr/>
          <p:nvPr/>
        </p:nvSpPr>
        <p:spPr>
          <a:xfrm rot="871105">
            <a:off x="9350233" y="2489068"/>
            <a:ext cx="579120" cy="230094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1F96CF-338F-B733-FAA2-3BAF61EB81FA}"/>
              </a:ext>
            </a:extLst>
          </p:cNvPr>
          <p:cNvSpPr txBox="1"/>
          <p:nvPr/>
        </p:nvSpPr>
        <p:spPr>
          <a:xfrm>
            <a:off x="9319698" y="3775638"/>
            <a:ext cx="1315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E</a:t>
            </a:r>
            <a:r>
              <a:rPr lang="en-US" sz="2800" baseline="-25000" dirty="0" err="1">
                <a:solidFill>
                  <a:schemeClr val="bg1"/>
                </a:solidFill>
              </a:rPr>
              <a:t>int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r>
              <a:rPr lang="en-US" sz="2800" b="1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sym typeface="Symbol" panose="05050102010706020507" pitchFamily="18" charset="2"/>
              </a:rPr>
              <a:t></a:t>
            </a: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 = 0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A00B16A-7AA0-04A6-F541-DCC72152F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54997" cy="4351338"/>
          </a:xfrm>
        </p:spPr>
        <p:txBody>
          <a:bodyPr>
            <a:normAutofit/>
          </a:bodyPr>
          <a:lstStyle/>
          <a:p>
            <a:r>
              <a:rPr lang="en-US" sz="3200" dirty="0"/>
              <a:t>In electrostatic equilibrium, a conductor's </a:t>
            </a:r>
            <a:r>
              <a:rPr lang="en-US" sz="3200" i="1" dirty="0"/>
              <a:t>surface charge</a:t>
            </a:r>
            <a:r>
              <a:rPr lang="en-US" sz="3200" dirty="0"/>
              <a:t> arranges itself to ensure the electric field </a:t>
            </a:r>
            <a:r>
              <a:rPr lang="en-US" sz="3200" i="1" dirty="0"/>
              <a:t>inside</a:t>
            </a:r>
            <a:r>
              <a:rPr lang="en-US" sz="3200" dirty="0"/>
              <a:t> is </a:t>
            </a:r>
            <a:r>
              <a:rPr lang="en-US" sz="3200" i="1" dirty="0"/>
              <a:t>zero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8378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40EF-8E3C-FE1F-0E90-9F03FC7BC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Conductor Surface Under Static Conditions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1E705-58B3-F0E6-9899-8095B16F9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C54F6-FFD9-D477-8B38-1D5218865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A195-C52D-EB92-3D6F-F7612831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59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0985A0F-74DA-8486-6B50-C9D23BD9C4A1}"/>
              </a:ext>
            </a:extLst>
          </p:cNvPr>
          <p:cNvSpPr/>
          <p:nvPr/>
        </p:nvSpPr>
        <p:spPr>
          <a:xfrm>
            <a:off x="8486352" y="2823508"/>
            <a:ext cx="3392553" cy="2400021"/>
          </a:xfrm>
          <a:custGeom>
            <a:avLst/>
            <a:gdLst>
              <a:gd name="connsiteX0" fmla="*/ 4883020 w 5533096"/>
              <a:gd name="connsiteY0" fmla="*/ 310252 h 2835425"/>
              <a:gd name="connsiteX1" fmla="*/ 1006759 w 5533096"/>
              <a:gd name="connsiteY1" fmla="*/ 121408 h 2835425"/>
              <a:gd name="connsiteX2" fmla="*/ 221568 w 5533096"/>
              <a:gd name="connsiteY2" fmla="*/ 2198687 h 2835425"/>
              <a:gd name="connsiteX3" fmla="*/ 4316490 w 5533096"/>
              <a:gd name="connsiteY3" fmla="*/ 2765217 h 2835425"/>
              <a:gd name="connsiteX4" fmla="*/ 5479368 w 5533096"/>
              <a:gd name="connsiteY4" fmla="*/ 846965 h 2835425"/>
              <a:gd name="connsiteX5" fmla="*/ 4883020 w 5533096"/>
              <a:gd name="connsiteY5" fmla="*/ 310252 h 2835425"/>
              <a:gd name="connsiteX0" fmla="*/ 4883020 w 5388173"/>
              <a:gd name="connsiteY0" fmla="*/ 325216 h 2850389"/>
              <a:gd name="connsiteX1" fmla="*/ 1006759 w 5388173"/>
              <a:gd name="connsiteY1" fmla="*/ 136372 h 2850389"/>
              <a:gd name="connsiteX2" fmla="*/ 221568 w 5388173"/>
              <a:gd name="connsiteY2" fmla="*/ 2213651 h 2850389"/>
              <a:gd name="connsiteX3" fmla="*/ 4316490 w 5388173"/>
              <a:gd name="connsiteY3" fmla="*/ 2780181 h 2850389"/>
              <a:gd name="connsiteX4" fmla="*/ 5280586 w 5388173"/>
              <a:gd name="connsiteY4" fmla="*/ 1348947 h 2850389"/>
              <a:gd name="connsiteX5" fmla="*/ 4883020 w 5388173"/>
              <a:gd name="connsiteY5" fmla="*/ 325216 h 2850389"/>
              <a:gd name="connsiteX0" fmla="*/ 4750216 w 5331136"/>
              <a:gd name="connsiteY0" fmla="*/ 272405 h 2877091"/>
              <a:gd name="connsiteX1" fmla="*/ 1003164 w 5331136"/>
              <a:gd name="connsiteY1" fmla="*/ 163074 h 2877091"/>
              <a:gd name="connsiteX2" fmla="*/ 217973 w 5331136"/>
              <a:gd name="connsiteY2" fmla="*/ 2240353 h 2877091"/>
              <a:gd name="connsiteX3" fmla="*/ 4312895 w 5331136"/>
              <a:gd name="connsiteY3" fmla="*/ 2806883 h 2877091"/>
              <a:gd name="connsiteX4" fmla="*/ 5276991 w 5331136"/>
              <a:gd name="connsiteY4" fmla="*/ 1375649 h 2877091"/>
              <a:gd name="connsiteX5" fmla="*/ 4750216 w 5331136"/>
              <a:gd name="connsiteY5" fmla="*/ 272405 h 2877091"/>
              <a:gd name="connsiteX0" fmla="*/ 4750216 w 5315127"/>
              <a:gd name="connsiteY0" fmla="*/ 320923 h 2925609"/>
              <a:gd name="connsiteX1" fmla="*/ 1003164 w 5315127"/>
              <a:gd name="connsiteY1" fmla="*/ 211592 h 2925609"/>
              <a:gd name="connsiteX2" fmla="*/ 217973 w 5315127"/>
              <a:gd name="connsiteY2" fmla="*/ 2288871 h 2925609"/>
              <a:gd name="connsiteX3" fmla="*/ 4312895 w 5315127"/>
              <a:gd name="connsiteY3" fmla="*/ 2855401 h 2925609"/>
              <a:gd name="connsiteX4" fmla="*/ 5276991 w 5315127"/>
              <a:gd name="connsiteY4" fmla="*/ 1424167 h 2925609"/>
              <a:gd name="connsiteX5" fmla="*/ 4750216 w 5315127"/>
              <a:gd name="connsiteY5" fmla="*/ 320923 h 292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15127" h="2925609">
                <a:moveTo>
                  <a:pt x="4750216" y="320923"/>
                </a:moveTo>
                <a:cubicBezTo>
                  <a:pt x="4117425" y="-50138"/>
                  <a:pt x="1758538" y="-116399"/>
                  <a:pt x="1003164" y="211592"/>
                </a:cubicBezTo>
                <a:cubicBezTo>
                  <a:pt x="247790" y="539583"/>
                  <a:pt x="-333649" y="1848236"/>
                  <a:pt x="217973" y="2288871"/>
                </a:cubicBezTo>
                <a:cubicBezTo>
                  <a:pt x="769595" y="2729506"/>
                  <a:pt x="3436595" y="3080688"/>
                  <a:pt x="4312895" y="2855401"/>
                </a:cubicBezTo>
                <a:cubicBezTo>
                  <a:pt x="5189195" y="2630114"/>
                  <a:pt x="5204104" y="1846580"/>
                  <a:pt x="5276991" y="1424167"/>
                </a:cubicBezTo>
                <a:cubicBezTo>
                  <a:pt x="5349878" y="1001754"/>
                  <a:pt x="5383007" y="691984"/>
                  <a:pt x="4750216" y="320923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0463C-C0C5-3B91-84E1-8B7A690671C9}"/>
              </a:ext>
            </a:extLst>
          </p:cNvPr>
          <p:cNvSpPr txBox="1"/>
          <p:nvPr/>
        </p:nvSpPr>
        <p:spPr>
          <a:xfrm>
            <a:off x="9115669" y="3139314"/>
            <a:ext cx="2133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Conductor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825982D-8E1F-D850-F76C-F5A9971C0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6208643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</a:t>
            </a:r>
            <a:r>
              <a:rPr lang="en-US" b="1" dirty="0"/>
              <a:t>E</a:t>
            </a:r>
            <a:r>
              <a:rPr lang="en-US" dirty="0"/>
              <a:t> field on a conductor surface is everywhere </a:t>
            </a:r>
            <a:r>
              <a:rPr lang="en-US" i="1" dirty="0"/>
              <a:t>normal</a:t>
            </a:r>
            <a:r>
              <a:rPr lang="en-US" dirty="0"/>
              <a:t> to the surface.</a:t>
            </a:r>
          </a:p>
          <a:p>
            <a:r>
              <a:rPr lang="en-US" dirty="0"/>
              <a:t>The </a:t>
            </a:r>
            <a:r>
              <a:rPr lang="en-US" i="1" dirty="0"/>
              <a:t>tangential</a:t>
            </a:r>
            <a:r>
              <a:rPr lang="en-US" dirty="0"/>
              <a:t> component of the </a:t>
            </a:r>
            <a:r>
              <a:rPr lang="en-US" b="1" dirty="0"/>
              <a:t>E</a:t>
            </a:r>
            <a:r>
              <a:rPr lang="en-US" dirty="0"/>
              <a:t> field on a conductor surface is </a:t>
            </a:r>
            <a:r>
              <a:rPr lang="en-US" i="1" dirty="0"/>
              <a:t>zero </a:t>
            </a:r>
            <a:r>
              <a:rPr lang="en-US" dirty="0"/>
              <a:t>(</a:t>
            </a:r>
            <a:r>
              <a:rPr lang="en-US" i="1" dirty="0"/>
              <a:t>E</a:t>
            </a:r>
            <a:r>
              <a:rPr lang="en-US" baseline="-25000" dirty="0"/>
              <a:t>t</a:t>
            </a:r>
            <a:r>
              <a:rPr lang="en-US" dirty="0"/>
              <a:t> = 0).</a:t>
            </a:r>
          </a:p>
          <a:p>
            <a:r>
              <a:rPr lang="en-US" dirty="0"/>
              <a:t>The surface of a conductor is an </a:t>
            </a:r>
            <a:r>
              <a:rPr lang="en-US" i="1" dirty="0"/>
              <a:t>equipotential surface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normal</a:t>
            </a:r>
            <a:r>
              <a:rPr lang="en-US" dirty="0"/>
              <a:t> component of the </a:t>
            </a:r>
            <a:r>
              <a:rPr lang="en-US" b="1" dirty="0"/>
              <a:t>E</a:t>
            </a:r>
            <a:r>
              <a:rPr lang="en-US" dirty="0"/>
              <a:t> field at a conductor/free space boundary is equal to the </a:t>
            </a:r>
            <a:r>
              <a:rPr lang="en-US" i="1" dirty="0"/>
              <a:t>surface charge density</a:t>
            </a:r>
            <a:r>
              <a:rPr lang="en-US" dirty="0"/>
              <a:t> on the conductor divided by the permittivity of free space.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0410A48-1A2F-FF1E-198C-6A49BB8BC55C}"/>
              </a:ext>
            </a:extLst>
          </p:cNvPr>
          <p:cNvCxnSpPr>
            <a:cxnSpLocks/>
          </p:cNvCxnSpPr>
          <p:nvPr/>
        </p:nvCxnSpPr>
        <p:spPr>
          <a:xfrm flipV="1">
            <a:off x="10131716" y="2125503"/>
            <a:ext cx="0" cy="6980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0C1625A-158F-8B1F-791C-04324144F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103185"/>
              </p:ext>
            </p:extLst>
          </p:nvPr>
        </p:nvGraphicFramePr>
        <p:xfrm>
          <a:off x="10211340" y="1669370"/>
          <a:ext cx="1580322" cy="1279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431640" progId="Equation.DSMT4">
                  <p:embed/>
                </p:oleObj>
              </mc:Choice>
              <mc:Fallback>
                <p:oleObj name="Equation" r:id="rId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211340" y="1669370"/>
                        <a:ext cx="1580322" cy="12793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Arc 22">
            <a:extLst>
              <a:ext uri="{FF2B5EF4-FFF2-40B4-BE49-F238E27FC236}">
                <a16:creationId xmlns:a16="http://schemas.microsoft.com/office/drawing/2014/main" id="{14087796-6EF4-A98E-7333-268D13F02228}"/>
              </a:ext>
            </a:extLst>
          </p:cNvPr>
          <p:cNvSpPr/>
          <p:nvPr/>
        </p:nvSpPr>
        <p:spPr>
          <a:xfrm rot="21333247">
            <a:off x="9363734" y="2837655"/>
            <a:ext cx="1001328" cy="55807"/>
          </a:xfrm>
          <a:prstGeom prst="arc">
            <a:avLst>
              <a:gd name="adj1" fmla="val 17690366"/>
              <a:gd name="adj2" fmla="val 21567106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2FAA8D3-C368-EEC7-DDA2-0787566655E9}"/>
              </a:ext>
            </a:extLst>
          </p:cNvPr>
          <p:cNvSpPr txBox="1"/>
          <p:nvPr/>
        </p:nvSpPr>
        <p:spPr>
          <a:xfrm>
            <a:off x="7922515" y="1981978"/>
            <a:ext cx="179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Surface charge density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</a:t>
            </a:r>
            <a:endParaRPr lang="en-US" baseline="-2500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E378F42-4913-5577-2FB3-EB5BDCF4169F}"/>
              </a:ext>
            </a:extLst>
          </p:cNvPr>
          <p:cNvSpPr/>
          <p:nvPr/>
        </p:nvSpPr>
        <p:spPr>
          <a:xfrm rot="871105">
            <a:off x="9403795" y="2490044"/>
            <a:ext cx="579120" cy="230094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08DD1-41A7-DE78-7D01-0C596E701E16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AA7C8-1C11-313D-F1A7-DB20C81003A8}"/>
              </a:ext>
            </a:extLst>
          </p:cNvPr>
          <p:cNvSpPr txBox="1"/>
          <p:nvPr/>
        </p:nvSpPr>
        <p:spPr>
          <a:xfrm>
            <a:off x="9553378" y="3775638"/>
            <a:ext cx="1315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E</a:t>
            </a:r>
            <a:r>
              <a:rPr lang="en-US" sz="2800" baseline="-25000" dirty="0" err="1">
                <a:solidFill>
                  <a:schemeClr val="bg1"/>
                </a:solidFill>
              </a:rPr>
              <a:t>int</a:t>
            </a:r>
            <a:r>
              <a:rPr lang="en-US" sz="2800" dirty="0">
                <a:solidFill>
                  <a:schemeClr val="bg1"/>
                </a:solidFill>
              </a:rPr>
              <a:t> = </a:t>
            </a:r>
            <a:r>
              <a:rPr lang="en-US" sz="2800" b="1" dirty="0">
                <a:solidFill>
                  <a:schemeClr val="bg1"/>
                </a:solidFill>
              </a:rPr>
              <a:t>0</a:t>
            </a:r>
          </a:p>
          <a:p>
            <a:pPr algn="ctr"/>
            <a:r>
              <a:rPr lang="en-US" sz="2800" i="1" dirty="0">
                <a:solidFill>
                  <a:schemeClr val="bg1"/>
                </a:solidFill>
                <a:sym typeface="Symbol" panose="05050102010706020507" pitchFamily="18" charset="2"/>
              </a:rPr>
              <a:t></a:t>
            </a:r>
            <a:r>
              <a:rPr lang="en-US" sz="2800" dirty="0">
                <a:solidFill>
                  <a:schemeClr val="bg1"/>
                </a:solidFill>
                <a:sym typeface="Symbol" panose="05050102010706020507" pitchFamily="18" charset="2"/>
              </a:rPr>
              <a:t> = 0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09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EE0DF-FD28-436A-1D30-D98BAA0429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233D2-B00A-5679-CC2F-FB00DA81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Intensity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0C121-6C64-84DC-469A-E80BD502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D5E80-5E8D-FD32-B560-C78F67918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FD3F0-E603-8FBE-F02B-EDF8F350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12411-E948-C89A-631C-2BB6809F934B}"/>
              </a:ext>
            </a:extLst>
          </p:cNvPr>
          <p:cNvSpPr txBox="1"/>
          <p:nvPr/>
        </p:nvSpPr>
        <p:spPr>
          <a:xfrm>
            <a:off x="1020342" y="3776870"/>
            <a:ext cx="1051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To uniquely determine the electric field intensity </a:t>
            </a:r>
            <a:r>
              <a:rPr lang="en-US" sz="3200" b="1" dirty="0"/>
              <a:t>E</a:t>
            </a:r>
            <a:r>
              <a:rPr lang="en-US" sz="3200" dirty="0"/>
              <a:t>, </a:t>
            </a:r>
            <a:r>
              <a:rPr lang="en-US" sz="3200" i="1" dirty="0"/>
              <a:t>Helmholtz’s Theorem</a:t>
            </a:r>
            <a:r>
              <a:rPr lang="en-US" sz="3200" dirty="0"/>
              <a:t> requires knowledge of both ∇⋅</a:t>
            </a:r>
            <a:r>
              <a:rPr lang="en-US" sz="3200" b="1" dirty="0"/>
              <a:t>E</a:t>
            </a:r>
            <a:r>
              <a:rPr lang="en-US" sz="3200" dirty="0"/>
              <a:t> and ∇×</a:t>
            </a:r>
            <a:r>
              <a:rPr lang="en-US" sz="3200" b="1" dirty="0"/>
              <a:t>E</a:t>
            </a:r>
            <a:r>
              <a:rPr lang="en-US" sz="3200" dirty="0"/>
              <a:t>.</a:t>
            </a:r>
            <a:endParaRPr lang="en-US" sz="3200" baseline="-25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305B66-CB98-F75E-6DE2-C829580BBF91}"/>
              </a:ext>
            </a:extLst>
          </p:cNvPr>
          <p:cNvSpPr txBox="1"/>
          <p:nvPr/>
        </p:nvSpPr>
        <p:spPr>
          <a:xfrm>
            <a:off x="4758206" y="1869511"/>
            <a:ext cx="26755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E </a:t>
            </a:r>
            <a:r>
              <a:rPr lang="en-US" sz="8000" dirty="0"/>
              <a:t>= ?</a:t>
            </a:r>
            <a:endParaRPr lang="en-US" sz="8000" baseline="-25000" dirty="0"/>
          </a:p>
        </p:txBody>
      </p:sp>
    </p:spTree>
    <p:extLst>
      <p:ext uri="{BB962C8B-B14F-4D97-AF65-F5344CB8AC3E}">
        <p14:creationId xmlns:p14="http://schemas.microsoft.com/office/powerpoint/2010/main" val="1798662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E2D1C-5D55-4861-5BAC-0F1CEF056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468438E-32D8-87C0-3E50-1702BFED2B1F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3657DA-0F99-CF91-DE2E-2A3875DF9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9001" cy="1325563"/>
          </a:xfrm>
        </p:spPr>
        <p:txBody>
          <a:bodyPr/>
          <a:lstStyle/>
          <a:p>
            <a:r>
              <a:rPr lang="en-US" dirty="0"/>
              <a:t>Tangential Electric Field at a Conductor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21585-3B04-7CDE-1A76-E6A28ADB1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  <a:r>
              <a:rPr lang="en-US" dirty="0"/>
              <a:t> at the interface between a </a:t>
            </a:r>
            <a:r>
              <a:rPr lang="en-US" u="sng" dirty="0"/>
              <a:t>conductor</a:t>
            </a:r>
            <a:r>
              <a:rPr lang="en-US" dirty="0"/>
              <a:t> and </a:t>
            </a:r>
            <a:r>
              <a:rPr lang="en-US" u="sng" dirty="0"/>
              <a:t>free space</a:t>
            </a:r>
            <a:r>
              <a:rPr lang="en-US" dirty="0"/>
              <a:t>: </a:t>
            </a:r>
            <a:r>
              <a:rPr lang="en-US" i="1" dirty="0"/>
              <a:t>tangential</a:t>
            </a:r>
            <a:r>
              <a:rPr lang="en-US" dirty="0"/>
              <a:t> component of electric field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BF370-78A6-6633-58B9-0A87CC7FB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BA8DA-F22B-8823-1E38-F98A7FBD5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ACB13-2470-3F9C-4EF2-8D561A21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3D7D73-284C-954E-C4FF-8040A494E4C4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FDF4420-7F0B-0DB9-962D-E586FC4510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792254"/>
              </p:ext>
            </p:extLst>
          </p:nvPr>
        </p:nvGraphicFramePr>
        <p:xfrm>
          <a:off x="2888800" y="4827785"/>
          <a:ext cx="188568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7A6CDB0-7872-F49C-8CBB-F8D0E6AD6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88800" y="4827785"/>
                        <a:ext cx="188568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CC7529C-8C2C-362F-8EF8-FDD9C7931299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035398-35B8-78E2-1B41-D2716C4D2039}"/>
              </a:ext>
            </a:extLst>
          </p:cNvPr>
          <p:cNvSpPr txBox="1"/>
          <p:nvPr/>
        </p:nvSpPr>
        <p:spPr>
          <a:xfrm>
            <a:off x="10841955" y="3608387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Conductor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4D9033-34D2-0914-3286-C0E03392A6E4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 space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6A5329-C56C-DC4A-827E-8D899904CF11}"/>
              </a:ext>
            </a:extLst>
          </p:cNvPr>
          <p:cNvSpPr txBox="1"/>
          <p:nvPr/>
        </p:nvSpPr>
        <p:spPr>
          <a:xfrm>
            <a:off x="9780796" y="3798576"/>
            <a:ext cx="13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</a:t>
            </a:r>
            <a:r>
              <a:rPr lang="en-US" b="1" dirty="0"/>
              <a:t>0</a:t>
            </a: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sz="24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9EFB99A-20A0-87CE-E4EC-11420B73EFED}"/>
              </a:ext>
            </a:extLst>
          </p:cNvPr>
          <p:cNvSpPr txBox="1"/>
          <p:nvPr/>
        </p:nvSpPr>
        <p:spPr>
          <a:xfrm rot="21255742">
            <a:off x="9622398" y="3259535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endParaRPr lang="en-US" sz="1600" b="1" baseline="-25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C5C0CF0-4D7E-505F-C657-2731360E5441}"/>
              </a:ext>
            </a:extLst>
          </p:cNvPr>
          <p:cNvSpPr/>
          <p:nvPr/>
        </p:nvSpPr>
        <p:spPr>
          <a:xfrm rot="21305818">
            <a:off x="9158830" y="3569491"/>
            <a:ext cx="983789" cy="2376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CDC995-212D-FED1-DE81-9C2682572C81}"/>
              </a:ext>
            </a:extLst>
          </p:cNvPr>
          <p:cNvCxnSpPr>
            <a:cxnSpLocks/>
          </p:cNvCxnSpPr>
          <p:nvPr/>
        </p:nvCxnSpPr>
        <p:spPr>
          <a:xfrm>
            <a:off x="9150471" y="3608387"/>
            <a:ext cx="13336" cy="12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EE15A3E-4659-492E-F474-CC72FAE0B51E}"/>
              </a:ext>
            </a:extLst>
          </p:cNvPr>
          <p:cNvCxnSpPr>
            <a:cxnSpLocks/>
          </p:cNvCxnSpPr>
          <p:nvPr/>
        </p:nvCxnSpPr>
        <p:spPr>
          <a:xfrm flipV="1">
            <a:off x="9820275" y="3781772"/>
            <a:ext cx="133350" cy="14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1C5DB6E-EB14-8853-A46F-5B9528CFFE56}"/>
              </a:ext>
            </a:extLst>
          </p:cNvPr>
          <p:cNvCxnSpPr>
            <a:cxnSpLocks/>
          </p:cNvCxnSpPr>
          <p:nvPr/>
        </p:nvCxnSpPr>
        <p:spPr>
          <a:xfrm flipH="1">
            <a:off x="9326880" y="3588972"/>
            <a:ext cx="114300" cy="9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FB920A7-9692-E302-AF53-2863A090976E}"/>
              </a:ext>
            </a:extLst>
          </p:cNvPr>
          <p:cNvCxnSpPr>
            <a:cxnSpLocks/>
            <a:stCxn id="9" idx="3"/>
          </p:cNvCxnSpPr>
          <p:nvPr/>
        </p:nvCxnSpPr>
        <p:spPr>
          <a:xfrm flipH="1" flipV="1">
            <a:off x="10130898" y="3538973"/>
            <a:ext cx="9921" cy="107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FE7CC92-C05C-DD1C-F426-D212C036240D}"/>
              </a:ext>
            </a:extLst>
          </p:cNvPr>
          <p:cNvSpPr txBox="1"/>
          <p:nvPr/>
        </p:nvSpPr>
        <p:spPr>
          <a:xfrm rot="21143545">
            <a:off x="9949184" y="3230511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C</a:t>
            </a:r>
            <a:endParaRPr lang="en-US" sz="2000" i="1" baseline="-25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FBDDC4C-0EF7-BA91-D486-91265E613D20}"/>
              </a:ext>
            </a:extLst>
          </p:cNvPr>
          <p:cNvCxnSpPr>
            <a:cxnSpLocks/>
          </p:cNvCxnSpPr>
          <p:nvPr/>
        </p:nvCxnSpPr>
        <p:spPr>
          <a:xfrm flipV="1">
            <a:off x="9102459" y="3189183"/>
            <a:ext cx="985249" cy="81792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00D412C-166C-A873-AB5E-95CEA919C27F}"/>
              </a:ext>
            </a:extLst>
          </p:cNvPr>
          <p:cNvSpPr txBox="1"/>
          <p:nvPr/>
        </p:nvSpPr>
        <p:spPr>
          <a:xfrm rot="21143545">
            <a:off x="9286785" y="2902542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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b="1" dirty="0">
                <a:sym typeface="Symbol" panose="05050102010706020507" pitchFamily="18" charset="2"/>
              </a:rPr>
              <a:t>l</a:t>
            </a:r>
            <a:endParaRPr lang="en-US" sz="2000" b="1" baseline="-25000" dirty="0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335EBC61-17E7-F363-7A5D-437D408889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307127"/>
              </p:ext>
            </p:extLst>
          </p:nvPr>
        </p:nvGraphicFramePr>
        <p:xfrm>
          <a:off x="1154113" y="2984500"/>
          <a:ext cx="5200650" cy="171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55600" imgH="380880" progId="Equation.DSMT4">
                  <p:embed/>
                </p:oleObj>
              </mc:Choice>
              <mc:Fallback>
                <p:oleObj name="Equation" r:id="rId4" imgW="115560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DF4420-7F0B-0DB9-962D-E586FC451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54113" y="2984500"/>
                        <a:ext cx="5200650" cy="171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FA9DB2B-880E-E8AB-6386-76B647B1EE35}"/>
              </a:ext>
            </a:extLst>
          </p:cNvPr>
          <p:cNvCxnSpPr>
            <a:cxnSpLocks/>
          </p:cNvCxnSpPr>
          <p:nvPr/>
        </p:nvCxnSpPr>
        <p:spPr>
          <a:xfrm>
            <a:off x="9050019" y="3618895"/>
            <a:ext cx="17781" cy="2723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D387FC3-C8F3-55F7-D38E-C39CAC79AB3D}"/>
              </a:ext>
            </a:extLst>
          </p:cNvPr>
          <p:cNvSpPr txBox="1"/>
          <p:nvPr/>
        </p:nvSpPr>
        <p:spPr>
          <a:xfrm rot="21143545">
            <a:off x="8654160" y="3555547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</a:t>
            </a:r>
            <a:endParaRPr lang="en-US" sz="2000" i="1" baseline="-25000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CB29716-FAFF-CA12-EE49-DF8900592816}"/>
              </a:ext>
            </a:extLst>
          </p:cNvPr>
          <p:cNvSpPr/>
          <p:nvPr/>
        </p:nvSpPr>
        <p:spPr>
          <a:xfrm>
            <a:off x="9611046" y="3534704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7B4D75B-420F-3E3E-C243-D19890E48AFE}"/>
              </a:ext>
            </a:extLst>
          </p:cNvPr>
          <p:cNvSpPr txBox="1"/>
          <p:nvPr/>
        </p:nvSpPr>
        <p:spPr>
          <a:xfrm rot="21225089">
            <a:off x="8659531" y="3886994"/>
            <a:ext cx="857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h</a:t>
            </a:r>
            <a:r>
              <a:rPr lang="en-US" sz="2000" dirty="0">
                <a:sym typeface="Symbol" panose="05050102010706020507" pitchFamily="18" charset="2"/>
              </a:rPr>
              <a:t> 0</a:t>
            </a:r>
            <a:endParaRPr lang="en-US" sz="2000" baseline="-25000" dirty="0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E7E09F2-4F8A-6DD1-2323-839B5D74A2F7}"/>
              </a:ext>
            </a:extLst>
          </p:cNvPr>
          <p:cNvCxnSpPr>
            <a:cxnSpLocks/>
            <a:stCxn id="52" idx="0"/>
          </p:cNvCxnSpPr>
          <p:nvPr/>
        </p:nvCxnSpPr>
        <p:spPr>
          <a:xfrm flipH="1">
            <a:off x="9635985" y="3260383"/>
            <a:ext cx="238826" cy="3080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280280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1E5F3-C51C-97CF-4758-191BF1984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ylinder 22">
            <a:extLst>
              <a:ext uri="{FF2B5EF4-FFF2-40B4-BE49-F238E27FC236}">
                <a16:creationId xmlns:a16="http://schemas.microsoft.com/office/drawing/2014/main" id="{3567D362-54EF-75F6-723E-B00A31C3EF47}"/>
              </a:ext>
            </a:extLst>
          </p:cNvPr>
          <p:cNvSpPr/>
          <p:nvPr/>
        </p:nvSpPr>
        <p:spPr>
          <a:xfrm rot="21280300">
            <a:off x="9306848" y="3644698"/>
            <a:ext cx="857104" cy="243328"/>
          </a:xfrm>
          <a:prstGeom prst="can">
            <a:avLst>
              <a:gd name="adj" fmla="val 4333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46E7729-CACE-C811-7259-362347F21665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rgbClr val="D9D9D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6CECD-615D-D3F3-726B-E617759D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49001" cy="1325563"/>
          </a:xfrm>
        </p:spPr>
        <p:txBody>
          <a:bodyPr/>
          <a:lstStyle/>
          <a:p>
            <a:r>
              <a:rPr lang="en-US" dirty="0"/>
              <a:t>Normal Electric Field at a Conductor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33CA1-25D6-6B46-AA2A-D23596BCAC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  <a:r>
              <a:rPr lang="en-US" dirty="0"/>
              <a:t> at the interface between a </a:t>
            </a:r>
            <a:r>
              <a:rPr lang="en-US" u="sng" dirty="0"/>
              <a:t>conductor</a:t>
            </a:r>
            <a:r>
              <a:rPr lang="en-US" dirty="0"/>
              <a:t> and </a:t>
            </a:r>
            <a:r>
              <a:rPr lang="en-US" u="sng" dirty="0"/>
              <a:t>free space</a:t>
            </a:r>
            <a:r>
              <a:rPr lang="en-US" dirty="0"/>
              <a:t>: </a:t>
            </a:r>
            <a:r>
              <a:rPr lang="en-US" i="1" dirty="0"/>
              <a:t>normal</a:t>
            </a:r>
            <a:r>
              <a:rPr lang="en-US" dirty="0"/>
              <a:t> component of electric field</a:t>
            </a:r>
            <a:endParaRPr lang="en-US" i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4E2E3-846A-040E-B713-2A4742796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CCEF-15FD-D342-0466-37CE2C9AE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8606B-3DDE-F2A0-52CF-B914A261D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FA6E95-96FA-5C64-23A5-79F1876808ED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D737EDE-4FB7-1860-36A1-7ADEB5168AA0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54F649-18F1-8E68-58B1-F9C9E473BC33}"/>
              </a:ext>
            </a:extLst>
          </p:cNvPr>
          <p:cNvSpPr txBox="1"/>
          <p:nvPr/>
        </p:nvSpPr>
        <p:spPr>
          <a:xfrm>
            <a:off x="10841955" y="3608387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Conductor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79213F-FFB0-1666-CC64-2B50225A1E10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 space</a:t>
            </a:r>
            <a:endParaRPr lang="en-US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72DDA8B-E265-65D1-DEA3-58083B94601E}"/>
              </a:ext>
            </a:extLst>
          </p:cNvPr>
          <p:cNvSpPr txBox="1"/>
          <p:nvPr/>
        </p:nvSpPr>
        <p:spPr>
          <a:xfrm>
            <a:off x="9780796" y="3798576"/>
            <a:ext cx="13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</a:t>
            </a:r>
            <a:r>
              <a:rPr lang="en-US" b="1" dirty="0"/>
              <a:t>0</a:t>
            </a: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sz="2400" dirty="0"/>
          </a:p>
        </p:txBody>
      </p:sp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9B6A7408-5294-C685-1627-068BFDA33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2908608"/>
              </p:ext>
            </p:extLst>
          </p:nvPr>
        </p:nvGraphicFramePr>
        <p:xfrm>
          <a:off x="660217" y="2687182"/>
          <a:ext cx="64008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22360" imgH="444240" progId="Equation.DSMT4">
                  <p:embed/>
                </p:oleObj>
              </mc:Choice>
              <mc:Fallback>
                <p:oleObj name="Equation" r:id="rId2" imgW="1422360" imgH="44424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35EBC61-17E7-F363-7A5D-437D40888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60217" y="2687182"/>
                        <a:ext cx="6400800" cy="2000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A6A46A-8A81-2582-85B1-F9C6C12C2A49}"/>
              </a:ext>
            </a:extLst>
          </p:cNvPr>
          <p:cNvCxnSpPr>
            <a:cxnSpLocks/>
          </p:cNvCxnSpPr>
          <p:nvPr/>
        </p:nvCxnSpPr>
        <p:spPr>
          <a:xfrm>
            <a:off x="9203768" y="3614941"/>
            <a:ext cx="17781" cy="2723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3DEF1976-834A-D533-39E1-2BBEB2E9BDE9}"/>
              </a:ext>
            </a:extLst>
          </p:cNvPr>
          <p:cNvSpPr txBox="1"/>
          <p:nvPr/>
        </p:nvSpPr>
        <p:spPr>
          <a:xfrm rot="21143545">
            <a:off x="8815530" y="355107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</a:t>
            </a:r>
            <a:endParaRPr lang="en-US" sz="2000" i="1" baseline="-25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5BF3F9B-A2CB-0EA9-9A30-4BAD2116DF5F}"/>
              </a:ext>
            </a:extLst>
          </p:cNvPr>
          <p:cNvSpPr txBox="1"/>
          <p:nvPr/>
        </p:nvSpPr>
        <p:spPr>
          <a:xfrm rot="21225089">
            <a:off x="8659531" y="3886994"/>
            <a:ext cx="857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h</a:t>
            </a:r>
            <a:r>
              <a:rPr lang="en-US" sz="2000" dirty="0">
                <a:sym typeface="Symbol" panose="05050102010706020507" pitchFamily="18" charset="2"/>
              </a:rPr>
              <a:t> 0</a:t>
            </a:r>
            <a:endParaRPr lang="en-US" sz="2000" baseline="-25000" dirty="0"/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0ACA9A6F-E5C8-4D8F-7B73-51221F44D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55667"/>
              </p:ext>
            </p:extLst>
          </p:nvPr>
        </p:nvGraphicFramePr>
        <p:xfrm>
          <a:off x="2463553" y="4460648"/>
          <a:ext cx="239871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99009" imgH="1943182" progId="Equation.DSMT4">
                  <p:embed/>
                </p:oleObj>
              </mc:Choice>
              <mc:Fallback>
                <p:oleObj name="Equation" r:id="rId4" imgW="2399009" imgH="194318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63553" y="4460648"/>
                        <a:ext cx="2398713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ylinder 7">
            <a:extLst>
              <a:ext uri="{FF2B5EF4-FFF2-40B4-BE49-F238E27FC236}">
                <a16:creationId xmlns:a16="http://schemas.microsoft.com/office/drawing/2014/main" id="{D35488F7-8E72-3F9F-9F0B-EF73BBE1E281}"/>
              </a:ext>
            </a:extLst>
          </p:cNvPr>
          <p:cNvSpPr/>
          <p:nvPr/>
        </p:nvSpPr>
        <p:spPr>
          <a:xfrm rot="21280300">
            <a:off x="9296278" y="3502007"/>
            <a:ext cx="857104" cy="243328"/>
          </a:xfrm>
          <a:prstGeom prst="can">
            <a:avLst>
              <a:gd name="adj" fmla="val 4333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67D1187-A90A-9980-7FF4-CC622D9DE274}"/>
              </a:ext>
            </a:extLst>
          </p:cNvPr>
          <p:cNvSpPr txBox="1"/>
          <p:nvPr/>
        </p:nvSpPr>
        <p:spPr>
          <a:xfrm rot="21255742">
            <a:off x="9754687" y="3208205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endParaRPr lang="en-US" sz="1600" b="1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A0BA2F9-FB68-114C-BE76-3A3ED4608767}"/>
              </a:ext>
            </a:extLst>
          </p:cNvPr>
          <p:cNvSpPr txBox="1"/>
          <p:nvPr/>
        </p:nvSpPr>
        <p:spPr>
          <a:xfrm rot="21143545">
            <a:off x="9201351" y="292950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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b="1" dirty="0">
                <a:sym typeface="Symbol" panose="05050102010706020507" pitchFamily="18" charset="2"/>
              </a:rPr>
              <a:t>s</a:t>
            </a:r>
            <a:endParaRPr lang="en-US" sz="2000" b="1" baseline="-25000" dirty="0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A8C6FC6-63B2-2FB8-8778-3DC0577AFF8D}"/>
              </a:ext>
            </a:extLst>
          </p:cNvPr>
          <p:cNvCxnSpPr>
            <a:cxnSpLocks/>
          </p:cNvCxnSpPr>
          <p:nvPr/>
        </p:nvCxnSpPr>
        <p:spPr>
          <a:xfrm>
            <a:off x="9536494" y="3251825"/>
            <a:ext cx="41691" cy="327015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B20EACEB-943C-00A1-F8F0-623006D819D0}"/>
              </a:ext>
            </a:extLst>
          </p:cNvPr>
          <p:cNvSpPr/>
          <p:nvPr/>
        </p:nvSpPr>
        <p:spPr>
          <a:xfrm>
            <a:off x="9688022" y="351750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72F5A5-04F5-4BE0-BD0D-860CE264012E}"/>
              </a:ext>
            </a:extLst>
          </p:cNvPr>
          <p:cNvCxnSpPr>
            <a:cxnSpLocks/>
          </p:cNvCxnSpPr>
          <p:nvPr/>
        </p:nvCxnSpPr>
        <p:spPr>
          <a:xfrm flipH="1">
            <a:off x="9718962" y="3246085"/>
            <a:ext cx="238826" cy="3080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99844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62B7EAB-BE22-64B1-915B-F7D99EFBE6A9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24E7A-FC69-6BE2-BA47-33DE094FF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at a Conductor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B547A-1688-BF81-AF47-74A4C1E2F8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  <a:r>
              <a:rPr lang="en-US" dirty="0"/>
              <a:t> at the interface between a </a:t>
            </a:r>
            <a:r>
              <a:rPr lang="en-US" u="sng" dirty="0"/>
              <a:t>conductor</a:t>
            </a:r>
            <a:r>
              <a:rPr lang="en-US" dirty="0"/>
              <a:t> and </a:t>
            </a:r>
            <a:r>
              <a:rPr lang="en-US" u="sng" dirty="0"/>
              <a:t>free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93C85-5D45-3DC6-ED77-48944BD0C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B84F6-35DB-3E49-1268-2E457263A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1441F-AC3D-7A08-EBFF-64D8B93F7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083F3-5E44-617D-5459-5B16158E1828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67DD75B-57C8-BE2F-2722-8356D261A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745601"/>
              </p:ext>
            </p:extLst>
          </p:nvPr>
        </p:nvGraphicFramePr>
        <p:xfrm>
          <a:off x="4896643" y="4154556"/>
          <a:ext cx="2398713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431640" progId="Equation.DSMT4">
                  <p:embed/>
                </p:oleObj>
              </mc:Choice>
              <mc:Fallback>
                <p:oleObj name="Equation" r:id="rId2" imgW="53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96643" y="4154556"/>
                        <a:ext cx="2398713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7A6CDB0-7872-F49C-8CBB-F8D0E6AD6F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840965"/>
              </p:ext>
            </p:extLst>
          </p:nvPr>
        </p:nvGraphicFramePr>
        <p:xfrm>
          <a:off x="5054474" y="3046550"/>
          <a:ext cx="188568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54474" y="3046550"/>
                        <a:ext cx="188568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C7C50A5-9260-EE1E-578B-5C22ECA17C73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5421A1-15AF-FC2E-E24F-0D31F9085399}"/>
              </a:ext>
            </a:extLst>
          </p:cNvPr>
          <p:cNvSpPr txBox="1"/>
          <p:nvPr/>
        </p:nvSpPr>
        <p:spPr>
          <a:xfrm>
            <a:off x="10841955" y="3608387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Conductor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90254-3F7C-EDEC-5790-339B45463AD1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 space</a:t>
            </a:r>
            <a:endParaRPr lang="en-US" sz="28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68A7791A-35C7-CD8A-90CD-B2022D22ECC5}"/>
              </a:ext>
            </a:extLst>
          </p:cNvPr>
          <p:cNvSpPr/>
          <p:nvPr/>
        </p:nvSpPr>
        <p:spPr>
          <a:xfrm>
            <a:off x="8878754" y="3629054"/>
            <a:ext cx="1877060" cy="139700"/>
          </a:xfrm>
          <a:custGeom>
            <a:avLst/>
            <a:gdLst>
              <a:gd name="connsiteX0" fmla="*/ 1833880 w 1833880"/>
              <a:gd name="connsiteY0" fmla="*/ 0 h 158073"/>
              <a:gd name="connsiteX1" fmla="*/ 848360 w 1833880"/>
              <a:gd name="connsiteY1" fmla="*/ 71120 h 158073"/>
              <a:gd name="connsiteX2" fmla="*/ 0 w 1833880"/>
              <a:gd name="connsiteY2" fmla="*/ 157480 h 158073"/>
              <a:gd name="connsiteX0" fmla="*/ 1859280 w 1859280"/>
              <a:gd name="connsiteY0" fmla="*/ 0 h 117433"/>
              <a:gd name="connsiteX1" fmla="*/ 848360 w 1859280"/>
              <a:gd name="connsiteY1" fmla="*/ 30480 h 117433"/>
              <a:gd name="connsiteX2" fmla="*/ 0 w 1859280"/>
              <a:gd name="connsiteY2" fmla="*/ 116840 h 117433"/>
              <a:gd name="connsiteX0" fmla="*/ 1859280 w 1859280"/>
              <a:gd name="connsiteY0" fmla="*/ 0 h 117847"/>
              <a:gd name="connsiteX1" fmla="*/ 848360 w 1859280"/>
              <a:gd name="connsiteY1" fmla="*/ 60960 h 117847"/>
              <a:gd name="connsiteX2" fmla="*/ 0 w 1859280"/>
              <a:gd name="connsiteY2" fmla="*/ 116840 h 117847"/>
              <a:gd name="connsiteX0" fmla="*/ 1869440 w 1869440"/>
              <a:gd name="connsiteY0" fmla="*/ 0 h 147913"/>
              <a:gd name="connsiteX1" fmla="*/ 858520 w 1869440"/>
              <a:gd name="connsiteY1" fmla="*/ 60960 h 147913"/>
              <a:gd name="connsiteX2" fmla="*/ 0 w 1869440"/>
              <a:gd name="connsiteY2" fmla="*/ 147320 h 147913"/>
              <a:gd name="connsiteX0" fmla="*/ 1869440 w 1869440"/>
              <a:gd name="connsiteY0" fmla="*/ 0 h 148068"/>
              <a:gd name="connsiteX1" fmla="*/ 858520 w 1869440"/>
              <a:gd name="connsiteY1" fmla="*/ 76200 h 148068"/>
              <a:gd name="connsiteX2" fmla="*/ 0 w 1869440"/>
              <a:gd name="connsiteY2" fmla="*/ 147320 h 148068"/>
              <a:gd name="connsiteX0" fmla="*/ 1877060 w 1877060"/>
              <a:gd name="connsiteY0" fmla="*/ 0 h 140559"/>
              <a:gd name="connsiteX1" fmla="*/ 866140 w 1877060"/>
              <a:gd name="connsiteY1" fmla="*/ 76200 h 140559"/>
              <a:gd name="connsiteX2" fmla="*/ 0 w 1877060"/>
              <a:gd name="connsiteY2" fmla="*/ 139700 h 140559"/>
              <a:gd name="connsiteX0" fmla="*/ 1877060 w 1877060"/>
              <a:gd name="connsiteY0" fmla="*/ 0 h 139700"/>
              <a:gd name="connsiteX1" fmla="*/ 866140 w 1877060"/>
              <a:gd name="connsiteY1" fmla="*/ 76200 h 139700"/>
              <a:gd name="connsiteX2" fmla="*/ 0 w 1877060"/>
              <a:gd name="connsiteY2" fmla="*/ 139700 h 139700"/>
              <a:gd name="connsiteX0" fmla="*/ 1877060 w 1877060"/>
              <a:gd name="connsiteY0" fmla="*/ 0 h 139700"/>
              <a:gd name="connsiteX1" fmla="*/ 866140 w 1877060"/>
              <a:gd name="connsiteY1" fmla="*/ 66675 h 139700"/>
              <a:gd name="connsiteX2" fmla="*/ 0 w 187706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7060" h="139700">
                <a:moveTo>
                  <a:pt x="1877060" y="0"/>
                </a:moveTo>
                <a:lnTo>
                  <a:pt x="866140" y="66675"/>
                </a:lnTo>
                <a:lnTo>
                  <a:pt x="0" y="139700"/>
                </a:lnTo>
              </a:path>
            </a:pathLst>
          </a:cu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004A6CE-D410-2DA0-88F1-A581C5B05774}"/>
              </a:ext>
            </a:extLst>
          </p:cNvPr>
          <p:cNvSpPr txBox="1"/>
          <p:nvPr/>
        </p:nvSpPr>
        <p:spPr>
          <a:xfrm>
            <a:off x="9780796" y="3798576"/>
            <a:ext cx="13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</a:t>
            </a:r>
            <a:r>
              <a:rPr lang="en-US" b="1" dirty="0"/>
              <a:t>0</a:t>
            </a: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4BFC084-A197-4AE9-B60A-99E93A2FFEC3}"/>
              </a:ext>
            </a:extLst>
          </p:cNvPr>
          <p:cNvSpPr txBox="1"/>
          <p:nvPr/>
        </p:nvSpPr>
        <p:spPr>
          <a:xfrm>
            <a:off x="10264543" y="265803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</a:t>
            </a:r>
            <a:r>
              <a:rPr lang="en-US" sz="2000" baseline="-25000" dirty="0">
                <a:sym typeface="Symbol" panose="05050102010706020507" pitchFamily="18" charset="2"/>
              </a:rPr>
              <a:t>s</a:t>
            </a:r>
            <a:endParaRPr lang="en-US" sz="2000" baseline="-250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2411CDC-5888-539F-EED0-FA56D7161910}"/>
              </a:ext>
            </a:extLst>
          </p:cNvPr>
          <p:cNvSpPr/>
          <p:nvPr/>
        </p:nvSpPr>
        <p:spPr>
          <a:xfrm rot="6635265">
            <a:off x="9920651" y="3277913"/>
            <a:ext cx="687784" cy="220955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9391CD2E-BB43-734E-AE2F-2AAAE682DF03}"/>
              </a:ext>
            </a:extLst>
          </p:cNvPr>
          <p:cNvCxnSpPr>
            <a:cxnSpLocks/>
          </p:cNvCxnSpPr>
          <p:nvPr/>
        </p:nvCxnSpPr>
        <p:spPr>
          <a:xfrm flipH="1" flipV="1">
            <a:off x="9347768" y="3033641"/>
            <a:ext cx="73316" cy="702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AF8D53B2-635C-6414-7D4C-7CE7896B7B32}"/>
              </a:ext>
            </a:extLst>
          </p:cNvPr>
          <p:cNvSpPr txBox="1"/>
          <p:nvPr/>
        </p:nvSpPr>
        <p:spPr>
          <a:xfrm rot="21143545">
            <a:off x="8938679" y="3181273"/>
            <a:ext cx="53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Symbol" panose="05050102010706020507" pitchFamily="18" charset="2"/>
              </a:rPr>
              <a:t>E</a:t>
            </a:r>
            <a:endParaRPr lang="en-US" sz="28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66495846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0E04C-C339-418E-DC56-1B938B6DA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C9D7EE2-C84B-FEAA-9BBC-440B642AB0F8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ED7665-76A3-9CB4-117E-A0A4DDFC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at a Conductor Surface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A8A3E-129E-59AA-82B7-5FCBA0E4A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  <a:r>
              <a:rPr lang="en-US" dirty="0"/>
              <a:t> at the interface between a </a:t>
            </a:r>
            <a:r>
              <a:rPr lang="en-US" u="sng" dirty="0"/>
              <a:t>conductor</a:t>
            </a:r>
            <a:r>
              <a:rPr lang="en-US" dirty="0"/>
              <a:t> and </a:t>
            </a:r>
            <a:r>
              <a:rPr lang="en-US" u="sng" dirty="0"/>
              <a:t>free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FC6AD-88B5-994D-C7A0-08D4A134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4D74-BEE1-868B-80A1-9DA7C2076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AE77F-DDC2-6DA5-B6CC-358945D6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63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C66D8BE-12F4-DD9A-BB7C-7CB7CB739A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14897"/>
              </p:ext>
            </p:extLst>
          </p:nvPr>
        </p:nvGraphicFramePr>
        <p:xfrm>
          <a:off x="4810125" y="3016310"/>
          <a:ext cx="2571750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190440" progId="Equation.DSMT4">
                  <p:embed/>
                </p:oleObj>
              </mc:Choice>
              <mc:Fallback>
                <p:oleObj name="Equation" r:id="rId2" imgW="571320" imgH="1904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7A6CDB0-7872-F49C-8CBB-F8D0E6AD6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10125" y="3016310"/>
                        <a:ext cx="2571750" cy="85725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C97EFD-05D5-6468-CA6A-C526B51913A4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30C7DA-4E70-997A-CB41-388D9DCD8EDC}"/>
              </a:ext>
            </a:extLst>
          </p:cNvPr>
          <p:cNvSpPr txBox="1"/>
          <p:nvPr/>
        </p:nvSpPr>
        <p:spPr>
          <a:xfrm>
            <a:off x="10841955" y="3608387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Conductor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65FCB-5041-4A66-D892-51E942E2D95F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Free space</a:t>
            </a:r>
            <a:endParaRPr lang="en-US" sz="28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5B06987D-CE7A-F044-22C6-53078D978C43}"/>
              </a:ext>
            </a:extLst>
          </p:cNvPr>
          <p:cNvSpPr/>
          <p:nvPr/>
        </p:nvSpPr>
        <p:spPr>
          <a:xfrm>
            <a:off x="8878754" y="3629054"/>
            <a:ext cx="1877060" cy="139700"/>
          </a:xfrm>
          <a:custGeom>
            <a:avLst/>
            <a:gdLst>
              <a:gd name="connsiteX0" fmla="*/ 1833880 w 1833880"/>
              <a:gd name="connsiteY0" fmla="*/ 0 h 158073"/>
              <a:gd name="connsiteX1" fmla="*/ 848360 w 1833880"/>
              <a:gd name="connsiteY1" fmla="*/ 71120 h 158073"/>
              <a:gd name="connsiteX2" fmla="*/ 0 w 1833880"/>
              <a:gd name="connsiteY2" fmla="*/ 157480 h 158073"/>
              <a:gd name="connsiteX0" fmla="*/ 1859280 w 1859280"/>
              <a:gd name="connsiteY0" fmla="*/ 0 h 117433"/>
              <a:gd name="connsiteX1" fmla="*/ 848360 w 1859280"/>
              <a:gd name="connsiteY1" fmla="*/ 30480 h 117433"/>
              <a:gd name="connsiteX2" fmla="*/ 0 w 1859280"/>
              <a:gd name="connsiteY2" fmla="*/ 116840 h 117433"/>
              <a:gd name="connsiteX0" fmla="*/ 1859280 w 1859280"/>
              <a:gd name="connsiteY0" fmla="*/ 0 h 117847"/>
              <a:gd name="connsiteX1" fmla="*/ 848360 w 1859280"/>
              <a:gd name="connsiteY1" fmla="*/ 60960 h 117847"/>
              <a:gd name="connsiteX2" fmla="*/ 0 w 1859280"/>
              <a:gd name="connsiteY2" fmla="*/ 116840 h 117847"/>
              <a:gd name="connsiteX0" fmla="*/ 1869440 w 1869440"/>
              <a:gd name="connsiteY0" fmla="*/ 0 h 147913"/>
              <a:gd name="connsiteX1" fmla="*/ 858520 w 1869440"/>
              <a:gd name="connsiteY1" fmla="*/ 60960 h 147913"/>
              <a:gd name="connsiteX2" fmla="*/ 0 w 1869440"/>
              <a:gd name="connsiteY2" fmla="*/ 147320 h 147913"/>
              <a:gd name="connsiteX0" fmla="*/ 1869440 w 1869440"/>
              <a:gd name="connsiteY0" fmla="*/ 0 h 148068"/>
              <a:gd name="connsiteX1" fmla="*/ 858520 w 1869440"/>
              <a:gd name="connsiteY1" fmla="*/ 76200 h 148068"/>
              <a:gd name="connsiteX2" fmla="*/ 0 w 1869440"/>
              <a:gd name="connsiteY2" fmla="*/ 147320 h 148068"/>
              <a:gd name="connsiteX0" fmla="*/ 1877060 w 1877060"/>
              <a:gd name="connsiteY0" fmla="*/ 0 h 140559"/>
              <a:gd name="connsiteX1" fmla="*/ 866140 w 1877060"/>
              <a:gd name="connsiteY1" fmla="*/ 76200 h 140559"/>
              <a:gd name="connsiteX2" fmla="*/ 0 w 1877060"/>
              <a:gd name="connsiteY2" fmla="*/ 139700 h 140559"/>
              <a:gd name="connsiteX0" fmla="*/ 1877060 w 1877060"/>
              <a:gd name="connsiteY0" fmla="*/ 0 h 139700"/>
              <a:gd name="connsiteX1" fmla="*/ 866140 w 1877060"/>
              <a:gd name="connsiteY1" fmla="*/ 76200 h 139700"/>
              <a:gd name="connsiteX2" fmla="*/ 0 w 1877060"/>
              <a:gd name="connsiteY2" fmla="*/ 139700 h 139700"/>
              <a:gd name="connsiteX0" fmla="*/ 1877060 w 1877060"/>
              <a:gd name="connsiteY0" fmla="*/ 0 h 139700"/>
              <a:gd name="connsiteX1" fmla="*/ 866140 w 1877060"/>
              <a:gd name="connsiteY1" fmla="*/ 66675 h 139700"/>
              <a:gd name="connsiteX2" fmla="*/ 0 w 187706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7060" h="139700">
                <a:moveTo>
                  <a:pt x="1877060" y="0"/>
                </a:moveTo>
                <a:lnTo>
                  <a:pt x="866140" y="66675"/>
                </a:lnTo>
                <a:lnTo>
                  <a:pt x="0" y="139700"/>
                </a:lnTo>
              </a:path>
            </a:pathLst>
          </a:cu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319C2D-D677-9A94-638C-8E66E0A5FF23}"/>
              </a:ext>
            </a:extLst>
          </p:cNvPr>
          <p:cNvSpPr txBox="1"/>
          <p:nvPr/>
        </p:nvSpPr>
        <p:spPr>
          <a:xfrm>
            <a:off x="9780796" y="3798576"/>
            <a:ext cx="13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</a:t>
            </a:r>
            <a:r>
              <a:rPr lang="en-US" b="1" dirty="0"/>
              <a:t>0</a:t>
            </a: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9CC42F5-E728-E86C-9AAB-BAA2DF5493BC}"/>
              </a:ext>
            </a:extLst>
          </p:cNvPr>
          <p:cNvSpPr txBox="1"/>
          <p:nvPr/>
        </p:nvSpPr>
        <p:spPr>
          <a:xfrm>
            <a:off x="10264543" y="265803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</a:t>
            </a:r>
            <a:r>
              <a:rPr lang="en-US" sz="2000" baseline="-25000" dirty="0">
                <a:sym typeface="Symbol" panose="05050102010706020507" pitchFamily="18" charset="2"/>
              </a:rPr>
              <a:t>s</a:t>
            </a:r>
            <a:endParaRPr lang="en-US" sz="2000" baseline="-250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23ABE8FB-5077-8DAE-DB2F-E9AE9931E5BF}"/>
              </a:ext>
            </a:extLst>
          </p:cNvPr>
          <p:cNvSpPr/>
          <p:nvPr/>
        </p:nvSpPr>
        <p:spPr>
          <a:xfrm rot="6635265">
            <a:off x="9920651" y="3277913"/>
            <a:ext cx="687784" cy="220955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407A30A-C4C9-EC67-4960-7A3B0F393A21}"/>
              </a:ext>
            </a:extLst>
          </p:cNvPr>
          <p:cNvCxnSpPr>
            <a:cxnSpLocks/>
          </p:cNvCxnSpPr>
          <p:nvPr/>
        </p:nvCxnSpPr>
        <p:spPr>
          <a:xfrm flipH="1" flipV="1">
            <a:off x="9322218" y="2773644"/>
            <a:ext cx="95056" cy="954996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E194A48-9591-6834-FAD2-990AF461EE97}"/>
              </a:ext>
            </a:extLst>
          </p:cNvPr>
          <p:cNvSpPr txBox="1"/>
          <p:nvPr/>
        </p:nvSpPr>
        <p:spPr>
          <a:xfrm rot="21143545">
            <a:off x="8850862" y="2422341"/>
            <a:ext cx="53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sym typeface="Symbol" panose="05050102010706020507" pitchFamily="18" charset="2"/>
              </a:rPr>
              <a:t>E</a:t>
            </a:r>
            <a:endParaRPr lang="en-US" sz="2800" b="1" baseline="-25000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63D3E0-1E98-B156-680A-622250A06035}"/>
              </a:ext>
            </a:extLst>
          </p:cNvPr>
          <p:cNvCxnSpPr>
            <a:cxnSpLocks/>
          </p:cNvCxnSpPr>
          <p:nvPr/>
        </p:nvCxnSpPr>
        <p:spPr>
          <a:xfrm flipH="1" flipV="1">
            <a:off x="9373556" y="3266382"/>
            <a:ext cx="42201" cy="454985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0F31DF8D-86C8-6D7D-0625-7650402B58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369656"/>
              </p:ext>
            </p:extLst>
          </p:nvPr>
        </p:nvGraphicFramePr>
        <p:xfrm>
          <a:off x="8995376" y="3046550"/>
          <a:ext cx="359819" cy="5037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77480" progId="Equation.DSMT4">
                  <p:embed/>
                </p:oleObj>
              </mc:Choice>
              <mc:Fallback>
                <p:oleObj name="Equation" r:id="rId4" imgW="126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C66D8BE-12F4-DD9A-BB7C-7CB7CB739A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376" y="3046550"/>
                        <a:ext cx="359819" cy="5037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B0C4C782-B966-F824-0422-512BA41D91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85565"/>
              </p:ext>
            </p:extLst>
          </p:nvPr>
        </p:nvGraphicFramePr>
        <p:xfrm>
          <a:off x="4696320" y="4008497"/>
          <a:ext cx="2799360" cy="194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431640" progId="Equation.DSMT4">
                  <p:embed/>
                </p:oleObj>
              </mc:Choice>
              <mc:Fallback>
                <p:oleObj name="Equation" r:id="rId6" imgW="622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96320" y="4008497"/>
                        <a:ext cx="2799360" cy="194238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22971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84853-26A5-5B96-4A57-AC5AD9C1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Charge at Center of Conducting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A6117-CA03-0C55-4341-DB082DD7A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05320" cy="4351338"/>
          </a:xfrm>
        </p:spPr>
        <p:txBody>
          <a:bodyPr/>
          <a:lstStyle/>
          <a:p>
            <a:r>
              <a:rPr lang="en-US" dirty="0"/>
              <a:t>A positive point charge </a:t>
            </a:r>
            <a:r>
              <a:rPr lang="en-US" i="1" dirty="0"/>
              <a:t>q</a:t>
            </a:r>
            <a:r>
              <a:rPr lang="en-US" dirty="0"/>
              <a:t> is at the center of a spherical conducting shell of an inner radius </a:t>
            </a:r>
            <a:r>
              <a:rPr lang="en-US" i="1" dirty="0"/>
              <a:t>a</a:t>
            </a:r>
            <a:r>
              <a:rPr lang="en-US" dirty="0"/>
              <a:t> and an outer radius </a:t>
            </a:r>
            <a:r>
              <a:rPr lang="en-US" i="1" dirty="0"/>
              <a:t>b</a:t>
            </a:r>
            <a:r>
              <a:rPr lang="en-US" dirty="0"/>
              <a:t>; Find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and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6A12E-22FB-5DA0-F3BE-77F848DB1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44086-C833-EDD5-3B13-E00551E7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53B2-131D-75E9-47E5-8BB5C47FA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64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69551F-5DEC-6BBA-0E6C-7C616FD320A9}"/>
              </a:ext>
            </a:extLst>
          </p:cNvPr>
          <p:cNvSpPr/>
          <p:nvPr/>
        </p:nvSpPr>
        <p:spPr>
          <a:xfrm>
            <a:off x="8610600" y="1690688"/>
            <a:ext cx="2926080" cy="2926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511228D-59F8-EE40-0C8E-6B2AB370B3D6}"/>
              </a:ext>
            </a:extLst>
          </p:cNvPr>
          <p:cNvSpPr>
            <a:spLocks noChangeAspect="1"/>
          </p:cNvSpPr>
          <p:nvPr/>
        </p:nvSpPr>
        <p:spPr>
          <a:xfrm>
            <a:off x="9341986" y="2422074"/>
            <a:ext cx="1463308" cy="1463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31E7C2-76CA-29DC-9AFF-189C84E122B8}"/>
              </a:ext>
            </a:extLst>
          </p:cNvPr>
          <p:cNvSpPr/>
          <p:nvPr/>
        </p:nvSpPr>
        <p:spPr>
          <a:xfrm>
            <a:off x="10041636" y="3121724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ECC12C-26D4-3E75-CF7A-5365BDCD28DC}"/>
              </a:ext>
            </a:extLst>
          </p:cNvPr>
          <p:cNvSpPr txBox="1"/>
          <p:nvPr/>
        </p:nvSpPr>
        <p:spPr>
          <a:xfrm>
            <a:off x="9903666" y="30969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FD170-DD8A-49C0-C241-3795869E4D0C}"/>
              </a:ext>
            </a:extLst>
          </p:cNvPr>
          <p:cNvSpPr txBox="1"/>
          <p:nvPr/>
        </p:nvSpPr>
        <p:spPr>
          <a:xfrm>
            <a:off x="9919799" y="278048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FD8EF5-46FD-0778-CD5C-16AB86E08C7C}"/>
              </a:ext>
            </a:extLst>
          </p:cNvPr>
          <p:cNvSpPr txBox="1"/>
          <p:nvPr/>
        </p:nvSpPr>
        <p:spPr>
          <a:xfrm>
            <a:off x="9472297" y="401344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Conductor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CAF3172-37EC-D0F4-B555-58A9815656A5}"/>
              </a:ext>
            </a:extLst>
          </p:cNvPr>
          <p:cNvCxnSpPr>
            <a:cxnSpLocks/>
            <a:endCxn id="8" idx="6"/>
          </p:cNvCxnSpPr>
          <p:nvPr/>
        </p:nvCxnSpPr>
        <p:spPr>
          <a:xfrm flipV="1">
            <a:off x="10079355" y="3153728"/>
            <a:ext cx="725939" cy="182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BF96986-A238-09E9-C43D-0FD09E15A79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8610600" y="3153728"/>
            <a:ext cx="1459874" cy="65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3277F71F-9591-DA5F-FC70-9AF583992D39}"/>
              </a:ext>
            </a:extLst>
          </p:cNvPr>
          <p:cNvSpPr txBox="1"/>
          <p:nvPr/>
        </p:nvSpPr>
        <p:spPr>
          <a:xfrm>
            <a:off x="10272821" y="30478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610DB2B-9FDC-51B0-66C3-338EB0739C52}"/>
              </a:ext>
            </a:extLst>
          </p:cNvPr>
          <p:cNvSpPr txBox="1"/>
          <p:nvPr/>
        </p:nvSpPr>
        <p:spPr>
          <a:xfrm>
            <a:off x="9033699" y="30933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endParaRPr lang="en-US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8F77FD-5BB1-EDE2-A9D1-AFB3001F214D}"/>
              </a:ext>
            </a:extLst>
          </p:cNvPr>
          <p:cNvSpPr txBox="1"/>
          <p:nvPr/>
        </p:nvSpPr>
        <p:spPr>
          <a:xfrm>
            <a:off x="9546246" y="3405916"/>
            <a:ext cx="102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Vacuum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FAB6A9-48B6-83E4-7CA5-EF1527F30DA6}"/>
              </a:ext>
            </a:extLst>
          </p:cNvPr>
          <p:cNvSpPr txBox="1"/>
          <p:nvPr/>
        </p:nvSpPr>
        <p:spPr>
          <a:xfrm>
            <a:off x="9679197" y="19198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i="1" dirty="0"/>
              <a:t> = </a:t>
            </a:r>
            <a:r>
              <a:rPr lang="en-US" b="1" dirty="0"/>
              <a:t>0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B32E658-D37B-E3DF-CD34-DBE76C8CC215}"/>
              </a:ext>
            </a:extLst>
          </p:cNvPr>
          <p:cNvSpPr>
            <a:spLocks noChangeAspect="1"/>
          </p:cNvSpPr>
          <p:nvPr/>
        </p:nvSpPr>
        <p:spPr>
          <a:xfrm>
            <a:off x="9585721" y="2674530"/>
            <a:ext cx="978388" cy="978388"/>
          </a:xfrm>
          <a:prstGeom prst="ellipse">
            <a:avLst/>
          </a:prstGeom>
          <a:noFill/>
          <a:ln>
            <a:solidFill>
              <a:srgbClr val="2FA735">
                <a:alpha val="60000"/>
              </a:srgb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352D732-6AF8-FE83-7F64-A34B0720961C}"/>
              </a:ext>
            </a:extLst>
          </p:cNvPr>
          <p:cNvSpPr txBox="1"/>
          <p:nvPr/>
        </p:nvSpPr>
        <p:spPr>
          <a:xfrm>
            <a:off x="9537321" y="25677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1A3045C-469F-20AB-4A88-BB9545323B71}"/>
              </a:ext>
            </a:extLst>
          </p:cNvPr>
          <p:cNvSpPr>
            <a:spLocks noChangeAspect="1"/>
          </p:cNvSpPr>
          <p:nvPr/>
        </p:nvSpPr>
        <p:spPr>
          <a:xfrm>
            <a:off x="8338194" y="1428038"/>
            <a:ext cx="3464560" cy="3464560"/>
          </a:xfrm>
          <a:prstGeom prst="ellipse">
            <a:avLst/>
          </a:prstGeom>
          <a:noFill/>
          <a:ln>
            <a:solidFill>
              <a:schemeClr val="accent2">
                <a:lumMod val="75000"/>
                <a:alpha val="60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7DD727-617A-1346-DB75-17C2D97ECC40}"/>
              </a:ext>
            </a:extLst>
          </p:cNvPr>
          <p:cNvSpPr txBox="1"/>
          <p:nvPr/>
        </p:nvSpPr>
        <p:spPr>
          <a:xfrm>
            <a:off x="8442048" y="1944531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206EBD4B-EA10-B8B2-4566-59DA83F7F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03197"/>
              </p:ext>
            </p:extLst>
          </p:nvPr>
        </p:nvGraphicFramePr>
        <p:xfrm>
          <a:off x="6127815" y="3110631"/>
          <a:ext cx="1755180" cy="46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02960" imgH="266400" progId="Equation.DSMT4">
                  <p:embed/>
                </p:oleObj>
              </mc:Choice>
              <mc:Fallback>
                <p:oleObj name="Equation" r:id="rId2" imgW="10029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27815" y="3110631"/>
                        <a:ext cx="1755180" cy="46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2A46DCE-0BBE-65F2-05FF-657BC6F1CF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57284"/>
              </p:ext>
            </p:extLst>
          </p:nvPr>
        </p:nvGraphicFramePr>
        <p:xfrm>
          <a:off x="1179513" y="3070225"/>
          <a:ext cx="36655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95200" imgH="457200" progId="Equation.DSMT4">
                  <p:embed/>
                </p:oleObj>
              </mc:Choice>
              <mc:Fallback>
                <p:oleObj name="Equation" r:id="rId4" imgW="2095200" imgH="4572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206EBD4B-EA10-B8B2-4566-59DA83F7F5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79513" y="3070225"/>
                        <a:ext cx="3665537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48A6208A-16E3-3B19-87F6-33142C07E6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7158905"/>
              </p:ext>
            </p:extLst>
          </p:nvPr>
        </p:nvGraphicFramePr>
        <p:xfrm>
          <a:off x="1179513" y="3806026"/>
          <a:ext cx="3667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95200" imgH="457200" progId="Equation.DSMT4">
                  <p:embed/>
                </p:oleObj>
              </mc:Choice>
              <mc:Fallback>
                <p:oleObj name="Equation" r:id="rId6" imgW="20952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A46DCE-0BBE-65F2-05FF-657BC6F1C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9513" y="3806026"/>
                        <a:ext cx="36671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521DEC7-0798-6E6F-7AC4-B93EEA889A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659466"/>
              </p:ext>
            </p:extLst>
          </p:nvPr>
        </p:nvGraphicFramePr>
        <p:xfrm>
          <a:off x="1179513" y="4785513"/>
          <a:ext cx="4498975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47840" imgH="685800" progId="Equation.DSMT4">
                  <p:embed/>
                </p:oleObj>
              </mc:Choice>
              <mc:Fallback>
                <p:oleObj name="Equation" r:id="rId8" imgW="2247840" imgH="6858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48A6208A-16E3-3B19-87F6-33142C07E6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79513" y="4785513"/>
                        <a:ext cx="4498975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94083E-A425-C024-C003-EB6FA2ECB66D}"/>
              </a:ext>
            </a:extLst>
          </p:cNvPr>
          <p:cNvCxnSpPr/>
          <p:nvPr/>
        </p:nvCxnSpPr>
        <p:spPr>
          <a:xfrm flipV="1">
            <a:off x="7618896" y="4928158"/>
            <a:ext cx="0" cy="128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0F0C4D7-A591-F4E5-4378-C4EC2269BA4E}"/>
              </a:ext>
            </a:extLst>
          </p:cNvPr>
          <p:cNvCxnSpPr>
            <a:cxnSpLocks/>
          </p:cNvCxnSpPr>
          <p:nvPr/>
        </p:nvCxnSpPr>
        <p:spPr>
          <a:xfrm>
            <a:off x="7618896" y="6213476"/>
            <a:ext cx="2467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D6DD212-9403-1DEF-0800-2BB3F13A7801}"/>
              </a:ext>
            </a:extLst>
          </p:cNvPr>
          <p:cNvSpPr txBox="1"/>
          <p:nvPr/>
        </p:nvSpPr>
        <p:spPr>
          <a:xfrm>
            <a:off x="10023542" y="60278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41D61D-D87F-0BE8-9632-DA1924F67E1B}"/>
              </a:ext>
            </a:extLst>
          </p:cNvPr>
          <p:cNvSpPr txBox="1"/>
          <p:nvPr/>
        </p:nvSpPr>
        <p:spPr>
          <a:xfrm>
            <a:off x="7308554" y="458573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E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0F6E489-6EAB-3CA6-900F-51FDCBAA6E39}"/>
              </a:ext>
            </a:extLst>
          </p:cNvPr>
          <p:cNvSpPr txBox="1"/>
          <p:nvPr/>
        </p:nvSpPr>
        <p:spPr>
          <a:xfrm>
            <a:off x="8222827" y="612354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37E0C39-619D-8A2A-C95F-85BFFEC71F7A}"/>
              </a:ext>
            </a:extLst>
          </p:cNvPr>
          <p:cNvSpPr txBox="1"/>
          <p:nvPr/>
        </p:nvSpPr>
        <p:spPr>
          <a:xfrm>
            <a:off x="8799009" y="616187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0A7197C-A27E-3DE8-5B62-64F6AAE97489}"/>
              </a:ext>
            </a:extLst>
          </p:cNvPr>
          <p:cNvSpPr/>
          <p:nvPr/>
        </p:nvSpPr>
        <p:spPr>
          <a:xfrm>
            <a:off x="7764799" y="4937924"/>
            <a:ext cx="2316480" cy="1226820"/>
          </a:xfrm>
          <a:custGeom>
            <a:avLst/>
            <a:gdLst>
              <a:gd name="connsiteX0" fmla="*/ 0 w 2316480"/>
              <a:gd name="connsiteY0" fmla="*/ 0 h 1226820"/>
              <a:gd name="connsiteX1" fmla="*/ 358140 w 2316480"/>
              <a:gd name="connsiteY1" fmla="*/ 586740 h 1226820"/>
              <a:gd name="connsiteX2" fmla="*/ 1150620 w 2316480"/>
              <a:gd name="connsiteY2" fmla="*/ 1036320 h 1226820"/>
              <a:gd name="connsiteX3" fmla="*/ 2316480 w 2316480"/>
              <a:gd name="connsiteY3" fmla="*/ 1226820 h 122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6480" h="1226820">
                <a:moveTo>
                  <a:pt x="0" y="0"/>
                </a:moveTo>
                <a:cubicBezTo>
                  <a:pt x="83185" y="207010"/>
                  <a:pt x="166370" y="414020"/>
                  <a:pt x="358140" y="586740"/>
                </a:cubicBezTo>
                <a:cubicBezTo>
                  <a:pt x="549910" y="759460"/>
                  <a:pt x="824230" y="929640"/>
                  <a:pt x="1150620" y="1036320"/>
                </a:cubicBezTo>
                <a:cubicBezTo>
                  <a:pt x="1477010" y="1143000"/>
                  <a:pt x="2014220" y="1195070"/>
                  <a:pt x="2316480" y="1226820"/>
                </a:cubicBezTo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E2C029D-4440-91AC-08C0-910360766D6F}"/>
              </a:ext>
            </a:extLst>
          </p:cNvPr>
          <p:cNvSpPr/>
          <p:nvPr/>
        </p:nvSpPr>
        <p:spPr>
          <a:xfrm>
            <a:off x="8372867" y="5605780"/>
            <a:ext cx="576173" cy="38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D2E2ECA-FF5D-F7B1-C634-08C380F0B2AE}"/>
              </a:ext>
            </a:extLst>
          </p:cNvPr>
          <p:cNvCxnSpPr>
            <a:cxnSpLocks/>
          </p:cNvCxnSpPr>
          <p:nvPr/>
        </p:nvCxnSpPr>
        <p:spPr>
          <a:xfrm>
            <a:off x="8368237" y="6212126"/>
            <a:ext cx="57617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00F38F2-5F96-FB85-5813-7AD8111FC8C4}"/>
              </a:ext>
            </a:extLst>
          </p:cNvPr>
          <p:cNvCxnSpPr>
            <a:cxnSpLocks/>
          </p:cNvCxnSpPr>
          <p:nvPr/>
        </p:nvCxnSpPr>
        <p:spPr>
          <a:xfrm flipV="1">
            <a:off x="8372868" y="5732423"/>
            <a:ext cx="0" cy="46994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586BFC3-B5B1-C8F6-A89F-8FD9EC650745}"/>
              </a:ext>
            </a:extLst>
          </p:cNvPr>
          <p:cNvCxnSpPr>
            <a:cxnSpLocks/>
          </p:cNvCxnSpPr>
          <p:nvPr/>
        </p:nvCxnSpPr>
        <p:spPr>
          <a:xfrm flipV="1">
            <a:off x="8949050" y="6004997"/>
            <a:ext cx="0" cy="2011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80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5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/>
      <p:bldP spid="14" grpId="0"/>
      <p:bldP spid="15" grpId="0"/>
      <p:bldP spid="25" grpId="0"/>
      <p:bldP spid="26" grpId="0"/>
      <p:bldP spid="27" grpId="0"/>
      <p:bldP spid="30" grpId="0"/>
      <p:bldP spid="31" grpId="0" animBg="1"/>
      <p:bldP spid="31" grpId="1" animBg="1"/>
      <p:bldP spid="45" grpId="0"/>
      <p:bldP spid="45" grpId="1"/>
      <p:bldP spid="46" grpId="0" animBg="1"/>
      <p:bldP spid="46" grpId="1" animBg="1"/>
      <p:bldP spid="47" grpId="0"/>
      <p:bldP spid="47" grpId="1"/>
      <p:bldP spid="23" grpId="0"/>
      <p:bldP spid="24" grpId="0"/>
      <p:bldP spid="28" grpId="0"/>
      <p:bldP spid="29" grpId="0"/>
      <p:bldP spid="33" grpId="0" animBg="1"/>
      <p:bldP spid="4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B4B81-D3D0-3CD9-71AF-41A07B36A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83C68-94ED-91DD-A5F6-6AF044665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Charge at Center of Conducting Shell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FC255-D555-2893-19DE-53A047F1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161B9-4235-7F4C-7085-81AF5B6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49CF1-1F1F-CCA0-254B-BB5669855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65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5D6916-9998-0282-F028-6D66B9831B79}"/>
              </a:ext>
            </a:extLst>
          </p:cNvPr>
          <p:cNvSpPr/>
          <p:nvPr/>
        </p:nvSpPr>
        <p:spPr>
          <a:xfrm>
            <a:off x="9138920" y="1487488"/>
            <a:ext cx="2926080" cy="2926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1FFF605-AE1C-B4C3-EA4A-866189023814}"/>
              </a:ext>
            </a:extLst>
          </p:cNvPr>
          <p:cNvSpPr>
            <a:spLocks noChangeAspect="1"/>
          </p:cNvSpPr>
          <p:nvPr/>
        </p:nvSpPr>
        <p:spPr>
          <a:xfrm>
            <a:off x="9870306" y="2218874"/>
            <a:ext cx="1463308" cy="1463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D8DC3C-9250-B7ED-55DD-31E5E6B106CE}"/>
              </a:ext>
            </a:extLst>
          </p:cNvPr>
          <p:cNvSpPr/>
          <p:nvPr/>
        </p:nvSpPr>
        <p:spPr>
          <a:xfrm>
            <a:off x="10569956" y="2918524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1CF8E5-C00B-FF0A-8860-A30D78EA027E}"/>
              </a:ext>
            </a:extLst>
          </p:cNvPr>
          <p:cNvSpPr txBox="1"/>
          <p:nvPr/>
        </p:nvSpPr>
        <p:spPr>
          <a:xfrm>
            <a:off x="10440690" y="28935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490703-85B8-57EB-35C7-A155DE27CA91}"/>
              </a:ext>
            </a:extLst>
          </p:cNvPr>
          <p:cNvSpPr txBox="1"/>
          <p:nvPr/>
        </p:nvSpPr>
        <p:spPr>
          <a:xfrm>
            <a:off x="10451919" y="2576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32BC8-C4D2-F13A-9DAE-56D4BD527B26}"/>
              </a:ext>
            </a:extLst>
          </p:cNvPr>
          <p:cNvSpPr txBox="1"/>
          <p:nvPr/>
        </p:nvSpPr>
        <p:spPr>
          <a:xfrm>
            <a:off x="10000617" y="3810242"/>
            <a:ext cx="12666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Conductor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401EC1C-CA8E-99C9-9CD3-CDBB60FD9ADC}"/>
              </a:ext>
            </a:extLst>
          </p:cNvPr>
          <p:cNvCxnSpPr>
            <a:cxnSpLocks/>
            <a:endCxn id="8" idx="6"/>
          </p:cNvCxnSpPr>
          <p:nvPr/>
        </p:nvCxnSpPr>
        <p:spPr>
          <a:xfrm flipV="1">
            <a:off x="10607675" y="2950528"/>
            <a:ext cx="725939" cy="182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BDC27D0-7C53-67A1-9D52-45BE13D3977D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9138920" y="2950528"/>
            <a:ext cx="1459874" cy="65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58B9B6C-D98D-1CFC-01F5-A172A7D6153E}"/>
              </a:ext>
            </a:extLst>
          </p:cNvPr>
          <p:cNvSpPr txBox="1"/>
          <p:nvPr/>
        </p:nvSpPr>
        <p:spPr>
          <a:xfrm>
            <a:off x="10801141" y="28446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endParaRPr lang="en-US" baseline="-25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5AD21F-344F-14BC-3270-7D8B9E22B717}"/>
              </a:ext>
            </a:extLst>
          </p:cNvPr>
          <p:cNvSpPr txBox="1"/>
          <p:nvPr/>
        </p:nvSpPr>
        <p:spPr>
          <a:xfrm>
            <a:off x="9562019" y="28901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endParaRPr lang="en-US" baseline="-25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A85143-FA4D-30FF-AD13-AF1EA912B1F9}"/>
              </a:ext>
            </a:extLst>
          </p:cNvPr>
          <p:cNvSpPr txBox="1"/>
          <p:nvPr/>
        </p:nvSpPr>
        <p:spPr>
          <a:xfrm>
            <a:off x="10074566" y="3202716"/>
            <a:ext cx="102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Vacuum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66E2B30-6463-1D58-D36E-0126DA0FFAB8}"/>
              </a:ext>
            </a:extLst>
          </p:cNvPr>
          <p:cNvSpPr txBox="1"/>
          <p:nvPr/>
        </p:nvSpPr>
        <p:spPr>
          <a:xfrm>
            <a:off x="10207517" y="1716637"/>
            <a:ext cx="724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</a:t>
            </a:r>
            <a:r>
              <a:rPr lang="en-US" i="1" dirty="0"/>
              <a:t> = </a:t>
            </a:r>
            <a:r>
              <a:rPr lang="en-US" b="1" dirty="0"/>
              <a:t>0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A681AE3-CD29-2922-11AB-EFACBFE439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493906"/>
              </p:ext>
            </p:extLst>
          </p:nvPr>
        </p:nvGraphicFramePr>
        <p:xfrm>
          <a:off x="1090777" y="3091975"/>
          <a:ext cx="4594320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52400" imgH="457200" progId="Equation.DSMT4">
                  <p:embed/>
                </p:oleObj>
              </mc:Choice>
              <mc:Fallback>
                <p:oleObj name="Equation" r:id="rId2" imgW="25524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A46DCE-0BBE-65F2-05FF-657BC6F1CF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0777" y="3091975"/>
                        <a:ext cx="4594320" cy="822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1C6F0A74-67FD-9303-7D3C-5A28B355DA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486986"/>
              </p:ext>
            </p:extLst>
          </p:nvPr>
        </p:nvGraphicFramePr>
        <p:xfrm>
          <a:off x="1090777" y="1715612"/>
          <a:ext cx="4046112" cy="1234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47840" imgH="685800" progId="Equation.DSMT4">
                  <p:embed/>
                </p:oleObj>
              </mc:Choice>
              <mc:Fallback>
                <p:oleObj name="Equation" r:id="rId4" imgW="2247840" imgH="6858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521DEC7-0798-6E6F-7AC4-B93EEA889A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777" y="1715612"/>
                        <a:ext cx="4046112" cy="1234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0719357-600E-191C-09D0-3D4BE5828C1C}"/>
              </a:ext>
            </a:extLst>
          </p:cNvPr>
          <p:cNvCxnSpPr/>
          <p:nvPr/>
        </p:nvCxnSpPr>
        <p:spPr>
          <a:xfrm flipV="1">
            <a:off x="9276133" y="4755438"/>
            <a:ext cx="0" cy="1284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AF069EB-086E-7269-DC9E-5DC0205360C7}"/>
              </a:ext>
            </a:extLst>
          </p:cNvPr>
          <p:cNvCxnSpPr>
            <a:cxnSpLocks/>
          </p:cNvCxnSpPr>
          <p:nvPr/>
        </p:nvCxnSpPr>
        <p:spPr>
          <a:xfrm>
            <a:off x="9276133" y="6040756"/>
            <a:ext cx="24671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71B358A-EF47-E5CC-5D11-03691369ECCA}"/>
              </a:ext>
            </a:extLst>
          </p:cNvPr>
          <p:cNvSpPr txBox="1"/>
          <p:nvPr/>
        </p:nvSpPr>
        <p:spPr>
          <a:xfrm>
            <a:off x="11680779" y="585513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A7DF3F2-AF64-9FD4-03FB-83DD9E3000A0}"/>
              </a:ext>
            </a:extLst>
          </p:cNvPr>
          <p:cNvSpPr txBox="1"/>
          <p:nvPr/>
        </p:nvSpPr>
        <p:spPr>
          <a:xfrm>
            <a:off x="8965791" y="4413011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i="1" dirty="0"/>
              <a:t>R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575775-F06C-F2F2-29FB-D227102D115C}"/>
              </a:ext>
            </a:extLst>
          </p:cNvPr>
          <p:cNvSpPr txBox="1"/>
          <p:nvPr/>
        </p:nvSpPr>
        <p:spPr>
          <a:xfrm>
            <a:off x="9870284" y="592226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D0D22A-5EF7-0DA7-CECA-CCF07A2D8247}"/>
              </a:ext>
            </a:extLst>
          </p:cNvPr>
          <p:cNvSpPr txBox="1"/>
          <p:nvPr/>
        </p:nvSpPr>
        <p:spPr>
          <a:xfrm>
            <a:off x="10454341" y="59789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95D7621-3D8D-0FEB-AE06-0D054B67FF42}"/>
              </a:ext>
            </a:extLst>
          </p:cNvPr>
          <p:cNvSpPr/>
          <p:nvPr/>
        </p:nvSpPr>
        <p:spPr>
          <a:xfrm>
            <a:off x="10592976" y="5816764"/>
            <a:ext cx="1145540" cy="175260"/>
          </a:xfrm>
          <a:custGeom>
            <a:avLst/>
            <a:gdLst>
              <a:gd name="connsiteX0" fmla="*/ 0 w 2316480"/>
              <a:gd name="connsiteY0" fmla="*/ 0 h 1226820"/>
              <a:gd name="connsiteX1" fmla="*/ 358140 w 2316480"/>
              <a:gd name="connsiteY1" fmla="*/ 586740 h 1226820"/>
              <a:gd name="connsiteX2" fmla="*/ 1150620 w 2316480"/>
              <a:gd name="connsiteY2" fmla="*/ 1036320 h 1226820"/>
              <a:gd name="connsiteX3" fmla="*/ 2316480 w 2316480"/>
              <a:gd name="connsiteY3" fmla="*/ 1226820 h 1226820"/>
              <a:gd name="connsiteX0" fmla="*/ 0 w 2316480"/>
              <a:gd name="connsiteY0" fmla="*/ 0 h 1226820"/>
              <a:gd name="connsiteX1" fmla="*/ 358140 w 2316480"/>
              <a:gd name="connsiteY1" fmla="*/ 586740 h 1226820"/>
              <a:gd name="connsiteX2" fmla="*/ 1170940 w 2316480"/>
              <a:gd name="connsiteY2" fmla="*/ 1051560 h 1226820"/>
              <a:gd name="connsiteX3" fmla="*/ 2316480 w 2316480"/>
              <a:gd name="connsiteY3" fmla="*/ 1226820 h 1226820"/>
              <a:gd name="connsiteX0" fmla="*/ 0 w 1958340"/>
              <a:gd name="connsiteY0" fmla="*/ 0 h 640080"/>
              <a:gd name="connsiteX1" fmla="*/ 812800 w 1958340"/>
              <a:gd name="connsiteY1" fmla="*/ 464820 h 640080"/>
              <a:gd name="connsiteX2" fmla="*/ 1958340 w 1958340"/>
              <a:gd name="connsiteY2" fmla="*/ 640080 h 640080"/>
              <a:gd name="connsiteX0" fmla="*/ 0 w 1145540"/>
              <a:gd name="connsiteY0" fmla="*/ 0 h 175260"/>
              <a:gd name="connsiteX1" fmla="*/ 1145540 w 1145540"/>
              <a:gd name="connsiteY1" fmla="*/ 175260 h 175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45540" h="175260">
                <a:moveTo>
                  <a:pt x="0" y="0"/>
                </a:moveTo>
                <a:cubicBezTo>
                  <a:pt x="326390" y="106680"/>
                  <a:pt x="843280" y="143510"/>
                  <a:pt x="1145540" y="175260"/>
                </a:cubicBezTo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D9A5239-E776-3088-E15B-3BB9AB818E42}"/>
              </a:ext>
            </a:extLst>
          </p:cNvPr>
          <p:cNvSpPr/>
          <p:nvPr/>
        </p:nvSpPr>
        <p:spPr>
          <a:xfrm>
            <a:off x="8624939" y="5328483"/>
            <a:ext cx="576173" cy="386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02B7EBE-6AC7-A673-8E0E-C5CD04793491}"/>
              </a:ext>
            </a:extLst>
          </p:cNvPr>
          <p:cNvCxnSpPr>
            <a:cxnSpLocks/>
          </p:cNvCxnSpPr>
          <p:nvPr/>
        </p:nvCxnSpPr>
        <p:spPr>
          <a:xfrm>
            <a:off x="10025025" y="5816764"/>
            <a:ext cx="576172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9C87095-DA0F-2EAE-71C4-5D65ACFCEC03}"/>
              </a:ext>
            </a:extLst>
          </p:cNvPr>
          <p:cNvCxnSpPr>
            <a:cxnSpLocks/>
          </p:cNvCxnSpPr>
          <p:nvPr/>
        </p:nvCxnSpPr>
        <p:spPr>
          <a:xfrm flipV="1">
            <a:off x="10599302" y="5832277"/>
            <a:ext cx="0" cy="2011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E2514E4F-A933-103F-AAFA-56A1371CC5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398393"/>
              </p:ext>
            </p:extLst>
          </p:nvPr>
        </p:nvGraphicFramePr>
        <p:xfrm>
          <a:off x="1090777" y="4783682"/>
          <a:ext cx="5853112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51160" imgH="939600" progId="Equation.DSMT4">
                  <p:embed/>
                </p:oleObj>
              </mc:Choice>
              <mc:Fallback>
                <p:oleObj name="Equation" r:id="rId6" imgW="3251160" imgH="939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A681AE3-CD29-2922-11AB-EFACBFE43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0777" y="4783682"/>
                        <a:ext cx="5853112" cy="168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DB0B2A0-72F4-DD94-A713-EE58E8C8DC46}"/>
              </a:ext>
            </a:extLst>
          </p:cNvPr>
          <p:cNvSpPr/>
          <p:nvPr/>
        </p:nvSpPr>
        <p:spPr>
          <a:xfrm>
            <a:off x="9382607" y="5145222"/>
            <a:ext cx="646227" cy="671362"/>
          </a:xfrm>
          <a:custGeom>
            <a:avLst/>
            <a:gdLst>
              <a:gd name="connsiteX0" fmla="*/ 0 w 2316480"/>
              <a:gd name="connsiteY0" fmla="*/ 0 h 1226820"/>
              <a:gd name="connsiteX1" fmla="*/ 358140 w 2316480"/>
              <a:gd name="connsiteY1" fmla="*/ 586740 h 1226820"/>
              <a:gd name="connsiteX2" fmla="*/ 1150620 w 2316480"/>
              <a:gd name="connsiteY2" fmla="*/ 1036320 h 1226820"/>
              <a:gd name="connsiteX3" fmla="*/ 2316480 w 2316480"/>
              <a:gd name="connsiteY3" fmla="*/ 1226820 h 1226820"/>
              <a:gd name="connsiteX0" fmla="*/ 0 w 2316480"/>
              <a:gd name="connsiteY0" fmla="*/ 0 h 1226820"/>
              <a:gd name="connsiteX1" fmla="*/ 358140 w 2316480"/>
              <a:gd name="connsiteY1" fmla="*/ 586740 h 1226820"/>
              <a:gd name="connsiteX2" fmla="*/ 1170940 w 2316480"/>
              <a:gd name="connsiteY2" fmla="*/ 1051560 h 1226820"/>
              <a:gd name="connsiteX3" fmla="*/ 2316480 w 2316480"/>
              <a:gd name="connsiteY3" fmla="*/ 1226820 h 1226820"/>
              <a:gd name="connsiteX0" fmla="*/ 0 w 1170940"/>
              <a:gd name="connsiteY0" fmla="*/ 0 h 1051560"/>
              <a:gd name="connsiteX1" fmla="*/ 358140 w 1170940"/>
              <a:gd name="connsiteY1" fmla="*/ 586740 h 1051560"/>
              <a:gd name="connsiteX2" fmla="*/ 1170940 w 1170940"/>
              <a:gd name="connsiteY2" fmla="*/ 1051560 h 105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0940" h="1051560">
                <a:moveTo>
                  <a:pt x="0" y="0"/>
                </a:moveTo>
                <a:cubicBezTo>
                  <a:pt x="83185" y="207010"/>
                  <a:pt x="162983" y="411480"/>
                  <a:pt x="358140" y="586740"/>
                </a:cubicBezTo>
                <a:cubicBezTo>
                  <a:pt x="553297" y="762000"/>
                  <a:pt x="844550" y="944880"/>
                  <a:pt x="1170940" y="1051560"/>
                </a:cubicBezTo>
              </a:path>
            </a:pathLst>
          </a:cu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F0D0289-8016-7BF5-0386-2F462AC7EED2}"/>
              </a:ext>
            </a:extLst>
          </p:cNvPr>
          <p:cNvCxnSpPr>
            <a:cxnSpLocks/>
          </p:cNvCxnSpPr>
          <p:nvPr/>
        </p:nvCxnSpPr>
        <p:spPr>
          <a:xfrm flipV="1">
            <a:off x="10031612" y="5833383"/>
            <a:ext cx="0" cy="20116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90215E3B-525D-8043-E21F-58F869ABCC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346863"/>
              </p:ext>
            </p:extLst>
          </p:nvPr>
        </p:nvGraphicFramePr>
        <p:xfrm>
          <a:off x="1088507" y="3939382"/>
          <a:ext cx="4937125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43200" imgH="457200" progId="Equation.DSMT4">
                  <p:embed/>
                </p:oleObj>
              </mc:Choice>
              <mc:Fallback>
                <p:oleObj name="Equation" r:id="rId8" imgW="2743200" imgH="457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A681AE3-CD29-2922-11AB-EFACBFE439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88507" y="3939382"/>
                        <a:ext cx="4937125" cy="823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61383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FF205-7214-F76E-5B28-2D0E08546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Charge Density on Conductors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42ADF-E474-4ACB-2CB5-3EFBF1A40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spherical conductors with radii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(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 &gt; 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) that are connected by a conducting wire. A total charge </a:t>
            </a:r>
            <a:r>
              <a:rPr lang="en-US" i="1" dirty="0"/>
              <a:t>Q </a:t>
            </a:r>
            <a:r>
              <a:rPr lang="en-US" dirty="0"/>
              <a:t>is deposited on the spheres. Assuming the distance of separation between the conductors is very large, find </a:t>
            </a:r>
            <a:r>
              <a:rPr lang="en-US" i="1" dirty="0"/>
              <a:t>Q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baseline="-25000" dirty="0"/>
              <a:t>2</a:t>
            </a:r>
            <a:r>
              <a:rPr lang="en-US" dirty="0"/>
              <a:t>,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s1</a:t>
            </a:r>
            <a:r>
              <a:rPr lang="en-US" dirty="0">
                <a:sym typeface="Symbol" panose="05050102010706020507" pitchFamily="18" charset="2"/>
              </a:rPr>
              <a:t>, and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s2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4CF77A-F303-96B8-2858-E15E0007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CB55E-A230-6CA6-BEF1-F3A7683E8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FECED-0A25-386E-E25A-A6AE12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66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2E2BFBB-589C-B981-9454-F5BCBEEA13A2}"/>
              </a:ext>
            </a:extLst>
          </p:cNvPr>
          <p:cNvSpPr/>
          <p:nvPr/>
        </p:nvSpPr>
        <p:spPr>
          <a:xfrm>
            <a:off x="9725834" y="4001294"/>
            <a:ext cx="1904377" cy="185693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ADD6293-3CE0-9880-26BA-FAB5B765A1F5}"/>
              </a:ext>
            </a:extLst>
          </p:cNvPr>
          <p:cNvSpPr/>
          <p:nvPr/>
        </p:nvSpPr>
        <p:spPr>
          <a:xfrm>
            <a:off x="10646018" y="4897757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D6BDFEC-06FB-CF36-1C2B-1A931613DC74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9725834" y="4929761"/>
            <a:ext cx="952188" cy="65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6C584E7-D59D-1B2F-957B-1103D7F1686D}"/>
              </a:ext>
            </a:extLst>
          </p:cNvPr>
          <p:cNvSpPr txBox="1"/>
          <p:nvPr/>
        </p:nvSpPr>
        <p:spPr>
          <a:xfrm>
            <a:off x="10088729" y="460237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r>
              <a:rPr lang="en-US" baseline="-25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BD192C-F7F4-3510-518E-4884344E75E8}"/>
              </a:ext>
            </a:extLst>
          </p:cNvPr>
          <p:cNvSpPr txBox="1"/>
          <p:nvPr/>
        </p:nvSpPr>
        <p:spPr>
          <a:xfrm>
            <a:off x="9537321" y="2567726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D91FADD-D9C4-A9B4-385E-E30F2217A6CD}"/>
              </a:ext>
            </a:extLst>
          </p:cNvPr>
          <p:cNvSpPr/>
          <p:nvPr/>
        </p:nvSpPr>
        <p:spPr>
          <a:xfrm>
            <a:off x="1659670" y="4496451"/>
            <a:ext cx="1188720" cy="11887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7C00FA-7470-AE28-9C67-94F16CDBB388}"/>
              </a:ext>
            </a:extLst>
          </p:cNvPr>
          <p:cNvSpPr/>
          <p:nvPr/>
        </p:nvSpPr>
        <p:spPr>
          <a:xfrm>
            <a:off x="2231170" y="506795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F748B1A-09C0-35B1-1713-F9B3D0BC455E}"/>
              </a:ext>
            </a:extLst>
          </p:cNvPr>
          <p:cNvCxnSpPr>
            <a:cxnSpLocks/>
            <a:endCxn id="13" idx="2"/>
          </p:cNvCxnSpPr>
          <p:nvPr/>
        </p:nvCxnSpPr>
        <p:spPr>
          <a:xfrm flipH="1">
            <a:off x="1659670" y="5090810"/>
            <a:ext cx="594359" cy="1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53637CB8-6DD8-0639-0566-2E5BB410EC57}"/>
              </a:ext>
            </a:extLst>
          </p:cNvPr>
          <p:cNvSpPr txBox="1"/>
          <p:nvPr/>
        </p:nvSpPr>
        <p:spPr>
          <a:xfrm>
            <a:off x="1778622" y="4751685"/>
            <a:ext cx="377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</a:t>
            </a:r>
            <a:r>
              <a:rPr lang="en-US" baseline="-250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DD7A2F-18B1-575C-721A-917FF3FB5F57}"/>
              </a:ext>
            </a:extLst>
          </p:cNvPr>
          <p:cNvSpPr txBox="1"/>
          <p:nvPr/>
        </p:nvSpPr>
        <p:spPr>
          <a:xfrm>
            <a:off x="2038930" y="4157325"/>
            <a:ext cx="4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AF4DC5-805E-C8F2-97A6-C02CF5DF3979}"/>
              </a:ext>
            </a:extLst>
          </p:cNvPr>
          <p:cNvSpPr txBox="1"/>
          <p:nvPr/>
        </p:nvSpPr>
        <p:spPr>
          <a:xfrm>
            <a:off x="10472067" y="3682634"/>
            <a:ext cx="4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FBB9EA-F72C-D07E-E434-99FA151E0483}"/>
              </a:ext>
            </a:extLst>
          </p:cNvPr>
          <p:cNvSpPr txBox="1"/>
          <p:nvPr/>
        </p:nvSpPr>
        <p:spPr>
          <a:xfrm>
            <a:off x="2640248" y="5213293"/>
            <a:ext cx="4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s1</a:t>
            </a:r>
            <a:endParaRPr lang="en-US" baseline="-25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1515D-032D-FA48-D986-D2401676B7A5}"/>
              </a:ext>
            </a:extLst>
          </p:cNvPr>
          <p:cNvSpPr txBox="1"/>
          <p:nvPr/>
        </p:nvSpPr>
        <p:spPr>
          <a:xfrm>
            <a:off x="11353800" y="5258295"/>
            <a:ext cx="475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s2</a:t>
            </a:r>
            <a:endParaRPr lang="en-US" baseline="-250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E29EF34-058B-2E11-7FC9-4033956F9E28}"/>
              </a:ext>
            </a:extLst>
          </p:cNvPr>
          <p:cNvSpPr/>
          <p:nvPr/>
        </p:nvSpPr>
        <p:spPr>
          <a:xfrm>
            <a:off x="2844799" y="4586145"/>
            <a:ext cx="7172961" cy="1188720"/>
          </a:xfrm>
          <a:custGeom>
            <a:avLst/>
            <a:gdLst>
              <a:gd name="connsiteX0" fmla="*/ 0 w 7285382"/>
              <a:gd name="connsiteY0" fmla="*/ 620279 h 1754415"/>
              <a:gd name="connsiteX1" fmla="*/ 2922104 w 7285382"/>
              <a:gd name="connsiteY1" fmla="*/ 43810 h 1754415"/>
              <a:gd name="connsiteX2" fmla="*/ 5844208 w 7285382"/>
              <a:gd name="connsiteY2" fmla="*/ 1663888 h 1754415"/>
              <a:gd name="connsiteX3" fmla="*/ 7285382 w 7285382"/>
              <a:gd name="connsiteY3" fmla="*/ 1475044 h 175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5382" h="1754415">
                <a:moveTo>
                  <a:pt x="0" y="620279"/>
                </a:moveTo>
                <a:cubicBezTo>
                  <a:pt x="974034" y="245077"/>
                  <a:pt x="1948069" y="-130125"/>
                  <a:pt x="2922104" y="43810"/>
                </a:cubicBezTo>
                <a:cubicBezTo>
                  <a:pt x="3896139" y="217745"/>
                  <a:pt x="5116995" y="1425349"/>
                  <a:pt x="5844208" y="1663888"/>
                </a:cubicBezTo>
                <a:cubicBezTo>
                  <a:pt x="6571421" y="1902427"/>
                  <a:pt x="6960704" y="1609222"/>
                  <a:pt x="7285382" y="1475044"/>
                </a:cubicBezTo>
              </a:path>
            </a:pathLst>
          </a:custGeom>
          <a:noFill/>
          <a:ln w="63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  <p:bldP spid="11" grpId="1"/>
      <p:bldP spid="14" grpId="0" animBg="1"/>
      <p:bldP spid="16" grpId="0"/>
      <p:bldP spid="18" grpId="0"/>
      <p:bldP spid="19" grpId="0"/>
      <p:bldP spid="20" grpId="0"/>
      <p:bldP spid="2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Oval 75">
            <a:extLst>
              <a:ext uri="{FF2B5EF4-FFF2-40B4-BE49-F238E27FC236}">
                <a16:creationId xmlns:a16="http://schemas.microsoft.com/office/drawing/2014/main" id="{C5D57F7C-FAA0-CA59-47F6-208925AA9F94}"/>
              </a:ext>
            </a:extLst>
          </p:cNvPr>
          <p:cNvSpPr/>
          <p:nvPr/>
        </p:nvSpPr>
        <p:spPr>
          <a:xfrm>
            <a:off x="7644605" y="4593930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ube 81">
            <a:extLst>
              <a:ext uri="{FF2B5EF4-FFF2-40B4-BE49-F238E27FC236}">
                <a16:creationId xmlns:a16="http://schemas.microsoft.com/office/drawing/2014/main" id="{17197E91-A3CF-EF7B-2B57-A9F5487B61F2}"/>
              </a:ext>
            </a:extLst>
          </p:cNvPr>
          <p:cNvSpPr/>
          <p:nvPr/>
        </p:nvSpPr>
        <p:spPr>
          <a:xfrm>
            <a:off x="8052365" y="4934662"/>
            <a:ext cx="768381" cy="797249"/>
          </a:xfrm>
          <a:prstGeom prst="cub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25DDF3C-BF88-0CB4-A658-EE34613251B2}"/>
              </a:ext>
            </a:extLst>
          </p:cNvPr>
          <p:cNvSpPr/>
          <p:nvPr/>
        </p:nvSpPr>
        <p:spPr>
          <a:xfrm>
            <a:off x="838200" y="1984297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2D8518-A269-5DF4-A516-21FB4D41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97950" cy="1325563"/>
          </a:xfrm>
        </p:spPr>
        <p:txBody>
          <a:bodyPr/>
          <a:lstStyle/>
          <a:p>
            <a:r>
              <a:rPr lang="en-US" dirty="0"/>
              <a:t>Surface Charge Density on Conductors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1268B-1672-DBE6-6B35-53BA19B3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612D4-4FDB-399F-3E9F-5A5B21713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D8D5C-7594-6C8F-0752-D34DBA25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EE5850-90A8-0C71-93BF-EFB2BD8AB5CE}"/>
              </a:ext>
            </a:extLst>
          </p:cNvPr>
          <p:cNvSpPr txBox="1"/>
          <p:nvPr/>
        </p:nvSpPr>
        <p:spPr>
          <a:xfrm>
            <a:off x="793196" y="18237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6F6FD-3E7F-5B8E-BC8C-CC75D571C0A8}"/>
              </a:ext>
            </a:extLst>
          </p:cNvPr>
          <p:cNvSpPr txBox="1"/>
          <p:nvPr/>
        </p:nvSpPr>
        <p:spPr>
          <a:xfrm>
            <a:off x="1050508" y="311094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B5311209-B9C0-B28E-C9C8-12AEC1AA3EA6}"/>
              </a:ext>
            </a:extLst>
          </p:cNvPr>
          <p:cNvSpPr/>
          <p:nvPr/>
        </p:nvSpPr>
        <p:spPr>
          <a:xfrm>
            <a:off x="3104322" y="2014561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2892A1B-6390-0D1F-208C-9F1D1617C438}"/>
              </a:ext>
            </a:extLst>
          </p:cNvPr>
          <p:cNvSpPr txBox="1"/>
          <p:nvPr/>
        </p:nvSpPr>
        <p:spPr>
          <a:xfrm>
            <a:off x="3316630" y="315499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645A6A-EA93-D0C6-4064-252015F23376}"/>
              </a:ext>
            </a:extLst>
          </p:cNvPr>
          <p:cNvSpPr/>
          <p:nvPr/>
        </p:nvSpPr>
        <p:spPr>
          <a:xfrm>
            <a:off x="3531619" y="2419278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03CFF83-CD36-855E-D614-3EF11354D71E}"/>
              </a:ext>
            </a:extLst>
          </p:cNvPr>
          <p:cNvSpPr txBox="1"/>
          <p:nvPr/>
        </p:nvSpPr>
        <p:spPr>
          <a:xfrm>
            <a:off x="3650052" y="2847195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371A8BE-64E9-7AC8-1D9E-75558CDA2190}"/>
              </a:ext>
            </a:extLst>
          </p:cNvPr>
          <p:cNvSpPr/>
          <p:nvPr/>
        </p:nvSpPr>
        <p:spPr>
          <a:xfrm>
            <a:off x="941568" y="4593930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12B3C6-CE39-91A8-EA40-0F51E42DCC75}"/>
              </a:ext>
            </a:extLst>
          </p:cNvPr>
          <p:cNvSpPr txBox="1"/>
          <p:nvPr/>
        </p:nvSpPr>
        <p:spPr>
          <a:xfrm>
            <a:off x="1153876" y="57343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09A4060-3EB7-ABA0-675C-1D4EC4A32D6E}"/>
              </a:ext>
            </a:extLst>
          </p:cNvPr>
          <p:cNvSpPr/>
          <p:nvPr/>
        </p:nvSpPr>
        <p:spPr>
          <a:xfrm>
            <a:off x="1368865" y="4998647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A5AD121-D4FE-3793-BA79-80D3637A9528}"/>
              </a:ext>
            </a:extLst>
          </p:cNvPr>
          <p:cNvSpPr txBox="1"/>
          <p:nvPr/>
        </p:nvSpPr>
        <p:spPr>
          <a:xfrm>
            <a:off x="1487298" y="54265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8829B3E-6BAC-E11E-3F06-52BB818CB55D}"/>
              </a:ext>
            </a:extLst>
          </p:cNvPr>
          <p:cNvSpPr/>
          <p:nvPr/>
        </p:nvSpPr>
        <p:spPr>
          <a:xfrm>
            <a:off x="1710659" y="536255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81FDB0-DA1B-21BB-88C7-80568FC82AD2}"/>
              </a:ext>
            </a:extLst>
          </p:cNvPr>
          <p:cNvSpPr txBox="1"/>
          <p:nvPr/>
        </p:nvSpPr>
        <p:spPr>
          <a:xfrm>
            <a:off x="1505732" y="503496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8088E2-C9A4-8DCB-E7D0-CAD824C2A4DC}"/>
              </a:ext>
            </a:extLst>
          </p:cNvPr>
          <p:cNvSpPr/>
          <p:nvPr/>
        </p:nvSpPr>
        <p:spPr>
          <a:xfrm>
            <a:off x="3061426" y="4593930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D62B02-9009-A8BC-196F-C1160FED9C21}"/>
              </a:ext>
            </a:extLst>
          </p:cNvPr>
          <p:cNvSpPr txBox="1"/>
          <p:nvPr/>
        </p:nvSpPr>
        <p:spPr>
          <a:xfrm>
            <a:off x="3273734" y="57343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C790238-502E-1A3B-1DBB-F0720108D006}"/>
              </a:ext>
            </a:extLst>
          </p:cNvPr>
          <p:cNvSpPr/>
          <p:nvPr/>
        </p:nvSpPr>
        <p:spPr>
          <a:xfrm>
            <a:off x="3488723" y="4998647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8E4C719-0EE8-9602-3D5B-FB1A29F45317}"/>
              </a:ext>
            </a:extLst>
          </p:cNvPr>
          <p:cNvSpPr txBox="1"/>
          <p:nvPr/>
        </p:nvSpPr>
        <p:spPr>
          <a:xfrm>
            <a:off x="3607156" y="54265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0CF0A2A-78D6-4AB3-CCA0-84FA96BF5E35}"/>
              </a:ext>
            </a:extLst>
          </p:cNvPr>
          <p:cNvSpPr/>
          <p:nvPr/>
        </p:nvSpPr>
        <p:spPr>
          <a:xfrm>
            <a:off x="4021017" y="536255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6889E9-00CF-78FD-3C8C-C951E662A505}"/>
              </a:ext>
            </a:extLst>
          </p:cNvPr>
          <p:cNvSpPr txBox="1"/>
          <p:nvPr/>
        </p:nvSpPr>
        <p:spPr>
          <a:xfrm>
            <a:off x="3816090" y="503496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7FBA08B-899D-C557-AE25-2702E604800E}"/>
              </a:ext>
            </a:extLst>
          </p:cNvPr>
          <p:cNvSpPr/>
          <p:nvPr/>
        </p:nvSpPr>
        <p:spPr>
          <a:xfrm>
            <a:off x="5327548" y="4593930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5501E0-FD51-E55C-9038-0317305AC26A}"/>
              </a:ext>
            </a:extLst>
          </p:cNvPr>
          <p:cNvSpPr txBox="1"/>
          <p:nvPr/>
        </p:nvSpPr>
        <p:spPr>
          <a:xfrm>
            <a:off x="5539856" y="57343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5A873B0-C411-A5DA-AEF3-E1C7D1DCED09}"/>
              </a:ext>
            </a:extLst>
          </p:cNvPr>
          <p:cNvSpPr/>
          <p:nvPr/>
        </p:nvSpPr>
        <p:spPr>
          <a:xfrm>
            <a:off x="6090125" y="4998647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2526AF-2EDB-6D36-D0A2-973E8B1B4343}"/>
              </a:ext>
            </a:extLst>
          </p:cNvPr>
          <p:cNvSpPr txBox="1"/>
          <p:nvPr/>
        </p:nvSpPr>
        <p:spPr>
          <a:xfrm>
            <a:off x="6208558" y="54265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E3D844-35BC-C500-234A-5AB095E15E55}"/>
              </a:ext>
            </a:extLst>
          </p:cNvPr>
          <p:cNvSpPr/>
          <p:nvPr/>
        </p:nvSpPr>
        <p:spPr>
          <a:xfrm>
            <a:off x="6622419" y="536255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CFFEA45-5C2B-BB62-A86B-5697111AD90A}"/>
              </a:ext>
            </a:extLst>
          </p:cNvPr>
          <p:cNvSpPr txBox="1"/>
          <p:nvPr/>
        </p:nvSpPr>
        <p:spPr>
          <a:xfrm>
            <a:off x="6417492" y="503496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DDA7876-0307-B189-ECF4-166998A5D683}"/>
              </a:ext>
            </a:extLst>
          </p:cNvPr>
          <p:cNvSpPr/>
          <p:nvPr/>
        </p:nvSpPr>
        <p:spPr>
          <a:xfrm>
            <a:off x="5370444" y="2069955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B6C13B2-FF08-1C8C-6F15-8E833DD1C92B}"/>
              </a:ext>
            </a:extLst>
          </p:cNvPr>
          <p:cNvSpPr txBox="1"/>
          <p:nvPr/>
        </p:nvSpPr>
        <p:spPr>
          <a:xfrm>
            <a:off x="5582752" y="321038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E5C813A-E3FF-8817-054E-DDCF7D64DA7F}"/>
              </a:ext>
            </a:extLst>
          </p:cNvPr>
          <p:cNvSpPr/>
          <p:nvPr/>
        </p:nvSpPr>
        <p:spPr>
          <a:xfrm>
            <a:off x="6112701" y="2474672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D45AEC7-13D7-DC0A-1917-6FC37C01FEB7}"/>
              </a:ext>
            </a:extLst>
          </p:cNvPr>
          <p:cNvSpPr txBox="1"/>
          <p:nvPr/>
        </p:nvSpPr>
        <p:spPr>
          <a:xfrm>
            <a:off x="6231134" y="2902589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95CD0C8-0864-E9D9-13BA-7EAC73A1A1E0}"/>
              </a:ext>
            </a:extLst>
          </p:cNvPr>
          <p:cNvSpPr txBox="1"/>
          <p:nvPr/>
        </p:nvSpPr>
        <p:spPr>
          <a:xfrm>
            <a:off x="3058160" y="186439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D6C5C25-D2F1-D03C-6157-7C4427143439}"/>
              </a:ext>
            </a:extLst>
          </p:cNvPr>
          <p:cNvSpPr txBox="1"/>
          <p:nvPr/>
        </p:nvSpPr>
        <p:spPr>
          <a:xfrm>
            <a:off x="5312964" y="192783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8D40895-D44C-87A4-7E4D-A2911D038F03}"/>
              </a:ext>
            </a:extLst>
          </p:cNvPr>
          <p:cNvSpPr/>
          <p:nvPr/>
        </p:nvSpPr>
        <p:spPr>
          <a:xfrm>
            <a:off x="7609460" y="2069955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C587CFC-3164-FA51-8D4B-1999B29E28B4}"/>
              </a:ext>
            </a:extLst>
          </p:cNvPr>
          <p:cNvSpPr txBox="1"/>
          <p:nvPr/>
        </p:nvSpPr>
        <p:spPr>
          <a:xfrm>
            <a:off x="7821768" y="319660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C53C8733-2A4D-ACC3-3386-9C4FC1CD85EC}"/>
              </a:ext>
            </a:extLst>
          </p:cNvPr>
          <p:cNvSpPr/>
          <p:nvPr/>
        </p:nvSpPr>
        <p:spPr>
          <a:xfrm>
            <a:off x="8358327" y="1648947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1CB3609-37EB-505F-AF41-779AAE662226}"/>
              </a:ext>
            </a:extLst>
          </p:cNvPr>
          <p:cNvSpPr txBox="1"/>
          <p:nvPr/>
        </p:nvSpPr>
        <p:spPr>
          <a:xfrm>
            <a:off x="8153400" y="13213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603D2EC-768F-D01A-BA03-8D438888F2AA}"/>
              </a:ext>
            </a:extLst>
          </p:cNvPr>
          <p:cNvSpPr/>
          <p:nvPr/>
        </p:nvSpPr>
        <p:spPr>
          <a:xfrm>
            <a:off x="9830380" y="2069955"/>
            <a:ext cx="1554480" cy="155448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A04F4B7-8572-7A62-2B61-FAE1949268A5}"/>
              </a:ext>
            </a:extLst>
          </p:cNvPr>
          <p:cNvSpPr txBox="1"/>
          <p:nvPr/>
        </p:nvSpPr>
        <p:spPr>
          <a:xfrm>
            <a:off x="10042688" y="319660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0DC05F98-6AB3-8CCF-1CCD-CE3DC2A9678B}"/>
              </a:ext>
            </a:extLst>
          </p:cNvPr>
          <p:cNvSpPr/>
          <p:nvPr/>
        </p:nvSpPr>
        <p:spPr>
          <a:xfrm>
            <a:off x="10579247" y="1648947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1770DFC-834B-3960-971D-43D2555BBBFD}"/>
              </a:ext>
            </a:extLst>
          </p:cNvPr>
          <p:cNvSpPr txBox="1"/>
          <p:nvPr/>
        </p:nvSpPr>
        <p:spPr>
          <a:xfrm>
            <a:off x="10374320" y="132135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51835C0-9B29-EF4D-46A0-13DEEA9A3E4C}"/>
              </a:ext>
            </a:extLst>
          </p:cNvPr>
          <p:cNvSpPr/>
          <p:nvPr/>
        </p:nvSpPr>
        <p:spPr>
          <a:xfrm>
            <a:off x="10260311" y="2476234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4692FB3-5810-D5B3-2C72-2309F290B717}"/>
              </a:ext>
            </a:extLst>
          </p:cNvPr>
          <p:cNvSpPr txBox="1"/>
          <p:nvPr/>
        </p:nvSpPr>
        <p:spPr>
          <a:xfrm>
            <a:off x="10378744" y="2904151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625758B1-E69A-69FC-2071-61974B61AA7E}"/>
              </a:ext>
            </a:extLst>
          </p:cNvPr>
          <p:cNvSpPr txBox="1"/>
          <p:nvPr/>
        </p:nvSpPr>
        <p:spPr>
          <a:xfrm>
            <a:off x="7856913" y="573436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1D5CFA4-731C-16D8-7D4A-72F92473AE62}"/>
              </a:ext>
            </a:extLst>
          </p:cNvPr>
          <p:cNvSpPr txBox="1"/>
          <p:nvPr/>
        </p:nvSpPr>
        <p:spPr>
          <a:xfrm>
            <a:off x="8190335" y="5426564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EA07E863-97E9-CF8F-C59F-CD05D9C535AC}"/>
              </a:ext>
            </a:extLst>
          </p:cNvPr>
          <p:cNvSpPr/>
          <p:nvPr/>
        </p:nvSpPr>
        <p:spPr>
          <a:xfrm>
            <a:off x="8413696" y="536255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028FCE9-D965-5B1E-9239-4C62507F42BF}"/>
              </a:ext>
            </a:extLst>
          </p:cNvPr>
          <p:cNvSpPr txBox="1"/>
          <p:nvPr/>
        </p:nvSpPr>
        <p:spPr>
          <a:xfrm>
            <a:off x="8208769" y="5034965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  <p:sp>
        <p:nvSpPr>
          <p:cNvPr id="85" name="Cube 84">
            <a:extLst>
              <a:ext uri="{FF2B5EF4-FFF2-40B4-BE49-F238E27FC236}">
                <a16:creationId xmlns:a16="http://schemas.microsoft.com/office/drawing/2014/main" id="{455BD4A5-BCBE-8085-C40A-8254F3447CAF}"/>
              </a:ext>
            </a:extLst>
          </p:cNvPr>
          <p:cNvSpPr/>
          <p:nvPr/>
        </p:nvSpPr>
        <p:spPr>
          <a:xfrm>
            <a:off x="9834337" y="4439825"/>
            <a:ext cx="1701813" cy="1739662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276F94D-B26F-1C71-BA3F-4AADCF1A01C3}"/>
              </a:ext>
            </a:extLst>
          </p:cNvPr>
          <p:cNvSpPr/>
          <p:nvPr/>
        </p:nvSpPr>
        <p:spPr>
          <a:xfrm>
            <a:off x="10212722" y="5072045"/>
            <a:ext cx="729311" cy="735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6A1CBA8-98F1-DC2E-F86A-1D862BBF7D24}"/>
              </a:ext>
            </a:extLst>
          </p:cNvPr>
          <p:cNvSpPr txBox="1"/>
          <p:nvPr/>
        </p:nvSpPr>
        <p:spPr>
          <a:xfrm>
            <a:off x="10331155" y="5499962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FEF6F57-8658-E617-1538-3C2DAF57DD84}"/>
              </a:ext>
            </a:extLst>
          </p:cNvPr>
          <p:cNvSpPr txBox="1"/>
          <p:nvPr/>
        </p:nvSpPr>
        <p:spPr>
          <a:xfrm>
            <a:off x="9895136" y="586929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Conductor</a:t>
            </a: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B2D8618A-0C67-AB6C-C751-6FB1564F9555}"/>
              </a:ext>
            </a:extLst>
          </p:cNvPr>
          <p:cNvSpPr/>
          <p:nvPr/>
        </p:nvSpPr>
        <p:spPr>
          <a:xfrm>
            <a:off x="10558943" y="5426564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0CF2D2C-754B-2ECC-00EE-75D7012CFA01}"/>
              </a:ext>
            </a:extLst>
          </p:cNvPr>
          <p:cNvSpPr txBox="1"/>
          <p:nvPr/>
        </p:nvSpPr>
        <p:spPr>
          <a:xfrm>
            <a:off x="10354016" y="5098973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+q</a:t>
            </a:r>
          </a:p>
        </p:txBody>
      </p:sp>
    </p:spTree>
    <p:extLst>
      <p:ext uri="{BB962C8B-B14F-4D97-AF65-F5344CB8AC3E}">
        <p14:creationId xmlns:p14="http://schemas.microsoft.com/office/powerpoint/2010/main" val="15514953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Notched Right 18">
            <a:extLst>
              <a:ext uri="{FF2B5EF4-FFF2-40B4-BE49-F238E27FC236}">
                <a16:creationId xmlns:a16="http://schemas.microsoft.com/office/drawing/2014/main" id="{C59A0703-9617-3ED3-1E95-38B09B1266BE}"/>
              </a:ext>
            </a:extLst>
          </p:cNvPr>
          <p:cNvSpPr/>
          <p:nvPr/>
        </p:nvSpPr>
        <p:spPr>
          <a:xfrm>
            <a:off x="9051403" y="3821666"/>
            <a:ext cx="3140597" cy="2478730"/>
          </a:xfrm>
          <a:prstGeom prst="notchedRightArrow">
            <a:avLst>
              <a:gd name="adj1" fmla="val 50000"/>
              <a:gd name="adj2" fmla="val 2659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3E2E9-2BA8-97AA-99B4-6156D3E81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Dielectrics in Static Electric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451A7-DC1B-344E-EEC5-A935557A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27045" cy="4351338"/>
          </a:xfrm>
        </p:spPr>
        <p:txBody>
          <a:bodyPr>
            <a:normAutofit/>
          </a:bodyPr>
          <a:lstStyle/>
          <a:p>
            <a:r>
              <a:rPr lang="en-US" dirty="0"/>
              <a:t>Perfect dielectrics contain no free charges; all charges are </a:t>
            </a:r>
            <a:r>
              <a:rPr lang="en-US" i="1" dirty="0"/>
              <a:t>bound</a:t>
            </a:r>
            <a:r>
              <a:rPr lang="en-US" dirty="0"/>
              <a:t>.</a:t>
            </a:r>
          </a:p>
          <a:p>
            <a:r>
              <a:rPr lang="en-US" dirty="0"/>
              <a:t>An external electric field exerts forces on bound charges, causing small displacements of positive and negative charges in opposite directions.</a:t>
            </a:r>
          </a:p>
          <a:p>
            <a:r>
              <a:rPr lang="en-US" dirty="0"/>
              <a:t>These displacements </a:t>
            </a:r>
            <a:r>
              <a:rPr lang="en-US" i="1" dirty="0"/>
              <a:t>polarize</a:t>
            </a:r>
            <a:r>
              <a:rPr lang="en-US" dirty="0"/>
              <a:t> a dielectric material and create </a:t>
            </a:r>
            <a:r>
              <a:rPr lang="en-US" i="1" dirty="0"/>
              <a:t>electric dipoles</a:t>
            </a:r>
            <a:r>
              <a:rPr lang="en-US" dirty="0"/>
              <a:t>.</a:t>
            </a:r>
          </a:p>
          <a:p>
            <a:r>
              <a:rPr lang="en-US" dirty="0"/>
              <a:t>The field from these induced dipoles </a:t>
            </a:r>
            <a:r>
              <a:rPr lang="en-US" i="1" dirty="0"/>
              <a:t>modifies</a:t>
            </a:r>
            <a:r>
              <a:rPr lang="en-US" dirty="0"/>
              <a:t> the total electric field, both inside and outside the dielectric material.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AD788-EB29-E23F-6C01-F7114BCA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80855-DA6F-2F30-7855-3D9B04B4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B26FD-7042-6744-0CEF-F81878C0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68</a:t>
            </a:fld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23D2C61-4468-FFDA-8F5F-9905D9A56E45}"/>
              </a:ext>
            </a:extLst>
          </p:cNvPr>
          <p:cNvSpPr/>
          <p:nvPr/>
        </p:nvSpPr>
        <p:spPr>
          <a:xfrm>
            <a:off x="10521388" y="1982551"/>
            <a:ext cx="636608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96AA324A-B615-3708-7E97-0B46BDF240D0}"/>
              </a:ext>
            </a:extLst>
          </p:cNvPr>
          <p:cNvSpPr/>
          <p:nvPr/>
        </p:nvSpPr>
        <p:spPr>
          <a:xfrm>
            <a:off x="10611092" y="2028271"/>
            <a:ext cx="457200" cy="54864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AA3343-C63E-DB02-5599-74E391E8326D}"/>
              </a:ext>
            </a:extLst>
          </p:cNvPr>
          <p:cNvSpPr/>
          <p:nvPr/>
        </p:nvSpPr>
        <p:spPr>
          <a:xfrm>
            <a:off x="9650972" y="1113871"/>
            <a:ext cx="2377440" cy="237744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5E0D8F1-DE05-EC65-B2B0-02533BC691C4}"/>
              </a:ext>
            </a:extLst>
          </p:cNvPr>
          <p:cNvSpPr/>
          <p:nvPr/>
        </p:nvSpPr>
        <p:spPr>
          <a:xfrm>
            <a:off x="9513812" y="2186527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13959D77-0327-5234-2075-240454B42656}"/>
              </a:ext>
            </a:extLst>
          </p:cNvPr>
          <p:cNvSpPr/>
          <p:nvPr/>
        </p:nvSpPr>
        <p:spPr>
          <a:xfrm>
            <a:off x="9536382" y="2207940"/>
            <a:ext cx="229180" cy="23149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98A9ADC-80D6-4749-F337-4EF259286990}"/>
              </a:ext>
            </a:extLst>
          </p:cNvPr>
          <p:cNvSpPr/>
          <p:nvPr/>
        </p:nvSpPr>
        <p:spPr>
          <a:xfrm>
            <a:off x="10897377" y="4740991"/>
            <a:ext cx="636608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15AEF5B4-C43A-2E93-2C26-ACDD4DB2B843}"/>
              </a:ext>
            </a:extLst>
          </p:cNvPr>
          <p:cNvSpPr/>
          <p:nvPr/>
        </p:nvSpPr>
        <p:spPr>
          <a:xfrm>
            <a:off x="10987081" y="4786711"/>
            <a:ext cx="457200" cy="548640"/>
          </a:xfrm>
          <a:prstGeom prst="mathPl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AA6AE7-365E-B036-6C33-940BC42AA71F}"/>
              </a:ext>
            </a:extLst>
          </p:cNvPr>
          <p:cNvSpPr/>
          <p:nvPr/>
        </p:nvSpPr>
        <p:spPr>
          <a:xfrm>
            <a:off x="9628402" y="3987150"/>
            <a:ext cx="2377440" cy="1996962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F94510-A304-15F7-E6BC-40E910635C16}"/>
              </a:ext>
            </a:extLst>
          </p:cNvPr>
          <p:cNvSpPr/>
          <p:nvPr/>
        </p:nvSpPr>
        <p:spPr>
          <a:xfrm>
            <a:off x="9491242" y="4953258"/>
            <a:ext cx="274320" cy="27432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D55513BA-0B9B-51E0-3C20-0331808A44C7}"/>
              </a:ext>
            </a:extLst>
          </p:cNvPr>
          <p:cNvSpPr/>
          <p:nvPr/>
        </p:nvSpPr>
        <p:spPr>
          <a:xfrm>
            <a:off x="9513812" y="4974671"/>
            <a:ext cx="229180" cy="231494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0392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A755D-49ED-4348-4B79-D14B77D8E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Molecules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97645-B32C-B389-022B-16CED68ED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15201" cy="453072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Polar molecules</a:t>
            </a:r>
            <a:r>
              <a:rPr lang="en-US" dirty="0"/>
              <a:t> are dielectrics that possess a </a:t>
            </a:r>
            <a:r>
              <a:rPr lang="en-US" i="1" dirty="0"/>
              <a:t>permanent</a:t>
            </a:r>
            <a:r>
              <a:rPr lang="en-US" dirty="0"/>
              <a:t> dipole moment, even without an external electric field.</a:t>
            </a:r>
          </a:p>
          <a:p>
            <a:r>
              <a:rPr lang="en-US" dirty="0"/>
              <a:t>They typically consist of two or more dissimilar atoms, such as H₂O or HCl.</a:t>
            </a:r>
          </a:p>
          <a:p>
            <a:r>
              <a:rPr lang="en-US" dirty="0"/>
              <a:t>A classic example is the water molecule (H₂O), where the oxygen atom draws electron density away from the hydrogen atoms, creating a permanent charge separation.</a:t>
            </a:r>
          </a:p>
          <a:p>
            <a:r>
              <a:rPr lang="en-US" dirty="0"/>
              <a:t>The dipole moments of polar molecules are of the order of 10</a:t>
            </a:r>
            <a:r>
              <a:rPr lang="en-US" baseline="30000" dirty="0"/>
              <a:t>-30</a:t>
            </a:r>
            <a:r>
              <a:rPr lang="en-US" dirty="0"/>
              <a:t> </a:t>
            </a:r>
            <a:r>
              <a:rPr lang="en-US" dirty="0" err="1"/>
              <a:t>C.m.</a:t>
            </a:r>
            <a:endParaRPr lang="en-US" dirty="0"/>
          </a:p>
          <a:p>
            <a:r>
              <a:rPr lang="en-US" dirty="0"/>
              <a:t>In the absence of an external field, these dipoles are </a:t>
            </a:r>
            <a:r>
              <a:rPr lang="en-US" i="1" dirty="0"/>
              <a:t>randomly</a:t>
            </a:r>
            <a:r>
              <a:rPr lang="en-US" dirty="0"/>
              <a:t> oriented due to thermal motion, resulting in </a:t>
            </a:r>
            <a:r>
              <a:rPr lang="en-US" i="1" dirty="0"/>
              <a:t>no </a:t>
            </a:r>
            <a:r>
              <a:rPr lang="en-US" dirty="0"/>
              <a:t>net dipole moment </a:t>
            </a:r>
            <a:r>
              <a:rPr lang="en-US" i="1" dirty="0"/>
              <a:t>macroscopically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1F96F-2A39-98F6-7ABC-52113F96C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8170B-7776-C288-3CCB-B2CCE885F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12534-FA82-8B61-1933-D1525A72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69</a:t>
            </a:fld>
            <a:endParaRPr lang="en-US"/>
          </a:p>
        </p:txBody>
      </p:sp>
      <p:pic>
        <p:nvPicPr>
          <p:cNvPr id="8" name="Picture 7" descr="A diagram of a molecule&#10;&#10;AI-generated content may be incorrect.">
            <a:extLst>
              <a:ext uri="{FF2B5EF4-FFF2-40B4-BE49-F238E27FC236}">
                <a16:creationId xmlns:a16="http://schemas.microsoft.com/office/drawing/2014/main" id="{BFEC0F9D-1881-6092-5D8C-F17C1A074A6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827" r="2076" b="2801"/>
          <a:stretch>
            <a:fillRect/>
          </a:stretch>
        </p:blipFill>
        <p:spPr>
          <a:xfrm>
            <a:off x="8153400" y="1578440"/>
            <a:ext cx="3987117" cy="340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73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B3D2A-604C-DD05-1EF6-FAAF1C6E8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Postulates of Electrostatics in Free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E7FD0-3EBB-255E-1AF3-5DB7C7DF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01E9-5663-65CA-EE12-1DFF4E45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C8BB9-C428-1162-98CE-F485D7517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D76774-B7C1-DE58-A361-CC0E81B89F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18619"/>
              </p:ext>
            </p:extLst>
          </p:nvPr>
        </p:nvGraphicFramePr>
        <p:xfrm>
          <a:off x="4038600" y="1629102"/>
          <a:ext cx="4125420" cy="2805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DSMT4">
                  <p:embed/>
                </p:oleObj>
              </mc:Choice>
              <mc:Fallback>
                <p:oleObj name="Equation" r:id="rId2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38600" y="1629102"/>
                        <a:ext cx="4125420" cy="280566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E4863B0-1E8C-9581-4EE6-72AA1AA96C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239904"/>
              </p:ext>
            </p:extLst>
          </p:nvPr>
        </p:nvGraphicFramePr>
        <p:xfrm>
          <a:off x="4156140" y="4619966"/>
          <a:ext cx="3879720" cy="11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177480" progId="Equation.DSMT4">
                  <p:embed/>
                </p:oleObj>
              </mc:Choice>
              <mc:Fallback>
                <p:oleObj name="Equation" r:id="rId4" imgW="596880" imgH="177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D76774-B7C1-DE58-A361-CC0E81B89F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56140" y="4619966"/>
                        <a:ext cx="3879720" cy="11536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llout: Bent Line 2">
            <a:extLst>
              <a:ext uri="{FF2B5EF4-FFF2-40B4-BE49-F238E27FC236}">
                <a16:creationId xmlns:a16="http://schemas.microsoft.com/office/drawing/2014/main" id="{F64F5541-6959-330C-D69D-E91EBCA1B30B}"/>
              </a:ext>
            </a:extLst>
          </p:cNvPr>
          <p:cNvSpPr/>
          <p:nvPr/>
        </p:nvSpPr>
        <p:spPr>
          <a:xfrm>
            <a:off x="9018103" y="1868556"/>
            <a:ext cx="2481471" cy="612648"/>
          </a:xfrm>
          <a:prstGeom prst="borderCallout2">
            <a:avLst>
              <a:gd name="adj1" fmla="val 18751"/>
              <a:gd name="adj2" fmla="val -3527"/>
              <a:gd name="adj3" fmla="val 18750"/>
              <a:gd name="adj4" fmla="val -16667"/>
              <a:gd name="adj5" fmla="val 71942"/>
              <a:gd name="adj6" fmla="val -442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Volume charge density (C/m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  <p:sp>
        <p:nvSpPr>
          <p:cNvPr id="9" name="Callout: Bent Line 8">
            <a:extLst>
              <a:ext uri="{FF2B5EF4-FFF2-40B4-BE49-F238E27FC236}">
                <a16:creationId xmlns:a16="http://schemas.microsoft.com/office/drawing/2014/main" id="{6045B4CA-6C5A-AB78-86F8-C939FB7CE16F}"/>
              </a:ext>
            </a:extLst>
          </p:cNvPr>
          <p:cNvSpPr/>
          <p:nvPr/>
        </p:nvSpPr>
        <p:spPr>
          <a:xfrm flipH="1">
            <a:off x="1477617" y="3508513"/>
            <a:ext cx="2256183" cy="612648"/>
          </a:xfrm>
          <a:prstGeom prst="borderCallout2">
            <a:avLst>
              <a:gd name="adj1" fmla="val 18751"/>
              <a:gd name="adj2" fmla="val -3527"/>
              <a:gd name="adj3" fmla="val 18750"/>
              <a:gd name="adj4" fmla="val -62482"/>
              <a:gd name="adj5" fmla="val -31887"/>
              <a:gd name="adj6" fmla="val -7950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 field intensity (V/m)</a:t>
            </a:r>
          </a:p>
        </p:txBody>
      </p:sp>
      <p:sp>
        <p:nvSpPr>
          <p:cNvPr id="10" name="Callout: Bent Line 9">
            <a:extLst>
              <a:ext uri="{FF2B5EF4-FFF2-40B4-BE49-F238E27FC236}">
                <a16:creationId xmlns:a16="http://schemas.microsoft.com/office/drawing/2014/main" id="{830FCA85-4D1B-1875-8C1B-4F055C7BD052}"/>
              </a:ext>
            </a:extLst>
          </p:cNvPr>
          <p:cNvSpPr/>
          <p:nvPr/>
        </p:nvSpPr>
        <p:spPr>
          <a:xfrm>
            <a:off x="8773620" y="3110908"/>
            <a:ext cx="2580180" cy="612648"/>
          </a:xfrm>
          <a:prstGeom prst="borderCallout2">
            <a:avLst>
              <a:gd name="adj1" fmla="val 18751"/>
              <a:gd name="adj2" fmla="val -3527"/>
              <a:gd name="adj3" fmla="val 18750"/>
              <a:gd name="adj4" fmla="val -16667"/>
              <a:gd name="adj5" fmla="val 71942"/>
              <a:gd name="adj6" fmla="val -4426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Permittivity of free space (F/m)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42E969-8995-004E-FBEE-B53FB1D84989}"/>
              </a:ext>
            </a:extLst>
          </p:cNvPr>
          <p:cNvSpPr txBox="1"/>
          <p:nvPr/>
        </p:nvSpPr>
        <p:spPr>
          <a:xfrm>
            <a:off x="9051862" y="5511976"/>
            <a:ext cx="280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highlight>
                  <a:srgbClr val="FFFF00"/>
                </a:highlight>
              </a:rPr>
              <a:t>Differential form</a:t>
            </a:r>
          </a:p>
        </p:txBody>
      </p:sp>
    </p:spTree>
    <p:extLst>
      <p:ext uri="{BB962C8B-B14F-4D97-AF65-F5344CB8AC3E}">
        <p14:creationId xmlns:p14="http://schemas.microsoft.com/office/powerpoint/2010/main" val="41487521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3974-A523-9157-A5E2-E80DA5511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1E0CE-B054-5E95-5F87-A259879BB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 Molecules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D0252-0EFE-2BDB-4640-79F9E7D9B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315201" cy="4530726"/>
          </a:xfrm>
        </p:spPr>
        <p:txBody>
          <a:bodyPr>
            <a:normAutofit/>
          </a:bodyPr>
          <a:lstStyle/>
          <a:p>
            <a:r>
              <a:rPr lang="en-US" dirty="0"/>
              <a:t>The dipole moments of polar molecules are of the order of 10</a:t>
            </a:r>
            <a:r>
              <a:rPr lang="en-US" baseline="30000" dirty="0"/>
              <a:t>-30</a:t>
            </a:r>
            <a:r>
              <a:rPr lang="en-US" dirty="0"/>
              <a:t> </a:t>
            </a:r>
            <a:r>
              <a:rPr lang="en-US" dirty="0" err="1"/>
              <a:t>C.m.</a:t>
            </a:r>
            <a:endParaRPr lang="en-US" dirty="0"/>
          </a:p>
          <a:p>
            <a:r>
              <a:rPr lang="en-US" dirty="0"/>
              <a:t>In the absence of an external field, these dipoles are </a:t>
            </a:r>
            <a:r>
              <a:rPr lang="en-US" i="1" dirty="0"/>
              <a:t>randomly</a:t>
            </a:r>
            <a:r>
              <a:rPr lang="en-US" dirty="0"/>
              <a:t> oriented due to thermal motion, resulting in </a:t>
            </a:r>
            <a:r>
              <a:rPr lang="en-US" i="1" dirty="0"/>
              <a:t>no </a:t>
            </a:r>
            <a:r>
              <a:rPr lang="en-US" dirty="0"/>
              <a:t>net dipole moment </a:t>
            </a:r>
            <a:r>
              <a:rPr lang="en-US" i="1" dirty="0"/>
              <a:t>macroscopically</a:t>
            </a:r>
            <a:r>
              <a:rPr lang="en-US" dirty="0"/>
              <a:t>.</a:t>
            </a:r>
          </a:p>
          <a:p>
            <a:r>
              <a:rPr lang="en-US" dirty="0"/>
              <a:t>An applied electric field will exert a torque on the individual dipoles and tend to align them with the field.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A49D2-9DB4-2B9C-9BE9-4457C5B8E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BC5-8C89-83EC-1F0E-FA65FC3C7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A3B54-E4E3-93E7-DED5-34CDA70D2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70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F087F0C-8A6B-C553-98B2-AF839F763D40}"/>
              </a:ext>
            </a:extLst>
          </p:cNvPr>
          <p:cNvGrpSpPr/>
          <p:nvPr/>
        </p:nvGrpSpPr>
        <p:grpSpPr>
          <a:xfrm>
            <a:off x="10166657" y="1580979"/>
            <a:ext cx="1095703" cy="557048"/>
            <a:chOff x="10258097" y="1366345"/>
            <a:chExt cx="1095703" cy="5570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E1A1849-CBE0-EAE7-1010-19AF648913F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C3929C99-CDD7-37E9-32C5-5EBFA957687A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Minus Sign 9">
              <a:extLst>
                <a:ext uri="{FF2B5EF4-FFF2-40B4-BE49-F238E27FC236}">
                  <a16:creationId xmlns:a16="http://schemas.microsoft.com/office/drawing/2014/main" id="{6C3C5608-A682-24C1-9AE5-112C337D13DC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493F1E8-5E4E-6A05-4E5D-BFE97931940D}"/>
              </a:ext>
            </a:extLst>
          </p:cNvPr>
          <p:cNvGrpSpPr/>
          <p:nvPr/>
        </p:nvGrpSpPr>
        <p:grpSpPr>
          <a:xfrm rot="18747628">
            <a:off x="9890760" y="2363299"/>
            <a:ext cx="1095703" cy="557048"/>
            <a:chOff x="10258097" y="1366345"/>
            <a:chExt cx="1095703" cy="5570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CF20DC6-7DC5-3C99-1D70-9815D43CDEBD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ross 13">
              <a:extLst>
                <a:ext uri="{FF2B5EF4-FFF2-40B4-BE49-F238E27FC236}">
                  <a16:creationId xmlns:a16="http://schemas.microsoft.com/office/drawing/2014/main" id="{16AC89C2-D037-ADD1-3F57-B728BCE93648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inus Sign 14">
              <a:extLst>
                <a:ext uri="{FF2B5EF4-FFF2-40B4-BE49-F238E27FC236}">
                  <a16:creationId xmlns:a16="http://schemas.microsoft.com/office/drawing/2014/main" id="{098C081C-C7CA-769A-895F-72DF2ACD3B35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72A0AC-2475-F3A4-A231-342AA3EBD296}"/>
              </a:ext>
            </a:extLst>
          </p:cNvPr>
          <p:cNvGrpSpPr/>
          <p:nvPr/>
        </p:nvGrpSpPr>
        <p:grpSpPr>
          <a:xfrm rot="5709751">
            <a:off x="10629718" y="2701895"/>
            <a:ext cx="1095703" cy="557048"/>
            <a:chOff x="10258097" y="1366345"/>
            <a:chExt cx="1095703" cy="557048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B3757C3-4112-768F-DE06-B6DDD170EC23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ross 19">
              <a:extLst>
                <a:ext uri="{FF2B5EF4-FFF2-40B4-BE49-F238E27FC236}">
                  <a16:creationId xmlns:a16="http://schemas.microsoft.com/office/drawing/2014/main" id="{28D4BB53-80A0-48F5-FE4D-A4A36E3485C9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id="{F80D9D1A-04C9-0A8F-DA2D-8909EC12BA4C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A8F50F-F1D0-EFAC-0DDC-5437335312DA}"/>
              </a:ext>
            </a:extLst>
          </p:cNvPr>
          <p:cNvGrpSpPr/>
          <p:nvPr/>
        </p:nvGrpSpPr>
        <p:grpSpPr>
          <a:xfrm rot="14707992">
            <a:off x="9006632" y="1845884"/>
            <a:ext cx="1095703" cy="557048"/>
            <a:chOff x="10258097" y="1366345"/>
            <a:chExt cx="1095703" cy="55704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CD3F0804-4E10-5ED4-15AE-0F6C7FD75237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ross 23">
              <a:extLst>
                <a:ext uri="{FF2B5EF4-FFF2-40B4-BE49-F238E27FC236}">
                  <a16:creationId xmlns:a16="http://schemas.microsoft.com/office/drawing/2014/main" id="{AE31855F-8B97-0CA1-CE3F-557563358B6B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inus Sign 24">
              <a:extLst>
                <a:ext uri="{FF2B5EF4-FFF2-40B4-BE49-F238E27FC236}">
                  <a16:creationId xmlns:a16="http://schemas.microsoft.com/office/drawing/2014/main" id="{F7AF7AEE-96E9-2C81-E394-4527D76ABC32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BB5F38C-AD79-F311-11E9-0B4C58F723B8}"/>
              </a:ext>
            </a:extLst>
          </p:cNvPr>
          <p:cNvGrpSpPr/>
          <p:nvPr/>
        </p:nvGrpSpPr>
        <p:grpSpPr>
          <a:xfrm rot="2009340">
            <a:off x="9107727" y="3008416"/>
            <a:ext cx="1095703" cy="557048"/>
            <a:chOff x="10258097" y="1366345"/>
            <a:chExt cx="1095703" cy="5570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108DE7-5DC4-900B-C8F0-ABAD2CDE9A96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ross 27">
              <a:extLst>
                <a:ext uri="{FF2B5EF4-FFF2-40B4-BE49-F238E27FC236}">
                  <a16:creationId xmlns:a16="http://schemas.microsoft.com/office/drawing/2014/main" id="{7AFF320F-13E2-A4A5-30B0-1D524FAE0B5E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Minus Sign 28">
              <a:extLst>
                <a:ext uri="{FF2B5EF4-FFF2-40B4-BE49-F238E27FC236}">
                  <a16:creationId xmlns:a16="http://schemas.microsoft.com/office/drawing/2014/main" id="{61783DFC-A9D4-CFBB-A1C4-0659ED134BF4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8AA264DB-4A9D-210F-6696-F0CE698CA6CB}"/>
              </a:ext>
            </a:extLst>
          </p:cNvPr>
          <p:cNvSpPr/>
          <p:nvPr/>
        </p:nvSpPr>
        <p:spPr>
          <a:xfrm>
            <a:off x="8959752" y="4034056"/>
            <a:ext cx="3140597" cy="2478730"/>
          </a:xfrm>
          <a:prstGeom prst="notchedRightArrow">
            <a:avLst>
              <a:gd name="adj1" fmla="val 50000"/>
              <a:gd name="adj2" fmla="val 2659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5B37D83-15F8-A7FD-8D07-6560625F5C2B}"/>
              </a:ext>
            </a:extLst>
          </p:cNvPr>
          <p:cNvGrpSpPr/>
          <p:nvPr/>
        </p:nvGrpSpPr>
        <p:grpSpPr>
          <a:xfrm>
            <a:off x="10660572" y="4359631"/>
            <a:ext cx="1095703" cy="557048"/>
            <a:chOff x="10258097" y="1366345"/>
            <a:chExt cx="1095703" cy="55704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2A1183E-AA93-E3CB-13F7-C3D98DEDA6D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ross 32">
              <a:extLst>
                <a:ext uri="{FF2B5EF4-FFF2-40B4-BE49-F238E27FC236}">
                  <a16:creationId xmlns:a16="http://schemas.microsoft.com/office/drawing/2014/main" id="{81067BC1-7AB6-529D-6732-10FFC4CE1E3F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Minus Sign 33">
              <a:extLst>
                <a:ext uri="{FF2B5EF4-FFF2-40B4-BE49-F238E27FC236}">
                  <a16:creationId xmlns:a16="http://schemas.microsoft.com/office/drawing/2014/main" id="{8C3E4012-BC16-8336-84B2-47973276188F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DA710C-70AA-4AE0-B026-AC02DDC8A701}"/>
              </a:ext>
            </a:extLst>
          </p:cNvPr>
          <p:cNvGrpSpPr/>
          <p:nvPr/>
        </p:nvGrpSpPr>
        <p:grpSpPr>
          <a:xfrm>
            <a:off x="9439461" y="4382670"/>
            <a:ext cx="1095703" cy="557048"/>
            <a:chOff x="10258097" y="1366345"/>
            <a:chExt cx="1095703" cy="557048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03F8FCD-CAF3-C9B2-95FA-D97ED5A7B1F6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ross 36">
              <a:extLst>
                <a:ext uri="{FF2B5EF4-FFF2-40B4-BE49-F238E27FC236}">
                  <a16:creationId xmlns:a16="http://schemas.microsoft.com/office/drawing/2014/main" id="{23F4F127-16A6-670E-60FC-28C7E5B86206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Minus Sign 37">
              <a:extLst>
                <a:ext uri="{FF2B5EF4-FFF2-40B4-BE49-F238E27FC236}">
                  <a16:creationId xmlns:a16="http://schemas.microsoft.com/office/drawing/2014/main" id="{B87C8090-11C5-C32F-6346-466CF2A70D9E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79E8149-5367-D68D-8D6F-2CB422E91B42}"/>
              </a:ext>
            </a:extLst>
          </p:cNvPr>
          <p:cNvGrpSpPr/>
          <p:nvPr/>
        </p:nvGrpSpPr>
        <p:grpSpPr>
          <a:xfrm>
            <a:off x="10989406" y="4988983"/>
            <a:ext cx="1095703" cy="557048"/>
            <a:chOff x="10258097" y="1366345"/>
            <a:chExt cx="1095703" cy="557048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B72955A-30E2-3DAC-B64B-F746519B10A8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ross 40">
              <a:extLst>
                <a:ext uri="{FF2B5EF4-FFF2-40B4-BE49-F238E27FC236}">
                  <a16:creationId xmlns:a16="http://schemas.microsoft.com/office/drawing/2014/main" id="{B03CDEDA-B82A-EDF1-5DCD-EDC1AEB72D94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Minus Sign 41">
              <a:extLst>
                <a:ext uri="{FF2B5EF4-FFF2-40B4-BE49-F238E27FC236}">
                  <a16:creationId xmlns:a16="http://schemas.microsoft.com/office/drawing/2014/main" id="{5A50CFBF-A9F4-C890-33DB-05B93A8D172D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0B9F883-F0F4-2407-7C4D-B158821724A1}"/>
              </a:ext>
            </a:extLst>
          </p:cNvPr>
          <p:cNvGrpSpPr/>
          <p:nvPr/>
        </p:nvGrpSpPr>
        <p:grpSpPr>
          <a:xfrm>
            <a:off x="9768295" y="5012022"/>
            <a:ext cx="1095703" cy="557048"/>
            <a:chOff x="10258097" y="1366345"/>
            <a:chExt cx="1095703" cy="557048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6D4CA3DD-0B65-13CB-E3C2-FCF3241D88A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ross 44">
              <a:extLst>
                <a:ext uri="{FF2B5EF4-FFF2-40B4-BE49-F238E27FC236}">
                  <a16:creationId xmlns:a16="http://schemas.microsoft.com/office/drawing/2014/main" id="{B5735041-5179-E905-7CD1-B03D3E7E7F4B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Minus Sign 45">
              <a:extLst>
                <a:ext uri="{FF2B5EF4-FFF2-40B4-BE49-F238E27FC236}">
                  <a16:creationId xmlns:a16="http://schemas.microsoft.com/office/drawing/2014/main" id="{3364426A-AA36-B62C-AAD6-3BC091CB348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492451-43E3-C2F8-FF74-8C9983A86882}"/>
              </a:ext>
            </a:extLst>
          </p:cNvPr>
          <p:cNvGrpSpPr/>
          <p:nvPr/>
        </p:nvGrpSpPr>
        <p:grpSpPr>
          <a:xfrm>
            <a:off x="10770158" y="5657938"/>
            <a:ext cx="1095703" cy="557048"/>
            <a:chOff x="10258097" y="1366345"/>
            <a:chExt cx="1095703" cy="557048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9F69C163-C318-92FC-27D6-2ABEFBD98F9B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ross 48">
              <a:extLst>
                <a:ext uri="{FF2B5EF4-FFF2-40B4-BE49-F238E27FC236}">
                  <a16:creationId xmlns:a16="http://schemas.microsoft.com/office/drawing/2014/main" id="{DAA0B782-DD75-DCC5-BA1A-785DD0AA6126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Minus Sign 49">
              <a:extLst>
                <a:ext uri="{FF2B5EF4-FFF2-40B4-BE49-F238E27FC236}">
                  <a16:creationId xmlns:a16="http://schemas.microsoft.com/office/drawing/2014/main" id="{15C56A13-CD50-E175-0F23-6E60DB1882E5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52F945C-ED16-AA2D-0E40-29DD5638A523}"/>
              </a:ext>
            </a:extLst>
          </p:cNvPr>
          <p:cNvGrpSpPr/>
          <p:nvPr/>
        </p:nvGrpSpPr>
        <p:grpSpPr>
          <a:xfrm>
            <a:off x="9549047" y="5680977"/>
            <a:ext cx="1095703" cy="557048"/>
            <a:chOff x="10258097" y="1366345"/>
            <a:chExt cx="1095703" cy="557048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6E14F15-FB03-7132-E687-868AB196E85E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Cross 52">
              <a:extLst>
                <a:ext uri="{FF2B5EF4-FFF2-40B4-BE49-F238E27FC236}">
                  <a16:creationId xmlns:a16="http://schemas.microsoft.com/office/drawing/2014/main" id="{A8C47EEA-5DCB-4626-759F-8C17C7551733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Minus Sign 53">
              <a:extLst>
                <a:ext uri="{FF2B5EF4-FFF2-40B4-BE49-F238E27FC236}">
                  <a16:creationId xmlns:a16="http://schemas.microsoft.com/office/drawing/2014/main" id="{04410EB7-7D38-A4A7-CE54-17A396D6B97F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247455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96C86-F527-6102-E95E-CEEF6A24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068CC3-8FDC-EEE9-7BE0-9C8A5BEE2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934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An </a:t>
            </a:r>
            <a:r>
              <a:rPr lang="en-US" b="1" dirty="0"/>
              <a:t>electret</a:t>
            </a:r>
            <a:r>
              <a:rPr lang="en-US" dirty="0"/>
              <a:t> is the electrical equivalent of a permanent magnet.</a:t>
            </a:r>
          </a:p>
          <a:p>
            <a:r>
              <a:rPr lang="en-US" dirty="0"/>
              <a:t>It is a dielectric material that exhibits a semi-permanent electric polarization.</a:t>
            </a:r>
          </a:p>
          <a:p>
            <a:r>
              <a:rPr lang="en-US" dirty="0"/>
              <a:t>It maintains a fixed dipole moment and external electric field even after the polarizing field is removed.</a:t>
            </a:r>
          </a:p>
          <a:p>
            <a:r>
              <a:rPr lang="en-US" dirty="0"/>
              <a:t>Created by </a:t>
            </a:r>
            <a:r>
              <a:rPr lang="en-US" i="1" dirty="0"/>
              <a:t>heating</a:t>
            </a:r>
            <a:r>
              <a:rPr lang="en-US" dirty="0"/>
              <a:t> a dielectric in a strong electric field and then </a:t>
            </a:r>
            <a:r>
              <a:rPr lang="en-US" i="1" dirty="0"/>
              <a:t>cooling</a:t>
            </a:r>
            <a:r>
              <a:rPr lang="en-US" dirty="0"/>
              <a:t> it, "freezing" the dipoles in alignment.</a:t>
            </a:r>
          </a:p>
          <a:p>
            <a:r>
              <a:rPr lang="en-US" dirty="0"/>
              <a:t>Common materials include certain waxes, polymers (e.g., Teflon), and ceramics.</a:t>
            </a:r>
          </a:p>
          <a:p>
            <a:r>
              <a:rPr lang="en-US" dirty="0"/>
              <a:t>They are used in microphones (condenser mics), speakers, sensors, and electrostatic generators.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1A21D-7ACB-8475-AB86-CBD8C044A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8E325-3654-FAAA-ED4C-951DCD397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1D212-9141-9267-66B2-3A84E1105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62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B54C6-BA6D-AE38-C1F7-A22FF00F6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Vector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C8524-AA2F-0836-20A7-13C0F9EBF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90591" cy="4351338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polarization vector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is a macroscopic, smoothed function that represents the </a:t>
            </a:r>
            <a:r>
              <a:rPr lang="en-US" i="1" dirty="0"/>
              <a:t>volume density of electric dipole moments</a:t>
            </a:r>
            <a:r>
              <a:rPr lang="en-US" dirty="0"/>
              <a:t> in a dielectric material.</a:t>
            </a:r>
          </a:p>
          <a:p>
            <a:r>
              <a:rPr lang="en-US" b="1" dirty="0"/>
              <a:t>P</a:t>
            </a:r>
            <a:r>
              <a:rPr lang="en-US" dirty="0"/>
              <a:t> quantifies how much the dipoles in a material are aligned per unit volume. A stronger/more aligned polarization results in a larger magnitude of </a:t>
            </a:r>
            <a:r>
              <a:rPr lang="en-US" b="1" dirty="0"/>
              <a:t>P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6603A-2F8C-B05A-CC51-79597138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24C11-E4D1-8AC2-05AB-1529CB7E5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AFAA-027A-3C6A-D2F7-A1FC27F23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7B4F57A-08C0-A607-E47B-6F2F572B32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455475"/>
              </p:ext>
            </p:extLst>
          </p:nvPr>
        </p:nvGraphicFramePr>
        <p:xfrm>
          <a:off x="7543800" y="1690688"/>
          <a:ext cx="3549208" cy="212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609480" progId="Equation.DSMT4">
                  <p:embed/>
                </p:oleObj>
              </mc:Choice>
              <mc:Fallback>
                <p:oleObj name="Equation" r:id="rId2" imgW="101592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43800" y="1690688"/>
                        <a:ext cx="3549208" cy="2129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BE355EA6-0E0F-82AE-EE1B-C5EB8202BB62}"/>
              </a:ext>
            </a:extLst>
          </p:cNvPr>
          <p:cNvSpPr/>
          <p:nvPr/>
        </p:nvSpPr>
        <p:spPr>
          <a:xfrm>
            <a:off x="9094304" y="4302057"/>
            <a:ext cx="1789044" cy="1734654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67606AE-4279-3D34-CAC5-646AFD1A3F50}"/>
              </a:ext>
            </a:extLst>
          </p:cNvPr>
          <p:cNvSpPr/>
          <p:nvPr/>
        </p:nvSpPr>
        <p:spPr>
          <a:xfrm rot="20542198">
            <a:off x="9862423" y="4646091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2BB8026-1857-7CCF-0763-3D0C92E63739}"/>
              </a:ext>
            </a:extLst>
          </p:cNvPr>
          <p:cNvSpPr/>
          <p:nvPr/>
        </p:nvSpPr>
        <p:spPr>
          <a:xfrm rot="421277">
            <a:off x="9941659" y="5040723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4AC64D8-B8A0-733C-8213-2C7856C4BD70}"/>
              </a:ext>
            </a:extLst>
          </p:cNvPr>
          <p:cNvSpPr/>
          <p:nvPr/>
        </p:nvSpPr>
        <p:spPr>
          <a:xfrm rot="19226829">
            <a:off x="10052667" y="5684231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37939215-87EC-85E0-CA7E-353C94CA4865}"/>
              </a:ext>
            </a:extLst>
          </p:cNvPr>
          <p:cNvSpPr/>
          <p:nvPr/>
        </p:nvSpPr>
        <p:spPr>
          <a:xfrm rot="5848477">
            <a:off x="9406287" y="5365533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2A2ABC-D9A5-EBAA-53EC-66A8BEB2FE2E}"/>
              </a:ext>
            </a:extLst>
          </p:cNvPr>
          <p:cNvSpPr/>
          <p:nvPr/>
        </p:nvSpPr>
        <p:spPr>
          <a:xfrm rot="4424930">
            <a:off x="9485779" y="4715913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AA2AF95-F146-3313-1075-EAE597AF819E}"/>
              </a:ext>
            </a:extLst>
          </p:cNvPr>
          <p:cNvSpPr/>
          <p:nvPr/>
        </p:nvSpPr>
        <p:spPr>
          <a:xfrm rot="17506026">
            <a:off x="10419451" y="5149663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6C65345B-81B8-3286-D060-6B073A2B2834}"/>
              </a:ext>
            </a:extLst>
          </p:cNvPr>
          <p:cNvSpPr/>
          <p:nvPr/>
        </p:nvSpPr>
        <p:spPr>
          <a:xfrm rot="16887471">
            <a:off x="9744083" y="5481041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0D0C670-1533-F548-7EC1-F04B3539C784}"/>
              </a:ext>
            </a:extLst>
          </p:cNvPr>
          <p:cNvSpPr/>
          <p:nvPr/>
        </p:nvSpPr>
        <p:spPr>
          <a:xfrm rot="16887471">
            <a:off x="9135641" y="4999216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85D1462-AEDE-2C52-ACE2-77A98CCF9BF5}"/>
              </a:ext>
            </a:extLst>
          </p:cNvPr>
          <p:cNvSpPr/>
          <p:nvPr/>
        </p:nvSpPr>
        <p:spPr>
          <a:xfrm rot="15735599">
            <a:off x="10266096" y="4683944"/>
            <a:ext cx="419058" cy="16292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8F77482-4D83-05E5-AF8D-884A50013C00}"/>
              </a:ext>
            </a:extLst>
          </p:cNvPr>
          <p:cNvSpPr txBox="1"/>
          <p:nvPr/>
        </p:nvSpPr>
        <p:spPr>
          <a:xfrm>
            <a:off x="8792573" y="550026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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endParaRPr lang="en-US" sz="24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764E56-7481-168C-FCB6-5A4284C4A961}"/>
              </a:ext>
            </a:extLst>
          </p:cNvPr>
          <p:cNvSpPr txBox="1"/>
          <p:nvPr/>
        </p:nvSpPr>
        <p:spPr>
          <a:xfrm>
            <a:off x="9810732" y="424330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D24642-FA29-0230-D06A-6DA5C303F2D0}"/>
              </a:ext>
            </a:extLst>
          </p:cNvPr>
          <p:cNvSpPr txBox="1"/>
          <p:nvPr/>
        </p:nvSpPr>
        <p:spPr>
          <a:xfrm>
            <a:off x="7241221" y="3421219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(C/m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1254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0DB83A1C-3024-334D-D0E6-65554763DA6A}"/>
              </a:ext>
            </a:extLst>
          </p:cNvPr>
          <p:cNvSpPr/>
          <p:nvPr/>
        </p:nvSpPr>
        <p:spPr>
          <a:xfrm>
            <a:off x="8807457" y="1818328"/>
            <a:ext cx="1584118" cy="1412165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A93EEC-A3B5-BEAC-BB6E-7519B069C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Due Polarization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93F63C-D3FF-6106-8D1C-ACF5B4C6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75F9ED-A982-420B-78DB-5765B584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52CA-CAC8-78E6-E54B-971D0C26C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73</a:t>
            </a:fld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8B9CDB3-D278-E974-9D94-2C64111D2114}"/>
              </a:ext>
            </a:extLst>
          </p:cNvPr>
          <p:cNvSpPr/>
          <p:nvPr/>
        </p:nvSpPr>
        <p:spPr>
          <a:xfrm rot="17377587">
            <a:off x="1298064" y="2881469"/>
            <a:ext cx="576665" cy="130560"/>
          </a:xfrm>
          <a:prstGeom prst="rightArrow">
            <a:avLst>
              <a:gd name="adj1" fmla="val 23569"/>
              <a:gd name="adj2" fmla="val 6484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A6E27C-4608-B112-213C-972683C7EA8E}"/>
              </a:ext>
            </a:extLst>
          </p:cNvPr>
          <p:cNvSpPr txBox="1"/>
          <p:nvPr/>
        </p:nvSpPr>
        <p:spPr>
          <a:xfrm>
            <a:off x="1350759" y="2369573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6F4B1A-9833-2906-C9AB-472709840044}"/>
              </a:ext>
            </a:extLst>
          </p:cNvPr>
          <p:cNvSpPr/>
          <p:nvPr/>
        </p:nvSpPr>
        <p:spPr>
          <a:xfrm>
            <a:off x="1550124" y="291883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6CA39-B6AD-7DF9-4E06-D655F939F409}"/>
              </a:ext>
            </a:extLst>
          </p:cNvPr>
          <p:cNvSpPr txBox="1"/>
          <p:nvPr/>
        </p:nvSpPr>
        <p:spPr>
          <a:xfrm>
            <a:off x="1514082" y="2831613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sz="24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CF71220-D8C8-036C-DB65-F3BC9878D748}"/>
              </a:ext>
            </a:extLst>
          </p:cNvPr>
          <p:cNvCxnSpPr/>
          <p:nvPr/>
        </p:nvCxnSpPr>
        <p:spPr>
          <a:xfrm flipV="1">
            <a:off x="1585557" y="2207747"/>
            <a:ext cx="1159757" cy="74308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8F0C373-0BE0-CE8B-BD1C-5B178650892B}"/>
              </a:ext>
            </a:extLst>
          </p:cNvPr>
          <p:cNvSpPr txBox="1"/>
          <p:nvPr/>
        </p:nvSpPr>
        <p:spPr>
          <a:xfrm>
            <a:off x="2049591" y="252112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sz="2400" b="1" i="1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1A11EF4-BBF6-0AB4-5CBF-64AD221101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33243"/>
              </p:ext>
            </p:extLst>
          </p:nvPr>
        </p:nvGraphicFramePr>
        <p:xfrm>
          <a:off x="274036" y="3972904"/>
          <a:ext cx="3327120" cy="93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63560" imgH="469800" progId="Equation.DSMT4">
                  <p:embed/>
                </p:oleObj>
              </mc:Choice>
              <mc:Fallback>
                <p:oleObj name="Equation" r:id="rId2" imgW="166356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4036" y="3972904"/>
                        <a:ext cx="3327120" cy="93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FA05B413-DCF0-9924-68A8-6D0C10688610}"/>
              </a:ext>
            </a:extLst>
          </p:cNvPr>
          <p:cNvSpPr/>
          <p:nvPr/>
        </p:nvSpPr>
        <p:spPr>
          <a:xfrm>
            <a:off x="5950347" y="327777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D5893C-B456-344F-F353-5D6BA10024F7}"/>
              </a:ext>
            </a:extLst>
          </p:cNvPr>
          <p:cNvSpPr txBox="1"/>
          <p:nvPr/>
        </p:nvSpPr>
        <p:spPr>
          <a:xfrm>
            <a:off x="5884884" y="322475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sz="2400" i="1" dirty="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B5ACC2-A924-6579-CFB9-D3BAE921BD64}"/>
              </a:ext>
            </a:extLst>
          </p:cNvPr>
          <p:cNvCxnSpPr>
            <a:cxnSpLocks/>
          </p:cNvCxnSpPr>
          <p:nvPr/>
        </p:nvCxnSpPr>
        <p:spPr>
          <a:xfrm flipV="1">
            <a:off x="5982351" y="2574985"/>
            <a:ext cx="1345165" cy="7339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1636ADA-D0D2-6049-7877-D38624719350}"/>
              </a:ext>
            </a:extLst>
          </p:cNvPr>
          <p:cNvSpPr txBox="1"/>
          <p:nvPr/>
        </p:nvSpPr>
        <p:spPr>
          <a:xfrm>
            <a:off x="6578051" y="283542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sz="2400" b="1" i="1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EAA7AAC-F82F-00E3-9F8E-AD2A3062BAD1}"/>
              </a:ext>
            </a:extLst>
          </p:cNvPr>
          <p:cNvCxnSpPr>
            <a:cxnSpLocks/>
          </p:cNvCxnSpPr>
          <p:nvPr/>
        </p:nvCxnSpPr>
        <p:spPr>
          <a:xfrm flipH="1" flipV="1">
            <a:off x="5492394" y="2600655"/>
            <a:ext cx="486098" cy="7154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52716FD-E5FC-81C4-4CEA-96FD534FACB7}"/>
              </a:ext>
            </a:extLst>
          </p:cNvPr>
          <p:cNvSpPr txBox="1"/>
          <p:nvPr/>
        </p:nvSpPr>
        <p:spPr>
          <a:xfrm>
            <a:off x="5348757" y="2880121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R</a:t>
            </a:r>
            <a:endParaRPr lang="en-US" sz="2400" b="1" i="1" dirty="0"/>
          </a:p>
        </p:txBody>
      </p: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585FD17-14EB-35EF-7F65-427748F39B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160608"/>
              </p:ext>
            </p:extLst>
          </p:nvPr>
        </p:nvGraphicFramePr>
        <p:xfrm>
          <a:off x="4699200" y="4053336"/>
          <a:ext cx="2793600" cy="99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495000" progId="Equation.DSMT4">
                  <p:embed/>
                </p:oleObj>
              </mc:Choice>
              <mc:Fallback>
                <p:oleObj name="Equation" r:id="rId4" imgW="13968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99200" y="4053336"/>
                        <a:ext cx="2793600" cy="99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Arrow: Right 31">
            <a:extLst>
              <a:ext uri="{FF2B5EF4-FFF2-40B4-BE49-F238E27FC236}">
                <a16:creationId xmlns:a16="http://schemas.microsoft.com/office/drawing/2014/main" id="{3F5578A6-13AB-DF02-12EA-A8664E62655D}"/>
              </a:ext>
            </a:extLst>
          </p:cNvPr>
          <p:cNvSpPr/>
          <p:nvPr/>
        </p:nvSpPr>
        <p:spPr>
          <a:xfrm rot="17377587">
            <a:off x="5200155" y="2524381"/>
            <a:ext cx="576665" cy="130560"/>
          </a:xfrm>
          <a:prstGeom prst="rightArrow">
            <a:avLst>
              <a:gd name="adj1" fmla="val 23569"/>
              <a:gd name="adj2" fmla="val 64844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1314FB-C68B-4A9F-8C72-CC54A1C335FD}"/>
              </a:ext>
            </a:extLst>
          </p:cNvPr>
          <p:cNvSpPr txBox="1"/>
          <p:nvPr/>
        </p:nvSpPr>
        <p:spPr>
          <a:xfrm>
            <a:off x="5252850" y="2012485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20AEFA0-BBA8-47F0-D0C8-77C066408829}"/>
              </a:ext>
            </a:extLst>
          </p:cNvPr>
          <p:cNvSpPr/>
          <p:nvPr/>
        </p:nvSpPr>
        <p:spPr>
          <a:xfrm>
            <a:off x="5452215" y="256174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FC9918D-CBF7-79AC-7002-F7C4BF5814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95146"/>
              </p:ext>
            </p:extLst>
          </p:nvPr>
        </p:nvGraphicFramePr>
        <p:xfrm>
          <a:off x="8262188" y="4106211"/>
          <a:ext cx="3683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495000" progId="Equation.DSMT4">
                  <p:embed/>
                </p:oleObj>
              </mc:Choice>
              <mc:Fallback>
                <p:oleObj name="Equation" r:id="rId6" imgW="1841400" imgH="4950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585FD17-14EB-35EF-7F65-427748F39B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262188" y="4106211"/>
                        <a:ext cx="368300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Oval 45">
            <a:extLst>
              <a:ext uri="{FF2B5EF4-FFF2-40B4-BE49-F238E27FC236}">
                <a16:creationId xmlns:a16="http://schemas.microsoft.com/office/drawing/2014/main" id="{4E17858C-5D7A-101C-756D-7148AB25142C}"/>
              </a:ext>
            </a:extLst>
          </p:cNvPr>
          <p:cNvSpPr/>
          <p:nvPr/>
        </p:nvSpPr>
        <p:spPr>
          <a:xfrm>
            <a:off x="10075543" y="339319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7F40A42-0396-2F58-3648-E9D926B2E781}"/>
              </a:ext>
            </a:extLst>
          </p:cNvPr>
          <p:cNvSpPr txBox="1"/>
          <p:nvPr/>
        </p:nvSpPr>
        <p:spPr>
          <a:xfrm>
            <a:off x="10010080" y="3340170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sz="2400" i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1E5FD08-4097-0535-24E2-83DDA01334D3}"/>
              </a:ext>
            </a:extLst>
          </p:cNvPr>
          <p:cNvCxnSpPr>
            <a:cxnSpLocks/>
          </p:cNvCxnSpPr>
          <p:nvPr/>
        </p:nvCxnSpPr>
        <p:spPr>
          <a:xfrm flipV="1">
            <a:off x="10107547" y="2690398"/>
            <a:ext cx="1345165" cy="7339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60B362D-E051-9905-8706-2051B7B0638F}"/>
              </a:ext>
            </a:extLst>
          </p:cNvPr>
          <p:cNvSpPr txBox="1"/>
          <p:nvPr/>
        </p:nvSpPr>
        <p:spPr>
          <a:xfrm>
            <a:off x="10703247" y="2950835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sz="2400" b="1" i="1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FFC9E98-9786-A158-185F-6EED4EAF8752}"/>
              </a:ext>
            </a:extLst>
          </p:cNvPr>
          <p:cNvCxnSpPr>
            <a:cxnSpLocks/>
          </p:cNvCxnSpPr>
          <p:nvPr/>
        </p:nvCxnSpPr>
        <p:spPr>
          <a:xfrm flipH="1" flipV="1">
            <a:off x="9617590" y="2716068"/>
            <a:ext cx="486098" cy="7154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7C156964-9D30-78E4-4562-2A0F2413283D}"/>
              </a:ext>
            </a:extLst>
          </p:cNvPr>
          <p:cNvSpPr txBox="1"/>
          <p:nvPr/>
        </p:nvSpPr>
        <p:spPr>
          <a:xfrm>
            <a:off x="9473953" y="2995534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R</a:t>
            </a:r>
            <a:endParaRPr lang="en-US" sz="24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712AC3-3330-27D2-95B6-7BD96DD4C27D}"/>
              </a:ext>
            </a:extLst>
          </p:cNvPr>
          <p:cNvSpPr txBox="1"/>
          <p:nvPr/>
        </p:nvSpPr>
        <p:spPr>
          <a:xfrm>
            <a:off x="9953442" y="214176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EFBF135-EE41-4E98-0FD1-E5CB7E612F86}"/>
              </a:ext>
            </a:extLst>
          </p:cNvPr>
          <p:cNvSpPr/>
          <p:nvPr/>
        </p:nvSpPr>
        <p:spPr>
          <a:xfrm>
            <a:off x="9577411" y="2677156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B3240AB-5BCD-E87D-EE71-6B9C87C44E66}"/>
              </a:ext>
            </a:extLst>
          </p:cNvPr>
          <p:cNvSpPr/>
          <p:nvPr/>
        </p:nvSpPr>
        <p:spPr>
          <a:xfrm>
            <a:off x="9473953" y="2566561"/>
            <a:ext cx="274320" cy="27432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745889C-EECC-2672-097D-BD6EE2328581}"/>
              </a:ext>
            </a:extLst>
          </p:cNvPr>
          <p:cNvSpPr txBox="1"/>
          <p:nvPr/>
        </p:nvSpPr>
        <p:spPr>
          <a:xfrm>
            <a:off x="9365542" y="2177076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6477051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2568D4-CDBF-A281-37BD-EC037AB66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8D0F9C89-0F4E-17C5-F3DC-8CE25F5636FA}"/>
              </a:ext>
            </a:extLst>
          </p:cNvPr>
          <p:cNvSpPr/>
          <p:nvPr/>
        </p:nvSpPr>
        <p:spPr>
          <a:xfrm>
            <a:off x="9351467" y="1668425"/>
            <a:ext cx="1584118" cy="1412165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DF60F1-04CC-DE44-E2A4-69F210653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Due Polarization Vector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B69D-0CF3-D07F-4DB9-E7CD9F7A6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FDF2A8-FC3C-5927-7A4B-0C9226AD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8B249-93B4-3840-79B5-3B63264E8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74</a:t>
            </a:fld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E55868A9-9E01-56E6-ECD9-98F7C132DF79}"/>
              </a:ext>
            </a:extLst>
          </p:cNvPr>
          <p:cNvSpPr/>
          <p:nvPr/>
        </p:nvSpPr>
        <p:spPr>
          <a:xfrm>
            <a:off x="10619553" y="324328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5D60009-3216-C7F7-62FC-544B626C22FE}"/>
              </a:ext>
            </a:extLst>
          </p:cNvPr>
          <p:cNvSpPr txBox="1"/>
          <p:nvPr/>
        </p:nvSpPr>
        <p:spPr>
          <a:xfrm>
            <a:off x="10554090" y="319026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sz="2400" i="1" dirty="0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CA3ADFA-C52F-29DA-6BFF-28D883517EBC}"/>
              </a:ext>
            </a:extLst>
          </p:cNvPr>
          <p:cNvCxnSpPr>
            <a:cxnSpLocks/>
          </p:cNvCxnSpPr>
          <p:nvPr/>
        </p:nvCxnSpPr>
        <p:spPr>
          <a:xfrm flipV="1">
            <a:off x="10651557" y="2540495"/>
            <a:ext cx="1345165" cy="7339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85331CD-DAE6-0ABD-673E-CAC066102F79}"/>
              </a:ext>
            </a:extLst>
          </p:cNvPr>
          <p:cNvSpPr txBox="1"/>
          <p:nvPr/>
        </p:nvSpPr>
        <p:spPr>
          <a:xfrm>
            <a:off x="11247257" y="280093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sz="2400" b="1" i="1" dirty="0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A423882-3934-3336-0557-C8BA61FEAD3D}"/>
              </a:ext>
            </a:extLst>
          </p:cNvPr>
          <p:cNvCxnSpPr>
            <a:cxnSpLocks/>
          </p:cNvCxnSpPr>
          <p:nvPr/>
        </p:nvCxnSpPr>
        <p:spPr>
          <a:xfrm flipH="1" flipV="1">
            <a:off x="10161600" y="2566165"/>
            <a:ext cx="486098" cy="7154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C879E78C-B559-22D4-AFA9-140ECC849341}"/>
              </a:ext>
            </a:extLst>
          </p:cNvPr>
          <p:cNvSpPr txBox="1"/>
          <p:nvPr/>
        </p:nvSpPr>
        <p:spPr>
          <a:xfrm>
            <a:off x="10017963" y="2845631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R</a:t>
            </a:r>
            <a:endParaRPr lang="en-US" sz="2400" b="1" i="1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89D0F5-F583-8C8E-7B80-87335DCA5516}"/>
              </a:ext>
            </a:extLst>
          </p:cNvPr>
          <p:cNvSpPr txBox="1"/>
          <p:nvPr/>
        </p:nvSpPr>
        <p:spPr>
          <a:xfrm>
            <a:off x="10497452" y="1991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FDEC7FA-C4DF-CEF0-58C1-F7BF22AE2BF6}"/>
              </a:ext>
            </a:extLst>
          </p:cNvPr>
          <p:cNvSpPr/>
          <p:nvPr/>
        </p:nvSpPr>
        <p:spPr>
          <a:xfrm>
            <a:off x="10121421" y="252725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1C4C4E1-BAA3-D5C0-8BFE-7B780DE71158}"/>
              </a:ext>
            </a:extLst>
          </p:cNvPr>
          <p:cNvSpPr/>
          <p:nvPr/>
        </p:nvSpPr>
        <p:spPr>
          <a:xfrm>
            <a:off x="10017963" y="2416658"/>
            <a:ext cx="274320" cy="27432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DC5AA63-2EFB-7C0F-7D2D-D71B7F0270AA}"/>
              </a:ext>
            </a:extLst>
          </p:cNvPr>
          <p:cNvSpPr txBox="1"/>
          <p:nvPr/>
        </p:nvSpPr>
        <p:spPr>
          <a:xfrm>
            <a:off x="9909552" y="202717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508058-476C-E964-B1F1-720FCE7A20F6}"/>
              </a:ext>
            </a:extLst>
          </p:cNvPr>
          <p:cNvSpPr txBox="1"/>
          <p:nvPr/>
        </p:nvSpPr>
        <p:spPr>
          <a:xfrm>
            <a:off x="9436164" y="1954993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S</a:t>
            </a:r>
            <a:endParaRPr lang="en-US" sz="2400" b="1" i="1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5033CFB4-5025-A61A-3D84-8C41B201AB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7132757"/>
              </p:ext>
            </p:extLst>
          </p:nvPr>
        </p:nvGraphicFramePr>
        <p:xfrm>
          <a:off x="854075" y="1995488"/>
          <a:ext cx="3608388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080" imgH="495000" progId="Equation.DSMT4">
                  <p:embed/>
                </p:oleObj>
              </mc:Choice>
              <mc:Fallback>
                <p:oleObj name="Equation" r:id="rId2" imgW="219708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4075" y="1995488"/>
                        <a:ext cx="3608388" cy="814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F2FCDEA-AB15-2696-2130-4A74A86FD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646"/>
              </p:ext>
            </p:extLst>
          </p:nvPr>
        </p:nvGraphicFramePr>
        <p:xfrm>
          <a:off x="5203825" y="1992313"/>
          <a:ext cx="2481263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520560" progId="Equation.DSMT4">
                  <p:embed/>
                </p:oleObj>
              </mc:Choice>
              <mc:Fallback>
                <p:oleObj name="Equation" r:id="rId4" imgW="1511280" imgH="5205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033CFB4-5025-A61A-3D84-8C41B201A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3825" y="1992313"/>
                        <a:ext cx="2481263" cy="855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FE88722-2131-4B33-64CE-8935CDBDB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7082712"/>
              </p:ext>
            </p:extLst>
          </p:nvPr>
        </p:nvGraphicFramePr>
        <p:xfrm>
          <a:off x="1223168" y="4248908"/>
          <a:ext cx="2971862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38000" imgH="253800" progId="Equation.DSMT4">
                  <p:embed/>
                </p:oleObj>
              </mc:Choice>
              <mc:Fallback>
                <p:oleObj name="Equation" r:id="rId6" imgW="16380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F2FCDEA-AB15-2696-2130-4A74A86FDB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23168" y="4248908"/>
                        <a:ext cx="2971862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D9C6B04-9E8A-6BFC-C736-AA56102A3C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104032"/>
              </p:ext>
            </p:extLst>
          </p:nvPr>
        </p:nvGraphicFramePr>
        <p:xfrm>
          <a:off x="808299" y="3002792"/>
          <a:ext cx="4005262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38280" imgH="507960" progId="Equation.DSMT4">
                  <p:embed/>
                </p:oleObj>
              </mc:Choice>
              <mc:Fallback>
                <p:oleObj name="Equation" r:id="rId8" imgW="2438280" imgH="5079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5033CFB4-5025-A61A-3D84-8C41B201AB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08299" y="3002792"/>
                        <a:ext cx="4005262" cy="836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617AE283-4524-86DB-BEA5-F68DE5234D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838233"/>
              </p:ext>
            </p:extLst>
          </p:nvPr>
        </p:nvGraphicFramePr>
        <p:xfrm>
          <a:off x="5025232" y="3957775"/>
          <a:ext cx="5319712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33640" imgH="507960" progId="Equation.DSMT4">
                  <p:embed/>
                </p:oleObj>
              </mc:Choice>
              <mc:Fallback>
                <p:oleObj name="Equation" r:id="rId10" imgW="2933640" imgH="5079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FE88722-2131-4B33-64CE-8935CDBDB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25232" y="3957775"/>
                        <a:ext cx="5319712" cy="92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B283AC9-D2EC-CD08-5BDF-F88924E84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579139"/>
              </p:ext>
            </p:extLst>
          </p:nvPr>
        </p:nvGraphicFramePr>
        <p:xfrm>
          <a:off x="854075" y="5269880"/>
          <a:ext cx="10093326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146640" imgH="507960" progId="Equation.DSMT4">
                  <p:embed/>
                </p:oleObj>
              </mc:Choice>
              <mc:Fallback>
                <p:oleObj name="Equation" r:id="rId12" imgW="6146640" imgH="507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0D9C6B04-9E8A-6BFC-C736-AA56102A3C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54075" y="5269880"/>
                        <a:ext cx="10093326" cy="836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8BAE6704-B8A1-CF19-8E37-4ADFF9919A8F}"/>
              </a:ext>
            </a:extLst>
          </p:cNvPr>
          <p:cNvSpPr txBox="1"/>
          <p:nvPr/>
        </p:nvSpPr>
        <p:spPr>
          <a:xfrm>
            <a:off x="9376449" y="2537919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41782962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2AD23-6DCA-FEC5-C123-3903E2C502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F548A-1110-F2E1-7CD3-9A3BCCD6D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Potential Due Polarization Vector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CE6F-B935-E378-D6E7-9F3C5F6A1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8AA61-CC0D-A856-1708-256FD0A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BDBD-351F-38BA-B61E-9C565C08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75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34BD96C-0AC4-4C49-3DCF-D6D7E7735C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171713"/>
              </p:ext>
            </p:extLst>
          </p:nvPr>
        </p:nvGraphicFramePr>
        <p:xfrm>
          <a:off x="542831" y="1587740"/>
          <a:ext cx="7810200" cy="11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24080" imgH="469800" progId="Equation.DSMT4">
                  <p:embed/>
                </p:oleObj>
              </mc:Choice>
              <mc:Fallback>
                <p:oleObj name="Equation" r:id="rId2" imgW="3124080" imgH="469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2831" y="1587740"/>
                        <a:ext cx="7810200" cy="117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4D945C9-FB71-13CA-8380-6CBF210B8C2E}"/>
              </a:ext>
            </a:extLst>
          </p:cNvPr>
          <p:cNvSpPr/>
          <p:nvPr/>
        </p:nvSpPr>
        <p:spPr>
          <a:xfrm>
            <a:off x="9351467" y="1668425"/>
            <a:ext cx="1584118" cy="1412165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8F622A-E5D4-D407-FBB4-3EF5A45E9989}"/>
              </a:ext>
            </a:extLst>
          </p:cNvPr>
          <p:cNvSpPr/>
          <p:nvPr/>
        </p:nvSpPr>
        <p:spPr>
          <a:xfrm>
            <a:off x="10619553" y="3243288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5EEFC-C696-9D93-72D6-3E6E913786E1}"/>
              </a:ext>
            </a:extLst>
          </p:cNvPr>
          <p:cNvSpPr txBox="1"/>
          <p:nvPr/>
        </p:nvSpPr>
        <p:spPr>
          <a:xfrm>
            <a:off x="10554090" y="3190267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O</a:t>
            </a:r>
            <a:endParaRPr lang="en-US" sz="2400" i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463DB7A-FB59-EA9B-51A7-E662209924AC}"/>
              </a:ext>
            </a:extLst>
          </p:cNvPr>
          <p:cNvCxnSpPr>
            <a:cxnSpLocks/>
          </p:cNvCxnSpPr>
          <p:nvPr/>
        </p:nvCxnSpPr>
        <p:spPr>
          <a:xfrm flipV="1">
            <a:off x="10651557" y="2540495"/>
            <a:ext cx="1345165" cy="7339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95D54E5-86F9-2CD4-CD55-505D8FDF3635}"/>
              </a:ext>
            </a:extLst>
          </p:cNvPr>
          <p:cNvSpPr txBox="1"/>
          <p:nvPr/>
        </p:nvSpPr>
        <p:spPr>
          <a:xfrm>
            <a:off x="11247257" y="2800932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</a:t>
            </a:r>
            <a:endParaRPr lang="en-US" sz="2400" b="1" i="1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EBFE987-719C-49D2-B15A-BF318D994D8A}"/>
              </a:ext>
            </a:extLst>
          </p:cNvPr>
          <p:cNvCxnSpPr>
            <a:cxnSpLocks/>
          </p:cNvCxnSpPr>
          <p:nvPr/>
        </p:nvCxnSpPr>
        <p:spPr>
          <a:xfrm flipH="1" flipV="1">
            <a:off x="10161600" y="2566165"/>
            <a:ext cx="486098" cy="71546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07C692-D55C-0332-A90F-F60FCA7D590D}"/>
              </a:ext>
            </a:extLst>
          </p:cNvPr>
          <p:cNvSpPr txBox="1"/>
          <p:nvPr/>
        </p:nvSpPr>
        <p:spPr>
          <a:xfrm>
            <a:off x="10017963" y="2845631"/>
            <a:ext cx="48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R</a:t>
            </a:r>
            <a:endParaRPr lang="en-US" sz="2400" b="1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FE24B-23D7-73AF-C85B-747459CE692F}"/>
              </a:ext>
            </a:extLst>
          </p:cNvPr>
          <p:cNvSpPr txBox="1"/>
          <p:nvPr/>
        </p:nvSpPr>
        <p:spPr>
          <a:xfrm>
            <a:off x="10497452" y="199185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84877D3-B803-D793-13B6-C2F271DDA003}"/>
              </a:ext>
            </a:extLst>
          </p:cNvPr>
          <p:cNvSpPr/>
          <p:nvPr/>
        </p:nvSpPr>
        <p:spPr>
          <a:xfrm>
            <a:off x="10121421" y="2527253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15BC992-D39F-A331-7141-0C764F70F897}"/>
              </a:ext>
            </a:extLst>
          </p:cNvPr>
          <p:cNvSpPr/>
          <p:nvPr/>
        </p:nvSpPr>
        <p:spPr>
          <a:xfrm>
            <a:off x="10017963" y="2416658"/>
            <a:ext cx="274320" cy="274320"/>
          </a:xfrm>
          <a:prstGeom prst="ellipse">
            <a:avLst/>
          </a:prstGeom>
          <a:solidFill>
            <a:srgbClr val="FFC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BA9148-672A-9AB2-8780-961D63E6C46B}"/>
              </a:ext>
            </a:extLst>
          </p:cNvPr>
          <p:cNvSpPr txBox="1"/>
          <p:nvPr/>
        </p:nvSpPr>
        <p:spPr>
          <a:xfrm>
            <a:off x="9909552" y="2027173"/>
            <a:ext cx="551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</a:t>
            </a:r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0C0C45-8F1F-5A46-EB74-0384D38C447E}"/>
              </a:ext>
            </a:extLst>
          </p:cNvPr>
          <p:cNvSpPr txBox="1"/>
          <p:nvPr/>
        </p:nvSpPr>
        <p:spPr>
          <a:xfrm>
            <a:off x="9376449" y="2537919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DAE44A63-BCC1-F7B6-FEB4-5B26BCCE7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1512958"/>
              </p:ext>
            </p:extLst>
          </p:nvPr>
        </p:nvGraphicFramePr>
        <p:xfrm>
          <a:off x="542830" y="3063978"/>
          <a:ext cx="8730900" cy="123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492360" imgH="495000" progId="Equation.DSMT4">
                  <p:embed/>
                </p:oleObj>
              </mc:Choice>
              <mc:Fallback>
                <p:oleObj name="Equation" r:id="rId4" imgW="3492360" imgH="4950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34BD96C-0AC4-4C49-3DCF-D6D7E7735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2830" y="3063978"/>
                        <a:ext cx="8730900" cy="123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02A8EE2-368C-0357-0549-2BC99F200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977988"/>
              </p:ext>
            </p:extLst>
          </p:nvPr>
        </p:nvGraphicFramePr>
        <p:xfrm>
          <a:off x="2503380" y="5278470"/>
          <a:ext cx="22667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DAE44A63-BCC1-F7B6-FEB4-5B26BCCE7D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03380" y="5278470"/>
                        <a:ext cx="226674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75F9C61-F579-FD64-8CC1-EC22E49033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855819"/>
              </p:ext>
            </p:extLst>
          </p:nvPr>
        </p:nvGraphicFramePr>
        <p:xfrm>
          <a:off x="6551611" y="5253037"/>
          <a:ext cx="25326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41200" progId="Equation.DSMT4">
                  <p:embed/>
                </p:oleObj>
              </mc:Choice>
              <mc:Fallback>
                <p:oleObj name="Equation" r:id="rId8" imgW="723600" imgH="241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02A8EE2-368C-0357-0549-2BC99F200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551611" y="5253037"/>
                        <a:ext cx="253260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CDE6ED0-0609-AD29-29B3-E78BF196410C}"/>
              </a:ext>
            </a:extLst>
          </p:cNvPr>
          <p:cNvSpPr txBox="1"/>
          <p:nvPr/>
        </p:nvSpPr>
        <p:spPr>
          <a:xfrm>
            <a:off x="2370450" y="4621979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polarization surface charge density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2E59C4-DE2A-5F47-8EBD-836A6A651B65}"/>
              </a:ext>
            </a:extLst>
          </p:cNvPr>
          <p:cNvSpPr txBox="1"/>
          <p:nvPr/>
        </p:nvSpPr>
        <p:spPr>
          <a:xfrm>
            <a:off x="6551611" y="4599982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polarization volume charge density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4A1B4-1E83-19CA-6FD7-1B50578DACF7}"/>
              </a:ext>
            </a:extLst>
          </p:cNvPr>
          <p:cNvSpPr txBox="1"/>
          <p:nvPr/>
        </p:nvSpPr>
        <p:spPr>
          <a:xfrm>
            <a:off x="9436164" y="1954993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S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115121868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0F129-0610-CAAD-26C6-63C227319B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B4343-8504-128F-7EED-54619B8BC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Charge Densities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B92B43-CF1E-C0B2-9DDD-A8074A8E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D9D34-4B66-31F1-59B9-71267A0E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164E7-78B6-6528-1EF1-53981DB4E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76</a:t>
            </a:fld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7462207A-37A1-8362-7AAE-FCF294959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812096"/>
              </p:ext>
            </p:extLst>
          </p:nvPr>
        </p:nvGraphicFramePr>
        <p:xfrm>
          <a:off x="2491589" y="4327156"/>
          <a:ext cx="22667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02A8EE2-368C-0357-0549-2BC99F200D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1589" y="4327156"/>
                        <a:ext cx="226674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6EAA8302-63AC-E1DA-7F78-053F64BB1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238801"/>
              </p:ext>
            </p:extLst>
          </p:nvPr>
        </p:nvGraphicFramePr>
        <p:xfrm>
          <a:off x="2358659" y="2171758"/>
          <a:ext cx="25326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275F9C61-F579-FD64-8CC1-EC22E49033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8659" y="2171758"/>
                        <a:ext cx="253260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1DDAE5B4-65C6-A1C3-3866-CC55D9749794}"/>
              </a:ext>
            </a:extLst>
          </p:cNvPr>
          <p:cNvGrpSpPr/>
          <p:nvPr/>
        </p:nvGrpSpPr>
        <p:grpSpPr>
          <a:xfrm>
            <a:off x="10097461" y="3979388"/>
            <a:ext cx="547726" cy="269470"/>
            <a:chOff x="10258097" y="1366345"/>
            <a:chExt cx="1095703" cy="55704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FD34ED2-6342-4A53-AAB3-15AA79250F9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ross 14">
              <a:extLst>
                <a:ext uri="{FF2B5EF4-FFF2-40B4-BE49-F238E27FC236}">
                  <a16:creationId xmlns:a16="http://schemas.microsoft.com/office/drawing/2014/main" id="{14F98B11-F4D3-46BF-EB71-C5ED9E47B2A8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Minus Sign 20">
              <a:extLst>
                <a:ext uri="{FF2B5EF4-FFF2-40B4-BE49-F238E27FC236}">
                  <a16:creationId xmlns:a16="http://schemas.microsoft.com/office/drawing/2014/main" id="{CB539244-AC2C-B733-B231-63C12B9E395A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97FA65-2484-9758-4A23-5B1D23DC1ADE}"/>
              </a:ext>
            </a:extLst>
          </p:cNvPr>
          <p:cNvGrpSpPr/>
          <p:nvPr/>
        </p:nvGrpSpPr>
        <p:grpSpPr>
          <a:xfrm>
            <a:off x="10097461" y="4376279"/>
            <a:ext cx="547726" cy="269470"/>
            <a:chOff x="10258097" y="1366345"/>
            <a:chExt cx="1095703" cy="557048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CF252429-E1A8-EBD9-BD84-00567C016828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ross 24">
              <a:extLst>
                <a:ext uri="{FF2B5EF4-FFF2-40B4-BE49-F238E27FC236}">
                  <a16:creationId xmlns:a16="http://schemas.microsoft.com/office/drawing/2014/main" id="{2F41AA96-6524-3AA7-EFF8-56F5F05FF0B3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Minus Sign 30">
              <a:extLst>
                <a:ext uri="{FF2B5EF4-FFF2-40B4-BE49-F238E27FC236}">
                  <a16:creationId xmlns:a16="http://schemas.microsoft.com/office/drawing/2014/main" id="{A13E94C5-3861-1EF0-E619-A0739EF8B607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2F300BC-17CC-B21C-234A-6948F788A160}"/>
              </a:ext>
            </a:extLst>
          </p:cNvPr>
          <p:cNvGrpSpPr/>
          <p:nvPr/>
        </p:nvGrpSpPr>
        <p:grpSpPr>
          <a:xfrm>
            <a:off x="10097461" y="4773170"/>
            <a:ext cx="547726" cy="269470"/>
            <a:chOff x="10258097" y="1366345"/>
            <a:chExt cx="1095703" cy="5570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F0E89028-9749-2A3B-D8DA-0344563A1BC0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ross 33">
              <a:extLst>
                <a:ext uri="{FF2B5EF4-FFF2-40B4-BE49-F238E27FC236}">
                  <a16:creationId xmlns:a16="http://schemas.microsoft.com/office/drawing/2014/main" id="{ACFCFF45-9F39-728F-AAA8-77CC3E8A6532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Minus Sign 34">
              <a:extLst>
                <a:ext uri="{FF2B5EF4-FFF2-40B4-BE49-F238E27FC236}">
                  <a16:creationId xmlns:a16="http://schemas.microsoft.com/office/drawing/2014/main" id="{FAAB31D4-B9BB-A1A0-99B4-A7C6BECBF63C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84EF6C0-643E-1953-72EC-5E74AA01FCB0}"/>
              </a:ext>
            </a:extLst>
          </p:cNvPr>
          <p:cNvGrpSpPr/>
          <p:nvPr/>
        </p:nvGrpSpPr>
        <p:grpSpPr>
          <a:xfrm>
            <a:off x="10097461" y="5170061"/>
            <a:ext cx="547726" cy="269470"/>
            <a:chOff x="10258097" y="1366345"/>
            <a:chExt cx="1095703" cy="557048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01359FE-7679-794E-BD36-CEA3A241EB12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ross 37">
              <a:extLst>
                <a:ext uri="{FF2B5EF4-FFF2-40B4-BE49-F238E27FC236}">
                  <a16:creationId xmlns:a16="http://schemas.microsoft.com/office/drawing/2014/main" id="{38B4A239-59A6-AB67-1154-710CE692D485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Minus Sign 38">
              <a:extLst>
                <a:ext uri="{FF2B5EF4-FFF2-40B4-BE49-F238E27FC236}">
                  <a16:creationId xmlns:a16="http://schemas.microsoft.com/office/drawing/2014/main" id="{25200E3E-A183-5991-B80E-28B61E236E49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B8DA571-324E-8B71-80A6-715C25506064}"/>
              </a:ext>
            </a:extLst>
          </p:cNvPr>
          <p:cNvGrpSpPr/>
          <p:nvPr/>
        </p:nvGrpSpPr>
        <p:grpSpPr>
          <a:xfrm>
            <a:off x="9549735" y="4174525"/>
            <a:ext cx="547726" cy="269470"/>
            <a:chOff x="10258097" y="1366345"/>
            <a:chExt cx="1095703" cy="55704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BEA27E1-EB2E-8FD9-3B72-4BD547FF618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ross 41">
              <a:extLst>
                <a:ext uri="{FF2B5EF4-FFF2-40B4-BE49-F238E27FC236}">
                  <a16:creationId xmlns:a16="http://schemas.microsoft.com/office/drawing/2014/main" id="{FEA5F263-829F-EE94-911D-7786548D185F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Minus Sign 42">
              <a:extLst>
                <a:ext uri="{FF2B5EF4-FFF2-40B4-BE49-F238E27FC236}">
                  <a16:creationId xmlns:a16="http://schemas.microsoft.com/office/drawing/2014/main" id="{FBCFEE2D-E0F9-EA94-3263-0F8CB1D226BE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E8B095A-0A23-91F9-3C94-5E545CC0A744}"/>
              </a:ext>
            </a:extLst>
          </p:cNvPr>
          <p:cNvGrpSpPr/>
          <p:nvPr/>
        </p:nvGrpSpPr>
        <p:grpSpPr>
          <a:xfrm>
            <a:off x="9549735" y="4571416"/>
            <a:ext cx="547726" cy="269470"/>
            <a:chOff x="10258097" y="1366345"/>
            <a:chExt cx="1095703" cy="557048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39C2CC-4B84-B98A-B590-9ACD0DF9D397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ross 45">
              <a:extLst>
                <a:ext uri="{FF2B5EF4-FFF2-40B4-BE49-F238E27FC236}">
                  <a16:creationId xmlns:a16="http://schemas.microsoft.com/office/drawing/2014/main" id="{CB71C7B6-06D4-21B9-A928-DB01AE4BE46B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Minus Sign 46">
              <a:extLst>
                <a:ext uri="{FF2B5EF4-FFF2-40B4-BE49-F238E27FC236}">
                  <a16:creationId xmlns:a16="http://schemas.microsoft.com/office/drawing/2014/main" id="{BDA55F32-C1D7-AD70-A3EA-83938E12979C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60C3E12-66BF-BC90-C737-E1C2F3DDCA6F}"/>
              </a:ext>
            </a:extLst>
          </p:cNvPr>
          <p:cNvGrpSpPr/>
          <p:nvPr/>
        </p:nvGrpSpPr>
        <p:grpSpPr>
          <a:xfrm>
            <a:off x="9549735" y="4968307"/>
            <a:ext cx="547726" cy="269470"/>
            <a:chOff x="10258097" y="1366345"/>
            <a:chExt cx="1095703" cy="55704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F89E5B5-0308-05BA-18B0-C8602386B673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ross 49">
              <a:extLst>
                <a:ext uri="{FF2B5EF4-FFF2-40B4-BE49-F238E27FC236}">
                  <a16:creationId xmlns:a16="http://schemas.microsoft.com/office/drawing/2014/main" id="{4A9170BC-9DA6-7670-8A51-613831BF3005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Minus Sign 50">
              <a:extLst>
                <a:ext uri="{FF2B5EF4-FFF2-40B4-BE49-F238E27FC236}">
                  <a16:creationId xmlns:a16="http://schemas.microsoft.com/office/drawing/2014/main" id="{9088B196-2000-E3B4-D341-67414F113811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FF0573B-A891-AA9A-C49B-1C10D41C8BA5}"/>
              </a:ext>
            </a:extLst>
          </p:cNvPr>
          <p:cNvGrpSpPr/>
          <p:nvPr/>
        </p:nvGrpSpPr>
        <p:grpSpPr>
          <a:xfrm>
            <a:off x="9549735" y="5365198"/>
            <a:ext cx="547726" cy="269470"/>
            <a:chOff x="10258097" y="1366345"/>
            <a:chExt cx="1095703" cy="55704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A5851512-9DCE-CF69-3968-D88F4719B57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Cross 53">
              <a:extLst>
                <a:ext uri="{FF2B5EF4-FFF2-40B4-BE49-F238E27FC236}">
                  <a16:creationId xmlns:a16="http://schemas.microsoft.com/office/drawing/2014/main" id="{CBCF5060-69BB-798D-5C7D-63E80A9C3964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Minus Sign 54">
              <a:extLst>
                <a:ext uri="{FF2B5EF4-FFF2-40B4-BE49-F238E27FC236}">
                  <a16:creationId xmlns:a16="http://schemas.microsoft.com/office/drawing/2014/main" id="{1B4EFA44-8761-C64E-F93C-95D0346041EB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25FA299-1939-A7D5-62E8-5B9CA3EDEA0C}"/>
              </a:ext>
            </a:extLst>
          </p:cNvPr>
          <p:cNvGrpSpPr/>
          <p:nvPr/>
        </p:nvGrpSpPr>
        <p:grpSpPr>
          <a:xfrm>
            <a:off x="9018953" y="3973439"/>
            <a:ext cx="547726" cy="269470"/>
            <a:chOff x="10258097" y="1366345"/>
            <a:chExt cx="1095703" cy="557048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075A1278-E014-D0B4-CB10-E39EE353FFE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ross 57">
              <a:extLst>
                <a:ext uri="{FF2B5EF4-FFF2-40B4-BE49-F238E27FC236}">
                  <a16:creationId xmlns:a16="http://schemas.microsoft.com/office/drawing/2014/main" id="{647102F5-EE98-A101-0BF7-264643BE513E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Minus Sign 58">
              <a:extLst>
                <a:ext uri="{FF2B5EF4-FFF2-40B4-BE49-F238E27FC236}">
                  <a16:creationId xmlns:a16="http://schemas.microsoft.com/office/drawing/2014/main" id="{E57D1873-C5B9-1B2E-918A-9DAD670D0A7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8D5058D-1CDC-494D-714D-FC27CF392B62}"/>
              </a:ext>
            </a:extLst>
          </p:cNvPr>
          <p:cNvGrpSpPr/>
          <p:nvPr/>
        </p:nvGrpSpPr>
        <p:grpSpPr>
          <a:xfrm>
            <a:off x="9018953" y="4370330"/>
            <a:ext cx="547726" cy="269470"/>
            <a:chOff x="10258097" y="1366345"/>
            <a:chExt cx="1095703" cy="557048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F30A8A02-D8A9-3EDD-78B0-6E3D6C9DC826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Cross 61">
              <a:extLst>
                <a:ext uri="{FF2B5EF4-FFF2-40B4-BE49-F238E27FC236}">
                  <a16:creationId xmlns:a16="http://schemas.microsoft.com/office/drawing/2014/main" id="{E312D88E-40A7-7872-7323-4226BF4D3312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Minus Sign 62">
              <a:extLst>
                <a:ext uri="{FF2B5EF4-FFF2-40B4-BE49-F238E27FC236}">
                  <a16:creationId xmlns:a16="http://schemas.microsoft.com/office/drawing/2014/main" id="{C9910F12-1092-DB66-D6B9-FD7E8C1D5C4C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8626BD4-0F80-E4AD-370B-EAD264A2B6E3}"/>
              </a:ext>
            </a:extLst>
          </p:cNvPr>
          <p:cNvGrpSpPr/>
          <p:nvPr/>
        </p:nvGrpSpPr>
        <p:grpSpPr>
          <a:xfrm>
            <a:off x="9018953" y="4767221"/>
            <a:ext cx="547726" cy="269470"/>
            <a:chOff x="10258097" y="1366345"/>
            <a:chExt cx="1095703" cy="55704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77090D96-B43C-75BA-331F-E17D8661B7B1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Cross 65">
              <a:extLst>
                <a:ext uri="{FF2B5EF4-FFF2-40B4-BE49-F238E27FC236}">
                  <a16:creationId xmlns:a16="http://schemas.microsoft.com/office/drawing/2014/main" id="{1FA4E23A-2DCA-EBC3-0E7A-9914E1344DDF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Minus Sign 66">
              <a:extLst>
                <a:ext uri="{FF2B5EF4-FFF2-40B4-BE49-F238E27FC236}">
                  <a16:creationId xmlns:a16="http://schemas.microsoft.com/office/drawing/2014/main" id="{72F77950-837B-400E-1838-E1B3F7B6CDB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156BC2-F535-8629-78F7-3250C1289097}"/>
              </a:ext>
            </a:extLst>
          </p:cNvPr>
          <p:cNvGrpSpPr/>
          <p:nvPr/>
        </p:nvGrpSpPr>
        <p:grpSpPr>
          <a:xfrm>
            <a:off x="9018953" y="5164112"/>
            <a:ext cx="547726" cy="269470"/>
            <a:chOff x="10258097" y="1366345"/>
            <a:chExt cx="1095703" cy="557048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B6C8DB5-E66C-113E-91C8-1F88B84D652C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Cross 69">
              <a:extLst>
                <a:ext uri="{FF2B5EF4-FFF2-40B4-BE49-F238E27FC236}">
                  <a16:creationId xmlns:a16="http://schemas.microsoft.com/office/drawing/2014/main" id="{8E49FE95-52FC-F66E-ED46-216C3AC9D504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Minus Sign 70">
              <a:extLst>
                <a:ext uri="{FF2B5EF4-FFF2-40B4-BE49-F238E27FC236}">
                  <a16:creationId xmlns:a16="http://schemas.microsoft.com/office/drawing/2014/main" id="{5D435D13-FB56-2E3E-394C-C2C389A4A51F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B694B47-3CCC-7B8D-5496-1CADFBFF6E36}"/>
              </a:ext>
            </a:extLst>
          </p:cNvPr>
          <p:cNvGrpSpPr/>
          <p:nvPr/>
        </p:nvGrpSpPr>
        <p:grpSpPr>
          <a:xfrm>
            <a:off x="8470833" y="4163767"/>
            <a:ext cx="547726" cy="269470"/>
            <a:chOff x="10258097" y="1366345"/>
            <a:chExt cx="1095703" cy="557048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194FD33-95A2-C2AA-A3DB-9E731C0E4525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Cross 73">
              <a:extLst>
                <a:ext uri="{FF2B5EF4-FFF2-40B4-BE49-F238E27FC236}">
                  <a16:creationId xmlns:a16="http://schemas.microsoft.com/office/drawing/2014/main" id="{AC7C0C33-7547-1596-D61C-75CA1F9CF49E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Minus Sign 74">
              <a:extLst>
                <a:ext uri="{FF2B5EF4-FFF2-40B4-BE49-F238E27FC236}">
                  <a16:creationId xmlns:a16="http://schemas.microsoft.com/office/drawing/2014/main" id="{9211529F-2C99-917F-8B3D-9B830D0AD0B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0A92B8-7739-7FB3-B8CA-AA04158949FA}"/>
              </a:ext>
            </a:extLst>
          </p:cNvPr>
          <p:cNvGrpSpPr/>
          <p:nvPr/>
        </p:nvGrpSpPr>
        <p:grpSpPr>
          <a:xfrm>
            <a:off x="8470833" y="4560658"/>
            <a:ext cx="547726" cy="269470"/>
            <a:chOff x="10258097" y="1366345"/>
            <a:chExt cx="1095703" cy="557048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F8671AC5-BF8C-7BB2-0285-8B36CFCF656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ross 77">
              <a:extLst>
                <a:ext uri="{FF2B5EF4-FFF2-40B4-BE49-F238E27FC236}">
                  <a16:creationId xmlns:a16="http://schemas.microsoft.com/office/drawing/2014/main" id="{DCE8B02E-D8FA-B1C3-347B-054BA7B7A7C7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Minus Sign 78">
              <a:extLst>
                <a:ext uri="{FF2B5EF4-FFF2-40B4-BE49-F238E27FC236}">
                  <a16:creationId xmlns:a16="http://schemas.microsoft.com/office/drawing/2014/main" id="{F4378195-CD17-828B-D01C-13FAABAC95D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B167B68-0953-3871-C8A5-4F6B8E8871EB}"/>
              </a:ext>
            </a:extLst>
          </p:cNvPr>
          <p:cNvGrpSpPr/>
          <p:nvPr/>
        </p:nvGrpSpPr>
        <p:grpSpPr>
          <a:xfrm>
            <a:off x="8470833" y="4957549"/>
            <a:ext cx="547726" cy="269470"/>
            <a:chOff x="10258097" y="1366345"/>
            <a:chExt cx="1095703" cy="557048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B54AF7A5-7C69-022E-38E6-9DD180003F42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Cross 81">
              <a:extLst>
                <a:ext uri="{FF2B5EF4-FFF2-40B4-BE49-F238E27FC236}">
                  <a16:creationId xmlns:a16="http://schemas.microsoft.com/office/drawing/2014/main" id="{2EB01E58-9224-F44F-C655-12BC5C2DBC24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Minus Sign 82">
              <a:extLst>
                <a:ext uri="{FF2B5EF4-FFF2-40B4-BE49-F238E27FC236}">
                  <a16:creationId xmlns:a16="http://schemas.microsoft.com/office/drawing/2014/main" id="{CCAE902D-B5B7-C996-855E-24F04B359E6A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1F22658-40F7-C6FB-BF05-4A72BA4B6DE8}"/>
              </a:ext>
            </a:extLst>
          </p:cNvPr>
          <p:cNvGrpSpPr/>
          <p:nvPr/>
        </p:nvGrpSpPr>
        <p:grpSpPr>
          <a:xfrm>
            <a:off x="8470833" y="5354440"/>
            <a:ext cx="547726" cy="269470"/>
            <a:chOff x="10258097" y="1366345"/>
            <a:chExt cx="1095703" cy="557048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A9B2213-0ABA-F74B-F703-100E8174C738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ross 85">
              <a:extLst>
                <a:ext uri="{FF2B5EF4-FFF2-40B4-BE49-F238E27FC236}">
                  <a16:creationId xmlns:a16="http://schemas.microsoft.com/office/drawing/2014/main" id="{3FEDEBA3-78D1-526C-8521-E967AD30177D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Minus Sign 86">
              <a:extLst>
                <a:ext uri="{FF2B5EF4-FFF2-40B4-BE49-F238E27FC236}">
                  <a16:creationId xmlns:a16="http://schemas.microsoft.com/office/drawing/2014/main" id="{05A74CC3-9824-A739-5858-608D2CB168A4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19A67DA-90B6-F8BA-B73B-22347E7C66E7}"/>
              </a:ext>
            </a:extLst>
          </p:cNvPr>
          <p:cNvGrpSpPr/>
          <p:nvPr/>
        </p:nvGrpSpPr>
        <p:grpSpPr>
          <a:xfrm rot="8716453">
            <a:off x="9577708" y="2333064"/>
            <a:ext cx="547726" cy="269470"/>
            <a:chOff x="10258097" y="1366345"/>
            <a:chExt cx="1095703" cy="557048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6B9F59C6-8A0D-AC0D-A097-D176A17E445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ross 91">
              <a:extLst>
                <a:ext uri="{FF2B5EF4-FFF2-40B4-BE49-F238E27FC236}">
                  <a16:creationId xmlns:a16="http://schemas.microsoft.com/office/drawing/2014/main" id="{9A4AFA18-61B5-E306-48D9-FD0D9E405C96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Minus Sign 92">
              <a:extLst>
                <a:ext uri="{FF2B5EF4-FFF2-40B4-BE49-F238E27FC236}">
                  <a16:creationId xmlns:a16="http://schemas.microsoft.com/office/drawing/2014/main" id="{7C69FC65-24F0-7BB8-2294-175F7B152B6D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C43774E9-B326-0E95-1CC6-377E112292CF}"/>
              </a:ext>
            </a:extLst>
          </p:cNvPr>
          <p:cNvGrpSpPr/>
          <p:nvPr/>
        </p:nvGrpSpPr>
        <p:grpSpPr>
          <a:xfrm rot="6433869">
            <a:off x="9256740" y="2067201"/>
            <a:ext cx="547726" cy="269470"/>
            <a:chOff x="10258093" y="1366345"/>
            <a:chExt cx="1095703" cy="557048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72CA9A54-6F31-EBC7-E7DB-BD5D3C5C56BA}"/>
                </a:ext>
              </a:extLst>
            </p:cNvPr>
            <p:cNvSpPr/>
            <p:nvPr/>
          </p:nvSpPr>
          <p:spPr>
            <a:xfrm>
              <a:off x="10258093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Cross 95">
              <a:extLst>
                <a:ext uri="{FF2B5EF4-FFF2-40B4-BE49-F238E27FC236}">
                  <a16:creationId xmlns:a16="http://schemas.microsoft.com/office/drawing/2014/main" id="{660F58DB-D89F-1654-AC15-B703063ADB70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Minus Sign 96">
              <a:extLst>
                <a:ext uri="{FF2B5EF4-FFF2-40B4-BE49-F238E27FC236}">
                  <a16:creationId xmlns:a16="http://schemas.microsoft.com/office/drawing/2014/main" id="{D17FA2A6-A978-1D5D-4EC3-C1704D9A81BF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0B85298-19E0-5647-10C1-43BDB920C481}"/>
              </a:ext>
            </a:extLst>
          </p:cNvPr>
          <p:cNvGrpSpPr/>
          <p:nvPr/>
        </p:nvGrpSpPr>
        <p:grpSpPr>
          <a:xfrm rot="2875914">
            <a:off x="8837229" y="2218029"/>
            <a:ext cx="547726" cy="269470"/>
            <a:chOff x="10258097" y="1366345"/>
            <a:chExt cx="1095703" cy="557048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89E6A59A-57AE-338D-A8C9-B38C238AE13F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Cross 99">
              <a:extLst>
                <a:ext uri="{FF2B5EF4-FFF2-40B4-BE49-F238E27FC236}">
                  <a16:creationId xmlns:a16="http://schemas.microsoft.com/office/drawing/2014/main" id="{53182B1B-FC6D-B360-DE5D-03EF35F230FA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Minus Sign 100">
              <a:extLst>
                <a:ext uri="{FF2B5EF4-FFF2-40B4-BE49-F238E27FC236}">
                  <a16:creationId xmlns:a16="http://schemas.microsoft.com/office/drawing/2014/main" id="{37476675-878E-4941-521B-0BA6897ACD53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4621679-9ADF-6F59-8080-6C90D83B9F80}"/>
              </a:ext>
            </a:extLst>
          </p:cNvPr>
          <p:cNvCxnSpPr>
            <a:cxnSpLocks/>
          </p:cNvCxnSpPr>
          <p:nvPr/>
        </p:nvCxnSpPr>
        <p:spPr>
          <a:xfrm>
            <a:off x="10664690" y="3886200"/>
            <a:ext cx="0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2E845B43-EE92-3A7B-EF3A-E30EC3DCC75E}"/>
              </a:ext>
            </a:extLst>
          </p:cNvPr>
          <p:cNvCxnSpPr>
            <a:cxnSpLocks/>
          </p:cNvCxnSpPr>
          <p:nvPr/>
        </p:nvCxnSpPr>
        <p:spPr>
          <a:xfrm>
            <a:off x="8450958" y="3979605"/>
            <a:ext cx="0" cy="16459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F65B2A61-A2CE-9D6B-585F-682BE956CFA8}"/>
              </a:ext>
            </a:extLst>
          </p:cNvPr>
          <p:cNvGrpSpPr/>
          <p:nvPr/>
        </p:nvGrpSpPr>
        <p:grpSpPr>
          <a:xfrm rot="20500510">
            <a:off x="8793377" y="2651649"/>
            <a:ext cx="547726" cy="269470"/>
            <a:chOff x="10258097" y="1366345"/>
            <a:chExt cx="1095703" cy="557048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5BC3A9-8AA9-875A-7B16-8F3F9F17E72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ross 107">
              <a:extLst>
                <a:ext uri="{FF2B5EF4-FFF2-40B4-BE49-F238E27FC236}">
                  <a16:creationId xmlns:a16="http://schemas.microsoft.com/office/drawing/2014/main" id="{D3F0083D-A388-D4BE-A309-9B40412DB975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Minus Sign 108">
              <a:extLst>
                <a:ext uri="{FF2B5EF4-FFF2-40B4-BE49-F238E27FC236}">
                  <a16:creationId xmlns:a16="http://schemas.microsoft.com/office/drawing/2014/main" id="{595CD354-724C-127D-2FD4-B027FC79A307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BC3F23E-DB19-BDD3-A625-455E4BD3CD7B}"/>
              </a:ext>
            </a:extLst>
          </p:cNvPr>
          <p:cNvGrpSpPr/>
          <p:nvPr/>
        </p:nvGrpSpPr>
        <p:grpSpPr>
          <a:xfrm rot="17748094">
            <a:off x="9068925" y="2921322"/>
            <a:ext cx="547726" cy="269470"/>
            <a:chOff x="10258097" y="1366345"/>
            <a:chExt cx="1095703" cy="55704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0671E3EF-28F0-464B-CD36-7E8B82851000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Cross 111">
              <a:extLst>
                <a:ext uri="{FF2B5EF4-FFF2-40B4-BE49-F238E27FC236}">
                  <a16:creationId xmlns:a16="http://schemas.microsoft.com/office/drawing/2014/main" id="{0DC94D25-7217-4DC3-61A4-654133205990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Minus Sign 112">
              <a:extLst>
                <a:ext uri="{FF2B5EF4-FFF2-40B4-BE49-F238E27FC236}">
                  <a16:creationId xmlns:a16="http://schemas.microsoft.com/office/drawing/2014/main" id="{7E79F1F3-70CD-EC68-ABE9-32A5812985E8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C1F1947-FFE2-A7F8-6C78-BB4D11AD06AC}"/>
              </a:ext>
            </a:extLst>
          </p:cNvPr>
          <p:cNvGrpSpPr/>
          <p:nvPr/>
        </p:nvGrpSpPr>
        <p:grpSpPr>
          <a:xfrm rot="13828607">
            <a:off x="9548023" y="2881223"/>
            <a:ext cx="547726" cy="269470"/>
            <a:chOff x="10258097" y="1366345"/>
            <a:chExt cx="1095703" cy="557048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CB4EECD3-F019-7F8D-753C-A9691AA41E79}"/>
                </a:ext>
              </a:extLst>
            </p:cNvPr>
            <p:cNvSpPr/>
            <p:nvPr/>
          </p:nvSpPr>
          <p:spPr>
            <a:xfrm>
              <a:off x="10258097" y="1366345"/>
              <a:ext cx="1095703" cy="55704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ross 115">
              <a:extLst>
                <a:ext uri="{FF2B5EF4-FFF2-40B4-BE49-F238E27FC236}">
                  <a16:creationId xmlns:a16="http://schemas.microsoft.com/office/drawing/2014/main" id="{9D14AF39-944D-133D-D0CF-7DA8D307FA13}"/>
                </a:ext>
              </a:extLst>
            </p:cNvPr>
            <p:cNvSpPr/>
            <p:nvPr/>
          </p:nvSpPr>
          <p:spPr>
            <a:xfrm>
              <a:off x="10942319" y="1507709"/>
              <a:ext cx="274320" cy="274320"/>
            </a:xfrm>
            <a:prstGeom prst="plus">
              <a:avLst>
                <a:gd name="adj" fmla="val 37659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Minus Sign 116">
              <a:extLst>
                <a:ext uri="{FF2B5EF4-FFF2-40B4-BE49-F238E27FC236}">
                  <a16:creationId xmlns:a16="http://schemas.microsoft.com/office/drawing/2014/main" id="{05193D37-137D-EB88-F209-3699FF30C314}"/>
                </a:ext>
              </a:extLst>
            </p:cNvPr>
            <p:cNvSpPr/>
            <p:nvPr/>
          </p:nvSpPr>
          <p:spPr>
            <a:xfrm>
              <a:off x="10325888" y="1507709"/>
              <a:ext cx="274320" cy="274320"/>
            </a:xfrm>
            <a:prstGeom prst="mathMinus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10B3A8C-0113-BE18-CFF0-7B0EEC611470}"/>
              </a:ext>
            </a:extLst>
          </p:cNvPr>
          <p:cNvSpPr txBox="1"/>
          <p:nvPr/>
        </p:nvSpPr>
        <p:spPr>
          <a:xfrm>
            <a:off x="5442164" y="4443995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polarization surface charge density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A58F21C-E168-7F44-2B42-943937A770EF}"/>
              </a:ext>
            </a:extLst>
          </p:cNvPr>
          <p:cNvSpPr txBox="1"/>
          <p:nvPr/>
        </p:nvSpPr>
        <p:spPr>
          <a:xfrm>
            <a:off x="5442164" y="2262432"/>
            <a:ext cx="253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Equivalent polarization volume charge density</a:t>
            </a:r>
          </a:p>
        </p:txBody>
      </p:sp>
    </p:spTree>
    <p:extLst>
      <p:ext uri="{BB962C8B-B14F-4D97-AF65-F5344CB8AC3E}">
        <p14:creationId xmlns:p14="http://schemas.microsoft.com/office/powerpoint/2010/main" val="400633724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3A79-5363-595C-412A-A5BD25A693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1CBAABF3-0C49-2990-BBEC-301DC203CB37}"/>
              </a:ext>
            </a:extLst>
          </p:cNvPr>
          <p:cNvSpPr/>
          <p:nvPr/>
        </p:nvSpPr>
        <p:spPr>
          <a:xfrm>
            <a:off x="7987807" y="2278474"/>
            <a:ext cx="2532600" cy="2025188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655461C-FB05-A3CD-A557-0BC76116F75A}"/>
              </a:ext>
            </a:extLst>
          </p:cNvPr>
          <p:cNvSpPr/>
          <p:nvPr/>
        </p:nvSpPr>
        <p:spPr>
          <a:xfrm>
            <a:off x="1771860" y="2272308"/>
            <a:ext cx="2532600" cy="2025188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BB822-95BC-781C-584A-1A8415391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Charge Densities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8F843-7558-091F-3CA7-05769C7C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86B33-EBB8-966D-FA6C-627B9C678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5089C-EAC2-3E2A-DC85-0FE08801A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77</a:t>
            </a:fld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F5C3ED1F-AE4F-7558-E4F5-070BED2979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458513"/>
              </p:ext>
            </p:extLst>
          </p:nvPr>
        </p:nvGraphicFramePr>
        <p:xfrm>
          <a:off x="3488900" y="5036817"/>
          <a:ext cx="226674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7462207A-37A1-8362-7AAE-FCF294959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88900" y="5036817"/>
                        <a:ext cx="226674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D19AC624-0A33-E306-8D9A-805148BF69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9363"/>
              </p:ext>
            </p:extLst>
          </p:nvPr>
        </p:nvGraphicFramePr>
        <p:xfrm>
          <a:off x="6721507" y="5036817"/>
          <a:ext cx="2532600" cy="84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6EAA8302-63AC-E1DA-7F78-053F64BB1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21507" y="5036817"/>
                        <a:ext cx="2532600" cy="8442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26CCBBC-283D-B179-06D9-1B120F02C428}"/>
              </a:ext>
            </a:extLst>
          </p:cNvPr>
          <p:cNvCxnSpPr>
            <a:cxnSpLocks/>
          </p:cNvCxnSpPr>
          <p:nvPr/>
        </p:nvCxnSpPr>
        <p:spPr>
          <a:xfrm flipH="1" flipV="1">
            <a:off x="1969760" y="3010572"/>
            <a:ext cx="164359" cy="248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D3F2DE8-5EFE-C067-DF23-490E6568AA34}"/>
              </a:ext>
            </a:extLst>
          </p:cNvPr>
          <p:cNvSpPr txBox="1"/>
          <p:nvPr/>
        </p:nvSpPr>
        <p:spPr>
          <a:xfrm>
            <a:off x="2937893" y="2896265"/>
            <a:ext cx="28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B59664-17EF-18D3-194C-FAF0F57235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486512"/>
              </p:ext>
            </p:extLst>
          </p:nvPr>
        </p:nvGraphicFramePr>
        <p:xfrm>
          <a:off x="1931555" y="2673360"/>
          <a:ext cx="240768" cy="3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1555" y="2673360"/>
                        <a:ext cx="240768" cy="33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46E68420-97AE-DC84-2D88-4F604E0FFB43}"/>
              </a:ext>
            </a:extLst>
          </p:cNvPr>
          <p:cNvSpPr txBox="1"/>
          <p:nvPr/>
        </p:nvSpPr>
        <p:spPr>
          <a:xfrm>
            <a:off x="9096868" y="2829403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p</a:t>
            </a:r>
            <a:endParaRPr lang="en-US" sz="2400" i="1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099B8C1-B493-DB93-FE29-B87384C4BA0F}"/>
              </a:ext>
            </a:extLst>
          </p:cNvPr>
          <p:cNvSpPr txBox="1"/>
          <p:nvPr/>
        </p:nvSpPr>
        <p:spPr>
          <a:xfrm>
            <a:off x="8082137" y="2711352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 err="1">
                <a:sym typeface="Symbol" panose="05050102010706020507" pitchFamily="18" charset="2"/>
              </a:rPr>
              <a:t>ps</a:t>
            </a:r>
            <a:endParaRPr lang="en-US" sz="2400" i="1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2D095C0-86CE-F335-371B-0CB376EF6D50}"/>
              </a:ext>
            </a:extLst>
          </p:cNvPr>
          <p:cNvSpPr txBox="1"/>
          <p:nvPr/>
        </p:nvSpPr>
        <p:spPr>
          <a:xfrm rot="19948518">
            <a:off x="2504571" y="3354277"/>
            <a:ext cx="145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Dielectric</a:t>
            </a:r>
            <a:endParaRPr lang="en-US" sz="2400" i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E7A16EB-251D-80CC-638A-9E73FCDCF001}"/>
              </a:ext>
            </a:extLst>
          </p:cNvPr>
          <p:cNvSpPr txBox="1"/>
          <p:nvPr/>
        </p:nvSpPr>
        <p:spPr>
          <a:xfrm rot="19948518">
            <a:off x="8715882" y="3341517"/>
            <a:ext cx="154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Free space</a:t>
            </a:r>
            <a:endParaRPr lang="en-US" sz="2400" i="1" dirty="0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5EFFB065-EE58-9370-D9EA-B4E8C42F5D95}"/>
              </a:ext>
            </a:extLst>
          </p:cNvPr>
          <p:cNvSpPr/>
          <p:nvPr/>
        </p:nvSpPr>
        <p:spPr>
          <a:xfrm>
            <a:off x="5283200" y="2756914"/>
            <a:ext cx="1438307" cy="1055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F8DE04BE-83B1-42BD-7A77-27B91D2DA81C}"/>
              </a:ext>
            </a:extLst>
          </p:cNvPr>
          <p:cNvSpPr txBox="1"/>
          <p:nvPr/>
        </p:nvSpPr>
        <p:spPr>
          <a:xfrm>
            <a:off x="2051939" y="3519702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288CF35-FE4C-068A-7851-969D56019DC7}"/>
              </a:ext>
            </a:extLst>
          </p:cNvPr>
          <p:cNvSpPr txBox="1"/>
          <p:nvPr/>
        </p:nvSpPr>
        <p:spPr>
          <a:xfrm>
            <a:off x="2172323" y="417944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S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974149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498E3-9440-A8FF-1D2A-A4F218667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3827F5C5-0AA2-1AEE-1981-A4D3C2B81FF0}"/>
              </a:ext>
            </a:extLst>
          </p:cNvPr>
          <p:cNvSpPr/>
          <p:nvPr/>
        </p:nvSpPr>
        <p:spPr>
          <a:xfrm>
            <a:off x="7987807" y="2278474"/>
            <a:ext cx="2532600" cy="2025188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B282E0E-94D7-977A-DAFC-B96AA66C7AEE}"/>
              </a:ext>
            </a:extLst>
          </p:cNvPr>
          <p:cNvSpPr/>
          <p:nvPr/>
        </p:nvSpPr>
        <p:spPr>
          <a:xfrm>
            <a:off x="1771860" y="2272308"/>
            <a:ext cx="2532600" cy="2025188"/>
          </a:xfrm>
          <a:custGeom>
            <a:avLst/>
            <a:gdLst>
              <a:gd name="connsiteX0" fmla="*/ 1250943 w 1584118"/>
              <a:gd name="connsiteY0" fmla="*/ 103069 h 1412165"/>
              <a:gd name="connsiteX1" fmla="*/ 672209 w 1584118"/>
              <a:gd name="connsiteY1" fmla="*/ 45196 h 1412165"/>
              <a:gd name="connsiteX2" fmla="*/ 417566 w 1584118"/>
              <a:gd name="connsiteY2" fmla="*/ 542907 h 1412165"/>
              <a:gd name="connsiteX3" fmla="*/ 877 w 1584118"/>
              <a:gd name="connsiteY3" fmla="*/ 901723 h 1412165"/>
              <a:gd name="connsiteX4" fmla="*/ 348118 w 1584118"/>
              <a:gd name="connsiteY4" fmla="*/ 1411009 h 1412165"/>
              <a:gd name="connsiteX5" fmla="*/ 1540310 w 1584118"/>
              <a:gd name="connsiteY5" fmla="*/ 751252 h 1412165"/>
              <a:gd name="connsiteX6" fmla="*/ 1250943 w 1584118"/>
              <a:gd name="connsiteY6" fmla="*/ 103069 h 141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84118" h="1412165">
                <a:moveTo>
                  <a:pt x="1250943" y="103069"/>
                </a:moveTo>
                <a:cubicBezTo>
                  <a:pt x="1106260" y="-14607"/>
                  <a:pt x="811105" y="-28110"/>
                  <a:pt x="672209" y="45196"/>
                </a:cubicBezTo>
                <a:cubicBezTo>
                  <a:pt x="533313" y="118502"/>
                  <a:pt x="529455" y="400153"/>
                  <a:pt x="417566" y="542907"/>
                </a:cubicBezTo>
                <a:cubicBezTo>
                  <a:pt x="305677" y="685662"/>
                  <a:pt x="12452" y="757039"/>
                  <a:pt x="877" y="901723"/>
                </a:cubicBezTo>
                <a:cubicBezTo>
                  <a:pt x="-10698" y="1046407"/>
                  <a:pt x="91546" y="1436088"/>
                  <a:pt x="348118" y="1411009"/>
                </a:cubicBezTo>
                <a:cubicBezTo>
                  <a:pt x="604690" y="1385931"/>
                  <a:pt x="1384052" y="965384"/>
                  <a:pt x="1540310" y="751252"/>
                </a:cubicBezTo>
                <a:cubicBezTo>
                  <a:pt x="1696568" y="537120"/>
                  <a:pt x="1395626" y="220745"/>
                  <a:pt x="1250943" y="103069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85A3D0-6E17-E7E9-249D-EEB92BAAB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Polarization Charge Densities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58C14-17EC-EF9E-CCCA-82A797DF2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6AD70-2C74-7E7D-875D-AA405EF26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ABC78-4253-613E-D182-87C71672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78</a:t>
            </a:fld>
            <a:endParaRPr lang="en-US"/>
          </a:p>
        </p:txBody>
      </p: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710B69C-3EAA-35DD-6DFC-D9017C7B4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714914"/>
              </p:ext>
            </p:extLst>
          </p:nvPr>
        </p:nvGraphicFramePr>
        <p:xfrm>
          <a:off x="5102407" y="1615392"/>
          <a:ext cx="16191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41200" progId="Equation.DSMT4">
                  <p:embed/>
                </p:oleObj>
              </mc:Choice>
              <mc:Fallback>
                <p:oleObj name="Equation" r:id="rId2" imgW="647640" imgH="2412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F5C3ED1F-AE4F-7558-E4F5-070BED297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02407" y="1615392"/>
                        <a:ext cx="1619100" cy="603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5B22AC5A-768A-87AF-90ED-DC6BD601F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530970"/>
              </p:ext>
            </p:extLst>
          </p:nvPr>
        </p:nvGraphicFramePr>
        <p:xfrm>
          <a:off x="5007457" y="2249530"/>
          <a:ext cx="1809000" cy="60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23600" imgH="241200" progId="Equation.DSMT4">
                  <p:embed/>
                </p:oleObj>
              </mc:Choice>
              <mc:Fallback>
                <p:oleObj name="Equation" r:id="rId4" imgW="723600" imgH="2412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D19AC624-0A33-E306-8D9A-805148BF69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07457" y="2249530"/>
                        <a:ext cx="1809000" cy="6030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4F66197-02A3-C429-2915-7D3D5980CEB9}"/>
              </a:ext>
            </a:extLst>
          </p:cNvPr>
          <p:cNvCxnSpPr>
            <a:cxnSpLocks/>
          </p:cNvCxnSpPr>
          <p:nvPr/>
        </p:nvCxnSpPr>
        <p:spPr>
          <a:xfrm flipH="1" flipV="1">
            <a:off x="1969760" y="3015652"/>
            <a:ext cx="164359" cy="24861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5E82DC1-983B-D219-1B49-3F23374DDA33}"/>
              </a:ext>
            </a:extLst>
          </p:cNvPr>
          <p:cNvSpPr txBox="1"/>
          <p:nvPr/>
        </p:nvSpPr>
        <p:spPr>
          <a:xfrm>
            <a:off x="2937893" y="2896265"/>
            <a:ext cx="28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66E73FB6-0CB8-B5FB-6A9C-CB14762FAC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769368"/>
              </p:ext>
            </p:extLst>
          </p:nvPr>
        </p:nvGraphicFramePr>
        <p:xfrm>
          <a:off x="1931555" y="2678440"/>
          <a:ext cx="240768" cy="33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720" imgH="177480" progId="Equation.DSMT4">
                  <p:embed/>
                </p:oleObj>
              </mc:Choice>
              <mc:Fallback>
                <p:oleObj name="Equation" r:id="rId6" imgW="126720" imgH="1774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B59664-17EF-18D3-194C-FAF0F57235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931555" y="2678440"/>
                        <a:ext cx="240768" cy="33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F69D58C-CD6B-D971-0099-477D641A5C1A}"/>
              </a:ext>
            </a:extLst>
          </p:cNvPr>
          <p:cNvSpPr txBox="1"/>
          <p:nvPr/>
        </p:nvSpPr>
        <p:spPr>
          <a:xfrm>
            <a:off x="9096868" y="2829403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p</a:t>
            </a:r>
            <a:endParaRPr lang="en-US" sz="2400" i="1" baseline="-25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17B63572-87BE-48DB-4EB8-7695459584F9}"/>
              </a:ext>
            </a:extLst>
          </p:cNvPr>
          <p:cNvSpPr txBox="1"/>
          <p:nvPr/>
        </p:nvSpPr>
        <p:spPr>
          <a:xfrm>
            <a:off x="8082137" y="2711352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 err="1">
                <a:sym typeface="Symbol" panose="05050102010706020507" pitchFamily="18" charset="2"/>
              </a:rPr>
              <a:t>ps</a:t>
            </a:r>
            <a:endParaRPr lang="en-US" sz="2400" i="1" baseline="-25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7F1B1D0-448A-98D3-B4C3-B96461325D5C}"/>
              </a:ext>
            </a:extLst>
          </p:cNvPr>
          <p:cNvSpPr txBox="1"/>
          <p:nvPr/>
        </p:nvSpPr>
        <p:spPr>
          <a:xfrm rot="19948518">
            <a:off x="2504571" y="3354277"/>
            <a:ext cx="1458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Dielectric</a:t>
            </a:r>
            <a:endParaRPr lang="en-US" sz="2400" i="1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00B7803-D410-342D-649A-19D910CF7DB8}"/>
              </a:ext>
            </a:extLst>
          </p:cNvPr>
          <p:cNvSpPr txBox="1"/>
          <p:nvPr/>
        </p:nvSpPr>
        <p:spPr>
          <a:xfrm rot="19948518">
            <a:off x="8715882" y="3341517"/>
            <a:ext cx="1540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Free space</a:t>
            </a:r>
            <a:endParaRPr lang="en-US" sz="2400" i="1" dirty="0"/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F33B1A2D-9620-6B5D-6862-08B612DC401E}"/>
              </a:ext>
            </a:extLst>
          </p:cNvPr>
          <p:cNvSpPr/>
          <p:nvPr/>
        </p:nvSpPr>
        <p:spPr>
          <a:xfrm>
            <a:off x="5283200" y="2756914"/>
            <a:ext cx="1438307" cy="10559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7A4E1B30-3637-6BC7-38E7-F5036E2FC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845504"/>
              </p:ext>
            </p:extLst>
          </p:nvPr>
        </p:nvGraphicFramePr>
        <p:xfrm>
          <a:off x="3796084" y="4804880"/>
          <a:ext cx="4231745" cy="1232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07880" imgH="380880" progId="Equation.DSMT4">
                  <p:embed/>
                </p:oleObj>
              </mc:Choice>
              <mc:Fallback>
                <p:oleObj name="Equation" r:id="rId8" imgW="13078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96084" y="4804880"/>
                        <a:ext cx="4231745" cy="1232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35C5D7E-04D4-C80D-8395-6F716876A07C}"/>
              </a:ext>
            </a:extLst>
          </p:cNvPr>
          <p:cNvSpPr txBox="1"/>
          <p:nvPr/>
        </p:nvSpPr>
        <p:spPr>
          <a:xfrm>
            <a:off x="2051939" y="3519702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8B2905-AE00-136C-3739-B3568C0676F6}"/>
              </a:ext>
            </a:extLst>
          </p:cNvPr>
          <p:cNvSpPr txBox="1"/>
          <p:nvPr/>
        </p:nvSpPr>
        <p:spPr>
          <a:xfrm>
            <a:off x="2172323" y="4179448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S</a:t>
            </a:r>
            <a:endParaRPr lang="en-US" sz="24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25E81F-D9CE-13A8-8CAB-548AADC5CCDC}"/>
              </a:ext>
            </a:extLst>
          </p:cNvPr>
          <p:cNvSpPr txBox="1"/>
          <p:nvPr/>
        </p:nvSpPr>
        <p:spPr>
          <a:xfrm>
            <a:off x="8222308" y="3564329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V</a:t>
            </a:r>
            <a:r>
              <a:rPr lang="en-US" sz="2400" b="1" dirty="0">
                <a:sym typeface="Symbol" panose="05050102010706020507" pitchFamily="18" charset="2"/>
              </a:rPr>
              <a:t></a:t>
            </a:r>
            <a:endParaRPr lang="en-US" sz="2400" b="1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B27936-8567-3677-0974-48DEA4F01F18}"/>
              </a:ext>
            </a:extLst>
          </p:cNvPr>
          <p:cNvSpPr txBox="1"/>
          <p:nvPr/>
        </p:nvSpPr>
        <p:spPr>
          <a:xfrm>
            <a:off x="8342692" y="4224075"/>
            <a:ext cx="4138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S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3479869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EF169A6-1242-EFD3-CF77-46F7ED2163FF}"/>
              </a:ext>
            </a:extLst>
          </p:cNvPr>
          <p:cNvSpPr/>
          <p:nvPr/>
        </p:nvSpPr>
        <p:spPr>
          <a:xfrm>
            <a:off x="6939828" y="1653527"/>
            <a:ext cx="4851400" cy="2804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999E343-C767-96CE-82D4-E61E53B3BF3C}"/>
              </a:ext>
            </a:extLst>
          </p:cNvPr>
          <p:cNvSpPr/>
          <p:nvPr/>
        </p:nvSpPr>
        <p:spPr>
          <a:xfrm>
            <a:off x="6939828" y="2964167"/>
            <a:ext cx="4851400" cy="2918863"/>
          </a:xfrm>
          <a:prstGeom prst="rect">
            <a:avLst/>
          </a:prstGeom>
          <a:solidFill>
            <a:srgbClr val="FDEADA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F17DA-B8B0-D560-4F6E-540222BD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Inside Dielectric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F3B92-21BF-2AFC-7062-A6F2B5BB8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3B126-BB3D-BEEF-D4A4-5BFE5981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2904-30EA-8146-D18C-4EC4FE3D1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79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9784DF-503E-50B4-365B-234DD5E64559}"/>
              </a:ext>
            </a:extLst>
          </p:cNvPr>
          <p:cNvSpPr txBox="1"/>
          <p:nvPr/>
        </p:nvSpPr>
        <p:spPr>
          <a:xfrm>
            <a:off x="6995160" y="4833342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p</a:t>
            </a:r>
            <a:endParaRPr lang="en-US" sz="2400" i="1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FBE494-A7B3-E97B-4E82-765B0BEC8DCA}"/>
              </a:ext>
            </a:extLst>
          </p:cNvPr>
          <p:cNvSpPr txBox="1"/>
          <p:nvPr/>
        </p:nvSpPr>
        <p:spPr>
          <a:xfrm>
            <a:off x="6995160" y="2029182"/>
            <a:ext cx="54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f</a:t>
            </a:r>
            <a:endParaRPr lang="en-US" sz="2400" i="1" baseline="-25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63C351-99DC-8FBE-1617-7770DF0D1C3F}"/>
              </a:ext>
            </a:extLst>
          </p:cNvPr>
          <p:cNvSpPr txBox="1"/>
          <p:nvPr/>
        </p:nvSpPr>
        <p:spPr>
          <a:xfrm rot="16200000">
            <a:off x="9819638" y="3348265"/>
            <a:ext cx="3291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ym typeface="Symbol" panose="05050102010706020507" pitchFamily="18" charset="2"/>
              </a:rPr>
              <a:t>Free space</a:t>
            </a:r>
            <a:endParaRPr lang="en-US" sz="5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99BA2F-E25E-4490-65BF-108A6D09C998}"/>
              </a:ext>
            </a:extLst>
          </p:cNvPr>
          <p:cNvSpPr txBox="1"/>
          <p:nvPr/>
        </p:nvSpPr>
        <p:spPr>
          <a:xfrm>
            <a:off x="6947723" y="3371519"/>
            <a:ext cx="1076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ym typeface="Symbol" panose="05050102010706020507" pitchFamily="18" charset="2"/>
              </a:rPr>
              <a:t></a:t>
            </a:r>
            <a:r>
              <a:rPr lang="en-US" sz="2400" baseline="-25000" dirty="0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sz="2400" i="1" dirty="0">
                <a:sym typeface="Symbol" panose="05050102010706020507" pitchFamily="18" charset="2"/>
              </a:rPr>
              <a:t>+ </a:t>
            </a:r>
            <a:r>
              <a:rPr lang="en-US" sz="2400" baseline="-25000" dirty="0">
                <a:sym typeface="Symbol" panose="05050102010706020507" pitchFamily="18" charset="2"/>
              </a:rPr>
              <a:t>p</a:t>
            </a:r>
            <a:endParaRPr lang="en-US" sz="2400" i="1" baseline="-25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5D4BD1A-29AC-E3CC-79A2-8DF6C07BB747}"/>
              </a:ext>
            </a:extLst>
          </p:cNvPr>
          <p:cNvSpPr txBox="1"/>
          <p:nvPr/>
        </p:nvSpPr>
        <p:spPr>
          <a:xfrm>
            <a:off x="8153400" y="2061309"/>
            <a:ext cx="26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Free charge density</a:t>
            </a:r>
            <a:endParaRPr lang="en-US" sz="2400" i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5A585A-6419-F1B2-3A67-7256653372E0}"/>
              </a:ext>
            </a:extLst>
          </p:cNvPr>
          <p:cNvSpPr txBox="1"/>
          <p:nvPr/>
        </p:nvSpPr>
        <p:spPr>
          <a:xfrm>
            <a:off x="7734394" y="4898880"/>
            <a:ext cx="3559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Polarization charge density</a:t>
            </a:r>
            <a:endParaRPr lang="en-US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035D1E-0051-DA59-82C5-C8B521E43B8A}"/>
              </a:ext>
            </a:extLst>
          </p:cNvPr>
          <p:cNvSpPr txBox="1"/>
          <p:nvPr/>
        </p:nvSpPr>
        <p:spPr>
          <a:xfrm>
            <a:off x="7697544" y="3061811"/>
            <a:ext cx="352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Free charge density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+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Polarization charge density</a:t>
            </a:r>
            <a:endParaRPr lang="en-US" sz="2400" dirty="0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48528349-32A6-9D8E-BBFB-2D0E0C8212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74628"/>
              </p:ext>
            </p:extLst>
          </p:nvPr>
        </p:nvGraphicFramePr>
        <p:xfrm>
          <a:off x="1112040" y="2091137"/>
          <a:ext cx="2573020" cy="174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DSMT4">
                  <p:embed/>
                </p:oleObj>
              </mc:Choice>
              <mc:Fallback>
                <p:oleObj name="Equation" r:id="rId2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040" y="2091137"/>
                        <a:ext cx="2573020" cy="1749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099C218C-C727-A5F5-9AE7-5C4C7344D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6011113"/>
              </p:ext>
            </p:extLst>
          </p:nvPr>
        </p:nvGraphicFramePr>
        <p:xfrm>
          <a:off x="923290" y="3868448"/>
          <a:ext cx="2984500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41200" progId="Equation.DSMT4">
                  <p:embed/>
                </p:oleObj>
              </mc:Choice>
              <mc:Fallback>
                <p:oleObj name="Equation" r:id="rId4" imgW="73656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528349-32A6-9D8E-BBFB-2D0E0C821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3290" y="3868448"/>
                        <a:ext cx="2984500" cy="976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7D84B79-5314-C19F-D576-F707E64DEA3F}"/>
              </a:ext>
            </a:extLst>
          </p:cNvPr>
          <p:cNvSpPr txBox="1"/>
          <p:nvPr/>
        </p:nvSpPr>
        <p:spPr>
          <a:xfrm>
            <a:off x="838200" y="5525353"/>
            <a:ext cx="290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p: due to polarization</a:t>
            </a:r>
          </a:p>
          <a:p>
            <a:r>
              <a:rPr lang="en-US" sz="2400" dirty="0">
                <a:sym typeface="Symbol" panose="05050102010706020507" pitchFamily="18" charset="2"/>
              </a:rPr>
              <a:t>f: free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4898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1B77-391F-6260-5CFA-179916925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 in Free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1320-3A4D-EF7B-D322-0F22AB481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6DF7-4F28-A544-2AAD-52E93C31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FF216-4F52-1334-EF1C-F5C53C747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841DFEF-02E5-0F3B-4DDF-E3C593D27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269801"/>
              </p:ext>
            </p:extLst>
          </p:nvPr>
        </p:nvGraphicFramePr>
        <p:xfrm>
          <a:off x="957470" y="1555682"/>
          <a:ext cx="1949357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34680" imgH="431640" progId="Equation.DSMT4">
                  <p:embed/>
                </p:oleObj>
              </mc:Choice>
              <mc:Fallback>
                <p:oleObj name="Equation" r:id="rId2" imgW="6346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57470" y="1555682"/>
                        <a:ext cx="1949357" cy="13255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E58984F-CFFC-4975-9CDE-DB4A4E74CB1E}"/>
              </a:ext>
            </a:extLst>
          </p:cNvPr>
          <p:cNvSpPr txBox="1"/>
          <p:nvPr/>
        </p:nvSpPr>
        <p:spPr>
          <a:xfrm>
            <a:off x="9344297" y="5043805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</a:t>
            </a:r>
            <a:endParaRPr lang="en-US" sz="2800" baseline="-25000" dirty="0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BFCA12C-DC84-C66C-A5AB-5356AE9782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9692"/>
              </p:ext>
            </p:extLst>
          </p:nvPr>
        </p:nvGraphicFramePr>
        <p:xfrm>
          <a:off x="835025" y="2854325"/>
          <a:ext cx="577532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86000" imgH="444240" progId="Equation.DSMT4">
                  <p:embed/>
                </p:oleObj>
              </mc:Choice>
              <mc:Fallback>
                <p:oleObj name="Equation" r:id="rId4" imgW="2286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5025" y="2854325"/>
                        <a:ext cx="5775325" cy="1122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09B6AA7-1C6B-E99E-DDC0-2B9E88F5D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6329078"/>
              </p:ext>
            </p:extLst>
          </p:nvPr>
        </p:nvGraphicFramePr>
        <p:xfrm>
          <a:off x="4335463" y="4327525"/>
          <a:ext cx="3521075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38080" imgH="444240" progId="Equation.DSMT4">
                  <p:embed/>
                </p:oleObj>
              </mc:Choice>
              <mc:Fallback>
                <p:oleObj name="Equation" r:id="rId6" imgW="83808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BFCA12C-DC84-C66C-A5AB-5356AE978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35463" y="4327525"/>
                        <a:ext cx="3521075" cy="18669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AAA0800A-C404-EB25-E7AF-69BF30701D99}"/>
              </a:ext>
            </a:extLst>
          </p:cNvPr>
          <p:cNvSpPr/>
          <p:nvPr/>
        </p:nvSpPr>
        <p:spPr>
          <a:xfrm>
            <a:off x="9683099" y="3639580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4E14391-0FAC-5360-BE6C-E26D2C468148}"/>
              </a:ext>
            </a:extLst>
          </p:cNvPr>
          <p:cNvSpPr/>
          <p:nvPr/>
        </p:nvSpPr>
        <p:spPr>
          <a:xfrm>
            <a:off x="10150459" y="4687017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E6890-52D5-F43E-1FE9-0B2BD82797C3}"/>
              </a:ext>
            </a:extLst>
          </p:cNvPr>
          <p:cNvSpPr/>
          <p:nvPr/>
        </p:nvSpPr>
        <p:spPr>
          <a:xfrm>
            <a:off x="11070645" y="4781263"/>
            <a:ext cx="995680" cy="758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B4774A-8660-7DCD-CF41-F3338B63BB39}"/>
              </a:ext>
            </a:extLst>
          </p:cNvPr>
          <p:cNvSpPr/>
          <p:nvPr/>
        </p:nvSpPr>
        <p:spPr>
          <a:xfrm>
            <a:off x="11479829" y="2952761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4143C8B-FB40-24A1-BCE1-F97D05456E0A}"/>
              </a:ext>
            </a:extLst>
          </p:cNvPr>
          <p:cNvSpPr/>
          <p:nvPr/>
        </p:nvSpPr>
        <p:spPr>
          <a:xfrm>
            <a:off x="9050572" y="3310738"/>
            <a:ext cx="2981739" cy="2017643"/>
          </a:xfrm>
          <a:prstGeom prst="ellipse">
            <a:avLst/>
          </a:prstGeom>
          <a:solidFill>
            <a:srgbClr val="4F81BD">
              <a:alpha val="74902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V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5739E6-7596-2348-CF68-AC1EE63993AF}"/>
              </a:ext>
            </a:extLst>
          </p:cNvPr>
          <p:cNvSpPr txBox="1"/>
          <p:nvPr/>
        </p:nvSpPr>
        <p:spPr>
          <a:xfrm>
            <a:off x="7412979" y="1864898"/>
            <a:ext cx="4353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/>
              <a:t>S</a:t>
            </a:r>
            <a:r>
              <a:rPr lang="en-US" sz="2000" dirty="0"/>
              <a:t>: Arbitrary hypothetical closed surface</a:t>
            </a:r>
          </a:p>
          <a:p>
            <a:pPr algn="ctr"/>
            <a:r>
              <a:rPr lang="en-US" sz="2000" dirty="0"/>
              <a:t>(Gaussian surface)</a:t>
            </a:r>
          </a:p>
        </p:txBody>
      </p:sp>
    </p:spTree>
    <p:extLst>
      <p:ext uri="{BB962C8B-B14F-4D97-AF65-F5344CB8AC3E}">
        <p14:creationId xmlns:p14="http://schemas.microsoft.com/office/powerpoint/2010/main" val="131237421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A2FA1-7921-7E07-59B8-4BFA8C258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F45F-FF3F-5FF5-8672-86B5789FE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Flux Density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0878B2-FC1C-B95F-3A7F-C75E71FF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CDB55-E52F-E3A1-70CF-BC7BFF5EB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0703E-DE5F-B01E-6EC6-279F6540A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80</a:t>
            </a:fld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36737CBE-59FE-2FFC-E825-6D528284B6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5682363"/>
              </p:ext>
            </p:extLst>
          </p:nvPr>
        </p:nvGraphicFramePr>
        <p:xfrm>
          <a:off x="1547336" y="1690688"/>
          <a:ext cx="2575560" cy="1236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57200" progId="Equation.DSMT4">
                  <p:embed/>
                </p:oleObj>
              </mc:Choice>
              <mc:Fallback>
                <p:oleObj name="Equation" r:id="rId2" imgW="952200" imgH="457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48528349-32A6-9D8E-BBFB-2D0E0C8212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336" y="1690688"/>
                        <a:ext cx="2575560" cy="1236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8B6417B-C8D3-7B84-0705-BE3AC50053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268419"/>
              </p:ext>
            </p:extLst>
          </p:nvPr>
        </p:nvGraphicFramePr>
        <p:xfrm>
          <a:off x="1110298" y="4272491"/>
          <a:ext cx="3449637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9720" imgH="253800" progId="Equation.DSMT4">
                  <p:embed/>
                </p:oleObj>
              </mc:Choice>
              <mc:Fallback>
                <p:oleObj name="Equation" r:id="rId4" imgW="126972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6737CBE-59FE-2FFC-E825-6D528284B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0298" y="4272491"/>
                        <a:ext cx="3449637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B30227CA-7010-F64B-DE60-C211869FBE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56956"/>
              </p:ext>
            </p:extLst>
          </p:nvPr>
        </p:nvGraphicFramePr>
        <p:xfrm>
          <a:off x="449104" y="3273556"/>
          <a:ext cx="4772025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5080" imgH="241200" progId="Equation.DSMT4">
                  <p:embed/>
                </p:oleObj>
              </mc:Choice>
              <mc:Fallback>
                <p:oleObj name="Equation" r:id="rId6" imgW="1765080" imgH="2412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36737CBE-59FE-2FFC-E825-6D528284B6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104" y="3273556"/>
                        <a:ext cx="4772025" cy="652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4CB14F3-3741-7721-1531-B8455E9A50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748780"/>
              </p:ext>
            </p:extLst>
          </p:nvPr>
        </p:nvGraphicFramePr>
        <p:xfrm>
          <a:off x="1351597" y="5307937"/>
          <a:ext cx="2967038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91880" imgH="253800" progId="Equation.DSMT4">
                  <p:embed/>
                </p:oleObj>
              </mc:Choice>
              <mc:Fallback>
                <p:oleObj name="Equation" r:id="rId8" imgW="1091880" imgH="253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8B6417B-C8D3-7B84-0705-BE3AC50053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1597" y="5307937"/>
                        <a:ext cx="2967038" cy="68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llout: Right Arrow 8">
            <a:extLst>
              <a:ext uri="{FF2B5EF4-FFF2-40B4-BE49-F238E27FC236}">
                <a16:creationId xmlns:a16="http://schemas.microsoft.com/office/drawing/2014/main" id="{A9233E4C-FE14-B0FB-88F7-809820C84A65}"/>
              </a:ext>
            </a:extLst>
          </p:cNvPr>
          <p:cNvSpPr/>
          <p:nvPr/>
        </p:nvSpPr>
        <p:spPr>
          <a:xfrm>
            <a:off x="5836763" y="1983740"/>
            <a:ext cx="711200" cy="4079558"/>
          </a:xfrm>
          <a:prstGeom prst="rightArrowCallout">
            <a:avLst>
              <a:gd name="adj1" fmla="val 42143"/>
              <a:gd name="adj2" fmla="val 39628"/>
              <a:gd name="adj3" fmla="val 31145"/>
              <a:gd name="adj4" fmla="val 38224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59F3184-98AC-F2C3-1FBA-6EE0EF2DBE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75654"/>
              </p:ext>
            </p:extLst>
          </p:nvPr>
        </p:nvGraphicFramePr>
        <p:xfrm>
          <a:off x="7309377" y="4226477"/>
          <a:ext cx="3173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28600" progId="Equation.DSMT4">
                  <p:embed/>
                </p:oleObj>
              </mc:Choice>
              <mc:Fallback>
                <p:oleObj name="Equation" r:id="rId10" imgW="6346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4CB14F3-3741-7721-1531-B8455E9A50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09377" y="4226477"/>
                        <a:ext cx="3173400" cy="1143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7A69745-BD09-76B7-2535-5FA5EFF36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843758"/>
              </p:ext>
            </p:extLst>
          </p:nvPr>
        </p:nvGraphicFramePr>
        <p:xfrm>
          <a:off x="6991677" y="2585776"/>
          <a:ext cx="380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61760" imgH="228600" progId="Equation.DSMT4">
                  <p:embed/>
                </p:oleObj>
              </mc:Choice>
              <mc:Fallback>
                <p:oleObj name="Equation" r:id="rId12" imgW="761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991677" y="2585776"/>
                        <a:ext cx="3808800" cy="1143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00C28C27-A9B3-FEC4-2AA5-D9A1E3B58770}"/>
              </a:ext>
            </a:extLst>
          </p:cNvPr>
          <p:cNvSpPr txBox="1"/>
          <p:nvPr/>
        </p:nvSpPr>
        <p:spPr>
          <a:xfrm>
            <a:off x="7257101" y="1722459"/>
            <a:ext cx="3701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Electric flux density (C/m</a:t>
            </a:r>
            <a:r>
              <a:rPr lang="en-US" sz="2400" baseline="30000" dirty="0">
                <a:sym typeface="Symbol" panose="05050102010706020507" pitchFamily="18" charset="2"/>
              </a:rPr>
              <a:t>2</a:t>
            </a:r>
            <a:r>
              <a:rPr lang="en-US" sz="2400" dirty="0">
                <a:sym typeface="Symbol" panose="05050102010706020507" pitchFamily="18" charset="2"/>
              </a:rPr>
              <a:t>)</a:t>
            </a:r>
            <a:endParaRPr lang="en-US" sz="2400" i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E241A1C-4991-3584-36F0-3ACCD1E91078}"/>
              </a:ext>
            </a:extLst>
          </p:cNvPr>
          <p:cNvSpPr txBox="1"/>
          <p:nvPr/>
        </p:nvSpPr>
        <p:spPr>
          <a:xfrm>
            <a:off x="8320976" y="5673416"/>
            <a:ext cx="2637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anose="05050102010706020507" pitchFamily="18" charset="2"/>
              </a:rPr>
              <a:t>Free charge density</a:t>
            </a:r>
            <a:endParaRPr lang="en-US" sz="2400" i="1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3EDF99E5-54C4-4A28-8254-530A6EBEAB98}"/>
              </a:ext>
            </a:extLst>
          </p:cNvPr>
          <p:cNvSpPr/>
          <p:nvPr/>
        </p:nvSpPr>
        <p:spPr>
          <a:xfrm>
            <a:off x="7431586" y="2160071"/>
            <a:ext cx="359295" cy="609600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F59DCD75-4092-E534-0213-DE5A302C6D6F}"/>
              </a:ext>
            </a:extLst>
          </p:cNvPr>
          <p:cNvSpPr/>
          <p:nvPr/>
        </p:nvSpPr>
        <p:spPr>
          <a:xfrm rot="11815585">
            <a:off x="9301871" y="5172878"/>
            <a:ext cx="359295" cy="609600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1835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4D9A6-3C83-6D59-9F61-7B604BCCD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Susceptibility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7027E-DCDF-45E3-45D6-28BAED129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The polarization vector </a:t>
            </a:r>
            <a:r>
              <a:rPr lang="en-US" b="1" dirty="0"/>
              <a:t>P</a:t>
            </a:r>
            <a:r>
              <a:rPr lang="en-US" dirty="0"/>
              <a:t> in a dielectric material is induced by and depends on the electric field intensity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r>
              <a:rPr lang="en-US" dirty="0"/>
              <a:t>In a </a:t>
            </a:r>
            <a:r>
              <a:rPr lang="en-US" i="1" dirty="0"/>
              <a:t>linear</a:t>
            </a:r>
            <a:r>
              <a:rPr lang="en-US" dirty="0"/>
              <a:t>, </a:t>
            </a:r>
            <a:r>
              <a:rPr lang="en-US" i="1" dirty="0"/>
              <a:t>isotropic</a:t>
            </a:r>
            <a:r>
              <a:rPr lang="en-US" dirty="0"/>
              <a:t> dielectric, this relationship is direct and proportional: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i="1" dirty="0"/>
              <a:t>dimensionless</a:t>
            </a:r>
            <a:r>
              <a:rPr lang="en-US" dirty="0"/>
              <a:t> constant </a:t>
            </a:r>
            <a:r>
              <a:rPr lang="en-US" i="1" dirty="0" err="1"/>
              <a:t>χ</a:t>
            </a:r>
            <a:r>
              <a:rPr lang="en-US" baseline="-25000" dirty="0" err="1"/>
              <a:t>e</a:t>
            </a:r>
            <a:r>
              <a:rPr lang="en-US" dirty="0"/>
              <a:t>​ is called the </a:t>
            </a:r>
            <a:r>
              <a:rPr lang="en-US" b="1" dirty="0"/>
              <a:t>electric susceptibility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A33E1-76D1-C218-480D-5BD052534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0994E-B14C-0290-960C-8CA9CF2D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23807-7A17-33D8-2AD3-0C126D53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3D172B-38BC-5E0A-4E6B-9A40118111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4690105"/>
              </p:ext>
            </p:extLst>
          </p:nvPr>
        </p:nvGraphicFramePr>
        <p:xfrm>
          <a:off x="4228496" y="3593493"/>
          <a:ext cx="3298935" cy="114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60240" imgH="228600" progId="Equation.DSMT4">
                  <p:embed/>
                </p:oleObj>
              </mc:Choice>
              <mc:Fallback>
                <p:oleObj name="Equation" r:id="rId2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28496" y="3593493"/>
                        <a:ext cx="3298935" cy="114193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D515B10-9825-B48E-5BB9-CDF330661EAF}"/>
              </a:ext>
            </a:extLst>
          </p:cNvPr>
          <p:cNvSpPr txBox="1"/>
          <p:nvPr/>
        </p:nvSpPr>
        <p:spPr>
          <a:xfrm>
            <a:off x="6482236" y="4870369"/>
            <a:ext cx="231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Electric susceptibility</a:t>
            </a:r>
            <a:endParaRPr lang="en-US" sz="2400" i="1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35AE55D-C6A0-AFE7-4111-45FECE2B171F}"/>
              </a:ext>
            </a:extLst>
          </p:cNvPr>
          <p:cNvSpPr/>
          <p:nvPr/>
        </p:nvSpPr>
        <p:spPr>
          <a:xfrm rot="8007432">
            <a:off x="6653637" y="4501870"/>
            <a:ext cx="359295" cy="825898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5766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C038D-02AC-FCCA-C113-42151BA18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Permittivity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765DE-6248-606C-E629-AB0D6FB4D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633A-8467-2008-E622-512386969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273DC1-7E6C-A5B5-DBCC-D348A929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1C5FB9E-020A-4AB0-AF30-7E083DFB91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802878"/>
              </p:ext>
            </p:extLst>
          </p:nvPr>
        </p:nvGraphicFramePr>
        <p:xfrm>
          <a:off x="2851963" y="1714216"/>
          <a:ext cx="6488074" cy="655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14600" imgH="253800" progId="Equation.DSMT4">
                  <p:embed/>
                </p:oleObj>
              </mc:Choice>
              <mc:Fallback>
                <p:oleObj name="Equation" r:id="rId2" imgW="251460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1C5FB9E-020A-4AB0-AF30-7E083DFB91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51963" y="1714216"/>
                        <a:ext cx="6488074" cy="655361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0C6B9B5-6C4A-2095-8800-6FC30AA9C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6473848"/>
              </p:ext>
            </p:extLst>
          </p:nvPr>
        </p:nvGraphicFramePr>
        <p:xfrm>
          <a:off x="4520152" y="2598463"/>
          <a:ext cx="3135600" cy="11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400" imgH="177480" progId="Equation.DSMT4">
                  <p:embed/>
                </p:oleObj>
              </mc:Choice>
              <mc:Fallback>
                <p:oleObj name="Equation" r:id="rId4" imgW="4824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C6B9B5-6C4A-2095-8800-6FC30AA9C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0152" y="2598463"/>
                        <a:ext cx="3135600" cy="11536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BF36504-BE1C-057B-0904-792ECC90AD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134478"/>
              </p:ext>
            </p:extLst>
          </p:nvPr>
        </p:nvGraphicFramePr>
        <p:xfrm>
          <a:off x="5015236" y="4048906"/>
          <a:ext cx="2562225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07960" imgH="228600" progId="Equation.DSMT4">
                  <p:embed/>
                </p:oleObj>
              </mc:Choice>
              <mc:Fallback>
                <p:oleObj name="Equation" r:id="rId6" imgW="5079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BF36504-BE1C-057B-0904-792ECC90AD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15236" y="4048906"/>
                        <a:ext cx="2562225" cy="1154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37EA558-88F4-10AE-20E2-A9A29C397A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93495"/>
              </p:ext>
            </p:extLst>
          </p:nvPr>
        </p:nvGraphicFramePr>
        <p:xfrm>
          <a:off x="4803913" y="5203800"/>
          <a:ext cx="32702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47640" imgH="228600" progId="Equation.DSMT4">
                  <p:embed/>
                </p:oleObj>
              </mc:Choice>
              <mc:Fallback>
                <p:oleObj name="Equation" r:id="rId8" imgW="64764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37EA558-88F4-10AE-20E2-A9A29C397A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03913" y="5203800"/>
                        <a:ext cx="3270250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755205B-71E9-4F35-5700-928877661B71}"/>
              </a:ext>
            </a:extLst>
          </p:cNvPr>
          <p:cNvSpPr txBox="1"/>
          <p:nvPr/>
        </p:nvSpPr>
        <p:spPr>
          <a:xfrm>
            <a:off x="1678057" y="5143784"/>
            <a:ext cx="274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Relative permittivity</a:t>
            </a:r>
          </a:p>
          <a:p>
            <a:pPr algn="ctr"/>
            <a:r>
              <a:rPr lang="en-US" sz="2400" dirty="0">
                <a:sym typeface="Symbol" panose="05050102010706020507" pitchFamily="18" charset="2"/>
              </a:rPr>
              <a:t>(dielectric constant)</a:t>
            </a:r>
            <a:endParaRPr lang="en-US" sz="24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868749E-3BC6-C263-E1FA-08F0D6289B93}"/>
              </a:ext>
            </a:extLst>
          </p:cNvPr>
          <p:cNvSpPr/>
          <p:nvPr/>
        </p:nvSpPr>
        <p:spPr>
          <a:xfrm rot="17841923" flipH="1">
            <a:off x="4566073" y="5353949"/>
            <a:ext cx="158119" cy="634351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8C4B96-434C-8805-EA66-45A6256AA34E}"/>
              </a:ext>
            </a:extLst>
          </p:cNvPr>
          <p:cNvSpPr txBox="1"/>
          <p:nvPr/>
        </p:nvSpPr>
        <p:spPr>
          <a:xfrm>
            <a:off x="1686339" y="3901298"/>
            <a:ext cx="2998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(Absolute) permittivity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56322FE-2FDA-3C94-0834-D2626629F32A}"/>
              </a:ext>
            </a:extLst>
          </p:cNvPr>
          <p:cNvSpPr/>
          <p:nvPr/>
        </p:nvSpPr>
        <p:spPr>
          <a:xfrm rot="17577404">
            <a:off x="4786034" y="4036299"/>
            <a:ext cx="221062" cy="685170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09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24A8A-FBF1-6CC3-EDF5-2EC8D1226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Classifications of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BDF3-D6DB-C0E9-458F-194BB2D94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47400" cy="4351338"/>
          </a:xfrm>
        </p:spPr>
        <p:txBody>
          <a:bodyPr>
            <a:normAutofit/>
          </a:bodyPr>
          <a:lstStyle/>
          <a:p>
            <a:r>
              <a:rPr lang="en-US" dirty="0"/>
              <a:t> A medium is </a:t>
            </a:r>
            <a:r>
              <a:rPr lang="en-US" b="1" dirty="0"/>
              <a:t>linear</a:t>
            </a:r>
            <a:r>
              <a:rPr lang="en-US" dirty="0"/>
              <a:t> if its electric susceptibility </a:t>
            </a:r>
            <a:r>
              <a:rPr lang="en-US" i="1" dirty="0" err="1"/>
              <a:t>χ</a:t>
            </a:r>
            <a:r>
              <a:rPr lang="en-US" baseline="-25000" dirty="0" err="1"/>
              <a:t>e</a:t>
            </a:r>
            <a:r>
              <a:rPr lang="en-US" dirty="0"/>
              <a:t>​ is </a:t>
            </a:r>
            <a:r>
              <a:rPr lang="en-US" i="1" dirty="0"/>
              <a:t>independent</a:t>
            </a:r>
            <a:r>
              <a:rPr lang="en-US" dirty="0"/>
              <a:t> of the </a:t>
            </a:r>
            <a:r>
              <a:rPr lang="en-US" i="1" dirty="0"/>
              <a:t>electric field magnitude</a:t>
            </a:r>
            <a:r>
              <a:rPr lang="en-US" dirty="0"/>
              <a:t>; the polarization vector </a:t>
            </a:r>
            <a:r>
              <a:rPr lang="en-US" b="1" dirty="0"/>
              <a:t>P</a:t>
            </a:r>
            <a:r>
              <a:rPr lang="en-US" dirty="0"/>
              <a:t> is proportional to the field 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dirty="0" err="1"/>
              <a:t>i.e</a:t>
            </a:r>
            <a:r>
              <a:rPr lang="en-US" dirty="0"/>
              <a:t> </a:t>
            </a:r>
            <a:r>
              <a:rPr lang="en-US" b="1" dirty="0"/>
              <a:t>P</a:t>
            </a:r>
            <a:r>
              <a:rPr lang="en-US" dirty="0"/>
              <a:t> ∝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r>
              <a:rPr lang="en-US" dirty="0"/>
              <a:t>A medium is </a:t>
            </a:r>
            <a:r>
              <a:rPr lang="en-US" b="1" dirty="0"/>
              <a:t>homogeneous</a:t>
            </a:r>
            <a:r>
              <a:rPr lang="en-US" dirty="0"/>
              <a:t> if its electric susceptibility is </a:t>
            </a:r>
            <a:r>
              <a:rPr lang="en-US" i="1" dirty="0"/>
              <a:t>independent</a:t>
            </a:r>
            <a:r>
              <a:rPr lang="en-US" dirty="0"/>
              <a:t> of </a:t>
            </a:r>
            <a:r>
              <a:rPr lang="en-US" i="1" dirty="0"/>
              <a:t>position</a:t>
            </a:r>
            <a:r>
              <a:rPr lang="en-US" dirty="0"/>
              <a:t>.</a:t>
            </a:r>
          </a:p>
          <a:p>
            <a:r>
              <a:rPr lang="en-US" dirty="0"/>
              <a:t>A medium is </a:t>
            </a:r>
            <a:r>
              <a:rPr lang="en-US" b="1" dirty="0"/>
              <a:t>isotropic</a:t>
            </a:r>
            <a:r>
              <a:rPr lang="en-US" dirty="0"/>
              <a:t> if its electric susceptibility is </a:t>
            </a:r>
            <a:r>
              <a:rPr lang="en-US" i="1" dirty="0"/>
              <a:t>independent</a:t>
            </a:r>
            <a:r>
              <a:rPr lang="en-US" dirty="0"/>
              <a:t> of </a:t>
            </a:r>
            <a:r>
              <a:rPr lang="en-US" i="1" dirty="0"/>
              <a:t>direction</a:t>
            </a:r>
            <a:r>
              <a:rPr lang="en-US" dirty="0"/>
              <a:t>; the polarization vector </a:t>
            </a:r>
            <a:r>
              <a:rPr lang="en-US" b="1" dirty="0"/>
              <a:t>P</a:t>
            </a:r>
            <a:r>
              <a:rPr lang="en-US" dirty="0"/>
              <a:t> is parallel to the field </a:t>
            </a:r>
            <a:r>
              <a:rPr lang="en-US" b="1" dirty="0"/>
              <a:t>E</a:t>
            </a:r>
            <a:r>
              <a:rPr lang="en-US" dirty="0"/>
              <a:t>.</a:t>
            </a:r>
          </a:p>
          <a:p>
            <a:r>
              <a:rPr lang="en-US" dirty="0"/>
              <a:t> A </a:t>
            </a:r>
            <a:r>
              <a:rPr lang="en-US" i="1" dirty="0"/>
              <a:t>linear</a:t>
            </a:r>
            <a:r>
              <a:rPr lang="en-US" dirty="0"/>
              <a:t>, </a:t>
            </a:r>
            <a:r>
              <a:rPr lang="en-US" i="1" dirty="0"/>
              <a:t>homogeneous</a:t>
            </a:r>
            <a:r>
              <a:rPr lang="en-US" dirty="0"/>
              <a:t>, and </a:t>
            </a:r>
            <a:r>
              <a:rPr lang="en-US" i="1" dirty="0"/>
              <a:t>isotropic</a:t>
            </a:r>
            <a:r>
              <a:rPr lang="en-US" dirty="0"/>
              <a:t> medium is called a </a:t>
            </a:r>
            <a:r>
              <a:rPr lang="en-US" b="1" dirty="0"/>
              <a:t>simple</a:t>
            </a:r>
            <a:r>
              <a:rPr lang="en-US" dirty="0"/>
              <a:t> medium. The electric susceptibility of a simple medium is a </a:t>
            </a:r>
            <a:r>
              <a:rPr lang="en-US" i="1" dirty="0"/>
              <a:t>constant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7BFE1-66FE-8638-62C8-B9902D339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DE595-344A-363D-864E-9A0E6F56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A371-670B-D60F-A05F-32E0D1872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1375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D2AC-1320-8D49-CFCF-2845496A5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Analytical Complexity of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745A-78C4-27F8-B3C5-CB35CF29A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properties of a medium directly impact the complexity of solving electromagnetic problems.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D3335-03A4-20A4-3050-1545A11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D677D-10EC-FA03-792E-208E3299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30777-51B9-831A-E7BB-1335B6BB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78D824-F17B-688B-59CF-9DB4F1489054}"/>
              </a:ext>
            </a:extLst>
          </p:cNvPr>
          <p:cNvSpPr txBox="1"/>
          <p:nvPr/>
        </p:nvSpPr>
        <p:spPr>
          <a:xfrm>
            <a:off x="2118262" y="3411210"/>
            <a:ext cx="30075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Simplifies analysis</a:t>
            </a: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Linear</a:t>
            </a: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Homogeneous</a:t>
            </a:r>
          </a:p>
          <a:p>
            <a:pPr algn="ctr"/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Isotropic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3323A1-0C46-6BD4-CBA8-5E0056304F39}"/>
              </a:ext>
            </a:extLst>
          </p:cNvPr>
          <p:cNvSpPr txBox="1"/>
          <p:nvPr/>
        </p:nvSpPr>
        <p:spPr>
          <a:xfrm>
            <a:off x="6160770" y="3429000"/>
            <a:ext cx="576632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u="sng" dirty="0"/>
              <a:t>Increases complexity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Nonlinear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Inhomogeneous (Non-homogeneous)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Anisotropic</a:t>
            </a:r>
          </a:p>
        </p:txBody>
      </p:sp>
    </p:spTree>
    <p:extLst>
      <p:ext uri="{BB962C8B-B14F-4D97-AF65-F5344CB8AC3E}">
        <p14:creationId xmlns:p14="http://schemas.microsoft.com/office/powerpoint/2010/main" val="230802747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A8269-69DD-70F3-64DC-70EDBB9B5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DB407-D474-A9A3-1690-74B84A010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Susceptibility in Anisotropic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98CE2-3754-4F93-9ACE-A568AFDB1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44000" cy="4351338"/>
          </a:xfrm>
        </p:spPr>
        <p:txBody>
          <a:bodyPr>
            <a:normAutofit/>
          </a:bodyPr>
          <a:lstStyle/>
          <a:p>
            <a:r>
              <a:rPr lang="en-US" dirty="0"/>
              <a:t>In materials where susceptibility is </a:t>
            </a:r>
            <a:r>
              <a:rPr lang="en-US" i="1" dirty="0"/>
              <a:t>anisotropic</a:t>
            </a:r>
            <a:r>
              <a:rPr lang="en-US" dirty="0"/>
              <a:t> (different depending on direction), susceptibility is represented as a </a:t>
            </a:r>
            <a:r>
              <a:rPr lang="en-US" i="1" dirty="0"/>
              <a:t>tensor</a:t>
            </a:r>
            <a:r>
              <a:rPr lang="en-US" dirty="0"/>
              <a:t> known as the </a:t>
            </a:r>
            <a:r>
              <a:rPr lang="en-US" b="1" dirty="0"/>
              <a:t>electric susceptibility tensor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AAE2B-ABF2-4CA1-C30C-A2D119049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094B0-FC0C-D580-7560-E39942D8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CEC2E-713D-8FA5-B377-E908555F1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85</a:t>
            </a:fld>
            <a:endParaRPr 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2B8873B-D896-76BD-3282-5C02FA7B8B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296615"/>
              </p:ext>
            </p:extLst>
          </p:nvPr>
        </p:nvGraphicFramePr>
        <p:xfrm>
          <a:off x="2024063" y="3305175"/>
          <a:ext cx="26479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47640" imgH="228600" progId="Equation.DSMT4">
                  <p:embed/>
                </p:oleObj>
              </mc:Choice>
              <mc:Fallback>
                <p:oleObj name="Equation" r:id="rId2" imgW="64764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602CCFF-DAA4-00DB-C9BF-A9FB8D21BF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024063" y="3305175"/>
                        <a:ext cx="2647950" cy="93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1B8D0BCA-2252-B6A6-DE7B-0D3BEA367E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516016"/>
              </p:ext>
            </p:extLst>
          </p:nvPr>
        </p:nvGraphicFramePr>
        <p:xfrm>
          <a:off x="6423025" y="3027363"/>
          <a:ext cx="2919413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711000" progId="Equation.DSMT4">
                  <p:embed/>
                </p:oleObj>
              </mc:Choice>
              <mc:Fallback>
                <p:oleObj name="Equation" r:id="rId4" imgW="1358640" imgH="7110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B8873B-D896-76BD-3282-5C02FA7B8B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23025" y="3027363"/>
                        <a:ext cx="2919413" cy="153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5B18AF-C081-8913-B838-4716ABB7057A}"/>
              </a:ext>
            </a:extLst>
          </p:cNvPr>
          <p:cNvCxnSpPr>
            <a:cxnSpLocks/>
          </p:cNvCxnSpPr>
          <p:nvPr/>
        </p:nvCxnSpPr>
        <p:spPr>
          <a:xfrm flipV="1">
            <a:off x="9895566" y="2529549"/>
            <a:ext cx="1058823" cy="2235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4EEA1D4-C48C-DA8D-2C41-249EEA43D03B}"/>
              </a:ext>
            </a:extLst>
          </p:cNvPr>
          <p:cNvCxnSpPr>
            <a:cxnSpLocks/>
          </p:cNvCxnSpPr>
          <p:nvPr/>
        </p:nvCxnSpPr>
        <p:spPr>
          <a:xfrm flipV="1">
            <a:off x="9882866" y="2045519"/>
            <a:ext cx="1074063" cy="71517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3DEAE37-DF88-52B1-1C50-9E7EE72A315E}"/>
              </a:ext>
            </a:extLst>
          </p:cNvPr>
          <p:cNvSpPr txBox="1"/>
          <p:nvPr/>
        </p:nvSpPr>
        <p:spPr>
          <a:xfrm>
            <a:off x="10875649" y="2297106"/>
            <a:ext cx="47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ym typeface="Symbol" panose="05050102010706020507" pitchFamily="18" charset="2"/>
              </a:rPr>
              <a:t>E</a:t>
            </a:r>
            <a:endParaRPr lang="en-US" sz="2400" b="1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8F7B6A-F63E-AC4B-DCB3-202AD4A109E8}"/>
              </a:ext>
            </a:extLst>
          </p:cNvPr>
          <p:cNvSpPr txBox="1"/>
          <p:nvPr/>
        </p:nvSpPr>
        <p:spPr>
          <a:xfrm>
            <a:off x="10438138" y="1767972"/>
            <a:ext cx="47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ym typeface="Symbol" panose="05050102010706020507" pitchFamily="18" charset="2"/>
              </a:rPr>
              <a:t>P</a:t>
            </a:r>
            <a:endParaRPr lang="en-US" sz="2400" b="1" i="1" dirty="0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0AF2148-0701-8AEE-61BF-B0EBA86F9A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36194"/>
              </p:ext>
            </p:extLst>
          </p:nvPr>
        </p:nvGraphicFramePr>
        <p:xfrm>
          <a:off x="1230312" y="4432300"/>
          <a:ext cx="4702175" cy="170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68480" imgH="711000" progId="Equation.DSMT4">
                  <p:embed/>
                </p:oleObj>
              </mc:Choice>
              <mc:Fallback>
                <p:oleObj name="Equation" r:id="rId6" imgW="1968480" imgH="7110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1B8D0BCA-2252-B6A6-DE7B-0D3BEA367E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30312" y="4432300"/>
                        <a:ext cx="4702175" cy="1700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57115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A5DCC-E487-469E-79E8-7DC68F99F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20BAD-A0AA-C3A4-5C01-1DEE281E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Permittivity in Anisotropic 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3EF85-D365-B3AC-F056-2F53E9D67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85902-8D6A-C84A-5A1E-65762E78A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EB235-C037-A265-F30C-1893BA3E9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86</a:t>
            </a:fld>
            <a:endParaRPr lang="en-US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DE96E65-4EA1-E74B-BA8D-3BD378A4C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988876"/>
              </p:ext>
            </p:extLst>
          </p:nvPr>
        </p:nvGraphicFramePr>
        <p:xfrm>
          <a:off x="984900" y="1901089"/>
          <a:ext cx="3053700" cy="1153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69800" imgH="177480" progId="Equation.DSMT4">
                  <p:embed/>
                </p:oleObj>
              </mc:Choice>
              <mc:Fallback>
                <p:oleObj name="Equation" r:id="rId2" imgW="46980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0C6B9B5-6C4A-2095-8800-6FC30AA9CF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84900" y="1901089"/>
                        <a:ext cx="3053700" cy="11536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DCF9425-098B-E0CA-835B-4C01EFE5C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311444"/>
              </p:ext>
            </p:extLst>
          </p:nvPr>
        </p:nvGraphicFramePr>
        <p:xfrm>
          <a:off x="4561647" y="1448332"/>
          <a:ext cx="4594363" cy="2059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87240" imgH="711000" progId="Equation.DSMT4">
                  <p:embed/>
                </p:oleObj>
              </mc:Choice>
              <mc:Fallback>
                <p:oleObj name="Equation" r:id="rId4" imgW="1587240" imgH="7110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AB81323-0DCE-583E-A43D-4E247697D5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1647" y="1448332"/>
                        <a:ext cx="4594363" cy="20591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EB25740-52F4-1D45-1512-CF9DF221AB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279769"/>
              </p:ext>
            </p:extLst>
          </p:nvPr>
        </p:nvGraphicFramePr>
        <p:xfrm>
          <a:off x="9982200" y="2103085"/>
          <a:ext cx="2083904" cy="749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4680" imgH="228600" progId="Equation.DSMT4">
                  <p:embed/>
                </p:oleObj>
              </mc:Choice>
              <mc:Fallback>
                <p:oleObj name="Equation" r:id="rId6" imgW="63468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A3BB17F-8113-5A08-2DED-CC8C1BAA5C3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982200" y="2103085"/>
                        <a:ext cx="2083904" cy="749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679F0974-0210-C3A9-3A7D-537EBE4C6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84811"/>
              </p:ext>
            </p:extLst>
          </p:nvPr>
        </p:nvGraphicFramePr>
        <p:xfrm>
          <a:off x="1198043" y="4082094"/>
          <a:ext cx="2666700" cy="177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66680" imgH="711000" progId="Equation.DSMT4">
                  <p:embed/>
                </p:oleObj>
              </mc:Choice>
              <mc:Fallback>
                <p:oleObj name="Equation" r:id="rId8" imgW="106668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98043" y="4082094"/>
                        <a:ext cx="2666700" cy="177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5DEE932-60F9-A5A0-F713-924AB570A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750844"/>
              </p:ext>
            </p:extLst>
          </p:nvPr>
        </p:nvGraphicFramePr>
        <p:xfrm>
          <a:off x="4949273" y="4043158"/>
          <a:ext cx="2635200" cy="177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54080" imgH="711000" progId="Equation.DSMT4">
                  <p:embed/>
                </p:oleObj>
              </mc:Choice>
              <mc:Fallback>
                <p:oleObj name="Equation" r:id="rId10" imgW="1054080" imgH="7110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679F0974-0210-C3A9-3A7D-537EBE4C6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949273" y="4043158"/>
                        <a:ext cx="2635200" cy="177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70F052B-89DD-A68D-DA17-062A7D7D3C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972566"/>
              </p:ext>
            </p:extLst>
          </p:nvPr>
        </p:nvGraphicFramePr>
        <p:xfrm>
          <a:off x="8823450" y="4082094"/>
          <a:ext cx="2317500" cy="177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27000" imgH="711000" progId="Equation.DSMT4">
                  <p:embed/>
                </p:oleObj>
              </mc:Choice>
              <mc:Fallback>
                <p:oleObj name="Equation" r:id="rId12" imgW="92700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823450" y="4082094"/>
                        <a:ext cx="2317500" cy="177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79D8C7A4-727A-0B68-C6FB-D27D61842748}"/>
              </a:ext>
            </a:extLst>
          </p:cNvPr>
          <p:cNvSpPr txBox="1"/>
          <p:nvPr/>
        </p:nvSpPr>
        <p:spPr>
          <a:xfrm>
            <a:off x="1686339" y="5820658"/>
            <a:ext cx="217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Biaxial medium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B37C90-4756-852E-4157-4F2E5AD9BA41}"/>
              </a:ext>
            </a:extLst>
          </p:cNvPr>
          <p:cNvSpPr txBox="1"/>
          <p:nvPr/>
        </p:nvSpPr>
        <p:spPr>
          <a:xfrm>
            <a:off x="5346434" y="5820657"/>
            <a:ext cx="231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Uniaxial medium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70A1EA-1B61-052A-78CB-521492F2CE8F}"/>
              </a:ext>
            </a:extLst>
          </p:cNvPr>
          <p:cNvSpPr txBox="1"/>
          <p:nvPr/>
        </p:nvSpPr>
        <p:spPr>
          <a:xfrm>
            <a:off x="9033851" y="5877139"/>
            <a:ext cx="2419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Isotropic medium</a:t>
            </a:r>
          </a:p>
        </p:txBody>
      </p:sp>
    </p:spTree>
    <p:extLst>
      <p:ext uri="{BB962C8B-B14F-4D97-AF65-F5344CB8AC3E}">
        <p14:creationId xmlns:p14="http://schemas.microsoft.com/office/powerpoint/2010/main" val="6637143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D78C-E372-CE7C-F667-B7175BB8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88C69-8262-B1F3-919F-22DB8D522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Under an extremely strong electric field, the electrons can be pulled completely out of the molecules, even in an ideal dielectric.</a:t>
            </a:r>
          </a:p>
          <a:p>
            <a:r>
              <a:rPr lang="en-US" dirty="0"/>
              <a:t>These freed electrons accelerate, colliding violently with the material's molecular lattice.</a:t>
            </a:r>
          </a:p>
          <a:p>
            <a:r>
              <a:rPr lang="en-US" dirty="0"/>
              <a:t>These high-energy collisions create more free electrons through an avalanche ionization effect.</a:t>
            </a:r>
          </a:p>
          <a:p>
            <a:r>
              <a:rPr lang="en-US" dirty="0"/>
              <a:t>This process causes permanent damage (dislocations, cracking) to the material's structure.</a:t>
            </a:r>
          </a:p>
          <a:p>
            <a:r>
              <a:rPr lang="en-US" dirty="0"/>
              <a:t>The material undergoes a catastrophic transition from an insulator to a conductor, potentially resulting in large, destructive currents.</a:t>
            </a:r>
          </a:p>
          <a:p>
            <a:r>
              <a:rPr lang="en-US" dirty="0"/>
              <a:t>This entire failure phenomenon is known as </a:t>
            </a:r>
            <a:r>
              <a:rPr lang="en-US" b="1" dirty="0"/>
              <a:t>dielectric breakdown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18D8B-0C5C-1022-1143-8FDA2428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F9B68-875B-7502-FA11-550B5CE77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465EA-2453-3DC2-45F2-A53205CA4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1948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F1EBE-F890-D7B8-3840-D98792F8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Strength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7EB9E-6F08-5CF9-8B6C-F331D2E88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maximum electric field intensity that a dielectric material can withstand without breakdown is the </a:t>
            </a:r>
            <a:r>
              <a:rPr lang="en-US" b="1" dirty="0"/>
              <a:t>dielectric strength </a:t>
            </a:r>
            <a:r>
              <a:rPr lang="en-US" dirty="0"/>
              <a:t>of the material.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3E275-4FC8-7A90-77E3-DF160B9DA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5C8B-B920-F47B-09A4-A61C51F7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850648-854E-927F-8E1A-D9601A9B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414B561-64F4-1D5A-B11A-6121CA1179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659348"/>
              </p:ext>
            </p:extLst>
          </p:nvPr>
        </p:nvGraphicFramePr>
        <p:xfrm>
          <a:off x="2877930" y="2781977"/>
          <a:ext cx="643613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9915">
                  <a:extLst>
                    <a:ext uri="{9D8B030D-6E8A-4147-A177-3AD203B41FA5}">
                      <a16:colId xmlns:a16="http://schemas.microsoft.com/office/drawing/2014/main" val="4221323041"/>
                    </a:ext>
                  </a:extLst>
                </a:gridCol>
                <a:gridCol w="1279317">
                  <a:extLst>
                    <a:ext uri="{9D8B030D-6E8A-4147-A177-3AD203B41FA5}">
                      <a16:colId xmlns:a16="http://schemas.microsoft.com/office/drawing/2014/main" val="4284210476"/>
                    </a:ext>
                  </a:extLst>
                </a:gridCol>
                <a:gridCol w="2046907">
                  <a:extLst>
                    <a:ext uri="{9D8B030D-6E8A-4147-A177-3AD203B41FA5}">
                      <a16:colId xmlns:a16="http://schemas.microsoft.com/office/drawing/2014/main" val="33906453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Dielectric Constant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Dielectric Strength (MV/m)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06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Air (atmospheric pressure)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7303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Mineral oil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5907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2 - 4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8546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Polystyrene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98125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Rubber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 – 4.0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7552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 –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4681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379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8687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CDF08-89EB-856A-9080-BC7B49D6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50B66-4C41-3B1D-BDE9-3672B5DCF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539BCC-1B32-48BA-9479-C9633BF95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0ADF7-C765-3493-D71B-2928002AD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89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D90D5C-D442-A68D-9096-61C8196861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134054"/>
              </p:ext>
            </p:extLst>
          </p:nvPr>
        </p:nvGraphicFramePr>
        <p:xfrm>
          <a:off x="3536690" y="1895613"/>
          <a:ext cx="2522023" cy="858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203040" progId="Equation.DSMT4">
                  <p:embed/>
                </p:oleObj>
              </mc:Choice>
              <mc:Fallback>
                <p:oleObj name="Equation" r:id="rId2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6690" y="1895613"/>
                        <a:ext cx="2522023" cy="85856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2B82355-A6A1-74C7-9318-BBF679CF4D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1198"/>
              </p:ext>
            </p:extLst>
          </p:nvPr>
        </p:nvGraphicFramePr>
        <p:xfrm>
          <a:off x="3214965" y="3478213"/>
          <a:ext cx="316547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49160" imgH="380880" progId="Equation.DSMT4">
                  <p:embed/>
                </p:oleObj>
              </mc:Choice>
              <mc:Fallback>
                <p:oleObj name="Equation" r:id="rId4" imgW="749160" imgH="3808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D90D5C-D442-A68D-9096-61C8196861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14965" y="3478213"/>
                        <a:ext cx="3165475" cy="16097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7466009-D4B2-166C-9465-67006D392D57}"/>
              </a:ext>
            </a:extLst>
          </p:cNvPr>
          <p:cNvSpPr txBox="1"/>
          <p:nvPr/>
        </p:nvSpPr>
        <p:spPr>
          <a:xfrm>
            <a:off x="9304541" y="4944415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S</a:t>
            </a:r>
            <a:endParaRPr lang="en-US" sz="2800" baseline="-250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E631558-23FA-5170-384E-2AF8DEB8C3A2}"/>
              </a:ext>
            </a:extLst>
          </p:cNvPr>
          <p:cNvSpPr/>
          <p:nvPr/>
        </p:nvSpPr>
        <p:spPr>
          <a:xfrm>
            <a:off x="9643343" y="3540190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386AFE4-E817-6A19-25CD-B6CC1104F667}"/>
              </a:ext>
            </a:extLst>
          </p:cNvPr>
          <p:cNvSpPr/>
          <p:nvPr/>
        </p:nvSpPr>
        <p:spPr>
          <a:xfrm>
            <a:off x="10110703" y="4587627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0A29B50-78C0-BCB5-B463-0B73AD485271}"/>
              </a:ext>
            </a:extLst>
          </p:cNvPr>
          <p:cNvSpPr/>
          <p:nvPr/>
        </p:nvSpPr>
        <p:spPr>
          <a:xfrm>
            <a:off x="11030889" y="4681873"/>
            <a:ext cx="995680" cy="75858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A2955C2-64E3-AA34-E974-1E1A28EBF11B}"/>
              </a:ext>
            </a:extLst>
          </p:cNvPr>
          <p:cNvSpPr/>
          <p:nvPr/>
        </p:nvSpPr>
        <p:spPr>
          <a:xfrm>
            <a:off x="11440073" y="2853371"/>
            <a:ext cx="573421" cy="4282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q</a:t>
            </a:r>
            <a:r>
              <a:rPr lang="en-US" baseline="-25000" dirty="0"/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CFAD1E5-D0E5-256F-4A9F-4150E9AFFA4E}"/>
              </a:ext>
            </a:extLst>
          </p:cNvPr>
          <p:cNvSpPr/>
          <p:nvPr/>
        </p:nvSpPr>
        <p:spPr>
          <a:xfrm>
            <a:off x="9010816" y="3211348"/>
            <a:ext cx="2981739" cy="2017643"/>
          </a:xfrm>
          <a:prstGeom prst="ellipse">
            <a:avLst/>
          </a:prstGeom>
          <a:solidFill>
            <a:srgbClr val="4F81BD">
              <a:alpha val="74902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V</a:t>
            </a:r>
            <a:r>
              <a:rPr lang="en-US" sz="2800" i="1" dirty="0">
                <a:sym typeface="Symbol" panose="05050102010706020507" pitchFamily="18" charset="2"/>
              </a:rPr>
              <a:t></a:t>
            </a:r>
            <a:endParaRPr lang="en-US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4E6D78-3DB8-719E-0EBB-60272F8A23FE}"/>
              </a:ext>
            </a:extLst>
          </p:cNvPr>
          <p:cNvSpPr txBox="1"/>
          <p:nvPr/>
        </p:nvSpPr>
        <p:spPr>
          <a:xfrm>
            <a:off x="565248" y="3711186"/>
            <a:ext cx="2178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Integral form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80E581-FDFC-0ED3-584F-F255F1286A57}"/>
              </a:ext>
            </a:extLst>
          </p:cNvPr>
          <p:cNvSpPr txBox="1"/>
          <p:nvPr/>
        </p:nvSpPr>
        <p:spPr>
          <a:xfrm>
            <a:off x="565248" y="1989352"/>
            <a:ext cx="2406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Differential form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D50430-A881-BCA3-855F-07001BFDCEE3}"/>
              </a:ext>
            </a:extLst>
          </p:cNvPr>
          <p:cNvSpPr txBox="1"/>
          <p:nvPr/>
        </p:nvSpPr>
        <p:spPr>
          <a:xfrm>
            <a:off x="6851753" y="1593375"/>
            <a:ext cx="270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Volume density of free charges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3BAAB22-C39D-828B-51F6-6D3DF49173DE}"/>
              </a:ext>
            </a:extLst>
          </p:cNvPr>
          <p:cNvCxnSpPr>
            <a:cxnSpLocks/>
          </p:cNvCxnSpPr>
          <p:nvPr/>
        </p:nvCxnSpPr>
        <p:spPr>
          <a:xfrm flipH="1">
            <a:off x="5943600" y="1971629"/>
            <a:ext cx="1120170" cy="4793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D94C6F2-AE1E-F88D-DDD8-4095147A5CCA}"/>
              </a:ext>
            </a:extLst>
          </p:cNvPr>
          <p:cNvCxnSpPr>
            <a:cxnSpLocks/>
          </p:cNvCxnSpPr>
          <p:nvPr/>
        </p:nvCxnSpPr>
        <p:spPr>
          <a:xfrm flipH="1">
            <a:off x="6271592" y="3087387"/>
            <a:ext cx="792178" cy="662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8994D37-B088-89A2-ED13-7078EFE60D57}"/>
              </a:ext>
            </a:extLst>
          </p:cNvPr>
          <p:cNvSpPr txBox="1"/>
          <p:nvPr/>
        </p:nvSpPr>
        <p:spPr>
          <a:xfrm>
            <a:off x="6851753" y="2711681"/>
            <a:ext cx="2178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ym typeface="Symbol" panose="05050102010706020507" pitchFamily="18" charset="2"/>
              </a:rPr>
              <a:t>Net enclosed free charge</a:t>
            </a:r>
          </a:p>
        </p:txBody>
      </p:sp>
    </p:spTree>
    <p:extLst>
      <p:ext uri="{BB962C8B-B14F-4D97-AF65-F5344CB8AC3E}">
        <p14:creationId xmlns:p14="http://schemas.microsoft.com/office/powerpoint/2010/main" val="2262222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4107F-EA54-C407-698D-D5A69D9E6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Property of Electrostatic Field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794BA-C003-48B2-2462-54B825998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ED4FB9-A78B-1A5C-6D05-4EF5DF85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A9F2C-F443-670F-9F88-4AAE19707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7A02ECA-7BFB-E6EA-22A4-BB0FFA66E0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260622"/>
              </p:ext>
            </p:extLst>
          </p:nvPr>
        </p:nvGraphicFramePr>
        <p:xfrm>
          <a:off x="838200" y="1613377"/>
          <a:ext cx="2387520" cy="70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96880" imgH="177480" progId="Equation.DSMT4">
                  <p:embed/>
                </p:oleObj>
              </mc:Choice>
              <mc:Fallback>
                <p:oleObj name="Equation" r:id="rId2" imgW="596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1613377"/>
                        <a:ext cx="2387520" cy="70992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7A05D2D-7C9F-B5D0-13B5-ECE40D881F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880717"/>
              </p:ext>
            </p:extLst>
          </p:nvPr>
        </p:nvGraphicFramePr>
        <p:xfrm>
          <a:off x="838200" y="2623502"/>
          <a:ext cx="4063680" cy="1523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380880" progId="Equation.DSMT4">
                  <p:embed/>
                </p:oleObj>
              </mc:Choice>
              <mc:Fallback>
                <p:oleObj name="Equation" r:id="rId4" imgW="1015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8200" y="2623502"/>
                        <a:ext cx="4063680" cy="15235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FC72FD3-E4AD-AF06-DE7A-8037371389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961534"/>
              </p:ext>
            </p:extLst>
          </p:nvPr>
        </p:nvGraphicFramePr>
        <p:xfrm>
          <a:off x="4597400" y="4233863"/>
          <a:ext cx="2995613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380880" progId="Equation.DSMT4">
                  <p:embed/>
                </p:oleObj>
              </mc:Choice>
              <mc:Fallback>
                <p:oleObj name="Equation" r:id="rId6" imgW="68580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7A05D2D-7C9F-B5D0-13B5-ECE40D881F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7400" y="4233863"/>
                        <a:ext cx="2995613" cy="16637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A902BE9-0C92-2AFE-4056-DC7C23FA60AE}"/>
              </a:ext>
            </a:extLst>
          </p:cNvPr>
          <p:cNvSpPr/>
          <p:nvPr/>
        </p:nvSpPr>
        <p:spPr>
          <a:xfrm>
            <a:off x="8610600" y="2457166"/>
            <a:ext cx="3398452" cy="1943667"/>
          </a:xfrm>
          <a:custGeom>
            <a:avLst/>
            <a:gdLst>
              <a:gd name="connsiteX0" fmla="*/ 2062563 w 3398452"/>
              <a:gd name="connsiteY0" fmla="*/ 11401 h 1943667"/>
              <a:gd name="connsiteX1" fmla="*/ 1188803 w 3398452"/>
              <a:gd name="connsiteY1" fmla="*/ 367001 h 1943667"/>
              <a:gd name="connsiteX2" fmla="*/ 365843 w 3398452"/>
              <a:gd name="connsiteY2" fmla="*/ 326361 h 1943667"/>
              <a:gd name="connsiteX3" fmla="*/ 61043 w 3398452"/>
              <a:gd name="connsiteY3" fmla="*/ 1383001 h 1943667"/>
              <a:gd name="connsiteX4" fmla="*/ 1524083 w 3398452"/>
              <a:gd name="connsiteY4" fmla="*/ 1931641 h 1943667"/>
              <a:gd name="connsiteX5" fmla="*/ 3271603 w 3398452"/>
              <a:gd name="connsiteY5" fmla="*/ 885161 h 1943667"/>
              <a:gd name="connsiteX6" fmla="*/ 3129363 w 3398452"/>
              <a:gd name="connsiteY6" fmla="*/ 163801 h 1943667"/>
              <a:gd name="connsiteX7" fmla="*/ 2062563 w 3398452"/>
              <a:gd name="connsiteY7" fmla="*/ 11401 h 1943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8452" h="1943667">
                <a:moveTo>
                  <a:pt x="2062563" y="11401"/>
                </a:moveTo>
                <a:cubicBezTo>
                  <a:pt x="1739136" y="45268"/>
                  <a:pt x="1471590" y="314508"/>
                  <a:pt x="1188803" y="367001"/>
                </a:cubicBezTo>
                <a:cubicBezTo>
                  <a:pt x="906016" y="419494"/>
                  <a:pt x="553803" y="157028"/>
                  <a:pt x="365843" y="326361"/>
                </a:cubicBezTo>
                <a:cubicBezTo>
                  <a:pt x="177883" y="495694"/>
                  <a:pt x="-131997" y="1115454"/>
                  <a:pt x="61043" y="1383001"/>
                </a:cubicBezTo>
                <a:cubicBezTo>
                  <a:pt x="254083" y="1650548"/>
                  <a:pt x="988990" y="2014614"/>
                  <a:pt x="1524083" y="1931641"/>
                </a:cubicBezTo>
                <a:cubicBezTo>
                  <a:pt x="2059176" y="1848668"/>
                  <a:pt x="3004056" y="1179801"/>
                  <a:pt x="3271603" y="885161"/>
                </a:cubicBezTo>
                <a:cubicBezTo>
                  <a:pt x="3539150" y="590521"/>
                  <a:pt x="3330870" y="311121"/>
                  <a:pt x="3129363" y="163801"/>
                </a:cubicBezTo>
                <a:cubicBezTo>
                  <a:pt x="2927856" y="16481"/>
                  <a:pt x="2385990" y="-22466"/>
                  <a:pt x="2062563" y="11401"/>
                </a:cubicBezTo>
                <a:close/>
              </a:path>
            </a:pathLst>
          </a:custGeom>
          <a:solidFill>
            <a:srgbClr val="4F81BD">
              <a:alpha val="74902"/>
            </a:srgbClr>
          </a:solidFill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/>
              <a:t>S</a:t>
            </a:r>
            <a:endParaRPr lang="en-US" sz="16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ACBB7B-34EC-E01B-70E3-05EDE3C771E7}"/>
              </a:ext>
            </a:extLst>
          </p:cNvPr>
          <p:cNvSpPr txBox="1"/>
          <p:nvPr/>
        </p:nvSpPr>
        <p:spPr>
          <a:xfrm>
            <a:off x="9029337" y="4234498"/>
            <a:ext cx="364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C</a:t>
            </a:r>
            <a:endParaRPr lang="en-US" sz="2800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0B70902-9DE7-4F39-3877-43F23035C407}"/>
              </a:ext>
            </a:extLst>
          </p:cNvPr>
          <p:cNvCxnSpPr>
            <a:cxnSpLocks/>
          </p:cNvCxnSpPr>
          <p:nvPr/>
        </p:nvCxnSpPr>
        <p:spPr>
          <a:xfrm>
            <a:off x="9340215" y="4272915"/>
            <a:ext cx="131445" cy="47625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7585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2480B-E689-E77C-3410-9AAEB9A0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 Dielectric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8E7C1-94D4-3B60-261A-6F54D196F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53895" cy="4351338"/>
          </a:xfrm>
        </p:spPr>
        <p:txBody>
          <a:bodyPr/>
          <a:lstStyle/>
          <a:p>
            <a:r>
              <a:rPr lang="en-US" dirty="0"/>
              <a:t>A positive point charge </a:t>
            </a:r>
            <a:r>
              <a:rPr lang="en-US" i="1" dirty="0"/>
              <a:t>q</a:t>
            </a:r>
            <a:r>
              <a:rPr lang="en-US" dirty="0"/>
              <a:t> is at the center of a spherical dielectric shell of an inner radius </a:t>
            </a:r>
            <a:r>
              <a:rPr lang="en-US" i="1" dirty="0"/>
              <a:t>a</a:t>
            </a:r>
            <a:r>
              <a:rPr lang="en-US" dirty="0"/>
              <a:t> and an outer radius </a:t>
            </a:r>
            <a:r>
              <a:rPr lang="en-US" i="1" dirty="0"/>
              <a:t>b</a:t>
            </a:r>
            <a:r>
              <a:rPr lang="en-US" dirty="0"/>
              <a:t>. The dielectric constant of the shell is </a:t>
            </a:r>
            <a:r>
              <a:rPr lang="en-US" i="1" dirty="0">
                <a:sym typeface="Symbol" panose="05050102010706020507" pitchFamily="18" charset="2"/>
              </a:rPr>
              <a:t></a:t>
            </a:r>
            <a:r>
              <a:rPr lang="en-US" baseline="-25000" dirty="0">
                <a:sym typeface="Symbol" panose="05050102010706020507" pitchFamily="18" charset="2"/>
              </a:rPr>
              <a:t>r</a:t>
            </a:r>
            <a:r>
              <a:rPr lang="en-US" dirty="0"/>
              <a:t>. Find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), </a:t>
            </a:r>
            <a:r>
              <a:rPr lang="en-US" i="1" dirty="0"/>
              <a:t>V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), </a:t>
            </a:r>
            <a:r>
              <a:rPr lang="en-US" b="1" dirty="0"/>
              <a:t>P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), and </a:t>
            </a:r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baseline="-25000" dirty="0">
                <a:sym typeface="Symbol" panose="05050102010706020507" pitchFamily="18" charset="2"/>
              </a:rPr>
              <a:t>ps</a:t>
            </a:r>
            <a:r>
              <a:rPr lang="en-US" dirty="0">
                <a:sym typeface="Symbol" panose="05050102010706020507" pitchFamily="18" charset="2"/>
              </a:rPr>
              <a:t>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A42B4-BA22-A7DA-1846-888B5FE9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5340E8-36D4-6461-B864-F63516084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82B1C-3A16-94B0-2567-FB05816EB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90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452C5A-73F1-F331-ECE7-492C56324575}"/>
              </a:ext>
            </a:extLst>
          </p:cNvPr>
          <p:cNvSpPr/>
          <p:nvPr/>
        </p:nvSpPr>
        <p:spPr>
          <a:xfrm>
            <a:off x="9258188" y="1487488"/>
            <a:ext cx="2926080" cy="292608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3EA596-15CB-36A3-6C8F-6E4D6DE76844}"/>
              </a:ext>
            </a:extLst>
          </p:cNvPr>
          <p:cNvSpPr>
            <a:spLocks noChangeAspect="1"/>
          </p:cNvSpPr>
          <p:nvPr/>
        </p:nvSpPr>
        <p:spPr>
          <a:xfrm>
            <a:off x="9989574" y="2218874"/>
            <a:ext cx="1463308" cy="14633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B290762-8306-744E-8C50-851F2AE7C469}"/>
              </a:ext>
            </a:extLst>
          </p:cNvPr>
          <p:cNvSpPr/>
          <p:nvPr/>
        </p:nvSpPr>
        <p:spPr>
          <a:xfrm>
            <a:off x="10689224" y="2918524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632DB5-66B8-D796-4561-CA6FADA61CAA}"/>
              </a:ext>
            </a:extLst>
          </p:cNvPr>
          <p:cNvSpPr txBox="1"/>
          <p:nvPr/>
        </p:nvSpPr>
        <p:spPr>
          <a:xfrm>
            <a:off x="10559958" y="289350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2A2B63-EC18-0F95-6D88-979B62714D79}"/>
              </a:ext>
            </a:extLst>
          </p:cNvPr>
          <p:cNvSpPr txBox="1"/>
          <p:nvPr/>
        </p:nvSpPr>
        <p:spPr>
          <a:xfrm>
            <a:off x="10571187" y="25768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q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1670F0-4487-2A70-22C1-D6788726A4FB}"/>
              </a:ext>
            </a:extLst>
          </p:cNvPr>
          <p:cNvSpPr txBox="1"/>
          <p:nvPr/>
        </p:nvSpPr>
        <p:spPr>
          <a:xfrm>
            <a:off x="10193834" y="3648927"/>
            <a:ext cx="11929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Dielectric</a:t>
            </a:r>
          </a:p>
          <a:p>
            <a:pPr algn="ctr"/>
            <a:r>
              <a:rPr lang="en-US" sz="2000" i="1" dirty="0">
                <a:sym typeface="Symbol" panose="05050102010706020507" pitchFamily="18" charset="2"/>
              </a:rPr>
              <a:t></a:t>
            </a:r>
            <a:r>
              <a:rPr lang="en-US" sz="2000" baseline="-25000" dirty="0">
                <a:sym typeface="Symbol" panose="05050102010706020507" pitchFamily="18" charset="2"/>
              </a:rPr>
              <a:t>r</a:t>
            </a:r>
            <a:endParaRPr lang="en-US" sz="2000" baseline="-25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3BF0134-9969-EF5B-A545-EDE12C49DA1A}"/>
              </a:ext>
            </a:extLst>
          </p:cNvPr>
          <p:cNvCxnSpPr>
            <a:cxnSpLocks/>
            <a:endCxn id="8" idx="6"/>
          </p:cNvCxnSpPr>
          <p:nvPr/>
        </p:nvCxnSpPr>
        <p:spPr>
          <a:xfrm flipV="1">
            <a:off x="10726943" y="2950528"/>
            <a:ext cx="725939" cy="1823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A05E66-E7B0-F02D-B653-BE50CA9AE5ED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9258188" y="2950528"/>
            <a:ext cx="1459874" cy="659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FEC0288-AF61-BE14-E261-1509F6C232D7}"/>
              </a:ext>
            </a:extLst>
          </p:cNvPr>
          <p:cNvSpPr txBox="1"/>
          <p:nvPr/>
        </p:nvSpPr>
        <p:spPr>
          <a:xfrm>
            <a:off x="10920409" y="284461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</a:t>
            </a:r>
            <a:endParaRPr lang="en-US" baseline="-25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378C94-738C-D124-5C87-94791145B34D}"/>
              </a:ext>
            </a:extLst>
          </p:cNvPr>
          <p:cNvSpPr txBox="1"/>
          <p:nvPr/>
        </p:nvSpPr>
        <p:spPr>
          <a:xfrm>
            <a:off x="9681287" y="289013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</a:t>
            </a:r>
            <a:endParaRPr lang="en-US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A6C28D-4B76-F084-9231-9289A53B0F60}"/>
              </a:ext>
            </a:extLst>
          </p:cNvPr>
          <p:cNvSpPr txBox="1"/>
          <p:nvPr/>
        </p:nvSpPr>
        <p:spPr>
          <a:xfrm>
            <a:off x="10193834" y="3202716"/>
            <a:ext cx="1025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Vacuum</a:t>
            </a:r>
          </a:p>
        </p:txBody>
      </p:sp>
    </p:spTree>
    <p:extLst>
      <p:ext uri="{BB962C8B-B14F-4D97-AF65-F5344CB8AC3E}">
        <p14:creationId xmlns:p14="http://schemas.microsoft.com/office/powerpoint/2010/main" val="281235699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23A9C-5CA3-58A5-CB91-40AAF255F7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4FC5B-DB3F-8682-939B-232B2583B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Gauss’s Law in Homogeneous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C0D-7607-54C1-19FF-F33B1725C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homogeneous medium, the permittivity varies with position: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Gauss's Law in differential form becomes: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623E1-0503-BA3C-62DD-2935BE43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526C-1CC4-CC90-67F9-3C23163BE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E2586-9789-C6E0-AA10-EA8063C84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91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0DDE8D-BBB9-3AB6-1FA5-AE8E309EE2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43594"/>
              </p:ext>
            </p:extLst>
          </p:nvPr>
        </p:nvGraphicFramePr>
        <p:xfrm>
          <a:off x="5189330" y="2328011"/>
          <a:ext cx="1400314" cy="58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53800" progId="Equation.DSMT4">
                  <p:embed/>
                </p:oleObj>
              </mc:Choice>
              <mc:Fallback>
                <p:oleObj name="Equation" r:id="rId2" imgW="60948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E3324B-3F9E-0049-5F0E-FD8D72A9D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9330" y="2328011"/>
                        <a:ext cx="1400314" cy="583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621E21-B745-64C8-2880-B5F9FCD74E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2359"/>
              </p:ext>
            </p:extLst>
          </p:nvPr>
        </p:nvGraphicFramePr>
        <p:xfrm>
          <a:off x="4081463" y="3333750"/>
          <a:ext cx="40290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480" imgH="253800" progId="Equation.DSMT4">
                  <p:embed/>
                </p:oleObj>
              </mc:Choice>
              <mc:Fallback>
                <p:oleObj name="Equation" r:id="rId4" imgW="1752480" imgH="253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0F36A6-B2B7-8C99-89BE-B434F8E88D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1463" y="3333750"/>
                        <a:ext cx="40290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C83CF77-85C6-D396-29D6-BD93677F8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984086"/>
              </p:ext>
            </p:extLst>
          </p:nvPr>
        </p:nvGraphicFramePr>
        <p:xfrm>
          <a:off x="2666641" y="4456443"/>
          <a:ext cx="1980720" cy="1180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60240" imgH="393480" progId="Equation.DSMT4">
                  <p:embed/>
                </p:oleObj>
              </mc:Choice>
              <mc:Fallback>
                <p:oleObj name="Equation" r:id="rId6" imgW="66024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2621E21-B745-64C8-2880-B5F9FCD74E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6641" y="4456443"/>
                        <a:ext cx="1980720" cy="118044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AC25969B-65F0-9D15-65C6-C79A40E169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901222"/>
              </p:ext>
            </p:extLst>
          </p:nvPr>
        </p:nvGraphicFramePr>
        <p:xfrm>
          <a:off x="7544640" y="4380303"/>
          <a:ext cx="2437560" cy="1332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444240" progId="Equation.DSMT4">
                  <p:embed/>
                </p:oleObj>
              </mc:Choice>
              <mc:Fallback>
                <p:oleObj name="Equation" r:id="rId8" imgW="81252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C83CF77-85C6-D396-29D6-BD93677F8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44640" y="4380303"/>
                        <a:ext cx="2437560" cy="133272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2688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22CA-9623-D2E7-F684-9958C213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Electrostatic Fields in Inhomogeneous Media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01B39-4A8A-BEC6-6B1D-DF8BA63BE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 inhomogeneous medium, the permittivity varies with position: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r>
              <a:rPr lang="en-US" dirty="0"/>
              <a:t>Gauss's Law in differential form becomes:</a:t>
            </a:r>
          </a:p>
          <a:p>
            <a:endParaRPr lang="en-US" dirty="0"/>
          </a:p>
          <a:p>
            <a:r>
              <a:rPr lang="en-US" dirty="0"/>
              <a:t>The term </a:t>
            </a:r>
            <a:r>
              <a:rPr lang="en-US" b="1" dirty="0"/>
              <a:t>E</a:t>
            </a:r>
            <a:r>
              <a:rPr lang="en-US" dirty="0"/>
              <a:t>⋅∇</a:t>
            </a:r>
            <a:r>
              <a:rPr lang="en-US" i="1" dirty="0"/>
              <a:t>ϵ</a:t>
            </a:r>
            <a:r>
              <a:rPr lang="en-US" dirty="0"/>
              <a:t> acts like a volume distribution of </a:t>
            </a:r>
            <a:r>
              <a:rPr lang="en-US" i="1" dirty="0"/>
              <a:t>bound charge</a:t>
            </a:r>
            <a:r>
              <a:rPr lang="en-US" dirty="0"/>
              <a:t> (</a:t>
            </a:r>
            <a:r>
              <a:rPr lang="en-US" i="1" dirty="0" err="1"/>
              <a:t>ρ</a:t>
            </a:r>
            <a:r>
              <a:rPr lang="en-US" baseline="-25000" dirty="0" err="1"/>
              <a:t>b</a:t>
            </a:r>
            <a:r>
              <a:rPr lang="en-US" dirty="0"/>
              <a:t>​) induced by the </a:t>
            </a:r>
            <a:r>
              <a:rPr lang="en-US" i="1" dirty="0"/>
              <a:t>gradient</a:t>
            </a:r>
            <a:r>
              <a:rPr lang="en-US" dirty="0"/>
              <a:t> in the material property.</a:t>
            </a:r>
          </a:p>
          <a:p>
            <a:endParaRPr lang="en-US" dirty="0"/>
          </a:p>
          <a:p>
            <a:r>
              <a:rPr lang="en-US" dirty="0"/>
              <a:t>A field in a material with a </a:t>
            </a:r>
            <a:r>
              <a:rPr lang="en-US" i="1" dirty="0"/>
              <a:t>changing permittivity</a:t>
            </a:r>
            <a:r>
              <a:rPr lang="en-US" dirty="0"/>
              <a:t> will automatically create </a:t>
            </a:r>
            <a:r>
              <a:rPr lang="en-US" i="1" dirty="0"/>
              <a:t>bound charges</a:t>
            </a:r>
            <a:r>
              <a:rPr lang="en-US" dirty="0"/>
              <a:t> where the permittivity changes.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74B25-02DA-B5A2-6EA0-C1F070A8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C3E7B-E9A5-7EF5-0AE3-F619B7CB0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1B4CF-1344-5193-59E0-F8140AD35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92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6E3324B-3F9E-0049-5F0E-FD8D72A9DF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029783"/>
              </p:ext>
            </p:extLst>
          </p:nvPr>
        </p:nvGraphicFramePr>
        <p:xfrm>
          <a:off x="5189330" y="2328011"/>
          <a:ext cx="1400314" cy="583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53800" progId="Equation.DSMT4">
                  <p:embed/>
                </p:oleObj>
              </mc:Choice>
              <mc:Fallback>
                <p:oleObj name="Equation" r:id="rId2" imgW="609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89330" y="2328011"/>
                        <a:ext cx="1400314" cy="5834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0F36A6-B2B7-8C99-89BE-B434F8E88D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391368"/>
              </p:ext>
            </p:extLst>
          </p:nvPr>
        </p:nvGraphicFramePr>
        <p:xfrm>
          <a:off x="3497260" y="3334095"/>
          <a:ext cx="519747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60440" imgH="253800" progId="Equation.DSMT4">
                  <p:embed/>
                </p:oleObj>
              </mc:Choice>
              <mc:Fallback>
                <p:oleObj name="Equation" r:id="rId4" imgW="2260440" imgH="2538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6E3324B-3F9E-0049-5F0E-FD8D72A9DF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97260" y="3334095"/>
                        <a:ext cx="519747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7F685A7-EA6D-1A0A-9A94-669AD7438E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080274"/>
              </p:ext>
            </p:extLst>
          </p:nvPr>
        </p:nvGraphicFramePr>
        <p:xfrm>
          <a:off x="4723605" y="4784104"/>
          <a:ext cx="2744787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228600" progId="Equation.DSMT4">
                  <p:embed/>
                </p:oleObj>
              </mc:Choice>
              <mc:Fallback>
                <p:oleObj name="Equation" r:id="rId6" imgW="11937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0F36A6-B2B7-8C99-89BE-B434F8E88D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23605" y="4784104"/>
                        <a:ext cx="2744787" cy="525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530509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85EC-0302-C89F-E2F0-C101AA9A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Conditions: The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D58A2-27F2-507C-F28B-0139B61D4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1116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 an interface between two media, field vectors (</a:t>
            </a:r>
            <a:r>
              <a:rPr lang="en-US" b="1" dirty="0"/>
              <a:t>E</a:t>
            </a:r>
            <a:r>
              <a:rPr lang="en-US" dirty="0"/>
              <a:t>, </a:t>
            </a:r>
            <a:r>
              <a:rPr lang="en-US" b="1" dirty="0"/>
              <a:t>D</a:t>
            </a:r>
            <a:r>
              <a:rPr lang="en-US" dirty="0"/>
              <a:t>) can change abruptly.</a:t>
            </a:r>
          </a:p>
          <a:p>
            <a:r>
              <a:rPr lang="en-US" dirty="0"/>
              <a:t>The fundamental laws of electrostatics must hold everywhere, including at the interface.</a:t>
            </a:r>
          </a:p>
          <a:p>
            <a:r>
              <a:rPr lang="en-US" dirty="0"/>
              <a:t>The rules that relate the fields immediately on either side of the interface are the </a:t>
            </a:r>
            <a:r>
              <a:rPr lang="en-US" b="1" dirty="0"/>
              <a:t>boundary conditions</a:t>
            </a:r>
            <a:r>
              <a:rPr lang="en-US" dirty="0"/>
              <a:t>.</a:t>
            </a:r>
          </a:p>
          <a:p>
            <a:r>
              <a:rPr lang="en-US" dirty="0"/>
              <a:t>These conditions directly enforce Gauss's Law and the conservative nature of </a:t>
            </a:r>
            <a:r>
              <a:rPr lang="en-US" b="1" dirty="0"/>
              <a:t>E</a:t>
            </a:r>
            <a:r>
              <a:rPr lang="en-US" dirty="0"/>
              <a:t> at the boundary.</a:t>
            </a:r>
          </a:p>
          <a:p>
            <a:r>
              <a:rPr lang="en-US" dirty="0"/>
              <a:t>They are derived from the integral form of the laws because the fields may not be differentiable across the interface.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9EAB4-D794-9384-C226-4F95A089C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7E889-A380-99BF-6FEA-DD6C14D24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298AE1-788E-FD37-1F15-2DEFC447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93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D0F7CCF-D05B-207A-A9C9-B2C35C38F537}"/>
              </a:ext>
            </a:extLst>
          </p:cNvPr>
          <p:cNvSpPr/>
          <p:nvPr/>
        </p:nvSpPr>
        <p:spPr>
          <a:xfrm rot="450257">
            <a:off x="8653331" y="242606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31F7811-8EEA-B6EE-B75A-6C19C7440452}"/>
              </a:ext>
            </a:extLst>
          </p:cNvPr>
          <p:cNvSpPr/>
          <p:nvPr/>
        </p:nvSpPr>
        <p:spPr>
          <a:xfrm rot="450257">
            <a:off x="8683495" y="242079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38D1D5-2372-59F0-0E1B-557DD0C8AAE1}"/>
              </a:ext>
            </a:extLst>
          </p:cNvPr>
          <p:cNvSpPr txBox="1"/>
          <p:nvPr/>
        </p:nvSpPr>
        <p:spPr>
          <a:xfrm>
            <a:off x="10938704" y="2572067"/>
            <a:ext cx="12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Medum 2</a:t>
            </a:r>
            <a:endParaRPr lang="en-US" sz="2800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56C4E9-1AA8-1360-4307-C1019E4655EE}"/>
              </a:ext>
            </a:extLst>
          </p:cNvPr>
          <p:cNvSpPr txBox="1"/>
          <p:nvPr/>
        </p:nvSpPr>
        <p:spPr>
          <a:xfrm>
            <a:off x="10908224" y="2192625"/>
            <a:ext cx="124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Medium 1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ACDCE6-6AA3-AD3E-6E3C-021433CF5EC8}"/>
              </a:ext>
            </a:extLst>
          </p:cNvPr>
          <p:cNvSpPr txBox="1"/>
          <p:nvPr/>
        </p:nvSpPr>
        <p:spPr>
          <a:xfrm rot="21255742">
            <a:off x="9399344" y="2225823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1</a:t>
            </a:r>
            <a:endParaRPr lang="en-US" sz="1600" baseline="-250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BE0714-8A0A-908B-3395-378C84D00196}"/>
              </a:ext>
            </a:extLst>
          </p:cNvPr>
          <p:cNvSpPr/>
          <p:nvPr/>
        </p:nvSpPr>
        <p:spPr>
          <a:xfrm>
            <a:off x="9677315" y="2570774"/>
            <a:ext cx="64008" cy="6400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573ACD4-F2A2-B773-E0E9-5AFD1F2A18A1}"/>
              </a:ext>
            </a:extLst>
          </p:cNvPr>
          <p:cNvCxnSpPr>
            <a:cxnSpLocks/>
          </p:cNvCxnSpPr>
          <p:nvPr/>
        </p:nvCxnSpPr>
        <p:spPr>
          <a:xfrm flipH="1">
            <a:off x="9709874" y="2296453"/>
            <a:ext cx="238826" cy="308025"/>
          </a:xfrm>
          <a:prstGeom prst="straightConnector1">
            <a:avLst/>
          </a:prstGeom>
          <a:ln w="19050">
            <a:solidFill>
              <a:srgbClr val="96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3D62873C-0949-6613-9ED1-712A95E9C9A5}"/>
              </a:ext>
            </a:extLst>
          </p:cNvPr>
          <p:cNvSpPr/>
          <p:nvPr/>
        </p:nvSpPr>
        <p:spPr>
          <a:xfrm>
            <a:off x="9689094" y="2688782"/>
            <a:ext cx="64008" cy="6400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EA8778A-8CB2-1987-90AB-8D1BBD16B584}"/>
              </a:ext>
            </a:extLst>
          </p:cNvPr>
          <p:cNvCxnSpPr>
            <a:cxnSpLocks/>
          </p:cNvCxnSpPr>
          <p:nvPr/>
        </p:nvCxnSpPr>
        <p:spPr>
          <a:xfrm flipH="1" flipV="1">
            <a:off x="9720696" y="2721035"/>
            <a:ext cx="362773" cy="17504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A287778-4F80-D4B6-A5BB-2DADBCA0C092}"/>
              </a:ext>
            </a:extLst>
          </p:cNvPr>
          <p:cNvSpPr txBox="1"/>
          <p:nvPr/>
        </p:nvSpPr>
        <p:spPr>
          <a:xfrm rot="21255742">
            <a:off x="9566529" y="2695315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2</a:t>
            </a:r>
            <a:endParaRPr lang="en-US" sz="1600" baseline="-250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2393F8-3AA6-99EF-AD95-6D221A59B416}"/>
              </a:ext>
            </a:extLst>
          </p:cNvPr>
          <p:cNvSpPr txBox="1"/>
          <p:nvPr/>
        </p:nvSpPr>
        <p:spPr>
          <a:xfrm>
            <a:off x="10251333" y="2217349"/>
            <a:ext cx="4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</a:t>
            </a:r>
            <a:r>
              <a:rPr lang="en-US" sz="2000" i="1" dirty="0">
                <a:sym typeface="Symbol" panose="05050102010706020507" pitchFamily="18" charset="2"/>
              </a:rPr>
              <a:t></a:t>
            </a:r>
            <a:r>
              <a:rPr lang="en-US" sz="2000" baseline="-25000" dirty="0"/>
              <a:t>1</a:t>
            </a:r>
            <a:endParaRPr lang="en-US" sz="2800" baseline="-250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1BB90E-C8E7-002D-BC90-0D71330FB11E}"/>
              </a:ext>
            </a:extLst>
          </p:cNvPr>
          <p:cNvSpPr txBox="1"/>
          <p:nvPr/>
        </p:nvSpPr>
        <p:spPr>
          <a:xfrm>
            <a:off x="10266161" y="2496540"/>
            <a:ext cx="47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Symbol" panose="05050102010706020507" pitchFamily="18" charset="2"/>
              </a:rPr>
              <a:t></a:t>
            </a:r>
            <a:r>
              <a:rPr lang="en-US" sz="2000" i="1" dirty="0">
                <a:sym typeface="Symbol" panose="05050102010706020507" pitchFamily="18" charset="2"/>
              </a:rPr>
              <a:t></a:t>
            </a:r>
            <a:r>
              <a:rPr lang="en-US" sz="2000" baseline="-25000" dirty="0"/>
              <a:t>2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57201273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C92-661B-9D6B-30E0-4BA4BDEC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for Electrostatic Fields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E29AB-BB6B-7E17-A475-782B7123A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52573-5893-9B5D-2992-0B2988E9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25D7E-ECA6-0374-DBED-CC4067740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94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8D4DBE6-4800-C0A3-1CBC-1B0CFF376874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16E38-385A-B2BE-FD39-7E3196D16138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F5EADBE-92B4-604A-624E-722C245314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6253"/>
              </p:ext>
            </p:extLst>
          </p:nvPr>
        </p:nvGraphicFramePr>
        <p:xfrm>
          <a:off x="2650876" y="3260383"/>
          <a:ext cx="27288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45760" imgH="228600" progId="Equation.DSMT4">
                  <p:embed/>
                </p:oleObj>
              </mc:Choice>
              <mc:Fallback>
                <p:oleObj name="Equation" r:id="rId2" imgW="54576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0FDF4420-7F0B-0DB9-962D-E586FC4510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50876" y="3260383"/>
                        <a:ext cx="2728800" cy="1143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C71285-EF74-6E2C-8A2E-CED08BD69702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D076EC-206C-2E56-E37E-E401AB33FEE5}"/>
              </a:ext>
            </a:extLst>
          </p:cNvPr>
          <p:cNvSpPr txBox="1"/>
          <p:nvPr/>
        </p:nvSpPr>
        <p:spPr>
          <a:xfrm>
            <a:off x="10872435" y="3608387"/>
            <a:ext cx="12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Medum 2</a:t>
            </a:r>
            <a:endParaRPr lang="en-US" sz="2800" baseline="-25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3FC6F1-DA79-0B11-3A19-FB6CA594CE3B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Medium 1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231800-DE31-C005-4A37-9C74AA768F2D}"/>
              </a:ext>
            </a:extLst>
          </p:cNvPr>
          <p:cNvSpPr txBox="1"/>
          <p:nvPr/>
        </p:nvSpPr>
        <p:spPr>
          <a:xfrm rot="21255742">
            <a:off x="9333075" y="3189753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1</a:t>
            </a:r>
            <a:endParaRPr lang="en-US" sz="1600" baseline="-25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79B81E-F753-2CEE-2F18-10F54AFF1CBD}"/>
              </a:ext>
            </a:extLst>
          </p:cNvPr>
          <p:cNvSpPr/>
          <p:nvPr/>
        </p:nvSpPr>
        <p:spPr>
          <a:xfrm rot="21305818">
            <a:off x="9158830" y="3569491"/>
            <a:ext cx="983789" cy="23767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822A42E-7A24-E652-0A55-98AB28511C32}"/>
              </a:ext>
            </a:extLst>
          </p:cNvPr>
          <p:cNvCxnSpPr>
            <a:cxnSpLocks/>
          </p:cNvCxnSpPr>
          <p:nvPr/>
        </p:nvCxnSpPr>
        <p:spPr>
          <a:xfrm>
            <a:off x="9150471" y="3608387"/>
            <a:ext cx="13336" cy="12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B04CCE1-B1CB-82B2-33B5-DA25841C6E3D}"/>
              </a:ext>
            </a:extLst>
          </p:cNvPr>
          <p:cNvCxnSpPr>
            <a:cxnSpLocks/>
          </p:cNvCxnSpPr>
          <p:nvPr/>
        </p:nvCxnSpPr>
        <p:spPr>
          <a:xfrm flipV="1">
            <a:off x="9820275" y="3781772"/>
            <a:ext cx="133350" cy="148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9F09617-8A4D-05DE-801D-C6D0EF435F92}"/>
              </a:ext>
            </a:extLst>
          </p:cNvPr>
          <p:cNvCxnSpPr>
            <a:cxnSpLocks/>
          </p:cNvCxnSpPr>
          <p:nvPr/>
        </p:nvCxnSpPr>
        <p:spPr>
          <a:xfrm flipH="1">
            <a:off x="9326880" y="3587067"/>
            <a:ext cx="114300" cy="9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BD62BE0-4ADC-1C1C-561A-FB27E0254777}"/>
              </a:ext>
            </a:extLst>
          </p:cNvPr>
          <p:cNvCxnSpPr>
            <a:cxnSpLocks/>
            <a:stCxn id="15" idx="3"/>
          </p:cNvCxnSpPr>
          <p:nvPr/>
        </p:nvCxnSpPr>
        <p:spPr>
          <a:xfrm flipH="1" flipV="1">
            <a:off x="10130898" y="3538973"/>
            <a:ext cx="9921" cy="1073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631885C-4EBC-B9D1-A0C3-6EDF1D245A76}"/>
              </a:ext>
            </a:extLst>
          </p:cNvPr>
          <p:cNvSpPr txBox="1"/>
          <p:nvPr/>
        </p:nvSpPr>
        <p:spPr>
          <a:xfrm rot="21143545">
            <a:off x="9949184" y="3230511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C</a:t>
            </a:r>
            <a:endParaRPr lang="en-US" sz="2000" i="1" baseline="-25000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7CB9313-0C0C-F2B9-3307-554529DC0449}"/>
              </a:ext>
            </a:extLst>
          </p:cNvPr>
          <p:cNvCxnSpPr>
            <a:cxnSpLocks/>
          </p:cNvCxnSpPr>
          <p:nvPr/>
        </p:nvCxnSpPr>
        <p:spPr>
          <a:xfrm flipV="1">
            <a:off x="9102459" y="3189183"/>
            <a:ext cx="985249" cy="81792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C75B395-465B-9C21-CF49-06CF82672808}"/>
              </a:ext>
            </a:extLst>
          </p:cNvPr>
          <p:cNvSpPr txBox="1"/>
          <p:nvPr/>
        </p:nvSpPr>
        <p:spPr>
          <a:xfrm rot="21143545">
            <a:off x="9286785" y="2902542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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b="1" dirty="0">
                <a:sym typeface="Symbol" panose="05050102010706020507" pitchFamily="18" charset="2"/>
              </a:rPr>
              <a:t>l</a:t>
            </a:r>
            <a:endParaRPr lang="en-US" sz="2000" b="1" baseline="-25000" dirty="0"/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45B459A7-CECD-C41F-EDA4-1C9E127B97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82343"/>
              </p:ext>
            </p:extLst>
          </p:nvPr>
        </p:nvGraphicFramePr>
        <p:xfrm>
          <a:off x="1001713" y="2058988"/>
          <a:ext cx="5751512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380880" progId="Equation.DSMT4">
                  <p:embed/>
                </p:oleObj>
              </mc:Choice>
              <mc:Fallback>
                <p:oleObj name="Equation" r:id="rId4" imgW="1917360" imgH="3808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335EBC61-17E7-F363-7A5D-437D40888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1713" y="2058988"/>
                        <a:ext cx="5751512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316FAE9-8A6E-AE67-AE81-DAA52BDFE56A}"/>
              </a:ext>
            </a:extLst>
          </p:cNvPr>
          <p:cNvCxnSpPr>
            <a:cxnSpLocks/>
          </p:cNvCxnSpPr>
          <p:nvPr/>
        </p:nvCxnSpPr>
        <p:spPr>
          <a:xfrm>
            <a:off x="9050019" y="3618895"/>
            <a:ext cx="17781" cy="2723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03F3FEF-863E-426F-D62B-0F00CBF8F724}"/>
              </a:ext>
            </a:extLst>
          </p:cNvPr>
          <p:cNvSpPr txBox="1"/>
          <p:nvPr/>
        </p:nvSpPr>
        <p:spPr>
          <a:xfrm rot="21143545">
            <a:off x="8654160" y="3555547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</a:t>
            </a:r>
            <a:endParaRPr lang="en-US" sz="2000" i="1" baseline="-2500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4C59395-3C68-CFCC-268D-D9B2C8757791}"/>
              </a:ext>
            </a:extLst>
          </p:cNvPr>
          <p:cNvSpPr/>
          <p:nvPr/>
        </p:nvSpPr>
        <p:spPr>
          <a:xfrm>
            <a:off x="9611046" y="3534704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E4DB3A-9751-ED99-C19E-FEE966CE5C3E}"/>
              </a:ext>
            </a:extLst>
          </p:cNvPr>
          <p:cNvSpPr txBox="1"/>
          <p:nvPr/>
        </p:nvSpPr>
        <p:spPr>
          <a:xfrm rot="21225089">
            <a:off x="8659531" y="3886994"/>
            <a:ext cx="857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h</a:t>
            </a:r>
            <a:r>
              <a:rPr lang="en-US" sz="2000" dirty="0">
                <a:sym typeface="Symbol" panose="05050102010706020507" pitchFamily="18" charset="2"/>
              </a:rPr>
              <a:t> 0</a:t>
            </a:r>
            <a:endParaRPr lang="en-US" sz="2000" baseline="-25000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A8DA2A-9B66-4B3D-C4C2-2416765053DB}"/>
              </a:ext>
            </a:extLst>
          </p:cNvPr>
          <p:cNvCxnSpPr>
            <a:cxnSpLocks/>
          </p:cNvCxnSpPr>
          <p:nvPr/>
        </p:nvCxnSpPr>
        <p:spPr>
          <a:xfrm flipH="1">
            <a:off x="9643605" y="3260383"/>
            <a:ext cx="238826" cy="3080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564D27F2-F986-D2C1-8050-5944A437C3D4}"/>
              </a:ext>
            </a:extLst>
          </p:cNvPr>
          <p:cNvSpPr/>
          <p:nvPr/>
        </p:nvSpPr>
        <p:spPr>
          <a:xfrm>
            <a:off x="9620920" y="3774632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876A248-BDAD-F769-00E9-F7A617CD30A1}"/>
              </a:ext>
            </a:extLst>
          </p:cNvPr>
          <p:cNvCxnSpPr>
            <a:cxnSpLocks/>
          </p:cNvCxnSpPr>
          <p:nvPr/>
        </p:nvCxnSpPr>
        <p:spPr>
          <a:xfrm flipH="1" flipV="1">
            <a:off x="9652522" y="3806885"/>
            <a:ext cx="362773" cy="17504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BE7ACCC7-9810-4F62-CB3E-1E5506DF6DEA}"/>
              </a:ext>
            </a:extLst>
          </p:cNvPr>
          <p:cNvSpPr txBox="1"/>
          <p:nvPr/>
        </p:nvSpPr>
        <p:spPr>
          <a:xfrm rot="21255742">
            <a:off x="9498355" y="3781165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2</a:t>
            </a:r>
            <a:endParaRPr lang="en-US" sz="1600" baseline="-25000" dirty="0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EBB7C1C-4DB7-AD76-A690-6BF240EB15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24979"/>
              </p:ext>
            </p:extLst>
          </p:nvPr>
        </p:nvGraphicFramePr>
        <p:xfrm>
          <a:off x="1266644" y="4767584"/>
          <a:ext cx="5205600" cy="12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41120" imgH="253800" progId="Equation.DSMT4">
                  <p:embed/>
                </p:oleObj>
              </mc:Choice>
              <mc:Fallback>
                <p:oleObj name="Equation" r:id="rId6" imgW="1041120" imgH="2538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F5EADBE-92B4-604A-624E-722C24531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66644" y="4767584"/>
                        <a:ext cx="5205600" cy="1269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9C22520-2E9B-AA49-84CC-364DD8D8CC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932232"/>
              </p:ext>
            </p:extLst>
          </p:nvPr>
        </p:nvGraphicFramePr>
        <p:xfrm>
          <a:off x="8897422" y="2174005"/>
          <a:ext cx="1473379" cy="596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215640" progId="Equation.DSMT4">
                  <p:embed/>
                </p:oleObj>
              </mc:Choice>
              <mc:Fallback>
                <p:oleObj name="Equation" r:id="rId8" imgW="53316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897422" y="2174005"/>
                        <a:ext cx="1473379" cy="5963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916785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4F3FC-6D61-E4EF-5D25-2E327C296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EE8F840-9ACB-621D-923C-AD650C9CC908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rgbClr val="D9D9D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4B8B998-0571-7D27-C6A0-CF4AA4963D30}"/>
              </a:ext>
            </a:extLst>
          </p:cNvPr>
          <p:cNvSpPr/>
          <p:nvPr/>
        </p:nvSpPr>
        <p:spPr>
          <a:xfrm>
            <a:off x="9706695" y="3818327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9057EC-9DA0-1ED5-78D5-CA75F773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for Electrostatic Fields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C884C-9F33-F981-2E68-7099A9E5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B07F1-ECA3-27E5-083E-D48892CA0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86E34-64E1-A8D1-5A1B-EB6C0087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E6579F-59F9-9D59-4E1F-0D801EA76BE4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261481BF-B0A5-34C0-422E-C3366C62BFAE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A88A467A-8DFA-8E74-AFBF-2B4C8AE2A2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685357"/>
              </p:ext>
            </p:extLst>
          </p:nvPr>
        </p:nvGraphicFramePr>
        <p:xfrm>
          <a:off x="838200" y="2008188"/>
          <a:ext cx="6629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09680" imgH="380880" progId="Equation.DSMT4">
                  <p:embed/>
                </p:oleObj>
              </mc:Choice>
              <mc:Fallback>
                <p:oleObj name="Equation" r:id="rId2" imgW="2209680" imgH="380880" progId="Equation.DSMT4">
                  <p:embed/>
                  <p:pic>
                    <p:nvPicPr>
                      <p:cNvPr id="42" name="Object 41">
                        <a:extLst>
                          <a:ext uri="{FF2B5EF4-FFF2-40B4-BE49-F238E27FC236}">
                            <a16:creationId xmlns:a16="http://schemas.microsoft.com/office/drawing/2014/main" id="{9B6A7408-5294-C685-1627-068BFDA33F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8200" y="2008188"/>
                        <a:ext cx="6629400" cy="114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B5936C7-5AD7-AA53-991E-30F09424BCC5}"/>
              </a:ext>
            </a:extLst>
          </p:cNvPr>
          <p:cNvCxnSpPr>
            <a:cxnSpLocks/>
          </p:cNvCxnSpPr>
          <p:nvPr/>
        </p:nvCxnSpPr>
        <p:spPr>
          <a:xfrm>
            <a:off x="9203768" y="3614941"/>
            <a:ext cx="17781" cy="27238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48EDB630-5E9B-C7D3-A6DD-6F690AB61B66}"/>
              </a:ext>
            </a:extLst>
          </p:cNvPr>
          <p:cNvSpPr txBox="1"/>
          <p:nvPr/>
        </p:nvSpPr>
        <p:spPr>
          <a:xfrm rot="21143545">
            <a:off x="8815530" y="355107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</a:t>
            </a:r>
            <a:endParaRPr lang="en-US" sz="2000" i="1" baseline="-250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0F0A2ED-C809-B0F9-EADD-85DC2C639010}"/>
              </a:ext>
            </a:extLst>
          </p:cNvPr>
          <p:cNvSpPr txBox="1"/>
          <p:nvPr/>
        </p:nvSpPr>
        <p:spPr>
          <a:xfrm rot="21225089">
            <a:off x="8659531" y="3886994"/>
            <a:ext cx="8576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h</a:t>
            </a:r>
            <a:r>
              <a:rPr lang="en-US" sz="2000" dirty="0">
                <a:sym typeface="Symbol" panose="05050102010706020507" pitchFamily="18" charset="2"/>
              </a:rPr>
              <a:t> 0</a:t>
            </a:r>
            <a:endParaRPr lang="en-US" sz="2000" baseline="-25000" dirty="0"/>
          </a:p>
        </p:txBody>
      </p:sp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2C80B0A9-E082-38AC-2435-92113730F8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114587"/>
              </p:ext>
            </p:extLst>
          </p:nvPr>
        </p:nvGraphicFramePr>
        <p:xfrm>
          <a:off x="1888538" y="3237535"/>
          <a:ext cx="45072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28600" progId="Equation.DSMT4">
                  <p:embed/>
                </p:oleObj>
              </mc:Choice>
              <mc:Fallback>
                <p:oleObj name="Equation" r:id="rId4" imgW="901440" imgH="2286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0ACA9A6F-E5C8-4D8F-7B73-51221F44D4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88538" y="3237535"/>
                        <a:ext cx="4507200" cy="1143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F4727B06-F5FE-02FF-4CB5-963537DFCAC2}"/>
              </a:ext>
            </a:extLst>
          </p:cNvPr>
          <p:cNvSpPr txBox="1"/>
          <p:nvPr/>
        </p:nvSpPr>
        <p:spPr>
          <a:xfrm rot="21255742">
            <a:off x="9791803" y="3073761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1</a:t>
            </a:r>
            <a:endParaRPr lang="en-US" sz="1600" baseline="-25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D9B592-9B20-8D3F-E5F7-A0F96386C90C}"/>
              </a:ext>
            </a:extLst>
          </p:cNvPr>
          <p:cNvSpPr txBox="1"/>
          <p:nvPr/>
        </p:nvSpPr>
        <p:spPr>
          <a:xfrm rot="21143545">
            <a:off x="9054818" y="3108561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</a:t>
            </a:r>
            <a:r>
              <a:rPr lang="en-US" sz="2000" dirty="0">
                <a:sym typeface="Symbol" panose="05050102010706020507" pitchFamily="18" charset="2"/>
              </a:rPr>
              <a:t></a:t>
            </a:r>
            <a:r>
              <a:rPr lang="en-US" sz="2000" b="1" dirty="0">
                <a:sym typeface="Symbol" panose="05050102010706020507" pitchFamily="18" charset="2"/>
              </a:rPr>
              <a:t>s</a:t>
            </a:r>
            <a:endParaRPr lang="en-US" sz="2000" b="1" baseline="-250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7D99C3-A191-709D-2AF6-F12CB2531B10}"/>
              </a:ext>
            </a:extLst>
          </p:cNvPr>
          <p:cNvSpPr txBox="1"/>
          <p:nvPr/>
        </p:nvSpPr>
        <p:spPr>
          <a:xfrm>
            <a:off x="10872435" y="3608387"/>
            <a:ext cx="1204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Medum 2</a:t>
            </a:r>
            <a:endParaRPr lang="en-US" sz="2800" baseline="-250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B996612-43FB-1755-B974-6B860F9EDBBA}"/>
              </a:ext>
            </a:extLst>
          </p:cNvPr>
          <p:cNvSpPr txBox="1"/>
          <p:nvPr/>
        </p:nvSpPr>
        <p:spPr>
          <a:xfrm>
            <a:off x="10841956" y="3228945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Medium 1</a:t>
            </a:r>
            <a:endParaRPr lang="en-US" sz="2800" dirty="0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F460E80-CBE2-3034-4154-EF56DEB1501E}"/>
              </a:ext>
            </a:extLst>
          </p:cNvPr>
          <p:cNvCxnSpPr>
            <a:cxnSpLocks/>
          </p:cNvCxnSpPr>
          <p:nvPr/>
        </p:nvCxnSpPr>
        <p:spPr>
          <a:xfrm flipH="1" flipV="1">
            <a:off x="9735400" y="3853096"/>
            <a:ext cx="345686" cy="170709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ylinder 2">
            <a:extLst>
              <a:ext uri="{FF2B5EF4-FFF2-40B4-BE49-F238E27FC236}">
                <a16:creationId xmlns:a16="http://schemas.microsoft.com/office/drawing/2014/main" id="{D3C9F99E-E620-0BF7-416F-54CAAC8EB748}"/>
              </a:ext>
            </a:extLst>
          </p:cNvPr>
          <p:cNvSpPr/>
          <p:nvPr/>
        </p:nvSpPr>
        <p:spPr>
          <a:xfrm rot="21280300">
            <a:off x="9306848" y="3644698"/>
            <a:ext cx="857104" cy="243328"/>
          </a:xfrm>
          <a:prstGeom prst="can">
            <a:avLst>
              <a:gd name="adj" fmla="val 43334"/>
            </a:avLst>
          </a:prstGeom>
          <a:solidFill>
            <a:srgbClr val="D99694">
              <a:alpha val="50196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ylinder 40">
            <a:extLst>
              <a:ext uri="{FF2B5EF4-FFF2-40B4-BE49-F238E27FC236}">
                <a16:creationId xmlns:a16="http://schemas.microsoft.com/office/drawing/2014/main" id="{2FEEFA80-3EE5-543F-45DF-3573C1C010BA}"/>
              </a:ext>
            </a:extLst>
          </p:cNvPr>
          <p:cNvSpPr/>
          <p:nvPr/>
        </p:nvSpPr>
        <p:spPr>
          <a:xfrm rot="21280300">
            <a:off x="9296278" y="3502007"/>
            <a:ext cx="857104" cy="243328"/>
          </a:xfrm>
          <a:prstGeom prst="can">
            <a:avLst>
              <a:gd name="adj" fmla="val 43334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D1D31C6-9873-DD61-DC69-4CB54D665455}"/>
              </a:ext>
            </a:extLst>
          </p:cNvPr>
          <p:cNvSpPr/>
          <p:nvPr/>
        </p:nvSpPr>
        <p:spPr>
          <a:xfrm>
            <a:off x="9688022" y="3517501"/>
            <a:ext cx="64008" cy="6400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3E2BC1-B00D-62E0-1885-58859980B48F}"/>
              </a:ext>
            </a:extLst>
          </p:cNvPr>
          <p:cNvCxnSpPr>
            <a:cxnSpLocks/>
          </p:cNvCxnSpPr>
          <p:nvPr/>
        </p:nvCxnSpPr>
        <p:spPr>
          <a:xfrm flipH="1">
            <a:off x="9718962" y="3246085"/>
            <a:ext cx="238826" cy="308025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DE0BC033-8D52-AA94-C6B1-762E2D4E6E0F}"/>
              </a:ext>
            </a:extLst>
          </p:cNvPr>
          <p:cNvSpPr txBox="1"/>
          <p:nvPr/>
        </p:nvSpPr>
        <p:spPr>
          <a:xfrm rot="21255742">
            <a:off x="9921999" y="3853602"/>
            <a:ext cx="53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ym typeface="Symbol" panose="05050102010706020507" pitchFamily="18" charset="2"/>
              </a:rPr>
              <a:t>E</a:t>
            </a:r>
            <a:r>
              <a:rPr lang="en-US" sz="1600" baseline="-25000" dirty="0">
                <a:sym typeface="Symbol" panose="05050102010706020507" pitchFamily="18" charset="2"/>
              </a:rPr>
              <a:t>2</a:t>
            </a:r>
            <a:endParaRPr lang="en-US" sz="1600" baseline="-25000" dirty="0"/>
          </a:p>
        </p:txBody>
      </p:sp>
      <p:graphicFrame>
        <p:nvGraphicFramePr>
          <p:cNvPr id="67" name="Object 66">
            <a:extLst>
              <a:ext uri="{FF2B5EF4-FFF2-40B4-BE49-F238E27FC236}">
                <a16:creationId xmlns:a16="http://schemas.microsoft.com/office/drawing/2014/main" id="{2E39BA15-AF7A-B1FA-D4D3-691A4AFCFC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844852"/>
              </p:ext>
            </p:extLst>
          </p:nvPr>
        </p:nvGraphicFramePr>
        <p:xfrm>
          <a:off x="1486200" y="4757191"/>
          <a:ext cx="5333400" cy="126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66680" imgH="253800" progId="Equation.DSMT4">
                  <p:embed/>
                </p:oleObj>
              </mc:Choice>
              <mc:Fallback>
                <p:oleObj name="Equation" r:id="rId6" imgW="1066680" imgH="2538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2C80B0A9-E082-38AC-2435-92113730F8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86200" y="4757191"/>
                        <a:ext cx="5333400" cy="126900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A74E084-AED4-4A5F-C26E-972CC9FA8A1E}"/>
              </a:ext>
            </a:extLst>
          </p:cNvPr>
          <p:cNvCxnSpPr>
            <a:cxnSpLocks/>
          </p:cNvCxnSpPr>
          <p:nvPr/>
        </p:nvCxnSpPr>
        <p:spPr>
          <a:xfrm>
            <a:off x="9500179" y="2968572"/>
            <a:ext cx="77947" cy="599134"/>
          </a:xfrm>
          <a:prstGeom prst="straightConnector1">
            <a:avLst/>
          </a:prstGeom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B48853F-BBC7-6EDE-3CDC-34E4B551AD83}"/>
              </a:ext>
            </a:extLst>
          </p:cNvPr>
          <p:cNvCxnSpPr>
            <a:cxnSpLocks/>
          </p:cNvCxnSpPr>
          <p:nvPr/>
        </p:nvCxnSpPr>
        <p:spPr>
          <a:xfrm>
            <a:off x="9536494" y="3251825"/>
            <a:ext cx="41691" cy="327015"/>
          </a:xfrm>
          <a:prstGeom prst="straightConnector1">
            <a:avLst/>
          </a:prstGeom>
          <a:ln w="1905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D5230DD8-7AB9-AAF0-1549-419C1214C8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822089"/>
              </p:ext>
            </p:extLst>
          </p:nvPr>
        </p:nvGraphicFramePr>
        <p:xfrm>
          <a:off x="9387004" y="2660883"/>
          <a:ext cx="230601" cy="322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720" imgH="177480" progId="Equation.DSMT4">
                  <p:embed/>
                </p:oleObj>
              </mc:Choice>
              <mc:Fallback>
                <p:oleObj name="Equation" r:id="rId8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387004" y="2660883"/>
                        <a:ext cx="230601" cy="322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0286CE9B-E531-5742-14AA-D047036F8E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8824748"/>
              </p:ext>
            </p:extLst>
          </p:nvPr>
        </p:nvGraphicFramePr>
        <p:xfrm>
          <a:off x="9128350" y="2058354"/>
          <a:ext cx="1905472" cy="607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190440" progId="Equation.DSMT4">
                  <p:embed/>
                </p:oleObj>
              </mc:Choice>
              <mc:Fallback>
                <p:oleObj name="Equation" r:id="rId10" imgW="596880" imgH="1904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D5230DD8-7AB9-AAF0-1549-419C1214C8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128350" y="2058354"/>
                        <a:ext cx="1905472" cy="6071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965310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1A6A4-E12A-6FEF-F39B-29081958D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49F38E3-3AFB-871D-BD9D-78847B771984}"/>
              </a:ext>
            </a:extLst>
          </p:cNvPr>
          <p:cNvSpPr/>
          <p:nvPr/>
        </p:nvSpPr>
        <p:spPr>
          <a:xfrm rot="450257">
            <a:off x="8587062" y="3462384"/>
            <a:ext cx="3422933" cy="1112230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  <a:gd name="connsiteX3" fmla="*/ 0 w 3399183"/>
              <a:gd name="connsiteY3" fmla="*/ 558297 h 558297"/>
              <a:gd name="connsiteX0" fmla="*/ 0 w 3399183"/>
              <a:gd name="connsiteY0" fmla="*/ 558807 h 558807"/>
              <a:gd name="connsiteX1" fmla="*/ 2047461 w 3399183"/>
              <a:gd name="connsiteY1" fmla="*/ 131424 h 558807"/>
              <a:gd name="connsiteX2" fmla="*/ 3399183 w 3399183"/>
              <a:gd name="connsiteY2" fmla="*/ 2215 h 558807"/>
              <a:gd name="connsiteX3" fmla="*/ 2098391 w 3399183"/>
              <a:gd name="connsiteY3" fmla="*/ 213252 h 558807"/>
              <a:gd name="connsiteX4" fmla="*/ 0 w 3399183"/>
              <a:gd name="connsiteY4" fmla="*/ 558807 h 558807"/>
              <a:gd name="connsiteX0" fmla="*/ 0 w 3399183"/>
              <a:gd name="connsiteY0" fmla="*/ 558807 h 588592"/>
              <a:gd name="connsiteX1" fmla="*/ 2047461 w 3399183"/>
              <a:gd name="connsiteY1" fmla="*/ 131424 h 588592"/>
              <a:gd name="connsiteX2" fmla="*/ 3399183 w 3399183"/>
              <a:gd name="connsiteY2" fmla="*/ 2215 h 588592"/>
              <a:gd name="connsiteX3" fmla="*/ 3309931 w 3399183"/>
              <a:gd name="connsiteY3" fmla="*/ 588592 h 588592"/>
              <a:gd name="connsiteX4" fmla="*/ 0 w 3399183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0 w 3419330"/>
              <a:gd name="connsiteY4" fmla="*/ 558807 h 588592"/>
              <a:gd name="connsiteX0" fmla="*/ 0 w 3419330"/>
              <a:gd name="connsiteY0" fmla="*/ 558807 h 588592"/>
              <a:gd name="connsiteX1" fmla="*/ 2047461 w 3419330"/>
              <a:gd name="connsiteY1" fmla="*/ 131424 h 588592"/>
              <a:gd name="connsiteX2" fmla="*/ 3399183 w 3419330"/>
              <a:gd name="connsiteY2" fmla="*/ 2215 h 588592"/>
              <a:gd name="connsiteX3" fmla="*/ 3309931 w 3419330"/>
              <a:gd name="connsiteY3" fmla="*/ 588592 h 588592"/>
              <a:gd name="connsiteX4" fmla="*/ 909066 w 3419330"/>
              <a:gd name="connsiteY4" fmla="*/ 566676 h 588592"/>
              <a:gd name="connsiteX5" fmla="*/ 0 w 3419330"/>
              <a:gd name="connsiteY5" fmla="*/ 558807 h 588592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98440 w 3517770"/>
              <a:gd name="connsiteY0" fmla="*/ 558807 h 1086760"/>
              <a:gd name="connsiteX1" fmla="*/ 2145901 w 3517770"/>
              <a:gd name="connsiteY1" fmla="*/ 131424 h 1086760"/>
              <a:gd name="connsiteX2" fmla="*/ 3497623 w 3517770"/>
              <a:gd name="connsiteY2" fmla="*/ 2215 h 1086760"/>
              <a:gd name="connsiteX3" fmla="*/ 3408371 w 3517770"/>
              <a:gd name="connsiteY3" fmla="*/ 588592 h 1086760"/>
              <a:gd name="connsiteX4" fmla="*/ 0 w 3517770"/>
              <a:gd name="connsiteY4" fmla="*/ 1086760 h 1086760"/>
              <a:gd name="connsiteX5" fmla="*/ 98440 w 3517770"/>
              <a:gd name="connsiteY5" fmla="*/ 558807 h 1086760"/>
              <a:gd name="connsiteX0" fmla="*/ 175870 w 3595200"/>
              <a:gd name="connsiteY0" fmla="*/ 558807 h 1086760"/>
              <a:gd name="connsiteX1" fmla="*/ 2223331 w 3595200"/>
              <a:gd name="connsiteY1" fmla="*/ 131424 h 1086760"/>
              <a:gd name="connsiteX2" fmla="*/ 3575053 w 3595200"/>
              <a:gd name="connsiteY2" fmla="*/ 2215 h 1086760"/>
              <a:gd name="connsiteX3" fmla="*/ 3485801 w 3595200"/>
              <a:gd name="connsiteY3" fmla="*/ 588592 h 1086760"/>
              <a:gd name="connsiteX4" fmla="*/ 77430 w 3595200"/>
              <a:gd name="connsiteY4" fmla="*/ 1086760 h 1086760"/>
              <a:gd name="connsiteX5" fmla="*/ 175870 w 3595200"/>
              <a:gd name="connsiteY5" fmla="*/ 558807 h 1086760"/>
              <a:gd name="connsiteX0" fmla="*/ 3603 w 3422933"/>
              <a:gd name="connsiteY0" fmla="*/ 558807 h 1110866"/>
              <a:gd name="connsiteX1" fmla="*/ 2051064 w 3422933"/>
              <a:gd name="connsiteY1" fmla="*/ 131424 h 1110866"/>
              <a:gd name="connsiteX2" fmla="*/ 3402786 w 3422933"/>
              <a:gd name="connsiteY2" fmla="*/ 2215 h 1110866"/>
              <a:gd name="connsiteX3" fmla="*/ 3313534 w 3422933"/>
              <a:gd name="connsiteY3" fmla="*/ 588592 h 1110866"/>
              <a:gd name="connsiteX4" fmla="*/ 375637 w 3422933"/>
              <a:gd name="connsiteY4" fmla="*/ 1110866 h 1110866"/>
              <a:gd name="connsiteX5" fmla="*/ 3603 w 3422933"/>
              <a:gd name="connsiteY5" fmla="*/ 558807 h 1110866"/>
              <a:gd name="connsiteX0" fmla="*/ 3603 w 3422933"/>
              <a:gd name="connsiteY0" fmla="*/ 558807 h 1112230"/>
              <a:gd name="connsiteX1" fmla="*/ 2051064 w 3422933"/>
              <a:gd name="connsiteY1" fmla="*/ 131424 h 1112230"/>
              <a:gd name="connsiteX2" fmla="*/ 3402786 w 3422933"/>
              <a:gd name="connsiteY2" fmla="*/ 2215 h 1112230"/>
              <a:gd name="connsiteX3" fmla="*/ 3313534 w 3422933"/>
              <a:gd name="connsiteY3" fmla="*/ 588592 h 1112230"/>
              <a:gd name="connsiteX4" fmla="*/ 375637 w 3422933"/>
              <a:gd name="connsiteY4" fmla="*/ 1110866 h 1112230"/>
              <a:gd name="connsiteX5" fmla="*/ 3603 w 3422933"/>
              <a:gd name="connsiteY5" fmla="*/ 558807 h 111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2933" h="1112230">
                <a:moveTo>
                  <a:pt x="3603" y="558807"/>
                </a:moveTo>
                <a:cubicBezTo>
                  <a:pt x="744068" y="391498"/>
                  <a:pt x="1484534" y="224189"/>
                  <a:pt x="2051064" y="131424"/>
                </a:cubicBezTo>
                <a:cubicBezTo>
                  <a:pt x="2617594" y="38659"/>
                  <a:pt x="3394298" y="-11423"/>
                  <a:pt x="3402786" y="2215"/>
                </a:cubicBezTo>
                <a:cubicBezTo>
                  <a:pt x="3373035" y="197674"/>
                  <a:pt x="3512691" y="512236"/>
                  <a:pt x="3313534" y="588592"/>
                </a:cubicBezTo>
                <a:cubicBezTo>
                  <a:pt x="2334235" y="762683"/>
                  <a:pt x="1276872" y="1137667"/>
                  <a:pt x="375637" y="1110866"/>
                </a:cubicBezTo>
                <a:cubicBezTo>
                  <a:pt x="167494" y="972771"/>
                  <a:pt x="-29210" y="734791"/>
                  <a:pt x="3603" y="5588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BACBA-F3FD-44AC-8D19-0BDBA87AC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Boundary Conditions at a Conductor Surface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1E3A0-0C4C-E62E-2306-2436768D9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Boundary conditions</a:t>
            </a:r>
            <a:r>
              <a:rPr lang="en-US" dirty="0"/>
              <a:t> at the interface between a </a:t>
            </a:r>
            <a:r>
              <a:rPr lang="en-US" u="sng" dirty="0"/>
              <a:t>conductor</a:t>
            </a:r>
            <a:r>
              <a:rPr lang="en-US" dirty="0"/>
              <a:t> and a</a:t>
            </a:r>
            <a:r>
              <a:rPr lang="en-US" u="sng" dirty="0"/>
              <a:t> dielectric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E5417-7D3C-556A-F029-4A92499E1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9248C-86E7-46A0-54EF-E1D1E90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B7FFE-1F12-0241-965F-9918BD03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5DA77-6D22-9D58-A069-1AA889ACA457}"/>
              </a:ext>
            </a:extLst>
          </p:cNvPr>
          <p:cNvSpPr txBox="1"/>
          <p:nvPr/>
        </p:nvSpPr>
        <p:spPr>
          <a:xfrm>
            <a:off x="10596439" y="5530516"/>
            <a:ext cx="1449787" cy="687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t: tangential</a:t>
            </a:r>
          </a:p>
          <a:p>
            <a:r>
              <a:rPr lang="en-US" sz="2800" baseline="-25000" dirty="0"/>
              <a:t>n: normal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37433229-A79B-AE14-22C0-56F34BBAE4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1339"/>
              </p:ext>
            </p:extLst>
          </p:nvPr>
        </p:nvGraphicFramePr>
        <p:xfrm>
          <a:off x="6112197" y="4175703"/>
          <a:ext cx="16002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33160" imgH="393480" progId="Equation.DSMT4">
                  <p:embed/>
                </p:oleObj>
              </mc:Choice>
              <mc:Fallback>
                <p:oleObj name="Equation" r:id="rId2" imgW="53316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67DD75B-57C8-BE2F-2722-8356D261A2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2197" y="4175703"/>
                        <a:ext cx="160020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8EEA6A7-9FB1-3B92-485B-6FA06F58C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078038"/>
              </p:ext>
            </p:extLst>
          </p:nvPr>
        </p:nvGraphicFramePr>
        <p:xfrm>
          <a:off x="3972148" y="3228945"/>
          <a:ext cx="125712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9040" imgH="228600" progId="Equation.DSMT4">
                  <p:embed/>
                </p:oleObj>
              </mc:Choice>
              <mc:Fallback>
                <p:oleObj name="Equation" r:id="rId4" imgW="419040" imgH="2286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7A6CDB0-7872-F49C-8CBB-F8D0E6AD6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72148" y="3228945"/>
                        <a:ext cx="125712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CCBF636-47B6-40F2-157B-7033A4521150}"/>
              </a:ext>
            </a:extLst>
          </p:cNvPr>
          <p:cNvSpPr/>
          <p:nvPr/>
        </p:nvSpPr>
        <p:spPr>
          <a:xfrm rot="450257">
            <a:off x="8617226" y="3457112"/>
            <a:ext cx="3399183" cy="558297"/>
          </a:xfrm>
          <a:custGeom>
            <a:avLst/>
            <a:gdLst>
              <a:gd name="connsiteX0" fmla="*/ 0 w 3399183"/>
              <a:gd name="connsiteY0" fmla="*/ 558297 h 558297"/>
              <a:gd name="connsiteX1" fmla="*/ 2047461 w 3399183"/>
              <a:gd name="connsiteY1" fmla="*/ 130914 h 558297"/>
              <a:gd name="connsiteX2" fmla="*/ 3399183 w 3399183"/>
              <a:gd name="connsiteY2" fmla="*/ 1705 h 5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9183" h="558297">
                <a:moveTo>
                  <a:pt x="0" y="558297"/>
                </a:moveTo>
                <a:cubicBezTo>
                  <a:pt x="740465" y="390988"/>
                  <a:pt x="1480931" y="223679"/>
                  <a:pt x="2047461" y="130914"/>
                </a:cubicBezTo>
                <a:cubicBezTo>
                  <a:pt x="2613991" y="38149"/>
                  <a:pt x="3178866" y="-9891"/>
                  <a:pt x="3399183" y="1705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BEC9C-6990-EB6E-5714-FBC219715837}"/>
              </a:ext>
            </a:extLst>
          </p:cNvPr>
          <p:cNvSpPr txBox="1"/>
          <p:nvPr/>
        </p:nvSpPr>
        <p:spPr>
          <a:xfrm>
            <a:off x="10841955" y="3608387"/>
            <a:ext cx="1313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Conductor</a:t>
            </a:r>
            <a:endParaRPr lang="en-US" sz="2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074AB8-32DB-02DA-3AA5-767347486B73}"/>
              </a:ext>
            </a:extLst>
          </p:cNvPr>
          <p:cNvSpPr txBox="1"/>
          <p:nvPr/>
        </p:nvSpPr>
        <p:spPr>
          <a:xfrm>
            <a:off x="10841956" y="3228945"/>
            <a:ext cx="1196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Dielectric</a:t>
            </a:r>
            <a:endParaRPr lang="en-US" sz="2800" dirty="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5FBCC83-2D8B-1BB7-F023-68187959C12E}"/>
              </a:ext>
            </a:extLst>
          </p:cNvPr>
          <p:cNvSpPr/>
          <p:nvPr/>
        </p:nvSpPr>
        <p:spPr>
          <a:xfrm>
            <a:off x="8878754" y="3629054"/>
            <a:ext cx="1877060" cy="139700"/>
          </a:xfrm>
          <a:custGeom>
            <a:avLst/>
            <a:gdLst>
              <a:gd name="connsiteX0" fmla="*/ 1833880 w 1833880"/>
              <a:gd name="connsiteY0" fmla="*/ 0 h 158073"/>
              <a:gd name="connsiteX1" fmla="*/ 848360 w 1833880"/>
              <a:gd name="connsiteY1" fmla="*/ 71120 h 158073"/>
              <a:gd name="connsiteX2" fmla="*/ 0 w 1833880"/>
              <a:gd name="connsiteY2" fmla="*/ 157480 h 158073"/>
              <a:gd name="connsiteX0" fmla="*/ 1859280 w 1859280"/>
              <a:gd name="connsiteY0" fmla="*/ 0 h 117433"/>
              <a:gd name="connsiteX1" fmla="*/ 848360 w 1859280"/>
              <a:gd name="connsiteY1" fmla="*/ 30480 h 117433"/>
              <a:gd name="connsiteX2" fmla="*/ 0 w 1859280"/>
              <a:gd name="connsiteY2" fmla="*/ 116840 h 117433"/>
              <a:gd name="connsiteX0" fmla="*/ 1859280 w 1859280"/>
              <a:gd name="connsiteY0" fmla="*/ 0 h 117847"/>
              <a:gd name="connsiteX1" fmla="*/ 848360 w 1859280"/>
              <a:gd name="connsiteY1" fmla="*/ 60960 h 117847"/>
              <a:gd name="connsiteX2" fmla="*/ 0 w 1859280"/>
              <a:gd name="connsiteY2" fmla="*/ 116840 h 117847"/>
              <a:gd name="connsiteX0" fmla="*/ 1869440 w 1869440"/>
              <a:gd name="connsiteY0" fmla="*/ 0 h 147913"/>
              <a:gd name="connsiteX1" fmla="*/ 858520 w 1869440"/>
              <a:gd name="connsiteY1" fmla="*/ 60960 h 147913"/>
              <a:gd name="connsiteX2" fmla="*/ 0 w 1869440"/>
              <a:gd name="connsiteY2" fmla="*/ 147320 h 147913"/>
              <a:gd name="connsiteX0" fmla="*/ 1869440 w 1869440"/>
              <a:gd name="connsiteY0" fmla="*/ 0 h 148068"/>
              <a:gd name="connsiteX1" fmla="*/ 858520 w 1869440"/>
              <a:gd name="connsiteY1" fmla="*/ 76200 h 148068"/>
              <a:gd name="connsiteX2" fmla="*/ 0 w 1869440"/>
              <a:gd name="connsiteY2" fmla="*/ 147320 h 148068"/>
              <a:gd name="connsiteX0" fmla="*/ 1877060 w 1877060"/>
              <a:gd name="connsiteY0" fmla="*/ 0 h 140559"/>
              <a:gd name="connsiteX1" fmla="*/ 866140 w 1877060"/>
              <a:gd name="connsiteY1" fmla="*/ 76200 h 140559"/>
              <a:gd name="connsiteX2" fmla="*/ 0 w 1877060"/>
              <a:gd name="connsiteY2" fmla="*/ 139700 h 140559"/>
              <a:gd name="connsiteX0" fmla="*/ 1877060 w 1877060"/>
              <a:gd name="connsiteY0" fmla="*/ 0 h 139700"/>
              <a:gd name="connsiteX1" fmla="*/ 866140 w 1877060"/>
              <a:gd name="connsiteY1" fmla="*/ 76200 h 139700"/>
              <a:gd name="connsiteX2" fmla="*/ 0 w 1877060"/>
              <a:gd name="connsiteY2" fmla="*/ 139700 h 139700"/>
              <a:gd name="connsiteX0" fmla="*/ 1877060 w 1877060"/>
              <a:gd name="connsiteY0" fmla="*/ 0 h 139700"/>
              <a:gd name="connsiteX1" fmla="*/ 866140 w 1877060"/>
              <a:gd name="connsiteY1" fmla="*/ 66675 h 139700"/>
              <a:gd name="connsiteX2" fmla="*/ 0 w 1877060"/>
              <a:gd name="connsiteY2" fmla="*/ 13970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7060" h="139700">
                <a:moveTo>
                  <a:pt x="1877060" y="0"/>
                </a:moveTo>
                <a:lnTo>
                  <a:pt x="866140" y="66675"/>
                </a:lnTo>
                <a:lnTo>
                  <a:pt x="0" y="139700"/>
                </a:lnTo>
              </a:path>
            </a:pathLst>
          </a:custGeom>
          <a:noFill/>
          <a:ln w="38100">
            <a:solidFill>
              <a:srgbClr val="4F81B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7811C9-F112-26DD-AF64-A8D2710995A1}"/>
              </a:ext>
            </a:extLst>
          </p:cNvPr>
          <p:cNvSpPr txBox="1"/>
          <p:nvPr/>
        </p:nvSpPr>
        <p:spPr>
          <a:xfrm>
            <a:off x="9780796" y="3798576"/>
            <a:ext cx="1315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E</a:t>
            </a:r>
            <a:r>
              <a:rPr lang="en-US" baseline="-25000" dirty="0" err="1"/>
              <a:t>int</a:t>
            </a:r>
            <a:r>
              <a:rPr lang="en-US" dirty="0"/>
              <a:t> = </a:t>
            </a:r>
            <a:r>
              <a:rPr lang="en-US" b="1" dirty="0"/>
              <a:t>0</a:t>
            </a:r>
          </a:p>
          <a:p>
            <a:pPr algn="ctr"/>
            <a:r>
              <a:rPr lang="en-US" i="1" dirty="0">
                <a:sym typeface="Symbol" panose="05050102010706020507" pitchFamily="18" charset="2"/>
              </a:rPr>
              <a:t></a:t>
            </a:r>
            <a:r>
              <a:rPr lang="en-US" dirty="0">
                <a:sym typeface="Symbol" panose="05050102010706020507" pitchFamily="18" charset="2"/>
              </a:rPr>
              <a:t> = 0</a:t>
            </a:r>
            <a:endParaRPr lang="en-US" sz="24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C50F3E2-EF84-3A3F-F6FD-4245C7BFAF2E}"/>
              </a:ext>
            </a:extLst>
          </p:cNvPr>
          <p:cNvSpPr txBox="1"/>
          <p:nvPr/>
        </p:nvSpPr>
        <p:spPr>
          <a:xfrm>
            <a:off x="10264543" y="2658038"/>
            <a:ext cx="538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ym typeface="Symbol" panose="05050102010706020507" pitchFamily="18" charset="2"/>
              </a:rPr>
              <a:t></a:t>
            </a:r>
            <a:r>
              <a:rPr lang="en-US" sz="2000" baseline="-25000" dirty="0">
                <a:sym typeface="Symbol" panose="05050102010706020507" pitchFamily="18" charset="2"/>
              </a:rPr>
              <a:t>s</a:t>
            </a:r>
            <a:endParaRPr lang="en-US" sz="2000" baseline="-25000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85C4A94-2B19-13FE-4574-0C461F02CD7B}"/>
              </a:ext>
            </a:extLst>
          </p:cNvPr>
          <p:cNvSpPr/>
          <p:nvPr/>
        </p:nvSpPr>
        <p:spPr>
          <a:xfrm rot="6635265">
            <a:off x="9920651" y="3277913"/>
            <a:ext cx="687784" cy="220955"/>
          </a:xfrm>
          <a:custGeom>
            <a:avLst/>
            <a:gdLst>
              <a:gd name="connsiteX0" fmla="*/ 0 w 579120"/>
              <a:gd name="connsiteY0" fmla="*/ 0 h 230094"/>
              <a:gd name="connsiteX1" fmla="*/ 345440 w 579120"/>
              <a:gd name="connsiteY1" fmla="*/ 45720 h 230094"/>
              <a:gd name="connsiteX2" fmla="*/ 177800 w 579120"/>
              <a:gd name="connsiteY2" fmla="*/ 157480 h 230094"/>
              <a:gd name="connsiteX3" fmla="*/ 579120 w 579120"/>
              <a:gd name="connsiteY3" fmla="*/ 223520 h 230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" h="230094">
                <a:moveTo>
                  <a:pt x="0" y="0"/>
                </a:moveTo>
                <a:cubicBezTo>
                  <a:pt x="157903" y="9736"/>
                  <a:pt x="315807" y="19473"/>
                  <a:pt x="345440" y="45720"/>
                </a:cubicBezTo>
                <a:cubicBezTo>
                  <a:pt x="375073" y="71967"/>
                  <a:pt x="138853" y="127847"/>
                  <a:pt x="177800" y="157480"/>
                </a:cubicBezTo>
                <a:cubicBezTo>
                  <a:pt x="216747" y="187113"/>
                  <a:pt x="547793" y="250613"/>
                  <a:pt x="579120" y="22352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E64D18A-8E08-A1CA-C88C-CFFE59BFC1EB}"/>
              </a:ext>
            </a:extLst>
          </p:cNvPr>
          <p:cNvCxnSpPr>
            <a:cxnSpLocks/>
          </p:cNvCxnSpPr>
          <p:nvPr/>
        </p:nvCxnSpPr>
        <p:spPr>
          <a:xfrm flipH="1" flipV="1">
            <a:off x="9347768" y="3033641"/>
            <a:ext cx="73316" cy="7026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09E25518-3070-D3CA-104C-9C70200B5689}"/>
              </a:ext>
            </a:extLst>
          </p:cNvPr>
          <p:cNvSpPr txBox="1"/>
          <p:nvPr/>
        </p:nvSpPr>
        <p:spPr>
          <a:xfrm rot="21143545">
            <a:off x="8938679" y="3181273"/>
            <a:ext cx="53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ym typeface="Symbol" panose="05050102010706020507" pitchFamily="18" charset="2"/>
              </a:rPr>
              <a:t>E</a:t>
            </a:r>
            <a:endParaRPr lang="en-US" sz="2800" b="1" baseline="-25000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AF4752C-4064-BEC6-838D-C9E207EF22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079363"/>
              </p:ext>
            </p:extLst>
          </p:nvPr>
        </p:nvGraphicFramePr>
        <p:xfrm>
          <a:off x="1099717" y="4423353"/>
          <a:ext cx="179064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28600" progId="Equation.DSMT4">
                  <p:embed/>
                </p:oleObj>
              </mc:Choice>
              <mc:Fallback>
                <p:oleObj name="Equation" r:id="rId6" imgW="596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9717" y="4423353"/>
                        <a:ext cx="179064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497AD0F-3233-69CB-9938-C4065BA1E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06402"/>
              </p:ext>
            </p:extLst>
          </p:nvPr>
        </p:nvGraphicFramePr>
        <p:xfrm>
          <a:off x="1095281" y="3147918"/>
          <a:ext cx="1713960" cy="571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71320" imgH="190440" progId="Equation.DSMT4">
                  <p:embed/>
                </p:oleObj>
              </mc:Choice>
              <mc:Fallback>
                <p:oleObj name="Equation" r:id="rId8" imgW="5713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95281" y="3147918"/>
                        <a:ext cx="1713960" cy="571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0755166-50D6-A0D0-97C0-8CF5BDC67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762076"/>
              </p:ext>
            </p:extLst>
          </p:nvPr>
        </p:nvGraphicFramePr>
        <p:xfrm>
          <a:off x="3838768" y="4423353"/>
          <a:ext cx="152388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7433229-A79B-AE14-22C0-56F34BBAE4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38768" y="4423353"/>
                        <a:ext cx="152388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66516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0795B-F8FB-D053-BBC6-1CF86BC0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Dielectric Sheet in a Uniform Electric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9EB2C-E9DF-6AE9-A425-F1A1B6F82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3611880" cy="825390"/>
          </a:xfrm>
        </p:spPr>
        <p:txBody>
          <a:bodyPr/>
          <a:lstStyle/>
          <a:p>
            <a:r>
              <a:rPr lang="en-US" dirty="0"/>
              <a:t>No </a:t>
            </a:r>
            <a:r>
              <a:rPr lang="en-US" i="1" dirty="0"/>
              <a:t>free</a:t>
            </a:r>
            <a:r>
              <a:rPr lang="en-US" dirty="0"/>
              <a:t> charges exist.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400091-DDC6-1A8B-EA3A-D7FCE4697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6E145-3AD4-D48F-D4B6-92D9031AD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114F0-86B8-4ECC-B22F-A8014F9F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D9966-DE58-5C70-A240-9B14ED099673}"/>
              </a:ext>
            </a:extLst>
          </p:cNvPr>
          <p:cNvSpPr/>
          <p:nvPr/>
        </p:nvSpPr>
        <p:spPr>
          <a:xfrm>
            <a:off x="9522372" y="1870075"/>
            <a:ext cx="1576552" cy="4131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A9864E-AD05-E300-A82F-EE349C77B3C7}"/>
              </a:ext>
            </a:extLst>
          </p:cNvPr>
          <p:cNvCxnSpPr>
            <a:cxnSpLocks/>
          </p:cNvCxnSpPr>
          <p:nvPr/>
        </p:nvCxnSpPr>
        <p:spPr>
          <a:xfrm>
            <a:off x="8011510" y="3005959"/>
            <a:ext cx="119817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416F6D-0021-FCFE-7B8C-BC8AB8349E56}"/>
              </a:ext>
            </a:extLst>
          </p:cNvPr>
          <p:cNvCxnSpPr>
            <a:cxnSpLocks/>
          </p:cNvCxnSpPr>
          <p:nvPr/>
        </p:nvCxnSpPr>
        <p:spPr>
          <a:xfrm>
            <a:off x="9669517" y="3037490"/>
            <a:ext cx="1198179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BDF31C6-DF5C-35E1-5E55-8EE16BD32E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594673"/>
              </p:ext>
            </p:extLst>
          </p:nvPr>
        </p:nvGraphicFramePr>
        <p:xfrm>
          <a:off x="7993062" y="2585403"/>
          <a:ext cx="11426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71320" imgH="228600" progId="Equation.DSMT4">
                  <p:embed/>
                </p:oleObj>
              </mc:Choice>
              <mc:Fallback>
                <p:oleObj name="Equation" r:id="rId2" imgW="5713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993062" y="2585403"/>
                        <a:ext cx="11426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B0AE8C97-8586-70B6-D4C5-4584BD2578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548025"/>
              </p:ext>
            </p:extLst>
          </p:nvPr>
        </p:nvGraphicFramePr>
        <p:xfrm>
          <a:off x="8395176" y="2990740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3040" imgH="228600" progId="Equation.DSMT4">
                  <p:embed/>
                </p:oleObj>
              </mc:Choice>
              <mc:Fallback>
                <p:oleObj name="Equation" r:id="rId4" imgW="2030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DF31C6-DF5C-35E1-5E55-8EE16BD32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95176" y="2990740"/>
                        <a:ext cx="4060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F55C493-5B9E-3ED2-30D4-7E953E29C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21194"/>
              </p:ext>
            </p:extLst>
          </p:nvPr>
        </p:nvGraphicFramePr>
        <p:xfrm>
          <a:off x="10086042" y="2610375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3040" imgH="228600" progId="Equation.DSMT4">
                  <p:embed/>
                </p:oleObj>
              </mc:Choice>
              <mc:Fallback>
                <p:oleObj name="Equation" r:id="rId6" imgW="2030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BDF31C6-DF5C-35E1-5E55-8EE16BD32E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086042" y="2610375"/>
                        <a:ext cx="4060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AEAE9D5-F7A0-FE4B-A7B4-527C182003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868408"/>
              </p:ext>
            </p:extLst>
          </p:nvPr>
        </p:nvGraphicFramePr>
        <p:xfrm>
          <a:off x="836612" y="2464558"/>
          <a:ext cx="144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23600" imgH="228600" progId="Equation.DSMT4">
                  <p:embed/>
                </p:oleObj>
              </mc:Choice>
              <mc:Fallback>
                <p:oleObj name="Equation" r:id="rId8" imgW="72360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0AE8C97-8586-70B6-D4C5-4584BD257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6612" y="2464558"/>
                        <a:ext cx="1447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70C572F-F7E3-C5EB-D881-948DDE33FF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196750"/>
              </p:ext>
            </p:extLst>
          </p:nvPr>
        </p:nvGraphicFramePr>
        <p:xfrm>
          <a:off x="10087630" y="2990740"/>
          <a:ext cx="4060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040" imgH="228600" progId="Equation.DSMT4">
                  <p:embed/>
                </p:oleObj>
              </mc:Choice>
              <mc:Fallback>
                <p:oleObj name="Equation" r:id="rId10" imgW="20304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0AE8C97-8586-70B6-D4C5-4584BD257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087630" y="2990740"/>
                        <a:ext cx="40608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B3D91B5-30A3-C077-5814-1BC24822B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794133"/>
              </p:ext>
            </p:extLst>
          </p:nvPr>
        </p:nvGraphicFramePr>
        <p:xfrm>
          <a:off x="836612" y="2943866"/>
          <a:ext cx="124416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2080" imgH="228600" progId="Equation.DSMT4">
                  <p:embed/>
                </p:oleObj>
              </mc:Choice>
              <mc:Fallback>
                <p:oleObj name="Equation" r:id="rId12" imgW="62208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AEAE9D5-F7A0-FE4B-A7B4-527C18200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36612" y="2943866"/>
                        <a:ext cx="124416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6478EFA0-2C25-284E-FA3A-8F80730F0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670754"/>
              </p:ext>
            </p:extLst>
          </p:nvPr>
        </p:nvGraphicFramePr>
        <p:xfrm>
          <a:off x="4450080" y="1744053"/>
          <a:ext cx="1088306" cy="593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19040" imgH="228600" progId="Equation.DSMT4">
                  <p:embed/>
                </p:oleObj>
              </mc:Choice>
              <mc:Fallback>
                <p:oleObj name="Equation" r:id="rId14" imgW="419040" imgH="2286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B3D91B5-30A3-C077-5814-1BC24822B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450080" y="1744053"/>
                        <a:ext cx="1088306" cy="593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CFD758C-D636-4647-8CB6-4D3E9B1D70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5773363"/>
              </p:ext>
            </p:extLst>
          </p:nvPr>
        </p:nvGraphicFramePr>
        <p:xfrm>
          <a:off x="2969972" y="3025696"/>
          <a:ext cx="20822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41120" imgH="228600" progId="Equation.DSMT4">
                  <p:embed/>
                </p:oleObj>
              </mc:Choice>
              <mc:Fallback>
                <p:oleObj name="Equation" r:id="rId16" imgW="104112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AEAE9D5-F7A0-FE4B-A7B4-527C182003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69972" y="3025696"/>
                        <a:ext cx="208224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9E00C69-5E08-376F-EB07-D9BFE0E419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07314"/>
              </p:ext>
            </p:extLst>
          </p:nvPr>
        </p:nvGraphicFramePr>
        <p:xfrm>
          <a:off x="836612" y="3655435"/>
          <a:ext cx="213336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66680" imgH="431640" progId="Equation.DSMT4">
                  <p:embed/>
                </p:oleObj>
              </mc:Choice>
              <mc:Fallback>
                <p:oleObj name="Equation" r:id="rId18" imgW="1066680" imgH="43164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7CFD758C-D636-4647-8CB6-4D3E9B1D70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6612" y="3655435"/>
                        <a:ext cx="213336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30A8063-C844-6D86-E276-A171707D4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3679990"/>
              </p:ext>
            </p:extLst>
          </p:nvPr>
        </p:nvGraphicFramePr>
        <p:xfrm>
          <a:off x="9576121" y="1813243"/>
          <a:ext cx="406079" cy="609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52280" imgH="228600" progId="Equation.DSMT4">
                  <p:embed/>
                </p:oleObj>
              </mc:Choice>
              <mc:Fallback>
                <p:oleObj name="Equation" r:id="rId20" imgW="152280" imgH="2286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B0AE8C97-8586-70B6-D4C5-4584BD257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576121" y="1813243"/>
                        <a:ext cx="406079" cy="6091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CB1058B-E288-1028-0183-D4C393B9C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0937382"/>
              </p:ext>
            </p:extLst>
          </p:nvPr>
        </p:nvGraphicFramePr>
        <p:xfrm>
          <a:off x="836612" y="4472250"/>
          <a:ext cx="3937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68480" imgH="482400" progId="Equation.DSMT4">
                  <p:embed/>
                </p:oleObj>
              </mc:Choice>
              <mc:Fallback>
                <p:oleObj name="Equation" r:id="rId22" imgW="1968480" imgH="482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9E00C69-5E08-376F-EB07-D9BFE0E41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6612" y="4472250"/>
                        <a:ext cx="3937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9F7122E6-E37C-E871-C837-75BF371237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772112"/>
              </p:ext>
            </p:extLst>
          </p:nvPr>
        </p:nvGraphicFramePr>
        <p:xfrm>
          <a:off x="8557969" y="1705906"/>
          <a:ext cx="5076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253800" imgH="241200" progId="Equation.DSMT4">
                  <p:embed/>
                </p:oleObj>
              </mc:Choice>
              <mc:Fallback>
                <p:oleObj name="Equation" r:id="rId24" imgW="25380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6478EFA0-2C25-284E-FA3A-8F80730F0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8557969" y="1705906"/>
                        <a:ext cx="507600" cy="48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51E607-2A80-1CB6-D1AD-195F6D0A071F}"/>
              </a:ext>
            </a:extLst>
          </p:cNvPr>
          <p:cNvCxnSpPr>
            <a:cxnSpLocks/>
          </p:cNvCxnSpPr>
          <p:nvPr/>
        </p:nvCxnSpPr>
        <p:spPr>
          <a:xfrm>
            <a:off x="8923282" y="3829999"/>
            <a:ext cx="59909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E018538A-068C-8289-260B-B7777668AC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030415"/>
              </p:ext>
            </p:extLst>
          </p:nvPr>
        </p:nvGraphicFramePr>
        <p:xfrm>
          <a:off x="9178923" y="3418237"/>
          <a:ext cx="33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64880" imgH="228600" progId="Equation.DSMT4">
                  <p:embed/>
                </p:oleObj>
              </mc:Choice>
              <mc:Fallback>
                <p:oleObj name="Equation" r:id="rId26" imgW="164880" imgH="2286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F7122E6-E37C-E871-C837-75BF37123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178923" y="3418237"/>
                        <a:ext cx="330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D1BADAC6-B79C-42AF-DD58-A630FE1C93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511633"/>
              </p:ext>
            </p:extLst>
          </p:nvPr>
        </p:nvGraphicFramePr>
        <p:xfrm>
          <a:off x="8396270" y="3951508"/>
          <a:ext cx="990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95000" imgH="228600" progId="Equation.DSMT4">
                  <p:embed/>
                </p:oleObj>
              </mc:Choice>
              <mc:Fallback>
                <p:oleObj name="Equation" r:id="rId28" imgW="49500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018538A-068C-8289-260B-B7777668A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396270" y="3951508"/>
                        <a:ext cx="990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C8A9A13A-BA6B-90ED-9A20-DC03447F43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3619083"/>
              </p:ext>
            </p:extLst>
          </p:nvPr>
        </p:nvGraphicFramePr>
        <p:xfrm>
          <a:off x="11448118" y="1661131"/>
          <a:ext cx="53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66400" imgH="241200" progId="Equation.DSMT4">
                  <p:embed/>
                </p:oleObj>
              </mc:Choice>
              <mc:Fallback>
                <p:oleObj name="Equation" r:id="rId30" imgW="266400" imgH="2412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F7122E6-E37C-E871-C837-75BF37123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1448118" y="1661131"/>
                        <a:ext cx="5334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4923501-C1B3-2F0F-4991-C6661C5D7173}"/>
              </a:ext>
            </a:extLst>
          </p:cNvPr>
          <p:cNvCxnSpPr>
            <a:cxnSpLocks/>
          </p:cNvCxnSpPr>
          <p:nvPr/>
        </p:nvCxnSpPr>
        <p:spPr>
          <a:xfrm flipH="1">
            <a:off x="11100753" y="3840762"/>
            <a:ext cx="599090" cy="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B5F1D179-79FF-6464-25E9-E3FC1F0B52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387260"/>
              </p:ext>
            </p:extLst>
          </p:nvPr>
        </p:nvGraphicFramePr>
        <p:xfrm>
          <a:off x="11109643" y="3429000"/>
          <a:ext cx="35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177480" imgH="228600" progId="Equation.DSMT4">
                  <p:embed/>
                </p:oleObj>
              </mc:Choice>
              <mc:Fallback>
                <p:oleObj name="Equation" r:id="rId32" imgW="177480" imgH="22860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018538A-068C-8289-260B-B7777668AC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1109643" y="3429000"/>
                        <a:ext cx="355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C80DCF9F-64FB-45C2-9221-FDB0829667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6460847"/>
              </p:ext>
            </p:extLst>
          </p:nvPr>
        </p:nvGraphicFramePr>
        <p:xfrm>
          <a:off x="848710" y="5483750"/>
          <a:ext cx="7162800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581280" imgH="482400" progId="Equation.DSMT4">
                  <p:embed/>
                </p:oleObj>
              </mc:Choice>
              <mc:Fallback>
                <p:oleObj name="Equation" r:id="rId34" imgW="3581280" imgH="4824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9F7122E6-E37C-E871-C837-75BF371237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848710" y="5483750"/>
                        <a:ext cx="7162800" cy="962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8B01AD-CD30-D933-1699-4C1F16FF280D}"/>
              </a:ext>
            </a:extLst>
          </p:cNvPr>
          <p:cNvCxnSpPr/>
          <p:nvPr/>
        </p:nvCxnSpPr>
        <p:spPr>
          <a:xfrm flipH="1">
            <a:off x="9509123" y="1870075"/>
            <a:ext cx="13249" cy="4131331"/>
          </a:xfrm>
          <a:prstGeom prst="line">
            <a:avLst/>
          </a:prstGeom>
          <a:ln w="28575">
            <a:solidFill>
              <a:srgbClr val="2FA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4090887-E515-193A-2F72-F2FC69D79D0D}"/>
              </a:ext>
            </a:extLst>
          </p:cNvPr>
          <p:cNvCxnSpPr/>
          <p:nvPr/>
        </p:nvCxnSpPr>
        <p:spPr>
          <a:xfrm flipH="1">
            <a:off x="11090928" y="1885843"/>
            <a:ext cx="13249" cy="4131331"/>
          </a:xfrm>
          <a:prstGeom prst="line">
            <a:avLst/>
          </a:prstGeom>
          <a:ln w="28575">
            <a:solidFill>
              <a:srgbClr val="2FA7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00918A0-E43A-9640-B959-6FE6AE459031}"/>
              </a:ext>
            </a:extLst>
          </p:cNvPr>
          <p:cNvSpPr/>
          <p:nvPr/>
        </p:nvSpPr>
        <p:spPr>
          <a:xfrm rot="17851614">
            <a:off x="9148920" y="2015454"/>
            <a:ext cx="146480" cy="597725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BC628C70-0536-8F95-4767-10D51246B2DD}"/>
              </a:ext>
            </a:extLst>
          </p:cNvPr>
          <p:cNvSpPr/>
          <p:nvPr/>
        </p:nvSpPr>
        <p:spPr>
          <a:xfrm rot="3365976" flipH="1">
            <a:off x="11297440" y="2026576"/>
            <a:ext cx="163168" cy="597725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C1419E1-2391-72E1-12A7-EDEF626A3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0689403"/>
              </p:ext>
            </p:extLst>
          </p:nvPr>
        </p:nvGraphicFramePr>
        <p:xfrm>
          <a:off x="11153150" y="3951339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31640" imgH="228600" progId="Equation.DSMT4">
                  <p:embed/>
                </p:oleObj>
              </mc:Choice>
              <mc:Fallback>
                <p:oleObj name="Equation" r:id="rId36" imgW="431640" imgH="228600" progId="Equation.DSMT4">
                  <p:embed/>
                  <p:pic>
                    <p:nvPicPr>
                      <p:cNvPr id="30" name="Object 29">
                        <a:extLst>
                          <a:ext uri="{FF2B5EF4-FFF2-40B4-BE49-F238E27FC236}">
                            <a16:creationId xmlns:a16="http://schemas.microsoft.com/office/drawing/2014/main" id="{D1BADAC6-B79C-42AF-DD58-A630FE1C93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1153150" y="3951339"/>
                        <a:ext cx="863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286592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7050A-D74A-EFD7-82FA-69C44389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at a Charge-Free Dielectric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BA72E-2D66-B545-222E-48B67F82FE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dielectric media with </a:t>
            </a:r>
            <a:r>
              <a:rPr lang="en-US" dirty="0" err="1"/>
              <a:t>permittivities</a:t>
            </a:r>
            <a:r>
              <a:rPr lang="en-US" dirty="0"/>
              <a:t> </a:t>
            </a:r>
            <a:r>
              <a:rPr lang="en-US" i="1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i="1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2</a:t>
            </a:r>
            <a:r>
              <a:rPr lang="en-US" dirty="0"/>
              <a:t> are separated by a charge-free boundary. The electric field intensity in medium 1 at the point </a:t>
            </a:r>
            <a:r>
              <a:rPr lang="en-US" i="1" dirty="0"/>
              <a:t>P</a:t>
            </a:r>
            <a:r>
              <a:rPr lang="en-US" baseline="-25000" dirty="0"/>
              <a:t>1</a:t>
            </a:r>
            <a:r>
              <a:rPr lang="en-US" dirty="0"/>
              <a:t> has a magnitude </a:t>
            </a:r>
            <a:r>
              <a:rPr lang="en-US" i="1" dirty="0"/>
              <a:t>E</a:t>
            </a:r>
            <a:r>
              <a:rPr lang="en-US" baseline="-25000" dirty="0"/>
              <a:t>1</a:t>
            </a:r>
            <a:r>
              <a:rPr lang="en-US" dirty="0"/>
              <a:t> and makes an angle </a:t>
            </a:r>
            <a:r>
              <a:rPr lang="en-US" i="1" dirty="0">
                <a:sym typeface="Symbol" panose="05050102010706020507" pitchFamily="18" charset="2"/>
              </a:rPr>
              <a:t></a:t>
            </a:r>
            <a:r>
              <a:rPr lang="en-US" baseline="-25000" dirty="0"/>
              <a:t>1</a:t>
            </a:r>
            <a:r>
              <a:rPr lang="en-US" dirty="0"/>
              <a:t> with the normal. Find </a:t>
            </a:r>
            <a:r>
              <a:rPr lang="en-US" i="1" dirty="0"/>
              <a:t>E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i="1" dirty="0">
                <a:sym typeface="Symbol" panose="05050102010706020507" pitchFamily="18" charset="2"/>
              </a:rPr>
              <a:t>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872DD-C1A1-B01E-37E0-8C8B12F4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81C1E-01F3-299B-9689-B6EF6C7D4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5EED5-B99D-4EC2-6222-9696E83A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6E5FBA-6F5F-B191-7568-B3F5CC1ED2BE}"/>
              </a:ext>
            </a:extLst>
          </p:cNvPr>
          <p:cNvCxnSpPr/>
          <p:nvPr/>
        </p:nvCxnSpPr>
        <p:spPr>
          <a:xfrm>
            <a:off x="8355724" y="4529959"/>
            <a:ext cx="35314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33386B49-7802-D6AC-207D-6293287CED65}"/>
              </a:ext>
            </a:extLst>
          </p:cNvPr>
          <p:cNvSpPr/>
          <p:nvPr/>
        </p:nvSpPr>
        <p:spPr>
          <a:xfrm>
            <a:off x="10039350" y="4460586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9125999-40DE-F081-3AF3-1C41C587C284}"/>
              </a:ext>
            </a:extLst>
          </p:cNvPr>
          <p:cNvSpPr/>
          <p:nvPr/>
        </p:nvSpPr>
        <p:spPr>
          <a:xfrm>
            <a:off x="10039350" y="4551073"/>
            <a:ext cx="45720" cy="457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834B6D-290B-6AFC-DF1D-7C7A0FD8A16B}"/>
              </a:ext>
            </a:extLst>
          </p:cNvPr>
          <p:cNvCxnSpPr/>
          <p:nvPr/>
        </p:nvCxnSpPr>
        <p:spPr>
          <a:xfrm flipH="1">
            <a:off x="10050780" y="3807171"/>
            <a:ext cx="22860" cy="13982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85312A2-4770-916C-F40C-5B282E034E81}"/>
              </a:ext>
            </a:extLst>
          </p:cNvPr>
          <p:cNvCxnSpPr>
            <a:cxnSpLocks/>
          </p:cNvCxnSpPr>
          <p:nvPr/>
        </p:nvCxnSpPr>
        <p:spPr>
          <a:xfrm flipH="1">
            <a:off x="9467693" y="4483446"/>
            <a:ext cx="594517" cy="4107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1B40FC-323C-001F-3C68-C2FCF94BEA5F}"/>
              </a:ext>
            </a:extLst>
          </p:cNvPr>
          <p:cNvCxnSpPr>
            <a:cxnSpLocks/>
          </p:cNvCxnSpPr>
          <p:nvPr/>
        </p:nvCxnSpPr>
        <p:spPr>
          <a:xfrm flipH="1">
            <a:off x="9517380" y="4576639"/>
            <a:ext cx="542925" cy="80818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8B92EC38-9EBA-EB08-BC43-2EE21D657F26}"/>
              </a:ext>
            </a:extLst>
          </p:cNvPr>
          <p:cNvSpPr/>
          <p:nvPr/>
        </p:nvSpPr>
        <p:spPr>
          <a:xfrm>
            <a:off x="9818370" y="4713552"/>
            <a:ext cx="464819" cy="298227"/>
          </a:xfrm>
          <a:prstGeom prst="arc">
            <a:avLst>
              <a:gd name="adj1" fmla="val 5286334"/>
              <a:gd name="adj2" fmla="val 994750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56CA1CE8-C923-8982-7A17-4A631D91C3AE}"/>
              </a:ext>
            </a:extLst>
          </p:cNvPr>
          <p:cNvSpPr/>
          <p:nvPr/>
        </p:nvSpPr>
        <p:spPr>
          <a:xfrm>
            <a:off x="9708568" y="4505547"/>
            <a:ext cx="684422" cy="369332"/>
          </a:xfrm>
          <a:prstGeom prst="arc">
            <a:avLst>
              <a:gd name="adj1" fmla="val 5313533"/>
              <a:gd name="adj2" fmla="val 1045645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7D229A-A390-2515-74FB-5ED6240D5A4C}"/>
              </a:ext>
            </a:extLst>
          </p:cNvPr>
          <p:cNvSpPr txBox="1"/>
          <p:nvPr/>
        </p:nvSpPr>
        <p:spPr>
          <a:xfrm>
            <a:off x="9142260" y="48271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D7DE3C-ED55-A974-E2B9-E9F67EA9A71E}"/>
              </a:ext>
            </a:extLst>
          </p:cNvPr>
          <p:cNvSpPr txBox="1"/>
          <p:nvPr/>
        </p:nvSpPr>
        <p:spPr>
          <a:xfrm>
            <a:off x="9252481" y="52227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16A111-44DD-8488-AAAB-CCF686104C7A}"/>
              </a:ext>
            </a:extLst>
          </p:cNvPr>
          <p:cNvSpPr txBox="1"/>
          <p:nvPr/>
        </p:nvSpPr>
        <p:spPr>
          <a:xfrm>
            <a:off x="9706876" y="485248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  <a:sym typeface="Symbol" panose="05050102010706020507" pitchFamily="18" charset="2"/>
              </a:rPr>
              <a:t>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A31ACC-563C-C986-DC13-B40253A8FD18}"/>
              </a:ext>
            </a:extLst>
          </p:cNvPr>
          <p:cNvSpPr txBox="1"/>
          <p:nvPr/>
        </p:nvSpPr>
        <p:spPr>
          <a:xfrm>
            <a:off x="9500235" y="46211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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AD2CB5-B7B7-E9FF-B9CE-932E34A5C8E7}"/>
              </a:ext>
            </a:extLst>
          </p:cNvPr>
          <p:cNvSpPr txBox="1"/>
          <p:nvPr/>
        </p:nvSpPr>
        <p:spPr>
          <a:xfrm>
            <a:off x="10028823" y="41943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P</a:t>
            </a:r>
            <a:r>
              <a:rPr lang="en-US" baseline="-25000" dirty="0">
                <a:solidFill>
                  <a:schemeClr val="accent1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2C32BFE-FED3-DF71-5CC1-494656D49B1B}"/>
              </a:ext>
            </a:extLst>
          </p:cNvPr>
          <p:cNvSpPr txBox="1"/>
          <p:nvPr/>
        </p:nvSpPr>
        <p:spPr>
          <a:xfrm>
            <a:off x="10017521" y="44758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A34424C-0AAC-57B0-386C-BC80152788FF}"/>
              </a:ext>
            </a:extLst>
          </p:cNvPr>
          <p:cNvSpPr txBox="1"/>
          <p:nvPr/>
        </p:nvSpPr>
        <p:spPr>
          <a:xfrm>
            <a:off x="11533558" y="415311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61B7866-7707-5363-9C3A-DFC878B24D5A}"/>
              </a:ext>
            </a:extLst>
          </p:cNvPr>
          <p:cNvSpPr txBox="1"/>
          <p:nvPr/>
        </p:nvSpPr>
        <p:spPr>
          <a:xfrm>
            <a:off x="11541028" y="4423557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ym typeface="Symbol" panose="05050102010706020507" pitchFamily="18" charset="2"/>
              </a:rPr>
              <a:t>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C895731-88DC-7A9A-C0BC-420ADA294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342282"/>
              </p:ext>
            </p:extLst>
          </p:nvPr>
        </p:nvGraphicFramePr>
        <p:xfrm>
          <a:off x="10928818" y="358354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9040" imgH="228600" progId="Equation.DSMT4">
                  <p:embed/>
                </p:oleObj>
              </mc:Choice>
              <mc:Fallback>
                <p:oleObj name="Equation" r:id="rId2" imgW="419040" imgH="22860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C8A9A13A-BA6B-90ED-9A20-DC03447F43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928818" y="3583546"/>
                        <a:ext cx="83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868AC30-71E5-8A60-EF87-B2507F0A95B6}"/>
              </a:ext>
            </a:extLst>
          </p:cNvPr>
          <p:cNvSpPr/>
          <p:nvPr/>
        </p:nvSpPr>
        <p:spPr>
          <a:xfrm rot="1939798" flipH="1">
            <a:off x="11043449" y="3963666"/>
            <a:ext cx="163168" cy="597725"/>
          </a:xfrm>
          <a:custGeom>
            <a:avLst/>
            <a:gdLst>
              <a:gd name="connsiteX0" fmla="*/ 226097 w 359295"/>
              <a:gd name="connsiteY0" fmla="*/ 0 h 609600"/>
              <a:gd name="connsiteX1" fmla="*/ 2577 w 359295"/>
              <a:gd name="connsiteY1" fmla="*/ 304800 h 609600"/>
              <a:gd name="connsiteX2" fmla="*/ 358177 w 359295"/>
              <a:gd name="connsiteY2" fmla="*/ 233680 h 609600"/>
              <a:gd name="connsiteX3" fmla="*/ 104177 w 359295"/>
              <a:gd name="connsiteY3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295" h="609600">
                <a:moveTo>
                  <a:pt x="226097" y="0"/>
                </a:moveTo>
                <a:cubicBezTo>
                  <a:pt x="103330" y="132926"/>
                  <a:pt x="-19436" y="265853"/>
                  <a:pt x="2577" y="304800"/>
                </a:cubicBezTo>
                <a:cubicBezTo>
                  <a:pt x="24590" y="343747"/>
                  <a:pt x="341244" y="182880"/>
                  <a:pt x="358177" y="233680"/>
                </a:cubicBezTo>
                <a:cubicBezTo>
                  <a:pt x="375110" y="284480"/>
                  <a:pt x="195617" y="489373"/>
                  <a:pt x="104177" y="60960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8B6ED3E1-94E0-E927-7C51-0C4FDE673C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365688"/>
              </p:ext>
            </p:extLst>
          </p:nvPr>
        </p:nvGraphicFramePr>
        <p:xfrm>
          <a:off x="1121142" y="3627361"/>
          <a:ext cx="1396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58720" imgH="228600" progId="Equation.DSMT4">
                  <p:embed/>
                </p:oleObj>
              </mc:Choice>
              <mc:Fallback>
                <p:oleObj name="Equation" r:id="rId4" imgW="558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21142" y="3627361"/>
                        <a:ext cx="13968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FEA12346-A162-34FD-3F35-B771F917FC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201932"/>
              </p:ext>
            </p:extLst>
          </p:nvPr>
        </p:nvGraphicFramePr>
        <p:xfrm>
          <a:off x="1052102" y="4244209"/>
          <a:ext cx="15552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22080" imgH="228600" progId="Equation.DSMT4">
                  <p:embed/>
                </p:oleObj>
              </mc:Choice>
              <mc:Fallback>
                <p:oleObj name="Equation" r:id="rId6" imgW="622080" imgH="228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B6ED3E1-94E0-E927-7C51-0C4FDE673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52102" y="4244209"/>
                        <a:ext cx="15552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1C7D903D-B14E-C45B-0BF8-D59FC1BB10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39818"/>
              </p:ext>
            </p:extLst>
          </p:nvPr>
        </p:nvGraphicFramePr>
        <p:xfrm>
          <a:off x="4577515" y="3627361"/>
          <a:ext cx="30474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8960" imgH="228600" progId="Equation.DSMT4">
                  <p:embed/>
                </p:oleObj>
              </mc:Choice>
              <mc:Fallback>
                <p:oleObj name="Equation" r:id="rId8" imgW="1218960" imgH="22860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8B6ED3E1-94E0-E927-7C51-0C4FDE673C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7515" y="3627361"/>
                        <a:ext cx="30474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D12308F6-8703-03EA-849A-A39648BD1F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6198850"/>
              </p:ext>
            </p:extLst>
          </p:nvPr>
        </p:nvGraphicFramePr>
        <p:xfrm>
          <a:off x="4222750" y="4219797"/>
          <a:ext cx="3746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98320" imgH="228600" progId="Equation.DSMT4">
                  <p:embed/>
                </p:oleObj>
              </mc:Choice>
              <mc:Fallback>
                <p:oleObj name="Equation" r:id="rId10" imgW="1498320" imgH="22860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C7D903D-B14E-C45B-0BF8-D59FC1BB1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222750" y="4219797"/>
                        <a:ext cx="37465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810B61DC-8BAE-06FA-732C-F6D2082148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170636"/>
              </p:ext>
            </p:extLst>
          </p:nvPr>
        </p:nvGraphicFramePr>
        <p:xfrm>
          <a:off x="4577515" y="4945231"/>
          <a:ext cx="2293061" cy="132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160" imgH="431640" progId="Equation.DSMT4">
                  <p:embed/>
                </p:oleObj>
              </mc:Choice>
              <mc:Fallback>
                <p:oleObj name="Equation" r:id="rId12" imgW="749160" imgH="431640" progId="Equation.DSMT4">
                  <p:embed/>
                  <p:pic>
                    <p:nvPicPr>
                      <p:cNvPr id="40" name="Object 39">
                        <a:extLst>
                          <a:ext uri="{FF2B5EF4-FFF2-40B4-BE49-F238E27FC236}">
                            <a16:creationId xmlns:a16="http://schemas.microsoft.com/office/drawing/2014/main" id="{1C7D903D-B14E-C45B-0BF8-D59FC1BB10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77515" y="4945231"/>
                        <a:ext cx="2293061" cy="13214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2951693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A95DE-9704-80AB-8759-E3BAA89E5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Field of a Microstrip Line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846C6-CD3A-B52D-F127-456920DE0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Electromagnetics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69EA9-715F-1F5F-0C8A-DD4F1C297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Farhad Mazlumi, Civil Aviation Technology College, Tehran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9C223-F65F-7A28-25AB-1405BDA9C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F1071-237C-4F39-BC68-901E48FF9960}" type="slidenum">
              <a:rPr lang="en-US" smtClean="0"/>
              <a:t>99</a:t>
            </a:fld>
            <a:endParaRPr lang="en-US"/>
          </a:p>
        </p:txBody>
      </p:sp>
      <p:pic>
        <p:nvPicPr>
          <p:cNvPr id="8" name="Picture 7" descr="Diagram of a diagram of a signal trace&#10;&#10;AI-generated content may be incorrect.">
            <a:extLst>
              <a:ext uri="{FF2B5EF4-FFF2-40B4-BE49-F238E27FC236}">
                <a16:creationId xmlns:a16="http://schemas.microsoft.com/office/drawing/2014/main" id="{08A1CDF1-AD7E-027D-46DD-C9D640B340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77"/>
          <a:stretch>
            <a:fillRect/>
          </a:stretch>
        </p:blipFill>
        <p:spPr>
          <a:xfrm>
            <a:off x="5755309" y="2497571"/>
            <a:ext cx="6117783" cy="3564082"/>
          </a:xfrm>
          <a:prstGeom prst="rect">
            <a:avLst/>
          </a:prstGeom>
        </p:spPr>
      </p:pic>
      <p:pic>
        <p:nvPicPr>
          <p:cNvPr id="10" name="Picture 9" descr="A diagram of a ground plane&#10;&#10;AI-generated content may be incorrect.">
            <a:extLst>
              <a:ext uri="{FF2B5EF4-FFF2-40B4-BE49-F238E27FC236}">
                <a16:creationId xmlns:a16="http://schemas.microsoft.com/office/drawing/2014/main" id="{E8BAF32C-6E4A-4BB9-7158-2AFC0EEF72E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" t="3397" r="1740" b="2760"/>
          <a:stretch>
            <a:fillRect/>
          </a:stretch>
        </p:blipFill>
        <p:spPr>
          <a:xfrm>
            <a:off x="415636" y="3584864"/>
            <a:ext cx="5579919" cy="211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8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 Fonts">
      <a:majorFont>
        <a:latin typeface="Times New Roman"/>
        <a:ea typeface=""/>
        <a:cs typeface="B Nazanin"/>
      </a:majorFont>
      <a:minorFont>
        <a:latin typeface="Times New Roman"/>
        <a:ea typeface=""/>
        <a:cs typeface="B Nazani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11233</TotalTime>
  <Words>7498</Words>
  <Application>Microsoft Office PowerPoint</Application>
  <PresentationFormat>Widescreen</PresentationFormat>
  <Paragraphs>1495</Paragraphs>
  <Slides>136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136</vt:i4>
      </vt:variant>
    </vt:vector>
  </HeadingPairs>
  <TitlesOfParts>
    <vt:vector size="143" baseType="lpstr">
      <vt:lpstr>Arial</vt:lpstr>
      <vt:lpstr>Calibri</vt:lpstr>
      <vt:lpstr>Cambria Math</vt:lpstr>
      <vt:lpstr>Symbol</vt:lpstr>
      <vt:lpstr>Times New Roman</vt:lpstr>
      <vt:lpstr>Office Theme</vt:lpstr>
      <vt:lpstr>Equation</vt:lpstr>
      <vt:lpstr>Electromagnetics</vt:lpstr>
      <vt:lpstr>Electrostatics</vt:lpstr>
      <vt:lpstr>Introduction to Electrostatics</vt:lpstr>
      <vt:lpstr>Electric Field Intensity</vt:lpstr>
      <vt:lpstr>Electric Field Intensity (cont.)</vt:lpstr>
      <vt:lpstr>Electric Field Intensity (cont.)</vt:lpstr>
      <vt:lpstr>Postulates of Electrostatics in Free Space</vt:lpstr>
      <vt:lpstr>Gauss’s Law in Free Space</vt:lpstr>
      <vt:lpstr>Conservative Property of Electrostatic Field</vt:lpstr>
      <vt:lpstr>Path Independence of the Line Integral</vt:lpstr>
      <vt:lpstr>Postulates of Electrostatics in Free Space (cont.)</vt:lpstr>
      <vt:lpstr>Electric Field of a Single Point Charge</vt:lpstr>
      <vt:lpstr>Electric Field of a Single Point Charge (cont.)</vt:lpstr>
      <vt:lpstr>Electric Field of a System of Discrete Charges</vt:lpstr>
      <vt:lpstr>Electric Dipole</vt:lpstr>
      <vt:lpstr>Electric Field of an Electric Dipole</vt:lpstr>
      <vt:lpstr>Electric Field of an Electric Dipole (cont.)</vt:lpstr>
      <vt:lpstr>Electric Field of an Electric Dipole (cont.)</vt:lpstr>
      <vt:lpstr>Electric Field of a Continuous Charge Distribution</vt:lpstr>
      <vt:lpstr>Electric Field of a Continuous Charge Distribution (cont.)</vt:lpstr>
      <vt:lpstr>The Prime Convention: Source vs. Observation Coordinates</vt:lpstr>
      <vt:lpstr>Steps to Calculate E from Charge Densities</vt:lpstr>
      <vt:lpstr>Steps to Calculate E from Charge Densities (cont.)</vt:lpstr>
      <vt:lpstr>Electric Field of a Linear Charge Density (example)</vt:lpstr>
      <vt:lpstr>Applications of Gauss’s Law</vt:lpstr>
      <vt:lpstr>Gaussian Surface</vt:lpstr>
      <vt:lpstr>Gauss’s Law: Single Point Charge</vt:lpstr>
      <vt:lpstr>Gauss’s Law: Infinitely Long Line Charge</vt:lpstr>
      <vt:lpstr>Gauss’s Law: Infinite Planar Charge </vt:lpstr>
      <vt:lpstr>Gauss’s Law (example)</vt:lpstr>
      <vt:lpstr>Electric Potential</vt:lpstr>
      <vt:lpstr>Electric Potential in Terms of Electric Field</vt:lpstr>
      <vt:lpstr>Interpreting the Minus Sign</vt:lpstr>
      <vt:lpstr> Reference Point for Electric Potential</vt:lpstr>
      <vt:lpstr>Electric Potential of a Single Point Charge</vt:lpstr>
      <vt:lpstr>Electric Potential of a Single Point Charge (cont.)</vt:lpstr>
      <vt:lpstr>Electric Potential of a System of Discrete Charges</vt:lpstr>
      <vt:lpstr>Electric Potential of an Electric Dipole</vt:lpstr>
      <vt:lpstr>Electric Potential of an Electric Dipole (cont.)</vt:lpstr>
      <vt:lpstr>Electric Potential of an Electric Dipole (cont.)</vt:lpstr>
      <vt:lpstr>Electric Potential of an Electric Dipole (cont.)</vt:lpstr>
      <vt:lpstr>Electric Potential of a Continuous Charge Distribution</vt:lpstr>
      <vt:lpstr>Electric Potential of a Continuous Charge Distribution (cont.)</vt:lpstr>
      <vt:lpstr>Electric Potential of a Uniformly Charged Disk</vt:lpstr>
      <vt:lpstr>Electric Potential of a Finite Line Charge</vt:lpstr>
      <vt:lpstr>Electric Field of a Charged Spherical Shell</vt:lpstr>
      <vt:lpstr>Solid Angle</vt:lpstr>
      <vt:lpstr>Solid Angle (cont.)</vt:lpstr>
      <vt:lpstr>Electric Field Inside a Charged Spherical Shell</vt:lpstr>
      <vt:lpstr>Visualizing Electric Fields and Potentials</vt:lpstr>
      <vt:lpstr>Electric Field Lines</vt:lpstr>
      <vt:lpstr>Properties of Electric Field Lines</vt:lpstr>
      <vt:lpstr>Equipotential Lines/Surfaces</vt:lpstr>
      <vt:lpstr>Field Lines and Equipotential Lines/Surfaces</vt:lpstr>
      <vt:lpstr>Classification of Materials by Electrical Properties</vt:lpstr>
      <vt:lpstr>Band Theory: Classifying Materials</vt:lpstr>
      <vt:lpstr>Key Terms in Band Theory</vt:lpstr>
      <vt:lpstr>Inside a Conductor Under Static Conditions</vt:lpstr>
      <vt:lpstr>Conductor Surface Under Static Conditions</vt:lpstr>
      <vt:lpstr>Tangential Electric Field at a Conductor Surface</vt:lpstr>
      <vt:lpstr>Normal Electric Field at a Conductor Surface</vt:lpstr>
      <vt:lpstr>Boundary Conditions at a Conductor Surface</vt:lpstr>
      <vt:lpstr>Boundary Conditions at a Conductor Surface (cont.)</vt:lpstr>
      <vt:lpstr>Point Charge at Center of Conducting Shell</vt:lpstr>
      <vt:lpstr>Point Charge at Center of Conducting Shell (cont.)</vt:lpstr>
      <vt:lpstr>Surface Charge Density on Conductors</vt:lpstr>
      <vt:lpstr>Surface Charge Density on Conductors (cont.)</vt:lpstr>
      <vt:lpstr>Dielectrics in Static Electric Field</vt:lpstr>
      <vt:lpstr>Polar Molecules</vt:lpstr>
      <vt:lpstr>Polar Molecules (cont.)</vt:lpstr>
      <vt:lpstr>Electrets</vt:lpstr>
      <vt:lpstr>Polarization Vector</vt:lpstr>
      <vt:lpstr>Electric Potential Due Polarization Vector</vt:lpstr>
      <vt:lpstr>Electric Potential Due Polarization Vector (cont.)</vt:lpstr>
      <vt:lpstr>Electric Potential Due Polarization Vector (cont.)</vt:lpstr>
      <vt:lpstr>Polarization Charge Densities</vt:lpstr>
      <vt:lpstr>Polarization Charge Densities (cont.)</vt:lpstr>
      <vt:lpstr>Polarization Charge Densities (cont.)</vt:lpstr>
      <vt:lpstr>Electric Field Inside Dielectric</vt:lpstr>
      <vt:lpstr>Electric Flux Density</vt:lpstr>
      <vt:lpstr>Electric Susceptibility</vt:lpstr>
      <vt:lpstr>Electric Permittivity</vt:lpstr>
      <vt:lpstr>Classifications of Media</vt:lpstr>
      <vt:lpstr>Analytical Complexity of Media</vt:lpstr>
      <vt:lpstr>Electric Susceptibility in Anisotropic Media</vt:lpstr>
      <vt:lpstr>Electric Permittivity in Anisotropic Media</vt:lpstr>
      <vt:lpstr>Dielectric Breakdown</vt:lpstr>
      <vt:lpstr>Dielectric Strength</vt:lpstr>
      <vt:lpstr>Gauss’s Law</vt:lpstr>
      <vt:lpstr>Spherical Dielectric Shell</vt:lpstr>
      <vt:lpstr>Gauss’s Law in Homogeneous Media</vt:lpstr>
      <vt:lpstr>Electrostatic Fields in Inhomogeneous Media</vt:lpstr>
      <vt:lpstr>Boundary Conditions: The Concept</vt:lpstr>
      <vt:lpstr>Boundary Conditions for Electrostatic Fields</vt:lpstr>
      <vt:lpstr>Boundary Conditions for Electrostatic Fields (cont.)</vt:lpstr>
      <vt:lpstr>Boundary Conditions at a Conductor Surface</vt:lpstr>
      <vt:lpstr>Dielectric Sheet in a Uniform Electric Field</vt:lpstr>
      <vt:lpstr>Electric Field at a Charge-Free Dielectric Interface</vt:lpstr>
      <vt:lpstr>Electric Field of a Microstrip Line</vt:lpstr>
      <vt:lpstr>Coaxial Cable with Two Dielectric Layers</vt:lpstr>
      <vt:lpstr>Electric Potential of an Infinitely Long, Uniform Line Charge</vt:lpstr>
      <vt:lpstr>Electric Potential of a Uniform Surface Charge on an Infinitely Long Cylinder</vt:lpstr>
      <vt:lpstr>Capacitance of an Isolated Conducting Body</vt:lpstr>
      <vt:lpstr>Capacitance of a Two-Conductor System</vt:lpstr>
      <vt:lpstr>Fundamental Properties of Capacitance</vt:lpstr>
      <vt:lpstr>Calculation of Capacitance</vt:lpstr>
      <vt:lpstr>Procedure of Calculation of Capacitance: Known Charge</vt:lpstr>
      <vt:lpstr>Parallel-Plate Capacitor</vt:lpstr>
      <vt:lpstr>Cylindrical Capacitor</vt:lpstr>
      <vt:lpstr>Spherical Capacitor</vt:lpstr>
      <vt:lpstr>Capacitance of an Isolated Conducting Sphere</vt:lpstr>
      <vt:lpstr>Series and Parallel Connections of Capacitors</vt:lpstr>
      <vt:lpstr>Capacitance in Multiconductor System</vt:lpstr>
      <vt:lpstr>Capacitance in Multiconductor System</vt:lpstr>
      <vt:lpstr>Capacitance of an Isolated Two-Conductor System</vt:lpstr>
      <vt:lpstr>Capacitance of an Isolated Two-Conductor System (cont.)</vt:lpstr>
      <vt:lpstr>Capacitance of a Grounded Two-Conductor System</vt:lpstr>
      <vt:lpstr>Electric Potential and Electrostatic Energy</vt:lpstr>
      <vt:lpstr>Units of Energy in Electromagnetics</vt:lpstr>
      <vt:lpstr>Energy Stored in a System of Discrete Charges</vt:lpstr>
      <vt:lpstr>Energy Stored in a System of Discrete Charges (cont.)</vt:lpstr>
      <vt:lpstr>Energy Stored in a System of Discrete Charges (cont.)</vt:lpstr>
      <vt:lpstr>Energy Stored in a System of Continuous Charge Distribution</vt:lpstr>
      <vt:lpstr>Energy of a Uniformly Charged Sphere</vt:lpstr>
      <vt:lpstr>Energy of a Uniformly Charged Sphere (cont.)</vt:lpstr>
      <vt:lpstr>Electrostatic Energy in Terms of Field Quantities</vt:lpstr>
      <vt:lpstr>Electrostatic Energy Density</vt:lpstr>
      <vt:lpstr>Electrostatic Energy Density (cont.)</vt:lpstr>
      <vt:lpstr>Energy Stored in a Parallel-Plate Capacitor</vt:lpstr>
      <vt:lpstr>Energy Stored in a Capacitor</vt:lpstr>
      <vt:lpstr>Electrostatic Forces</vt:lpstr>
      <vt:lpstr>Principle of Virtual Displacement</vt:lpstr>
      <vt:lpstr>Principle of Virtual Displacement</vt:lpstr>
      <vt:lpstr>Force on Plates of a Parallel-Plate Capacitor</vt:lpstr>
      <vt:lpstr>Force on Plates of a Parallel-Plate Capacitor (cont.)</vt:lpstr>
      <vt:lpstr>Force on Plates of a Parallel-Plate Capacitor (cont.)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Farhad Mazlumi</dc:creator>
  <cp:lastModifiedBy>Farhad Mazlumi</cp:lastModifiedBy>
  <cp:revision>752</cp:revision>
  <dcterms:created xsi:type="dcterms:W3CDTF">2013-09-15T16:17:41Z</dcterms:created>
  <dcterms:modified xsi:type="dcterms:W3CDTF">2026-01-18T15:55:22Z</dcterms:modified>
</cp:coreProperties>
</file>