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64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7" r:id="rId15"/>
    <p:sldId id="276" r:id="rId16"/>
    <p:sldId id="278" r:id="rId17"/>
    <p:sldId id="279" r:id="rId18"/>
    <p:sldId id="280" r:id="rId19"/>
    <p:sldId id="281" r:id="rId20"/>
    <p:sldId id="283" r:id="rId21"/>
    <p:sldId id="282" r:id="rId22"/>
    <p:sldId id="284" r:id="rId23"/>
    <p:sldId id="285" r:id="rId24"/>
    <p:sldId id="286" r:id="rId25"/>
    <p:sldId id="287" r:id="rId26"/>
    <p:sldId id="289" r:id="rId27"/>
    <p:sldId id="288" r:id="rId28"/>
    <p:sldId id="298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A735"/>
    <a:srgbClr val="8EB4E3"/>
    <a:srgbClr val="D9D9D9"/>
    <a:srgbClr val="D99694"/>
    <a:srgbClr val="960000"/>
    <a:srgbClr val="FDEADA"/>
    <a:srgbClr val="FFC000"/>
    <a:srgbClr val="4F81BD"/>
    <a:srgbClr val="FF66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80" autoAdjust="0"/>
  </p:normalViewPr>
  <p:slideViewPr>
    <p:cSldViewPr snapToGrid="0">
      <p:cViewPr>
        <p:scale>
          <a:sx n="75" d="100"/>
          <a:sy n="75" d="100"/>
        </p:scale>
        <p:origin x="94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had Mazlumi" userId="261c645f9e59134c" providerId="LiveId" clId="{80D7D171-1833-4679-BE08-480543328F4B}"/>
    <pc:docChg chg="custSel modSld">
      <pc:chgData name="Farhad Mazlumi" userId="261c645f9e59134c" providerId="LiveId" clId="{80D7D171-1833-4679-BE08-480543328F4B}" dt="2022-09-26T04:20:07.983" v="17" actId="5793"/>
      <pc:docMkLst>
        <pc:docMk/>
      </pc:docMkLst>
      <pc:sldChg chg="modSp mod">
        <pc:chgData name="Farhad Mazlumi" userId="261c645f9e59134c" providerId="LiveId" clId="{80D7D171-1833-4679-BE08-480543328F4B}" dt="2022-09-26T04:20:07.983" v="17" actId="5793"/>
        <pc:sldMkLst>
          <pc:docMk/>
          <pc:sldMk cId="1111961621" sldId="262"/>
        </pc:sldMkLst>
        <pc:spChg chg="mod">
          <ac:chgData name="Farhad Mazlumi" userId="261c645f9e59134c" providerId="LiveId" clId="{80D7D171-1833-4679-BE08-480543328F4B}" dt="2022-09-26T04:20:07.983" v="17" actId="5793"/>
          <ac:spMkLst>
            <pc:docMk/>
            <pc:sldMk cId="1111961621" sldId="262"/>
            <ac:spMk id="3" creationId="{00000000-0000-0000-0000-000000000000}"/>
          </ac:spMkLst>
        </pc:spChg>
      </pc:sldChg>
    </pc:docChg>
  </pc:docChgLst>
  <pc:docChgLst>
    <pc:chgData userId="261c645f9e59134c" providerId="LiveId" clId="{CE699390-424C-4C82-9DEC-FFC1713458FF}"/>
    <pc:docChg chg="undo modSld">
      <pc:chgData name="" userId="261c645f9e59134c" providerId="LiveId" clId="{CE699390-424C-4C82-9DEC-FFC1713458FF}" dt="2021-10-02T05:15:48.136" v="154" actId="20577"/>
      <pc:docMkLst>
        <pc:docMk/>
      </pc:docMkLst>
      <pc:sldChg chg="modSp">
        <pc:chgData name="" userId="261c645f9e59134c" providerId="LiveId" clId="{CE699390-424C-4C82-9DEC-FFC1713458FF}" dt="2021-09-25T09:09:56.967" v="73" actId="20577"/>
        <pc:sldMkLst>
          <pc:docMk/>
          <pc:sldMk cId="2737824095" sldId="258"/>
        </pc:sldMkLst>
        <pc:spChg chg="mod">
          <ac:chgData name="" userId="261c645f9e59134c" providerId="LiveId" clId="{CE699390-424C-4C82-9DEC-FFC1713458FF}" dt="2021-09-25T09:09:56.967" v="73" actId="20577"/>
          <ac:spMkLst>
            <pc:docMk/>
            <pc:sldMk cId="2737824095" sldId="258"/>
            <ac:spMk id="3" creationId="{00000000-0000-0000-0000-000000000000}"/>
          </ac:spMkLst>
        </pc:spChg>
      </pc:sldChg>
      <pc:sldChg chg="modSp">
        <pc:chgData name="" userId="261c645f9e59134c" providerId="LiveId" clId="{CE699390-424C-4C82-9DEC-FFC1713458FF}" dt="2021-09-25T09:08:31.214" v="61"/>
        <pc:sldMkLst>
          <pc:docMk/>
          <pc:sldMk cId="1111961621" sldId="262"/>
        </pc:sldMkLst>
        <pc:spChg chg="mod">
          <ac:chgData name="" userId="261c645f9e59134c" providerId="LiveId" clId="{CE699390-424C-4C82-9DEC-FFC1713458FF}" dt="2021-09-25T09:08:31.214" v="61"/>
          <ac:spMkLst>
            <pc:docMk/>
            <pc:sldMk cId="1111961621" sldId="262"/>
            <ac:spMk id="3" creationId="{00000000-0000-0000-0000-000000000000}"/>
          </ac:spMkLst>
        </pc:spChg>
      </pc:sldChg>
      <pc:sldChg chg="modSp">
        <pc:chgData name="" userId="261c645f9e59134c" providerId="LiveId" clId="{CE699390-424C-4C82-9DEC-FFC1713458FF}" dt="2021-09-25T09:10:32.127" v="99" actId="20577"/>
        <pc:sldMkLst>
          <pc:docMk/>
          <pc:sldMk cId="2078169878" sldId="269"/>
        </pc:sldMkLst>
        <pc:spChg chg="mod">
          <ac:chgData name="" userId="261c645f9e59134c" providerId="LiveId" clId="{CE699390-424C-4C82-9DEC-FFC1713458FF}" dt="2021-09-25T09:10:32.127" v="99" actId="20577"/>
          <ac:spMkLst>
            <pc:docMk/>
            <pc:sldMk cId="2078169878" sldId="269"/>
            <ac:spMk id="3" creationId="{00000000-0000-0000-0000-000000000000}"/>
          </ac:spMkLst>
        </pc:spChg>
      </pc:sldChg>
      <pc:sldChg chg="modSp">
        <pc:chgData name="" userId="261c645f9e59134c" providerId="LiveId" clId="{CE699390-424C-4C82-9DEC-FFC1713458FF}" dt="2021-10-02T05:15:48.136" v="154" actId="20577"/>
        <pc:sldMkLst>
          <pc:docMk/>
          <pc:sldMk cId="2553062888" sldId="271"/>
        </pc:sldMkLst>
        <pc:spChg chg="mod">
          <ac:chgData name="" userId="261c645f9e59134c" providerId="LiveId" clId="{CE699390-424C-4C82-9DEC-FFC1713458FF}" dt="2021-10-02T05:15:48.136" v="154" actId="20577"/>
          <ac:spMkLst>
            <pc:docMk/>
            <pc:sldMk cId="2553062888" sldId="271"/>
            <ac:spMk id="3" creationId="{00000000-0000-0000-0000-000000000000}"/>
          </ac:spMkLst>
        </pc:spChg>
        <pc:graphicFrameChg chg="mod">
          <ac:chgData name="" userId="261c645f9e59134c" providerId="LiveId" clId="{CE699390-424C-4C82-9DEC-FFC1713458FF}" dt="2021-10-02T05:15:09.642" v="118" actId="1036"/>
          <ac:graphicFrameMkLst>
            <pc:docMk/>
            <pc:sldMk cId="2553062888" sldId="271"/>
            <ac:graphicFrameMk id="7" creationId="{00000000-0000-0000-0000-000000000000}"/>
          </ac:graphicFrameMkLst>
        </pc:graphicFrameChg>
        <pc:graphicFrameChg chg="mod">
          <ac:chgData name="" userId="261c645f9e59134c" providerId="LiveId" clId="{CE699390-424C-4C82-9DEC-FFC1713458FF}" dt="2021-10-02T05:15:09.642" v="118" actId="1036"/>
          <ac:graphicFrameMkLst>
            <pc:docMk/>
            <pc:sldMk cId="2553062888" sldId="271"/>
            <ac:graphicFrameMk id="26" creationId="{00000000-0000-0000-0000-000000000000}"/>
          </ac:graphicFrameMkLst>
        </pc:graphicFrameChg>
        <pc:graphicFrameChg chg="mod">
          <ac:chgData name="" userId="261c645f9e59134c" providerId="LiveId" clId="{CE699390-424C-4C82-9DEC-FFC1713458FF}" dt="2021-10-02T05:15:09.642" v="118" actId="1036"/>
          <ac:graphicFrameMkLst>
            <pc:docMk/>
            <pc:sldMk cId="2553062888" sldId="271"/>
            <ac:graphicFrameMk id="42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5B37D-6E34-4D93-9757-E004984FAAC6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5F5A3-937C-40CE-A1DA-76CB8B8AE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371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5F5A3-937C-40CE-A1DA-76CB8B8AE5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05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60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93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212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1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55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66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67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404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382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99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49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54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emf"/><Relationship Id="rId4" Type="http://schemas.openxmlformats.org/officeDocument/2006/relationships/oleObject" Target="../embeddings/oleObject30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8.emf"/><Relationship Id="rId3" Type="http://schemas.openxmlformats.org/officeDocument/2006/relationships/image" Target="../media/image33.emf"/><Relationship Id="rId7" Type="http://schemas.openxmlformats.org/officeDocument/2006/relationships/image" Target="../media/image35.emf"/><Relationship Id="rId12" Type="http://schemas.openxmlformats.org/officeDocument/2006/relationships/oleObject" Target="../embeddings/oleObject36.bin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7.emf"/><Relationship Id="rId5" Type="http://schemas.openxmlformats.org/officeDocument/2006/relationships/image" Target="../media/image34.e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emf"/><Relationship Id="rId4" Type="http://schemas.openxmlformats.org/officeDocument/2006/relationships/oleObject" Target="../embeddings/oleObject3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emf"/><Relationship Id="rId4" Type="http://schemas.openxmlformats.org/officeDocument/2006/relationships/oleObject" Target="../embeddings/oleObject40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image" Target="../media/image44.emf"/><Relationship Id="rId7" Type="http://schemas.openxmlformats.org/officeDocument/2006/relationships/image" Target="../media/image46.e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45.emf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7.e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4.emf"/><Relationship Id="rId7" Type="http://schemas.openxmlformats.org/officeDocument/2006/relationships/image" Target="../media/image48.e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50.emf"/><Relationship Id="rId5" Type="http://schemas.openxmlformats.org/officeDocument/2006/relationships/image" Target="../media/image45.e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9.e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54.emf"/><Relationship Id="rId3" Type="http://schemas.openxmlformats.org/officeDocument/2006/relationships/image" Target="../media/image49.emf"/><Relationship Id="rId7" Type="http://schemas.openxmlformats.org/officeDocument/2006/relationships/image" Target="../media/image51.emf"/><Relationship Id="rId12" Type="http://schemas.openxmlformats.org/officeDocument/2006/relationships/oleObject" Target="../embeddings/oleObject52.bin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3.emf"/><Relationship Id="rId5" Type="http://schemas.openxmlformats.org/officeDocument/2006/relationships/image" Target="../media/image50.emf"/><Relationship Id="rId15" Type="http://schemas.openxmlformats.org/officeDocument/2006/relationships/image" Target="../media/image55.e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2.emf"/><Relationship Id="rId14" Type="http://schemas.openxmlformats.org/officeDocument/2006/relationships/oleObject" Target="../embeddings/oleObject53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60.emf"/><Relationship Id="rId3" Type="http://schemas.openxmlformats.org/officeDocument/2006/relationships/image" Target="../media/image48.emf"/><Relationship Id="rId7" Type="http://schemas.openxmlformats.org/officeDocument/2006/relationships/image" Target="../media/image57.e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62.emf"/><Relationship Id="rId2" Type="http://schemas.openxmlformats.org/officeDocument/2006/relationships/oleObject" Target="../embeddings/oleObject46.bin"/><Relationship Id="rId16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9.emf"/><Relationship Id="rId5" Type="http://schemas.openxmlformats.org/officeDocument/2006/relationships/image" Target="../media/image56.emf"/><Relationship Id="rId15" Type="http://schemas.openxmlformats.org/officeDocument/2006/relationships/image" Target="../media/image61.emf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8.emf"/><Relationship Id="rId14" Type="http://schemas.openxmlformats.org/officeDocument/2006/relationships/oleObject" Target="../embeddings/oleObject59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68.emf"/><Relationship Id="rId18" Type="http://schemas.openxmlformats.org/officeDocument/2006/relationships/oleObject" Target="../embeddings/oleObject69.bin"/><Relationship Id="rId3" Type="http://schemas.openxmlformats.org/officeDocument/2006/relationships/image" Target="../media/image63.emf"/><Relationship Id="rId7" Type="http://schemas.openxmlformats.org/officeDocument/2006/relationships/image" Target="../media/image65.emf"/><Relationship Id="rId12" Type="http://schemas.openxmlformats.org/officeDocument/2006/relationships/oleObject" Target="../embeddings/oleObject66.bin"/><Relationship Id="rId17" Type="http://schemas.openxmlformats.org/officeDocument/2006/relationships/image" Target="../media/image70.emf"/><Relationship Id="rId2" Type="http://schemas.openxmlformats.org/officeDocument/2006/relationships/oleObject" Target="../embeddings/oleObject61.bin"/><Relationship Id="rId16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7.emf"/><Relationship Id="rId5" Type="http://schemas.openxmlformats.org/officeDocument/2006/relationships/image" Target="../media/image64.emf"/><Relationship Id="rId15" Type="http://schemas.openxmlformats.org/officeDocument/2006/relationships/image" Target="../media/image69.emf"/><Relationship Id="rId10" Type="http://schemas.openxmlformats.org/officeDocument/2006/relationships/oleObject" Target="../embeddings/oleObject65.bin"/><Relationship Id="rId19" Type="http://schemas.openxmlformats.org/officeDocument/2006/relationships/image" Target="../media/image71.emf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6.emf"/><Relationship Id="rId14" Type="http://schemas.openxmlformats.org/officeDocument/2006/relationships/oleObject" Target="../embeddings/oleObject67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image" Target="../media/image72.emf"/><Relationship Id="rId7" Type="http://schemas.openxmlformats.org/officeDocument/2006/relationships/image" Target="../media/image74.e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11" Type="http://schemas.openxmlformats.org/officeDocument/2006/relationships/image" Target="../media/image76.emf"/><Relationship Id="rId5" Type="http://schemas.openxmlformats.org/officeDocument/2006/relationships/image" Target="../media/image73.emf"/><Relationship Id="rId10" Type="http://schemas.openxmlformats.org/officeDocument/2006/relationships/oleObject" Target="../embeddings/oleObject74.bin"/><Relationship Id="rId4" Type="http://schemas.openxmlformats.org/officeDocument/2006/relationships/oleObject" Target="../embeddings/oleObject71.bin"/><Relationship Id="rId9" Type="http://schemas.openxmlformats.org/officeDocument/2006/relationships/image" Target="../media/image75.e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image" Target="../media/image82.emf"/><Relationship Id="rId3" Type="http://schemas.openxmlformats.org/officeDocument/2006/relationships/image" Target="../media/image77.emf"/><Relationship Id="rId7" Type="http://schemas.openxmlformats.org/officeDocument/2006/relationships/image" Target="../media/image79.emf"/><Relationship Id="rId12" Type="http://schemas.openxmlformats.org/officeDocument/2006/relationships/oleObject" Target="../embeddings/oleObject80.bin"/><Relationship Id="rId2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81.emf"/><Relationship Id="rId5" Type="http://schemas.openxmlformats.org/officeDocument/2006/relationships/image" Target="../media/image78.emf"/><Relationship Id="rId10" Type="http://schemas.openxmlformats.org/officeDocument/2006/relationships/oleObject" Target="../embeddings/oleObject79.bin"/><Relationship Id="rId4" Type="http://schemas.openxmlformats.org/officeDocument/2006/relationships/oleObject" Target="../embeddings/oleObject76.bin"/><Relationship Id="rId9" Type="http://schemas.openxmlformats.org/officeDocument/2006/relationships/image" Target="../media/image80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emf"/><Relationship Id="rId2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4.emf"/><Relationship Id="rId4" Type="http://schemas.openxmlformats.org/officeDocument/2006/relationships/oleObject" Target="../embeddings/oleObject82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image" Target="../media/image90.emf"/><Relationship Id="rId18" Type="http://schemas.openxmlformats.org/officeDocument/2006/relationships/oleObject" Target="../embeddings/oleObject91.bin"/><Relationship Id="rId3" Type="http://schemas.openxmlformats.org/officeDocument/2006/relationships/image" Target="../media/image85.emf"/><Relationship Id="rId7" Type="http://schemas.openxmlformats.org/officeDocument/2006/relationships/image" Target="../media/image87.emf"/><Relationship Id="rId12" Type="http://schemas.openxmlformats.org/officeDocument/2006/relationships/oleObject" Target="../embeddings/oleObject88.bin"/><Relationship Id="rId17" Type="http://schemas.openxmlformats.org/officeDocument/2006/relationships/image" Target="../media/image92.emf"/><Relationship Id="rId2" Type="http://schemas.openxmlformats.org/officeDocument/2006/relationships/oleObject" Target="../embeddings/oleObject83.bin"/><Relationship Id="rId16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5.bin"/><Relationship Id="rId11" Type="http://schemas.openxmlformats.org/officeDocument/2006/relationships/image" Target="../media/image89.emf"/><Relationship Id="rId5" Type="http://schemas.openxmlformats.org/officeDocument/2006/relationships/image" Target="../media/image86.emf"/><Relationship Id="rId15" Type="http://schemas.openxmlformats.org/officeDocument/2006/relationships/image" Target="../media/image91.emf"/><Relationship Id="rId10" Type="http://schemas.openxmlformats.org/officeDocument/2006/relationships/oleObject" Target="../embeddings/oleObject87.bin"/><Relationship Id="rId19" Type="http://schemas.openxmlformats.org/officeDocument/2006/relationships/image" Target="../media/image93.emf"/><Relationship Id="rId4" Type="http://schemas.openxmlformats.org/officeDocument/2006/relationships/oleObject" Target="../embeddings/oleObject84.bin"/><Relationship Id="rId9" Type="http://schemas.openxmlformats.org/officeDocument/2006/relationships/image" Target="../media/image88.emf"/><Relationship Id="rId14" Type="http://schemas.openxmlformats.org/officeDocument/2006/relationships/oleObject" Target="../embeddings/oleObject89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13" Type="http://schemas.openxmlformats.org/officeDocument/2006/relationships/image" Target="../media/image99.emf"/><Relationship Id="rId3" Type="http://schemas.openxmlformats.org/officeDocument/2006/relationships/image" Target="../media/image94.emf"/><Relationship Id="rId7" Type="http://schemas.openxmlformats.org/officeDocument/2006/relationships/image" Target="../media/image96.emf"/><Relationship Id="rId12" Type="http://schemas.openxmlformats.org/officeDocument/2006/relationships/oleObject" Target="../embeddings/oleObject97.bin"/><Relationship Id="rId2" Type="http://schemas.openxmlformats.org/officeDocument/2006/relationships/oleObject" Target="../embeddings/oleObject9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4.bin"/><Relationship Id="rId11" Type="http://schemas.openxmlformats.org/officeDocument/2006/relationships/image" Target="../media/image98.emf"/><Relationship Id="rId5" Type="http://schemas.openxmlformats.org/officeDocument/2006/relationships/image" Target="../media/image95.emf"/><Relationship Id="rId15" Type="http://schemas.openxmlformats.org/officeDocument/2006/relationships/image" Target="../media/image100.emf"/><Relationship Id="rId10" Type="http://schemas.openxmlformats.org/officeDocument/2006/relationships/oleObject" Target="../embeddings/oleObject96.bin"/><Relationship Id="rId4" Type="http://schemas.openxmlformats.org/officeDocument/2006/relationships/oleObject" Target="../embeddings/oleObject93.bin"/><Relationship Id="rId9" Type="http://schemas.openxmlformats.org/officeDocument/2006/relationships/image" Target="../media/image97.emf"/><Relationship Id="rId14" Type="http://schemas.openxmlformats.org/officeDocument/2006/relationships/oleObject" Target="../embeddings/oleObject98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3" Type="http://schemas.openxmlformats.org/officeDocument/2006/relationships/image" Target="../media/image101.emf"/><Relationship Id="rId7" Type="http://schemas.openxmlformats.org/officeDocument/2006/relationships/image" Target="../media/image103.emf"/><Relationship Id="rId2" Type="http://schemas.openxmlformats.org/officeDocument/2006/relationships/oleObject" Target="../embeddings/oleObject9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105.emf"/><Relationship Id="rId5" Type="http://schemas.openxmlformats.org/officeDocument/2006/relationships/image" Target="../media/image102.emf"/><Relationship Id="rId10" Type="http://schemas.openxmlformats.org/officeDocument/2006/relationships/oleObject" Target="../embeddings/oleObject103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104.e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7.bin"/><Relationship Id="rId3" Type="http://schemas.openxmlformats.org/officeDocument/2006/relationships/image" Target="../media/image106.emf"/><Relationship Id="rId7" Type="http://schemas.openxmlformats.org/officeDocument/2006/relationships/image" Target="../media/image108.emf"/><Relationship Id="rId2" Type="http://schemas.openxmlformats.org/officeDocument/2006/relationships/oleObject" Target="../embeddings/oleObject10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6.bin"/><Relationship Id="rId5" Type="http://schemas.openxmlformats.org/officeDocument/2006/relationships/image" Target="../media/image107.emf"/><Relationship Id="rId4" Type="http://schemas.openxmlformats.org/officeDocument/2006/relationships/oleObject" Target="../embeddings/oleObject105.bin"/><Relationship Id="rId9" Type="http://schemas.openxmlformats.org/officeDocument/2006/relationships/image" Target="../media/image109.e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3" Type="http://schemas.openxmlformats.org/officeDocument/2006/relationships/image" Target="../media/image99.emf"/><Relationship Id="rId7" Type="http://schemas.openxmlformats.org/officeDocument/2006/relationships/image" Target="../media/image110.emf"/><Relationship Id="rId2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8.bin"/><Relationship Id="rId11" Type="http://schemas.openxmlformats.org/officeDocument/2006/relationships/image" Target="../media/image112.emf"/><Relationship Id="rId5" Type="http://schemas.openxmlformats.org/officeDocument/2006/relationships/image" Target="../media/image100.emf"/><Relationship Id="rId10" Type="http://schemas.openxmlformats.org/officeDocument/2006/relationships/oleObject" Target="../embeddings/oleObject110.bin"/><Relationship Id="rId4" Type="http://schemas.openxmlformats.org/officeDocument/2006/relationships/oleObject" Target="../embeddings/oleObject98.bin"/><Relationship Id="rId9" Type="http://schemas.openxmlformats.org/officeDocument/2006/relationships/image" Target="../media/image111.e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1.bin"/><Relationship Id="rId3" Type="http://schemas.openxmlformats.org/officeDocument/2006/relationships/image" Target="../media/image99.emf"/><Relationship Id="rId7" Type="http://schemas.openxmlformats.org/officeDocument/2006/relationships/image" Target="../media/image110.emf"/><Relationship Id="rId2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8.bin"/><Relationship Id="rId11" Type="http://schemas.openxmlformats.org/officeDocument/2006/relationships/image" Target="../media/image114.emf"/><Relationship Id="rId5" Type="http://schemas.openxmlformats.org/officeDocument/2006/relationships/image" Target="../media/image100.emf"/><Relationship Id="rId10" Type="http://schemas.openxmlformats.org/officeDocument/2006/relationships/oleObject" Target="../embeddings/oleObject112.bin"/><Relationship Id="rId4" Type="http://schemas.openxmlformats.org/officeDocument/2006/relationships/oleObject" Target="../embeddings/oleObject98.bin"/><Relationship Id="rId9" Type="http://schemas.openxmlformats.org/officeDocument/2006/relationships/image" Target="../media/image11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image" Target="../media/image20.wm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9.png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Electromagnetics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Farhad Mazlumi</a:t>
            </a:r>
          </a:p>
          <a:p>
            <a:r>
              <a:rPr lang="en-US" dirty="0"/>
              <a:t>Assistant Professor</a:t>
            </a:r>
          </a:p>
          <a:p>
            <a:r>
              <a:rPr lang="en-US" dirty="0"/>
              <a:t>Civil Aviation Technology College, Tehran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14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AF13C-7EBA-6907-EBF0-E4C2627E1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Steady Current in a Closed Circuit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D4197-E649-BE3C-9FD6-9B1CE549A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A2C66-264F-C378-8E59-98A0461D5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2076D-AEEF-7066-203D-614D58956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10</a:t>
            </a:fld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BC9C618-D3B9-F2D7-FAA4-C460788E6A4E}"/>
              </a:ext>
            </a:extLst>
          </p:cNvPr>
          <p:cNvSpPr/>
          <p:nvPr/>
        </p:nvSpPr>
        <p:spPr>
          <a:xfrm>
            <a:off x="7815580" y="1262422"/>
            <a:ext cx="4023360" cy="2286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BDE2EDC-5EBC-1A8B-EF56-F9399A5E59C0}"/>
              </a:ext>
            </a:extLst>
          </p:cNvPr>
          <p:cNvSpPr/>
          <p:nvPr/>
        </p:nvSpPr>
        <p:spPr>
          <a:xfrm>
            <a:off x="8547100" y="1811062"/>
            <a:ext cx="2560320" cy="1188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D62961B-2B67-4C9F-CD89-9E6B20B2909B}"/>
              </a:ext>
            </a:extLst>
          </p:cNvPr>
          <p:cNvSpPr/>
          <p:nvPr/>
        </p:nvSpPr>
        <p:spPr>
          <a:xfrm>
            <a:off x="8227060" y="1491022"/>
            <a:ext cx="3200400" cy="18288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B5EDBA9-3408-E1FA-DD47-3CC9FD566854}"/>
              </a:ext>
            </a:extLst>
          </p:cNvPr>
          <p:cNvCxnSpPr>
            <a:cxnSpLocks/>
          </p:cNvCxnSpPr>
          <p:nvPr/>
        </p:nvCxnSpPr>
        <p:spPr>
          <a:xfrm>
            <a:off x="9791700" y="3319822"/>
            <a:ext cx="787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3D5CDF3-2118-0A90-A0ED-21BD7C0345EE}"/>
              </a:ext>
            </a:extLst>
          </p:cNvPr>
          <p:cNvSpPr txBox="1"/>
          <p:nvPr/>
        </p:nvSpPr>
        <p:spPr>
          <a:xfrm>
            <a:off x="9613606" y="2948258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C</a:t>
            </a:r>
            <a:endParaRPr lang="en-US" i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A79613-6534-3A54-FB00-242A6BC4F266}"/>
              </a:ext>
            </a:extLst>
          </p:cNvPr>
          <p:cNvSpPr txBox="1"/>
          <p:nvPr/>
        </p:nvSpPr>
        <p:spPr>
          <a:xfrm>
            <a:off x="11402963" y="2205367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</a:t>
            </a:r>
            <a:endParaRPr lang="en-US" i="1" dirty="0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A6E894CE-3689-E4E6-9FAC-E1496CE05D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85049"/>
              </p:ext>
            </p:extLst>
          </p:nvPr>
        </p:nvGraphicFramePr>
        <p:xfrm>
          <a:off x="838200" y="2017701"/>
          <a:ext cx="1714500" cy="95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380880" progId="Equation.DSMT4">
                  <p:embed/>
                </p:oleObj>
              </mc:Choice>
              <mc:Fallback>
                <p:oleObj name="Equation" r:id="rId2" imgW="6858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2017701"/>
                        <a:ext cx="1714500" cy="95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97DECE10-8B59-185C-A15E-E4F15C05BC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320128"/>
              </p:ext>
            </p:extLst>
          </p:nvPr>
        </p:nvGraphicFramePr>
        <p:xfrm>
          <a:off x="3375140" y="1859301"/>
          <a:ext cx="1809000" cy="111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600" imgH="444240" progId="Equation.DSMT4">
                  <p:embed/>
                </p:oleObj>
              </mc:Choice>
              <mc:Fallback>
                <p:oleObj name="Equation" r:id="rId4" imgW="723600" imgH="4442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A6E894CE-3689-E4E6-9FAC-E1496CE05D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75140" y="1859301"/>
                        <a:ext cx="1809000" cy="111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5DF3E12-17A0-9159-C672-4D1BE4667A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426559"/>
              </p:ext>
            </p:extLst>
          </p:nvPr>
        </p:nvGraphicFramePr>
        <p:xfrm>
          <a:off x="4942470" y="3138514"/>
          <a:ext cx="2970533" cy="1680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40" imgH="380880" progId="Equation.DSMT4">
                  <p:embed/>
                </p:oleObj>
              </mc:Choice>
              <mc:Fallback>
                <p:oleObj name="Equation" r:id="rId6" imgW="672840" imgH="3808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97DECE10-8B59-185C-A15E-E4F15C05BC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942470" y="3138514"/>
                        <a:ext cx="2970533" cy="1680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46772366-9DCB-3F92-4F92-49DFDEDC9AD3}"/>
              </a:ext>
            </a:extLst>
          </p:cNvPr>
          <p:cNvSpPr txBox="1"/>
          <p:nvPr/>
        </p:nvSpPr>
        <p:spPr>
          <a:xfrm>
            <a:off x="1083344" y="4828369"/>
            <a:ext cx="100253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A steady current </a:t>
            </a:r>
            <a:r>
              <a:rPr lang="en-US" sz="3200" i="1" dirty="0"/>
              <a:t>cannot</a:t>
            </a:r>
            <a:r>
              <a:rPr lang="en-US" sz="3200" dirty="0"/>
              <a:t> be maintained in the same direction</a:t>
            </a:r>
          </a:p>
          <a:p>
            <a:pPr algn="ctr"/>
            <a:r>
              <a:rPr lang="en-US" sz="3200" dirty="0"/>
              <a:t>in a </a:t>
            </a:r>
            <a:r>
              <a:rPr lang="en-US" sz="3200" i="1" dirty="0"/>
              <a:t>closed</a:t>
            </a:r>
            <a:r>
              <a:rPr lang="en-US" sz="3200" dirty="0"/>
              <a:t> circuit by an electrostatic field.</a:t>
            </a:r>
          </a:p>
        </p:txBody>
      </p:sp>
    </p:spTree>
    <p:extLst>
      <p:ext uri="{BB962C8B-B14F-4D97-AF65-F5344CB8AC3E}">
        <p14:creationId xmlns:p14="http://schemas.microsoft.com/office/powerpoint/2010/main" val="1858940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507B4-AB2B-25D4-15F7-99428DC7E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49765-564A-0F2C-DAC6-8E480A798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Nonconservative Field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F5BD6-59EC-0A46-D30F-95C82773A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91F02-7B0F-E410-6758-9CD5A38E8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6B2A4-3E19-37B6-B64E-4A019CA73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0E3CB-BD3A-EEA3-C952-3B42CE2B8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900415" cy="2603541"/>
          </a:xfrm>
        </p:spPr>
        <p:txBody>
          <a:bodyPr>
            <a:normAutofit/>
          </a:bodyPr>
          <a:lstStyle/>
          <a:p>
            <a:r>
              <a:rPr lang="en-US" sz="2400" dirty="0"/>
              <a:t>A steady current in a circuit is the result of the motion of charge carriers, which, in their paths, collide with atoms and dissipate energy in the circuit.</a:t>
            </a:r>
          </a:p>
          <a:p>
            <a:r>
              <a:rPr lang="en-US" sz="2400" dirty="0"/>
              <a:t>This energy must come from a </a:t>
            </a:r>
            <a:r>
              <a:rPr lang="en-US" sz="2400" i="1" dirty="0"/>
              <a:t>nonconservative field</a:t>
            </a:r>
            <a:r>
              <a:rPr lang="en-US" sz="2400" dirty="0"/>
              <a:t>, since a charge carrier completing a closed circuit in a conservative field neither gains nor loses energy.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4E7AA1-FA50-F6C7-C6CC-081E49DF48A4}"/>
              </a:ext>
            </a:extLst>
          </p:cNvPr>
          <p:cNvSpPr txBox="1"/>
          <p:nvPr/>
        </p:nvSpPr>
        <p:spPr>
          <a:xfrm>
            <a:off x="838200" y="4429166"/>
            <a:ext cx="1099302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sources of the nonconservative field, when connected in an electric circuit, provide a driving force for the charge carriers. This force manifests itself as an equivalent </a:t>
            </a:r>
            <a:r>
              <a:rPr lang="en-US" sz="2400" i="1" dirty="0"/>
              <a:t>impressed electric field intensity</a:t>
            </a:r>
            <a:r>
              <a:rPr lang="en-US" sz="2400" dirty="0"/>
              <a:t>,</a:t>
            </a:r>
            <a:r>
              <a:rPr lang="en-US" sz="2400" i="1" dirty="0"/>
              <a:t> </a:t>
            </a:r>
            <a:r>
              <a:rPr lang="en-US" sz="2400" b="1" dirty="0"/>
              <a:t>E</a:t>
            </a:r>
            <a:r>
              <a:rPr lang="en-US" sz="2400" baseline="-25000" dirty="0"/>
              <a:t>i</a:t>
            </a:r>
            <a:r>
              <a:rPr lang="en-US" sz="2400" dirty="0"/>
              <a:t>.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7495F21-863A-9AFA-C578-2CA699747007}"/>
              </a:ext>
            </a:extLst>
          </p:cNvPr>
          <p:cNvSpPr/>
          <p:nvPr/>
        </p:nvSpPr>
        <p:spPr>
          <a:xfrm>
            <a:off x="7815580" y="1262422"/>
            <a:ext cx="4023360" cy="2286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755115E-ADB1-68F6-659B-6C2863BA3490}"/>
              </a:ext>
            </a:extLst>
          </p:cNvPr>
          <p:cNvSpPr/>
          <p:nvPr/>
        </p:nvSpPr>
        <p:spPr>
          <a:xfrm>
            <a:off x="8547100" y="1811062"/>
            <a:ext cx="2560320" cy="1188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4318BFE-C0DE-EAF6-4513-9CE346651A0A}"/>
              </a:ext>
            </a:extLst>
          </p:cNvPr>
          <p:cNvSpPr/>
          <p:nvPr/>
        </p:nvSpPr>
        <p:spPr>
          <a:xfrm>
            <a:off x="8227060" y="1491022"/>
            <a:ext cx="3200400" cy="18288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2344CF9-0FF0-BAF9-9C87-336B789F7A13}"/>
              </a:ext>
            </a:extLst>
          </p:cNvPr>
          <p:cNvCxnSpPr>
            <a:cxnSpLocks/>
          </p:cNvCxnSpPr>
          <p:nvPr/>
        </p:nvCxnSpPr>
        <p:spPr>
          <a:xfrm>
            <a:off x="9791700" y="3319822"/>
            <a:ext cx="787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A5AE47F-10C2-BB5D-636F-CC731380C214}"/>
              </a:ext>
            </a:extLst>
          </p:cNvPr>
          <p:cNvSpPr txBox="1"/>
          <p:nvPr/>
        </p:nvSpPr>
        <p:spPr>
          <a:xfrm>
            <a:off x="9613606" y="2948258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C</a:t>
            </a:r>
            <a:endParaRPr lang="en-US" i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EF50D3F-CFA5-A5B3-7A0B-24FF78177F62}"/>
              </a:ext>
            </a:extLst>
          </p:cNvPr>
          <p:cNvSpPr txBox="1"/>
          <p:nvPr/>
        </p:nvSpPr>
        <p:spPr>
          <a:xfrm>
            <a:off x="11402963" y="2205367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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533630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D5FDF-3DEE-42E5-0F87-E49A9522A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Nonconservative Field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A80E2-465D-F2AB-884B-5DEA75429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2388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The source of the nonconservative field may be</a:t>
            </a:r>
          </a:p>
          <a:p>
            <a:pPr lvl="1"/>
            <a:r>
              <a:rPr lang="en-US" sz="2800" dirty="0"/>
              <a:t>electric batteries (conversion of chemical energy to electric energy),</a:t>
            </a:r>
          </a:p>
          <a:p>
            <a:pPr lvl="1"/>
            <a:r>
              <a:rPr lang="en-US" sz="2800" dirty="0"/>
              <a:t>electric generators (conversion of mechanical energy to electric energy),</a:t>
            </a:r>
          </a:p>
          <a:p>
            <a:pPr lvl="1"/>
            <a:r>
              <a:rPr lang="en-US" sz="2800" dirty="0"/>
              <a:t>thermocouples (conversion of thermal energy to electric energy), and</a:t>
            </a:r>
          </a:p>
          <a:p>
            <a:pPr lvl="1"/>
            <a:r>
              <a:rPr lang="en-US" sz="2800" dirty="0"/>
              <a:t>photovoltaic cells (conversion of light energy to electric energy).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DF00F-6211-3BFB-4782-5297A2119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C56A3-CC3C-ED31-A160-A6255F872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506A6D-0610-F506-FEBE-8F6EC6608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53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67B57-5795-A7FA-68E5-2859FD466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Electromotive Force (emf)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795FE-D8E7-A65C-156F-09F14AC4F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Electromotive force</a:t>
            </a:r>
            <a:r>
              <a:rPr lang="en-US" dirty="0"/>
              <a:t> (emf), denoted ℰ, is the energy supplied per unit charge by a source that drives charge around a circuit.</a:t>
            </a:r>
          </a:p>
          <a:p>
            <a:r>
              <a:rPr lang="en-US" dirty="0"/>
              <a:t>It is not a force; it is a work per charge quantity.</a:t>
            </a:r>
          </a:p>
          <a:p>
            <a:r>
              <a:rPr lang="en-US" dirty="0"/>
              <a:t>The SI unit for emf is Volt.</a:t>
            </a:r>
          </a:p>
          <a:p>
            <a:r>
              <a:rPr lang="en-US" dirty="0"/>
              <a:t>In a closed loop, conservative electric fields alone cannot maintain steady current.</a:t>
            </a:r>
          </a:p>
          <a:p>
            <a:r>
              <a:rPr lang="en-US" dirty="0"/>
              <a:t>EMF represents the action of nonconservative forces (chemical, mechanical, or electromagnetic) that push charge carriers “uphill” in potential.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8B8D0-0957-077F-549D-DFF761A26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21CE4-4747-9F06-B570-CEF95826C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27D6F-579A-535F-C0FF-DB89F2A39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204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E3C3B-D1EB-5DF6-3D1D-28D936E09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9AC96-D514-25C3-413B-E3E6BF59F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Electromotive Force (emf) (cont.)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134CD-608E-C48A-5160-F2AC5836A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45A1A-5D17-DD08-6E55-24E8D83AB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C3C21-774C-4C6E-91E3-A5367CC9C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14</a:t>
            </a:fld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3C77C24-0F04-64A0-E84C-9D5BF88FD997}"/>
              </a:ext>
            </a:extLst>
          </p:cNvPr>
          <p:cNvSpPr/>
          <p:nvPr/>
        </p:nvSpPr>
        <p:spPr>
          <a:xfrm>
            <a:off x="7795260" y="2136182"/>
            <a:ext cx="4023360" cy="2286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6734693-F840-4D8F-C36C-205E1531EF37}"/>
              </a:ext>
            </a:extLst>
          </p:cNvPr>
          <p:cNvSpPr/>
          <p:nvPr/>
        </p:nvSpPr>
        <p:spPr>
          <a:xfrm>
            <a:off x="8526780" y="2684822"/>
            <a:ext cx="2560320" cy="1188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D2D7C92-A94E-8D8E-A915-44A2CBB73F37}"/>
              </a:ext>
            </a:extLst>
          </p:cNvPr>
          <p:cNvCxnSpPr>
            <a:cxnSpLocks/>
          </p:cNvCxnSpPr>
          <p:nvPr/>
        </p:nvCxnSpPr>
        <p:spPr>
          <a:xfrm>
            <a:off x="9771380" y="4193582"/>
            <a:ext cx="787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0CA1F9A-955F-7E9A-4098-4A94F526D8DA}"/>
              </a:ext>
            </a:extLst>
          </p:cNvPr>
          <p:cNvSpPr txBox="1"/>
          <p:nvPr/>
        </p:nvSpPr>
        <p:spPr>
          <a:xfrm>
            <a:off x="9593286" y="3822018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C</a:t>
            </a:r>
            <a:endParaRPr lang="en-US" i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DDA06C-269B-7596-47FB-5D3870EC75D9}"/>
              </a:ext>
            </a:extLst>
          </p:cNvPr>
          <p:cNvSpPr txBox="1"/>
          <p:nvPr/>
        </p:nvSpPr>
        <p:spPr>
          <a:xfrm>
            <a:off x="11382643" y="3079127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</a:t>
            </a:r>
            <a:endParaRPr lang="en-US" i="1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1F4265-E196-6B34-6A42-9BC58B824926}"/>
              </a:ext>
            </a:extLst>
          </p:cNvPr>
          <p:cNvSpPr/>
          <p:nvPr/>
        </p:nvSpPr>
        <p:spPr>
          <a:xfrm>
            <a:off x="9771380" y="2010728"/>
            <a:ext cx="178094" cy="817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63E7835-DC85-2BF3-834B-EBA72D683C54}"/>
              </a:ext>
            </a:extLst>
          </p:cNvPr>
          <p:cNvCxnSpPr/>
          <p:nvPr/>
        </p:nvCxnSpPr>
        <p:spPr>
          <a:xfrm>
            <a:off x="9771380" y="1828800"/>
            <a:ext cx="0" cy="1168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BCC4AC-7F17-8704-A314-7D21B7C412B1}"/>
              </a:ext>
            </a:extLst>
          </p:cNvPr>
          <p:cNvCxnSpPr>
            <a:cxnSpLocks/>
          </p:cNvCxnSpPr>
          <p:nvPr/>
        </p:nvCxnSpPr>
        <p:spPr>
          <a:xfrm>
            <a:off x="9944100" y="2062480"/>
            <a:ext cx="0" cy="6934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FF66FCF-BB54-8911-FE3F-1BBD90D13AC5}"/>
              </a:ext>
            </a:extLst>
          </p:cNvPr>
          <p:cNvSpPr txBox="1"/>
          <p:nvPr/>
        </p:nvSpPr>
        <p:spPr>
          <a:xfrm>
            <a:off x="9651368" y="1301482"/>
            <a:ext cx="524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V</a:t>
            </a:r>
            <a:r>
              <a:rPr lang="en-US" sz="2800" baseline="-25000" dirty="0"/>
              <a:t>0</a:t>
            </a:r>
            <a:endParaRPr lang="en-US" sz="2400" dirty="0"/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812549FD-D8BF-4221-456E-22C8CB7BA1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7166530"/>
              </p:ext>
            </p:extLst>
          </p:nvPr>
        </p:nvGraphicFramePr>
        <p:xfrm>
          <a:off x="1553369" y="4650782"/>
          <a:ext cx="9085262" cy="1239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41600" imgH="469800" progId="Equation.DSMT4">
                  <p:embed/>
                </p:oleObj>
              </mc:Choice>
              <mc:Fallback>
                <p:oleObj name="Equation" r:id="rId2" imgW="344160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53369" y="4650782"/>
                        <a:ext cx="9085262" cy="1239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>
            <a:extLst>
              <a:ext uri="{FF2B5EF4-FFF2-40B4-BE49-F238E27FC236}">
                <a16:creationId xmlns:a16="http://schemas.microsoft.com/office/drawing/2014/main" id="{EA42A56E-EDF4-2983-346D-D44CBE6979C1}"/>
              </a:ext>
            </a:extLst>
          </p:cNvPr>
          <p:cNvSpPr/>
          <p:nvPr/>
        </p:nvSpPr>
        <p:spPr>
          <a:xfrm>
            <a:off x="8206740" y="2364782"/>
            <a:ext cx="3200400" cy="18288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DC957F1-5171-FC20-54E8-8A4592B29393}"/>
              </a:ext>
            </a:extLst>
          </p:cNvPr>
          <p:cNvSpPr/>
          <p:nvPr/>
        </p:nvSpPr>
        <p:spPr>
          <a:xfrm>
            <a:off x="8554720" y="2622592"/>
            <a:ext cx="434340" cy="266700"/>
          </a:xfrm>
          <a:custGeom>
            <a:avLst/>
            <a:gdLst>
              <a:gd name="connsiteX0" fmla="*/ 434340 w 434340"/>
              <a:gd name="connsiteY0" fmla="*/ 0 h 266700"/>
              <a:gd name="connsiteX1" fmla="*/ 224790 w 434340"/>
              <a:gd name="connsiteY1" fmla="*/ 95250 h 266700"/>
              <a:gd name="connsiteX2" fmla="*/ 0 w 434340"/>
              <a:gd name="connsiteY2" fmla="*/ 266700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4340" h="266700">
                <a:moveTo>
                  <a:pt x="434340" y="0"/>
                </a:moveTo>
                <a:cubicBezTo>
                  <a:pt x="365760" y="25400"/>
                  <a:pt x="297180" y="50800"/>
                  <a:pt x="224790" y="95250"/>
                </a:cubicBezTo>
                <a:cubicBezTo>
                  <a:pt x="152400" y="139700"/>
                  <a:pt x="79375" y="173355"/>
                  <a:pt x="0" y="266700"/>
                </a:cubicBezTo>
              </a:path>
            </a:pathLst>
          </a:custGeom>
          <a:noFill/>
          <a:ln w="19050">
            <a:solidFill>
              <a:schemeClr val="tx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6339791-3972-5E85-39AC-C3B68BCD0581}"/>
              </a:ext>
            </a:extLst>
          </p:cNvPr>
          <p:cNvCxnSpPr/>
          <p:nvPr/>
        </p:nvCxnSpPr>
        <p:spPr>
          <a:xfrm flipH="1">
            <a:off x="9771380" y="2438400"/>
            <a:ext cx="172720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26EF73D4-BB37-D682-00B4-D1C4CD7E3C3C}"/>
              </a:ext>
            </a:extLst>
          </p:cNvPr>
          <p:cNvSpPr txBox="1"/>
          <p:nvPr/>
        </p:nvSpPr>
        <p:spPr>
          <a:xfrm>
            <a:off x="9686080" y="2560966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</a:t>
            </a:r>
            <a:r>
              <a:rPr lang="en-US" baseline="-25000" dirty="0">
                <a:solidFill>
                  <a:srgbClr val="FF0000"/>
                </a:solidFill>
              </a:rPr>
              <a:t>i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27EB996-0ECE-F11F-B978-7810B313D958}"/>
              </a:ext>
            </a:extLst>
          </p:cNvPr>
          <p:cNvSpPr txBox="1"/>
          <p:nvPr/>
        </p:nvSpPr>
        <p:spPr>
          <a:xfrm>
            <a:off x="8686969" y="265462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endParaRPr lang="en-US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B49FF0B5-0182-C89C-BB98-2F45CB5EE56F}"/>
              </a:ext>
            </a:extLst>
          </p:cNvPr>
          <p:cNvCxnSpPr/>
          <p:nvPr/>
        </p:nvCxnSpPr>
        <p:spPr>
          <a:xfrm flipH="1">
            <a:off x="9771380" y="2280920"/>
            <a:ext cx="172720" cy="0"/>
          </a:xfrm>
          <a:prstGeom prst="straightConnector1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D8EE2D6F-94B8-BAF1-5059-E05D476BAD14}"/>
              </a:ext>
            </a:extLst>
          </p:cNvPr>
          <p:cNvSpPr txBox="1"/>
          <p:nvPr/>
        </p:nvSpPr>
        <p:spPr>
          <a:xfrm>
            <a:off x="9683383" y="194277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endParaRPr lang="en-US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1E77F3F4-A283-4C1B-351C-1274F92B4A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662339"/>
              </p:ext>
            </p:extLst>
          </p:nvPr>
        </p:nvGraphicFramePr>
        <p:xfrm>
          <a:off x="3610451" y="2743284"/>
          <a:ext cx="1809750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380880" progId="Equation.DSMT4">
                  <p:embed/>
                </p:oleObj>
              </mc:Choice>
              <mc:Fallback>
                <p:oleObj name="Equation" r:id="rId4" imgW="685800" imgH="3808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812549FD-D8BF-4221-456E-22C8CB7BA1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10451" y="2743284"/>
                        <a:ext cx="1809750" cy="1006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9500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C4464-E4FC-81EC-A418-A508C2ABA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Kirchhoff’s Voltage Law (KVL)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65FEA-491D-1F59-4298-34FF0BBC7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Around a closed path in an electric circuit, the algebraic sum of the emf's (voltage rises) is equal to the algebraic sum of the voltage drops across the resistances.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C06D4-657B-F4E5-FFEA-F4868B81C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A10DD-A932-016D-8D85-58C3621E2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54A3E-78DB-2549-7ED9-8DEE365C2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D36932D-53A6-8C65-6E53-F129672945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059177"/>
              </p:ext>
            </p:extLst>
          </p:nvPr>
        </p:nvGraphicFramePr>
        <p:xfrm>
          <a:off x="2926806" y="3241517"/>
          <a:ext cx="6338387" cy="2016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55520" imgH="622080" progId="Equation.DSMT4">
                  <p:embed/>
                </p:oleObj>
              </mc:Choice>
              <mc:Fallback>
                <p:oleObj name="Equation" r:id="rId2" imgW="195552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26806" y="3241517"/>
                        <a:ext cx="6338387" cy="20167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24291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7EE43-BF17-D6FA-46B0-48C5D9D97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 of Conservation of Charge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30A7A-15F0-6BED-EA8A-F19A710EC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Electric charge cannot be created or destroyed; at any moment, all charge—whether at rest or in motion—must be fully accounted for.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2F79A-C889-C8E3-2D8B-4C0DE8E50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D5B83-2D84-5058-DFE5-3A2E148D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E2D9C-C268-4324-5870-110CB1A1C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74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7AEA3-4EE7-4F33-0F0D-6884DA10D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 of Continuity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BF1852-8BE1-F074-7AA7-1E7C5EB98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DD9AE-4B7C-6756-3206-7436A3609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1701F3-5DFB-B10C-352F-A4B6F5AA0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149DDDA-074C-7DB4-E055-AFE61968A7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825675"/>
              </p:ext>
            </p:extLst>
          </p:nvPr>
        </p:nvGraphicFramePr>
        <p:xfrm>
          <a:off x="4599940" y="1520349"/>
          <a:ext cx="2992120" cy="1545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393480" progId="Equation.DSMT4">
                  <p:embed/>
                </p:oleObj>
              </mc:Choice>
              <mc:Fallback>
                <p:oleObj name="Equation" r:id="rId2" imgW="7617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99940" y="1520349"/>
                        <a:ext cx="2992120" cy="15459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C44FD563-3C80-50C7-DAAD-EA9E239459CB}"/>
              </a:ext>
            </a:extLst>
          </p:cNvPr>
          <p:cNvSpPr/>
          <p:nvPr/>
        </p:nvSpPr>
        <p:spPr>
          <a:xfrm>
            <a:off x="9785518" y="3121649"/>
            <a:ext cx="2072640" cy="159512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AFEF44-D8A3-030C-45D7-7D50D31D7A6C}"/>
              </a:ext>
            </a:extLst>
          </p:cNvPr>
          <p:cNvSpPr txBox="1"/>
          <p:nvPr/>
        </p:nvSpPr>
        <p:spPr>
          <a:xfrm>
            <a:off x="10099846" y="4091929"/>
            <a:ext cx="549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V</a:t>
            </a:r>
            <a:r>
              <a:rPr lang="en-US" sz="2800" dirty="0">
                <a:sym typeface="Symbol" panose="05050102010706020507" pitchFamily="18" charset="2"/>
              </a:rPr>
              <a:t></a:t>
            </a:r>
            <a:endParaRPr lang="en-US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604936-49A4-197C-4014-AEFC9F7C4FE7}"/>
              </a:ext>
            </a:extLst>
          </p:cNvPr>
          <p:cNvSpPr txBox="1"/>
          <p:nvPr/>
        </p:nvSpPr>
        <p:spPr>
          <a:xfrm>
            <a:off x="10547202" y="3657599"/>
            <a:ext cx="549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Q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D9AECF-1AFD-5417-4058-9D00EB37D06A}"/>
              </a:ext>
            </a:extLst>
          </p:cNvPr>
          <p:cNvSpPr txBox="1"/>
          <p:nvPr/>
        </p:nvSpPr>
        <p:spPr>
          <a:xfrm>
            <a:off x="9825210" y="4455159"/>
            <a:ext cx="549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S</a:t>
            </a:r>
            <a:endParaRPr lang="en-US" sz="2800" dirty="0"/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8A50F83-A58E-A3A4-44F1-8CC8486B3C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308449"/>
              </p:ext>
            </p:extLst>
          </p:nvPr>
        </p:nvGraphicFramePr>
        <p:xfrm>
          <a:off x="1046480" y="3223877"/>
          <a:ext cx="2992120" cy="1057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120" imgH="444240" progId="Equation.DSMT4">
                  <p:embed/>
                </p:oleObj>
              </mc:Choice>
              <mc:Fallback>
                <p:oleObj name="Equation" r:id="rId4" imgW="1257120" imgH="444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149DDDA-074C-7DB4-E055-AFE61968A7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46480" y="3223877"/>
                        <a:ext cx="2992120" cy="10579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869AF8D-0A31-5687-701F-9D63ED995648}"/>
              </a:ext>
            </a:extLst>
          </p:cNvPr>
          <p:cNvCxnSpPr/>
          <p:nvPr/>
        </p:nvCxnSpPr>
        <p:spPr>
          <a:xfrm flipV="1">
            <a:off x="11096474" y="2893049"/>
            <a:ext cx="111444" cy="41148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6D5D613-0CA2-90A8-E922-1AAA7ED35498}"/>
              </a:ext>
            </a:extLst>
          </p:cNvPr>
          <p:cNvCxnSpPr>
            <a:cxnSpLocks/>
          </p:cNvCxnSpPr>
          <p:nvPr/>
        </p:nvCxnSpPr>
        <p:spPr>
          <a:xfrm flipV="1">
            <a:off x="11578600" y="3395989"/>
            <a:ext cx="368458" cy="259494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7946318-B193-0AC1-743C-B3C739831044}"/>
              </a:ext>
            </a:extLst>
          </p:cNvPr>
          <p:cNvCxnSpPr>
            <a:cxnSpLocks/>
          </p:cNvCxnSpPr>
          <p:nvPr/>
        </p:nvCxnSpPr>
        <p:spPr>
          <a:xfrm flipH="1" flipV="1">
            <a:off x="10249068" y="3037829"/>
            <a:ext cx="177320" cy="35816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23CF75B-D3F7-0932-944E-8C0402818F42}"/>
              </a:ext>
            </a:extLst>
          </p:cNvPr>
          <p:cNvCxnSpPr>
            <a:cxnSpLocks/>
          </p:cNvCxnSpPr>
          <p:nvPr/>
        </p:nvCxnSpPr>
        <p:spPr>
          <a:xfrm flipH="1" flipV="1">
            <a:off x="9696618" y="3435974"/>
            <a:ext cx="320675" cy="23092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3B8DE2A-1A2A-B269-C28B-5C15C85C2F2B}"/>
              </a:ext>
            </a:extLst>
          </p:cNvPr>
          <p:cNvCxnSpPr>
            <a:cxnSpLocks/>
          </p:cNvCxnSpPr>
          <p:nvPr/>
        </p:nvCxnSpPr>
        <p:spPr>
          <a:xfrm>
            <a:off x="11484135" y="4321171"/>
            <a:ext cx="278694" cy="26797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C36FEBA-82E6-DD7A-8349-CC881422BA4E}"/>
              </a:ext>
            </a:extLst>
          </p:cNvPr>
          <p:cNvCxnSpPr>
            <a:cxnSpLocks/>
          </p:cNvCxnSpPr>
          <p:nvPr/>
        </p:nvCxnSpPr>
        <p:spPr>
          <a:xfrm>
            <a:off x="10923754" y="4582781"/>
            <a:ext cx="7051" cy="362588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64B2349-C188-84D6-6C46-57E5B8D3A946}"/>
              </a:ext>
            </a:extLst>
          </p:cNvPr>
          <p:cNvCxnSpPr>
            <a:cxnSpLocks/>
          </p:cNvCxnSpPr>
          <p:nvPr/>
        </p:nvCxnSpPr>
        <p:spPr>
          <a:xfrm flipH="1">
            <a:off x="9696176" y="4254792"/>
            <a:ext cx="321557" cy="308917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68205EAB-33D3-7FF5-A360-E27117AAB2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518378"/>
              </p:ext>
            </p:extLst>
          </p:nvPr>
        </p:nvGraphicFramePr>
        <p:xfrm>
          <a:off x="5424963" y="3222981"/>
          <a:ext cx="2932113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560" imgH="444240" progId="Equation.DSMT4">
                  <p:embed/>
                </p:oleObj>
              </mc:Choice>
              <mc:Fallback>
                <p:oleObj name="Equation" r:id="rId6" imgW="1231560" imgH="4442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8A50F83-A58E-A3A4-44F1-8CC8486B3C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424963" y="3222981"/>
                        <a:ext cx="2932113" cy="1058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9E029582-8036-6362-CD46-57CE196412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126598"/>
              </p:ext>
            </p:extLst>
          </p:nvPr>
        </p:nvGraphicFramePr>
        <p:xfrm>
          <a:off x="5111938" y="4716769"/>
          <a:ext cx="1968123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83920" imgH="393480" progId="Equation.DSMT4">
                  <p:embed/>
                </p:oleObj>
              </mc:Choice>
              <mc:Fallback>
                <p:oleObj name="Equation" r:id="rId8" imgW="583920" imgH="3934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68205EAB-33D3-7FF5-A360-E27117AAB2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111938" y="4716769"/>
                        <a:ext cx="1968123" cy="1325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D929BD50-64E3-9EC7-36DC-A558E63B61F0}"/>
              </a:ext>
            </a:extLst>
          </p:cNvPr>
          <p:cNvSpPr txBox="1"/>
          <p:nvPr/>
        </p:nvSpPr>
        <p:spPr>
          <a:xfrm>
            <a:off x="9940849" y="2798454"/>
            <a:ext cx="549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J</a:t>
            </a:r>
          </a:p>
        </p:txBody>
      </p:sp>
      <p:sp>
        <p:nvSpPr>
          <p:cNvPr id="35" name="Callout: Bent Line 34">
            <a:extLst>
              <a:ext uri="{FF2B5EF4-FFF2-40B4-BE49-F238E27FC236}">
                <a16:creationId xmlns:a16="http://schemas.microsoft.com/office/drawing/2014/main" id="{5CE6A02A-1820-D1CE-DA62-1F2245C85B9E}"/>
              </a:ext>
            </a:extLst>
          </p:cNvPr>
          <p:cNvSpPr/>
          <p:nvPr/>
        </p:nvSpPr>
        <p:spPr>
          <a:xfrm>
            <a:off x="3356220" y="4784380"/>
            <a:ext cx="1243720" cy="668703"/>
          </a:xfrm>
          <a:prstGeom prst="borderCallout2">
            <a:avLst>
              <a:gd name="adj1" fmla="val 17019"/>
              <a:gd name="adj2" fmla="val 99622"/>
              <a:gd name="adj3" fmla="val 17020"/>
              <a:gd name="adj4" fmla="val 130375"/>
              <a:gd name="adj5" fmla="val 77882"/>
              <a:gd name="adj6" fmla="val 1487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Current leaving </a:t>
            </a:r>
            <a:r>
              <a:rPr lang="en-US" sz="2000" i="1" dirty="0"/>
              <a:t>V</a:t>
            </a:r>
            <a:r>
              <a:rPr lang="en-US" sz="2000" dirty="0">
                <a:sym typeface="Symbol" panose="05050102010706020507" pitchFamily="18" charset="2"/>
              </a:rPr>
              <a:t></a:t>
            </a:r>
            <a:endParaRPr lang="en-US" sz="2000" dirty="0"/>
          </a:p>
        </p:txBody>
      </p:sp>
      <p:sp>
        <p:nvSpPr>
          <p:cNvPr id="36" name="Callout: Bent Line 35">
            <a:extLst>
              <a:ext uri="{FF2B5EF4-FFF2-40B4-BE49-F238E27FC236}">
                <a16:creationId xmlns:a16="http://schemas.microsoft.com/office/drawing/2014/main" id="{19C72D40-045E-2980-DF90-28D24D9681C6}"/>
              </a:ext>
            </a:extLst>
          </p:cNvPr>
          <p:cNvSpPr/>
          <p:nvPr/>
        </p:nvSpPr>
        <p:spPr>
          <a:xfrm>
            <a:off x="7629333" y="4716769"/>
            <a:ext cx="1243720" cy="668703"/>
          </a:xfrm>
          <a:prstGeom prst="borderCallout2">
            <a:avLst>
              <a:gd name="adj1" fmla="val 10096"/>
              <a:gd name="adj2" fmla="val -888"/>
              <a:gd name="adj3" fmla="val 8365"/>
              <a:gd name="adj4" fmla="val -30627"/>
              <a:gd name="adj5" fmla="val 27685"/>
              <a:gd name="adj6" fmla="val -4946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Charge inside </a:t>
            </a:r>
            <a:r>
              <a:rPr lang="en-US" sz="2000" i="1" dirty="0"/>
              <a:t>V</a:t>
            </a:r>
            <a:r>
              <a:rPr lang="en-US" sz="2000" dirty="0">
                <a:sym typeface="Symbol" panose="05050102010706020507" pitchFamily="18" charset="2"/>
              </a:rPr>
              <a:t>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593524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8F382-8CB5-AAFA-80B5-5A93F13FF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Kirchhoff’s Current Law (KCL)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C98C7-04CD-1DA0-B8D6-05668B14F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steady currents, charge density does not vary with time, </a:t>
            </a:r>
            <a:r>
              <a:rPr lang="en-US" dirty="0">
                <a:sym typeface="Symbol" panose="05050102010706020507" pitchFamily="18" charset="2"/>
              </a:rPr>
              <a:t></a:t>
            </a:r>
            <a:r>
              <a:rPr lang="en-US" i="1" dirty="0">
                <a:sym typeface="Symbol" panose="05050102010706020507" pitchFamily="18" charset="2"/>
              </a:rPr>
              <a:t></a:t>
            </a:r>
            <a:r>
              <a:rPr lang="en-US" dirty="0"/>
              <a:t>/</a:t>
            </a:r>
            <a:r>
              <a:rPr lang="en-US" dirty="0">
                <a:sym typeface="Symbol" panose="05050102010706020507" pitchFamily="18" charset="2"/>
              </a:rPr>
              <a:t></a:t>
            </a:r>
            <a:r>
              <a:rPr lang="en-US" i="1" dirty="0"/>
              <a:t>t</a:t>
            </a:r>
            <a:r>
              <a:rPr lang="en-US" dirty="0"/>
              <a:t> = 0.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Kirchhoff's current law</a:t>
            </a:r>
            <a:r>
              <a:rPr lang="en-US" dirty="0"/>
              <a:t> states that the algebraic sum of all the currents flowing out of a junction in an electric circuit is zero.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FC1B4-CB3C-2370-8237-C1C8A7E3D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05385-E201-DDE6-67D4-E025326E3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AC0B4-DC08-7A27-5579-E5D4AF59E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9A5153F-11CB-64CF-D710-FD561936F4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701180"/>
              </p:ext>
            </p:extLst>
          </p:nvPr>
        </p:nvGraphicFramePr>
        <p:xfrm>
          <a:off x="5030152" y="2235962"/>
          <a:ext cx="2131695" cy="8526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2532" imgH="519939" progId="Equation.DSMT4">
                  <p:embed/>
                </p:oleObj>
              </mc:Choice>
              <mc:Fallback>
                <p:oleObj name="Equation" r:id="rId2" imgW="1302532" imgH="51993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030152" y="2235962"/>
                        <a:ext cx="2131695" cy="8526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A7127EA-A8AC-DE28-B5B7-ADC04C4AD2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154522"/>
              </p:ext>
            </p:extLst>
          </p:nvPr>
        </p:nvGraphicFramePr>
        <p:xfrm>
          <a:off x="4499926" y="3094048"/>
          <a:ext cx="3192145" cy="1782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971" imgH="503290" progId="Equation.DSMT4">
                  <p:embed/>
                </p:oleObj>
              </mc:Choice>
              <mc:Fallback>
                <p:oleObj name="Equation" r:id="rId4" imgW="901971" imgH="50329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99926" y="3094048"/>
                        <a:ext cx="3192145" cy="17824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72383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82F76354-715C-0F0E-C56C-AA04813CEF71}"/>
              </a:ext>
            </a:extLst>
          </p:cNvPr>
          <p:cNvSpPr/>
          <p:nvPr/>
        </p:nvSpPr>
        <p:spPr>
          <a:xfrm>
            <a:off x="10390794" y="1413515"/>
            <a:ext cx="1683474" cy="141662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EE4CE5-E6D5-D147-F563-BD8500EC0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Relaxation Time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2C8F0-2727-3F83-AA6B-F6A2AEA5A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01C379-4E7A-C344-3121-7DFAA21C7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DF70F-AB94-F9B4-8766-1AC96C7A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19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6B05020-9AFD-63E0-191A-591AD3550E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742345"/>
              </p:ext>
            </p:extLst>
          </p:nvPr>
        </p:nvGraphicFramePr>
        <p:xfrm>
          <a:off x="1070102" y="1690688"/>
          <a:ext cx="1892584" cy="9772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93094" imgH="1545533" progId="Equation.DSMT4">
                  <p:embed/>
                </p:oleObj>
              </mc:Choice>
              <mc:Fallback>
                <p:oleObj name="Equation" r:id="rId2" imgW="2993094" imgH="1545533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0102" y="1690688"/>
                        <a:ext cx="1892584" cy="9772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A79DCF6-4CF0-EA97-AF7F-FFC3CCB6AD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1824"/>
              </p:ext>
            </p:extLst>
          </p:nvPr>
        </p:nvGraphicFramePr>
        <p:xfrm>
          <a:off x="3952709" y="1727769"/>
          <a:ext cx="5979052" cy="1039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89526" imgH="519939" progId="Equation.DSMT4">
                  <p:embed/>
                </p:oleObj>
              </mc:Choice>
              <mc:Fallback>
                <p:oleObj name="Equation" r:id="rId4" imgW="2989526" imgH="519939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6B05020-9AFD-63E0-191A-591AD3550E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52709" y="1727769"/>
                        <a:ext cx="5979052" cy="10398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C8224F3-111D-BCAD-2AA5-15A78EA061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079703"/>
              </p:ext>
            </p:extLst>
          </p:nvPr>
        </p:nvGraphicFramePr>
        <p:xfrm>
          <a:off x="1090977" y="2804728"/>
          <a:ext cx="2237646" cy="1039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18823" imgH="519939" progId="Equation.DSMT4">
                  <p:embed/>
                </p:oleObj>
              </mc:Choice>
              <mc:Fallback>
                <p:oleObj name="Equation" r:id="rId6" imgW="1118823" imgH="51993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90977" y="2804728"/>
                        <a:ext cx="2237646" cy="10398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1A8610C-6840-6CEC-6737-71664F2EBD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302809"/>
              </p:ext>
            </p:extLst>
          </p:nvPr>
        </p:nvGraphicFramePr>
        <p:xfrm>
          <a:off x="3997960" y="3004614"/>
          <a:ext cx="2380708" cy="711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18823" imgH="335368" progId="Equation.DSMT4">
                  <p:embed/>
                </p:oleObj>
              </mc:Choice>
              <mc:Fallback>
                <p:oleObj name="Equation" r:id="rId8" imgW="1118823" imgH="33536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997960" y="3004614"/>
                        <a:ext cx="2380708" cy="7114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4E3A671-C3AF-B319-32E7-2A6537D58E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2856448"/>
              </p:ext>
            </p:extLst>
          </p:nvPr>
        </p:nvGraphicFramePr>
        <p:xfrm>
          <a:off x="6837701" y="2731856"/>
          <a:ext cx="3802063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86897" imgH="469515" progId="Equation.DSMT4">
                  <p:embed/>
                </p:oleObj>
              </mc:Choice>
              <mc:Fallback>
                <p:oleObj name="Equation" r:id="rId10" imgW="1786897" imgH="469515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1A8610C-6840-6CEC-6737-71664F2EBD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837701" y="2731856"/>
                        <a:ext cx="3802063" cy="9969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C199E4AC-9719-AC6E-8C35-8F0A8AC782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733651"/>
              </p:ext>
            </p:extLst>
          </p:nvPr>
        </p:nvGraphicFramePr>
        <p:xfrm>
          <a:off x="5619417" y="4007836"/>
          <a:ext cx="1660115" cy="1618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34081" imgH="519939" progId="Equation.DSMT4">
                  <p:embed/>
                </p:oleObj>
              </mc:Choice>
              <mc:Fallback>
                <p:oleObj name="Equation" r:id="rId12" imgW="534081" imgH="51993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619417" y="4007836"/>
                        <a:ext cx="1660115" cy="1618284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allout: Bent Line 16">
            <a:extLst>
              <a:ext uri="{FF2B5EF4-FFF2-40B4-BE49-F238E27FC236}">
                <a16:creationId xmlns:a16="http://schemas.microsoft.com/office/drawing/2014/main" id="{FB05C438-9E7E-760F-19CD-D72F81FDE9B2}"/>
              </a:ext>
            </a:extLst>
          </p:cNvPr>
          <p:cNvSpPr/>
          <p:nvPr/>
        </p:nvSpPr>
        <p:spPr>
          <a:xfrm>
            <a:off x="3727865" y="4148275"/>
            <a:ext cx="1328420" cy="668703"/>
          </a:xfrm>
          <a:prstGeom prst="borderCallout2">
            <a:avLst>
              <a:gd name="adj1" fmla="val 17019"/>
              <a:gd name="adj2" fmla="val 99622"/>
              <a:gd name="adj3" fmla="val 17020"/>
              <a:gd name="adj4" fmla="val 130375"/>
              <a:gd name="adj5" fmla="val 77882"/>
              <a:gd name="adj6" fmla="val 1487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Relaxation time (s)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5A4997-A594-1DD2-6D73-2ECAD71F29C7}"/>
              </a:ext>
            </a:extLst>
          </p:cNvPr>
          <p:cNvSpPr txBox="1"/>
          <p:nvPr/>
        </p:nvSpPr>
        <p:spPr>
          <a:xfrm>
            <a:off x="775523" y="5562846"/>
            <a:ext cx="104770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Charges introduced in the interior of a conductor will move to the conductor </a:t>
            </a:r>
            <a:r>
              <a:rPr lang="en-US" sz="2000" i="1" dirty="0"/>
              <a:t>surface</a:t>
            </a:r>
            <a:r>
              <a:rPr lang="en-US" sz="2000" dirty="0"/>
              <a:t> and redistribute themselves in such a way as to make </a:t>
            </a:r>
            <a:r>
              <a:rPr lang="en-US" sz="2000" i="1" dirty="0">
                <a:sym typeface="Symbol" panose="05050102010706020507" pitchFamily="18" charset="2"/>
              </a:rPr>
              <a:t></a:t>
            </a:r>
            <a:r>
              <a:rPr lang="en-US" sz="2000" dirty="0"/>
              <a:t> = 0 and </a:t>
            </a:r>
            <a:r>
              <a:rPr lang="en-US" sz="2000" b="1" dirty="0"/>
              <a:t>E</a:t>
            </a:r>
            <a:r>
              <a:rPr lang="en-US" sz="2000" dirty="0"/>
              <a:t> = </a:t>
            </a:r>
            <a:r>
              <a:rPr lang="en-US" sz="2000" b="1" dirty="0"/>
              <a:t>0</a:t>
            </a:r>
            <a:r>
              <a:rPr lang="en-US" sz="2000" dirty="0"/>
              <a:t> inside under equilibrium conditions.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B063E5C-5BE5-1B0F-4EF0-E7BFD02C3DCB}"/>
              </a:ext>
            </a:extLst>
          </p:cNvPr>
          <p:cNvSpPr/>
          <p:nvPr/>
        </p:nvSpPr>
        <p:spPr>
          <a:xfrm>
            <a:off x="10838113" y="2106555"/>
            <a:ext cx="64008" cy="64008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4A1876-CA0C-91A6-1A2D-E97F3DAF970D}"/>
              </a:ext>
            </a:extLst>
          </p:cNvPr>
          <p:cNvSpPr txBox="1"/>
          <p:nvPr/>
        </p:nvSpPr>
        <p:spPr>
          <a:xfrm>
            <a:off x="10354819" y="2147815"/>
            <a:ext cx="1385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</a:t>
            </a:r>
            <a:r>
              <a:rPr lang="en-US" dirty="0">
                <a:sym typeface="Symbol" panose="05050102010706020507" pitchFamily="18" charset="2"/>
              </a:rPr>
              <a:t>(</a:t>
            </a:r>
            <a:r>
              <a:rPr lang="en-US" i="1" dirty="0">
                <a:sym typeface="Symbol" panose="05050102010706020507" pitchFamily="18" charset="2"/>
              </a:rPr>
              <a:t>t =</a:t>
            </a:r>
            <a:r>
              <a:rPr lang="en-US" dirty="0">
                <a:sym typeface="Symbol" panose="05050102010706020507" pitchFamily="18" charset="2"/>
              </a:rPr>
              <a:t> 0) = </a:t>
            </a:r>
            <a:r>
              <a:rPr lang="en-US" i="1" dirty="0">
                <a:sym typeface="Symbol" panose="05050102010706020507" pitchFamily="18" charset="2"/>
              </a:rPr>
              <a:t>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endParaRPr lang="en-US" baseline="-25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A5BCB6C-8660-72B3-0BF6-500E3D9DA019}"/>
              </a:ext>
            </a:extLst>
          </p:cNvPr>
          <p:cNvSpPr txBox="1"/>
          <p:nvPr/>
        </p:nvSpPr>
        <p:spPr>
          <a:xfrm>
            <a:off x="10374414" y="4465258"/>
            <a:ext cx="168347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</a:t>
            </a:r>
            <a:r>
              <a:rPr lang="en-US" dirty="0">
                <a:sym typeface="Symbol" panose="05050102010706020507" pitchFamily="18" charset="2"/>
              </a:rPr>
              <a:t>  5.810</a:t>
            </a:r>
            <a:r>
              <a:rPr lang="en-US" baseline="30000" dirty="0">
                <a:sym typeface="Symbol" panose="05050102010706020507" pitchFamily="18" charset="2"/>
              </a:rPr>
              <a:t>7</a:t>
            </a:r>
            <a:r>
              <a:rPr lang="en-US" dirty="0">
                <a:sym typeface="Symbol" panose="05050102010706020507" pitchFamily="18" charset="2"/>
              </a:rPr>
              <a:t>S/m</a:t>
            </a:r>
          </a:p>
          <a:p>
            <a:r>
              <a:rPr lang="en-US" i="1" dirty="0">
                <a:sym typeface="Symbol" panose="05050102010706020507" pitchFamily="18" charset="2"/>
              </a:rPr>
              <a:t></a:t>
            </a:r>
            <a:r>
              <a:rPr lang="en-US" dirty="0">
                <a:sym typeface="Symbol" panose="05050102010706020507" pitchFamily="18" charset="2"/>
              </a:rPr>
              <a:t> </a:t>
            </a:r>
            <a:r>
              <a:rPr lang="en-US" i="1" dirty="0">
                <a:sym typeface="Symbol" panose="05050102010706020507" pitchFamily="18" charset="2"/>
              </a:rPr>
              <a:t>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 </a:t>
            </a:r>
          </a:p>
          <a:p>
            <a:r>
              <a:rPr lang="en-US" i="1" dirty="0">
                <a:sym typeface="Symbol" panose="05050102010706020507" pitchFamily="18" charset="2"/>
              </a:rPr>
              <a:t></a:t>
            </a:r>
            <a:r>
              <a:rPr lang="en-US" dirty="0">
                <a:sym typeface="Symbol" panose="05050102010706020507" pitchFamily="18" charset="2"/>
              </a:rPr>
              <a:t>  1.52 10</a:t>
            </a:r>
            <a:r>
              <a:rPr lang="en-US" baseline="30000" dirty="0">
                <a:sym typeface="Symbol" panose="05050102010706020507" pitchFamily="18" charset="2"/>
              </a:rPr>
              <a:t>-19</a:t>
            </a:r>
            <a:r>
              <a:rPr lang="en-US" dirty="0">
                <a:sym typeface="Symbol" panose="05050102010706020507" pitchFamily="18" charset="2"/>
              </a:rPr>
              <a:t>s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7D68AC-55B3-D1B0-F460-3618008D8C8D}"/>
              </a:ext>
            </a:extLst>
          </p:cNvPr>
          <p:cNvSpPr txBox="1"/>
          <p:nvPr/>
        </p:nvSpPr>
        <p:spPr>
          <a:xfrm>
            <a:off x="10296830" y="4136917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Copper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1959812-9327-6277-F150-4471E770B44E}"/>
              </a:ext>
            </a:extLst>
          </p:cNvPr>
          <p:cNvSpPr txBox="1"/>
          <p:nvPr/>
        </p:nvSpPr>
        <p:spPr>
          <a:xfrm>
            <a:off x="10652885" y="1398926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Conductor</a:t>
            </a:r>
          </a:p>
        </p:txBody>
      </p:sp>
    </p:spTree>
    <p:extLst>
      <p:ext uri="{BB962C8B-B14F-4D97-AF65-F5344CB8AC3E}">
        <p14:creationId xmlns:p14="http://schemas.microsoft.com/office/powerpoint/2010/main" val="4245247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Steady Electric Currents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236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6FDF6-D2CA-E63F-6745-279A8BF59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Dissipation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DA8D5-8DC8-5D77-223A-F6F0B6D7D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3829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Under the influence of an electric field, conduction electrons in a conductor undergo a drift motion macroscopically.</a:t>
            </a:r>
          </a:p>
          <a:p>
            <a:r>
              <a:rPr lang="en-US" dirty="0"/>
              <a:t>Microscopically, these electrons collide with atoms on lattice sites. Energy is thus transmitted from the electric field to the atoms in </a:t>
            </a:r>
            <a:r>
              <a:rPr lang="en-US" i="1" dirty="0"/>
              <a:t>thermal</a:t>
            </a:r>
            <a:r>
              <a:rPr lang="en-US" dirty="0"/>
              <a:t> vibration.</a:t>
            </a:r>
          </a:p>
          <a:p>
            <a:r>
              <a:rPr lang="en-US" dirty="0"/>
              <a:t>The work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i="1" dirty="0"/>
              <a:t>w</a:t>
            </a:r>
            <a:r>
              <a:rPr lang="en-US" dirty="0"/>
              <a:t> done by an electric field </a:t>
            </a:r>
            <a:r>
              <a:rPr lang="en-US" b="1" dirty="0"/>
              <a:t>E</a:t>
            </a:r>
            <a:r>
              <a:rPr lang="en-US" dirty="0"/>
              <a:t> in moving a charge </a:t>
            </a:r>
            <a:r>
              <a:rPr lang="en-US" i="1" dirty="0"/>
              <a:t>q</a:t>
            </a:r>
            <a:r>
              <a:rPr lang="en-US" dirty="0"/>
              <a:t> a distance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b="1" dirty="0"/>
              <a:t>l</a:t>
            </a:r>
            <a:r>
              <a:rPr lang="en-US" dirty="0"/>
              <a:t> is </a:t>
            </a:r>
            <a:r>
              <a:rPr lang="en-US" i="1" dirty="0" err="1"/>
              <a:t>q</a:t>
            </a:r>
            <a:r>
              <a:rPr lang="en-US" b="1" dirty="0" err="1"/>
              <a:t>E</a:t>
            </a:r>
            <a:r>
              <a:rPr lang="en-US" sz="1700" dirty="0"/>
              <a:t>•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b="1" dirty="0"/>
              <a:t>l</a:t>
            </a:r>
            <a:r>
              <a:rPr lang="en-US" dirty="0"/>
              <a:t>, which corresponds to a power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where </a:t>
            </a:r>
            <a:r>
              <a:rPr lang="en-US" b="1" dirty="0"/>
              <a:t>u</a:t>
            </a:r>
            <a:r>
              <a:rPr lang="en-US" dirty="0"/>
              <a:t> is the drift velocity. The total power delivered to all the charge carriers in a volume d</a:t>
            </a:r>
            <a:r>
              <a:rPr lang="en-US" i="1" dirty="0"/>
              <a:t>v</a:t>
            </a:r>
            <a:r>
              <a:rPr lang="en-US" dirty="0"/>
              <a:t> is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518A6-D9B9-8F15-6E2C-2D54E0312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A4CFC-5B03-8F0D-8A1B-262C020D8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6CAA3-E11C-761A-756B-CED2A9691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20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26C4E0C-7769-C47F-E152-0304BCD3F9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3809901"/>
              </p:ext>
            </p:extLst>
          </p:nvPr>
        </p:nvGraphicFramePr>
        <p:xfrm>
          <a:off x="4038600" y="4026852"/>
          <a:ext cx="4740910" cy="906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22485" imgH="519939" progId="Equation.DSMT4">
                  <p:embed/>
                </p:oleObj>
              </mc:Choice>
              <mc:Fallback>
                <p:oleObj name="Equation" r:id="rId2" imgW="2722485" imgH="51993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38600" y="4026852"/>
                        <a:ext cx="4740910" cy="9069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D91FB9D-A8BA-31D3-66A6-29B3F878CE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114961"/>
              </p:ext>
            </p:extLst>
          </p:nvPr>
        </p:nvGraphicFramePr>
        <p:xfrm>
          <a:off x="3602355" y="5496560"/>
          <a:ext cx="5613400" cy="105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23423" imgH="604138" progId="Equation.DSMT4">
                  <p:embed/>
                </p:oleObj>
              </mc:Choice>
              <mc:Fallback>
                <p:oleObj name="Equation" r:id="rId4" imgW="3223423" imgH="604138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26C4E0C-7769-C47F-E152-0304BCD3F9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02355" y="5496560"/>
                        <a:ext cx="5613400" cy="1052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28317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D6F26-22E7-6CE2-A19B-70A2F150C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Joule’s Law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E0C63-72DA-018B-5287-18B86BF65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EA9CE-D924-BB0C-42CD-394C33026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3AF25-036C-9D03-AF05-29CB7DF4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21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75742A9-D8FD-6FE2-4341-072320CA25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3080239"/>
              </p:ext>
            </p:extLst>
          </p:nvPr>
        </p:nvGraphicFramePr>
        <p:xfrm>
          <a:off x="4002723" y="1690688"/>
          <a:ext cx="4196397" cy="200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2063" imgH="503290" progId="Equation.DSMT4">
                  <p:embed/>
                </p:oleObj>
              </mc:Choice>
              <mc:Fallback>
                <p:oleObj name="Equation" r:id="rId2" imgW="1052063" imgH="50329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02723" y="1690688"/>
                        <a:ext cx="4196397" cy="2005162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8627A35-604F-07D8-D135-7CE1208A47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036527"/>
              </p:ext>
            </p:extLst>
          </p:nvPr>
        </p:nvGraphicFramePr>
        <p:xfrm>
          <a:off x="4700587" y="4168925"/>
          <a:ext cx="2790825" cy="170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1783" imgH="519939" progId="Equation.DSMT4">
                  <p:embed/>
                </p:oleObj>
              </mc:Choice>
              <mc:Fallback>
                <p:oleObj name="Equation" r:id="rId4" imgW="851783" imgH="51993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00587" y="4168925"/>
                        <a:ext cx="2790825" cy="170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allout: Bent Line 8">
            <a:extLst>
              <a:ext uri="{FF2B5EF4-FFF2-40B4-BE49-F238E27FC236}">
                <a16:creationId xmlns:a16="http://schemas.microsoft.com/office/drawing/2014/main" id="{A66C2016-2D28-1E80-361B-C6DEBC91F451}"/>
              </a:ext>
            </a:extLst>
          </p:cNvPr>
          <p:cNvSpPr/>
          <p:nvPr/>
        </p:nvSpPr>
        <p:spPr>
          <a:xfrm>
            <a:off x="2527300" y="4168925"/>
            <a:ext cx="1328420" cy="931371"/>
          </a:xfrm>
          <a:prstGeom prst="borderCallout2">
            <a:avLst>
              <a:gd name="adj1" fmla="val 17019"/>
              <a:gd name="adj2" fmla="val 99622"/>
              <a:gd name="adj3" fmla="val 17020"/>
              <a:gd name="adj4" fmla="val 130375"/>
              <a:gd name="adj5" fmla="val 73519"/>
              <a:gd name="adj6" fmla="val 16100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Power density (W/m</a:t>
            </a:r>
            <a:r>
              <a:rPr lang="en-US" sz="2000" baseline="30000" dirty="0"/>
              <a:t>3</a:t>
            </a:r>
            <a:r>
              <a:rPr 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02912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9E879-9E16-EF2A-2DC4-BF6567863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Dissipation in a Uniform Wire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24EA4-1319-3C3D-A9EC-0B978C583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11016F-9474-6084-3C56-DA1BD3E43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F70DA-84C6-14AE-EEDC-162D6AACB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22</a:t>
            </a:fld>
            <a:endParaRPr lang="en-US"/>
          </a:p>
        </p:txBody>
      </p:sp>
      <p:sp>
        <p:nvSpPr>
          <p:cNvPr id="7" name="Cylinder 6">
            <a:extLst>
              <a:ext uri="{FF2B5EF4-FFF2-40B4-BE49-F238E27FC236}">
                <a16:creationId xmlns:a16="http://schemas.microsoft.com/office/drawing/2014/main" id="{A7D9C4DA-C3B2-1D98-7675-A24275F63EA9}"/>
              </a:ext>
            </a:extLst>
          </p:cNvPr>
          <p:cNvSpPr/>
          <p:nvPr/>
        </p:nvSpPr>
        <p:spPr>
          <a:xfrm>
            <a:off x="10276840" y="1788202"/>
            <a:ext cx="1356360" cy="2440305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C62F4A-31F6-486B-2DBB-B4EE928623B5}"/>
              </a:ext>
            </a:extLst>
          </p:cNvPr>
          <p:cNvSpPr txBox="1"/>
          <p:nvPr/>
        </p:nvSpPr>
        <p:spPr>
          <a:xfrm>
            <a:off x="10769713" y="2777521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</a:t>
            </a:r>
            <a:endParaRPr lang="en-US" i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36C341-89B9-CB22-C1FF-7381E84ECFB7}"/>
              </a:ext>
            </a:extLst>
          </p:cNvPr>
          <p:cNvSpPr txBox="1"/>
          <p:nvPr/>
        </p:nvSpPr>
        <p:spPr>
          <a:xfrm>
            <a:off x="9895591" y="2766724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l</a:t>
            </a:r>
            <a:endParaRPr lang="en-US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74F9ED-76C4-CD78-E9DC-667280E786CA}"/>
              </a:ext>
            </a:extLst>
          </p:cNvPr>
          <p:cNvSpPr txBox="1"/>
          <p:nvPr/>
        </p:nvSpPr>
        <p:spPr>
          <a:xfrm>
            <a:off x="10769713" y="169068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S</a:t>
            </a:r>
            <a:endParaRPr lang="en-US" i="1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1E75F85-7CB0-7EB5-8124-44A42B7710EB}"/>
              </a:ext>
            </a:extLst>
          </p:cNvPr>
          <p:cNvCxnSpPr>
            <a:cxnSpLocks/>
          </p:cNvCxnSpPr>
          <p:nvPr/>
        </p:nvCxnSpPr>
        <p:spPr>
          <a:xfrm>
            <a:off x="10165080" y="1931680"/>
            <a:ext cx="0" cy="213175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04946A5-8731-029C-12B4-DFDEB583B6ED}"/>
              </a:ext>
            </a:extLst>
          </p:cNvPr>
          <p:cNvSpPr txBox="1"/>
          <p:nvPr/>
        </p:nvSpPr>
        <p:spPr>
          <a:xfrm>
            <a:off x="11636385" y="1709443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+</a:t>
            </a:r>
            <a:endParaRPr lang="en-US" baseline="-25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D46622-5BA9-FFD5-303B-E0B48CF6FB69}"/>
              </a:ext>
            </a:extLst>
          </p:cNvPr>
          <p:cNvSpPr txBox="1"/>
          <p:nvPr/>
        </p:nvSpPr>
        <p:spPr>
          <a:xfrm>
            <a:off x="11689284" y="3701758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baseline="-25000" dirty="0">
                <a:sym typeface="Symbol" panose="05050102010706020507" pitchFamily="18" charset="2"/>
              </a:rPr>
              <a:t>-</a:t>
            </a:r>
            <a:endParaRPr lang="en-US" sz="28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7EEFE1-8DD2-8CB3-324C-70A77FCC2BFF}"/>
              </a:ext>
            </a:extLst>
          </p:cNvPr>
          <p:cNvSpPr txBox="1"/>
          <p:nvPr/>
        </p:nvSpPr>
        <p:spPr>
          <a:xfrm>
            <a:off x="11663636" y="2777521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V</a:t>
            </a:r>
            <a:endParaRPr lang="en-US" i="1" dirty="0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3B8E2B32-6BA7-21DE-4BD8-DEC6A03985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034556"/>
              </p:ext>
            </p:extLst>
          </p:nvPr>
        </p:nvGraphicFramePr>
        <p:xfrm>
          <a:off x="1389063" y="2601620"/>
          <a:ext cx="7735887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58914" imgH="805359" progId="Equation.DSMT4">
                  <p:embed/>
                </p:oleObj>
              </mc:Choice>
              <mc:Fallback>
                <p:oleObj name="Equation" r:id="rId2" imgW="4258914" imgH="80535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89063" y="2601620"/>
                        <a:ext cx="7735887" cy="146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97802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BEA14-5145-5A3B-C6DA-F77AD0B1A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Governing Equations for Steady Current Density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A853D-C546-6173-30CD-1E211F37B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3FD14-F455-A90D-FC70-C08853D7A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A8A29-328B-68F0-A363-C674D0E80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23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F24F5DE-EBF7-2BFB-D8E8-3F83490933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19819"/>
              </p:ext>
            </p:extLst>
          </p:nvPr>
        </p:nvGraphicFramePr>
        <p:xfrm>
          <a:off x="2066290" y="2766854"/>
          <a:ext cx="1754187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1218" imgH="234520" progId="Equation.DSMT4">
                  <p:embed/>
                </p:oleObj>
              </mc:Choice>
              <mc:Fallback>
                <p:oleObj name="Equation" r:id="rId2" imgW="701218" imgH="234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66290" y="2766854"/>
                        <a:ext cx="1754187" cy="588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65222C3-076A-8643-F060-5EC325182E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0679179"/>
              </p:ext>
            </p:extLst>
          </p:nvPr>
        </p:nvGraphicFramePr>
        <p:xfrm>
          <a:off x="2066290" y="3836353"/>
          <a:ext cx="2043113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8166" imgH="519939" progId="Equation.DSMT4">
                  <p:embed/>
                </p:oleObj>
              </mc:Choice>
              <mc:Fallback>
                <p:oleObj name="Equation" r:id="rId4" imgW="818166" imgH="519939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F24F5DE-EBF7-2BFB-D8E8-3F83490933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66290" y="3836353"/>
                        <a:ext cx="2043113" cy="1304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57A559E-5EB8-1545-CE31-D9A7A37CE6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58061"/>
              </p:ext>
            </p:extLst>
          </p:nvPr>
        </p:nvGraphicFramePr>
        <p:xfrm>
          <a:off x="6714808" y="2431098"/>
          <a:ext cx="2254250" cy="126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971" imgH="503290" progId="Equation.DSMT4">
                  <p:embed/>
                </p:oleObj>
              </mc:Choice>
              <mc:Fallback>
                <p:oleObj name="Equation" r:id="rId6" imgW="901971" imgH="50329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F24F5DE-EBF7-2BFB-D8E8-3F83490933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714808" y="2431098"/>
                        <a:ext cx="2254250" cy="1262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CCC50D9-09A9-B375-917E-448BD78EDA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355565"/>
              </p:ext>
            </p:extLst>
          </p:nvPr>
        </p:nvGraphicFramePr>
        <p:xfrm>
          <a:off x="6654800" y="3895725"/>
          <a:ext cx="2376488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1686" imgH="587013" progId="Equation.DSMT4">
                  <p:embed/>
                </p:oleObj>
              </mc:Choice>
              <mc:Fallback>
                <p:oleObj name="Equation" r:id="rId8" imgW="951686" imgH="587013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57A559E-5EB8-1545-CE31-D9A7A37CE6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654800" y="3895725"/>
                        <a:ext cx="2376488" cy="147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20455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7ABEC-269D-3418-E4EF-3DD8FF8F2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Conditions for Current Density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4C502-506D-E145-EA19-2C07AEC03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CC900-966E-C8E6-0EC5-B168156AF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14307-5243-C8F3-60D5-4163F5459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5167C70-EA9B-C3E0-E498-85C2249FF0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041340"/>
              </p:ext>
            </p:extLst>
          </p:nvPr>
        </p:nvGraphicFramePr>
        <p:xfrm>
          <a:off x="1456690" y="2174557"/>
          <a:ext cx="1754187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1218" imgH="234520" progId="Equation.DSMT4">
                  <p:embed/>
                </p:oleObj>
              </mc:Choice>
              <mc:Fallback>
                <p:oleObj name="Equation" r:id="rId2" imgW="701218" imgH="2345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F24F5DE-EBF7-2BFB-D8E8-3F83490933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56690" y="2174557"/>
                        <a:ext cx="1754187" cy="588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B052C10-C901-5D9F-1AAB-07F423E300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248269"/>
              </p:ext>
            </p:extLst>
          </p:nvPr>
        </p:nvGraphicFramePr>
        <p:xfrm>
          <a:off x="1312226" y="3683953"/>
          <a:ext cx="2043113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8166" imgH="519939" progId="Equation.DSMT4">
                  <p:embed/>
                </p:oleObj>
              </mc:Choice>
              <mc:Fallback>
                <p:oleObj name="Equation" r:id="rId4" imgW="818166" imgH="519939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65222C3-076A-8643-F060-5EC325182E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12226" y="3683953"/>
                        <a:ext cx="2043113" cy="1304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09A8397-B24C-2D88-D120-2BD75231B71F}"/>
              </a:ext>
            </a:extLst>
          </p:cNvPr>
          <p:cNvSpPr/>
          <p:nvPr/>
        </p:nvSpPr>
        <p:spPr>
          <a:xfrm rot="450257">
            <a:off x="8653331" y="2426064"/>
            <a:ext cx="3422933" cy="1112230"/>
          </a:xfrm>
          <a:custGeom>
            <a:avLst/>
            <a:gdLst>
              <a:gd name="connsiteX0" fmla="*/ 0 w 3399183"/>
              <a:gd name="connsiteY0" fmla="*/ 558297 h 558297"/>
              <a:gd name="connsiteX1" fmla="*/ 2047461 w 3399183"/>
              <a:gd name="connsiteY1" fmla="*/ 130914 h 558297"/>
              <a:gd name="connsiteX2" fmla="*/ 3399183 w 3399183"/>
              <a:gd name="connsiteY2" fmla="*/ 1705 h 558297"/>
              <a:gd name="connsiteX0" fmla="*/ 0 w 3399183"/>
              <a:gd name="connsiteY0" fmla="*/ 558297 h 558297"/>
              <a:gd name="connsiteX1" fmla="*/ 2047461 w 3399183"/>
              <a:gd name="connsiteY1" fmla="*/ 130914 h 558297"/>
              <a:gd name="connsiteX2" fmla="*/ 3399183 w 3399183"/>
              <a:gd name="connsiteY2" fmla="*/ 1705 h 558297"/>
              <a:gd name="connsiteX3" fmla="*/ 0 w 3399183"/>
              <a:gd name="connsiteY3" fmla="*/ 558297 h 558297"/>
              <a:gd name="connsiteX0" fmla="*/ 0 w 3399183"/>
              <a:gd name="connsiteY0" fmla="*/ 558807 h 558807"/>
              <a:gd name="connsiteX1" fmla="*/ 2047461 w 3399183"/>
              <a:gd name="connsiteY1" fmla="*/ 131424 h 558807"/>
              <a:gd name="connsiteX2" fmla="*/ 3399183 w 3399183"/>
              <a:gd name="connsiteY2" fmla="*/ 2215 h 558807"/>
              <a:gd name="connsiteX3" fmla="*/ 2098391 w 3399183"/>
              <a:gd name="connsiteY3" fmla="*/ 213252 h 558807"/>
              <a:gd name="connsiteX4" fmla="*/ 0 w 3399183"/>
              <a:gd name="connsiteY4" fmla="*/ 558807 h 558807"/>
              <a:gd name="connsiteX0" fmla="*/ 0 w 3399183"/>
              <a:gd name="connsiteY0" fmla="*/ 558807 h 588592"/>
              <a:gd name="connsiteX1" fmla="*/ 2047461 w 3399183"/>
              <a:gd name="connsiteY1" fmla="*/ 131424 h 588592"/>
              <a:gd name="connsiteX2" fmla="*/ 3399183 w 3399183"/>
              <a:gd name="connsiteY2" fmla="*/ 2215 h 588592"/>
              <a:gd name="connsiteX3" fmla="*/ 3309931 w 3399183"/>
              <a:gd name="connsiteY3" fmla="*/ 588592 h 588592"/>
              <a:gd name="connsiteX4" fmla="*/ 0 w 3399183"/>
              <a:gd name="connsiteY4" fmla="*/ 558807 h 588592"/>
              <a:gd name="connsiteX0" fmla="*/ 0 w 3419330"/>
              <a:gd name="connsiteY0" fmla="*/ 558807 h 588592"/>
              <a:gd name="connsiteX1" fmla="*/ 2047461 w 3419330"/>
              <a:gd name="connsiteY1" fmla="*/ 131424 h 588592"/>
              <a:gd name="connsiteX2" fmla="*/ 3399183 w 3419330"/>
              <a:gd name="connsiteY2" fmla="*/ 2215 h 588592"/>
              <a:gd name="connsiteX3" fmla="*/ 3309931 w 3419330"/>
              <a:gd name="connsiteY3" fmla="*/ 588592 h 588592"/>
              <a:gd name="connsiteX4" fmla="*/ 0 w 3419330"/>
              <a:gd name="connsiteY4" fmla="*/ 558807 h 588592"/>
              <a:gd name="connsiteX0" fmla="*/ 0 w 3419330"/>
              <a:gd name="connsiteY0" fmla="*/ 558807 h 588592"/>
              <a:gd name="connsiteX1" fmla="*/ 2047461 w 3419330"/>
              <a:gd name="connsiteY1" fmla="*/ 131424 h 588592"/>
              <a:gd name="connsiteX2" fmla="*/ 3399183 w 3419330"/>
              <a:gd name="connsiteY2" fmla="*/ 2215 h 588592"/>
              <a:gd name="connsiteX3" fmla="*/ 3309931 w 3419330"/>
              <a:gd name="connsiteY3" fmla="*/ 588592 h 588592"/>
              <a:gd name="connsiteX4" fmla="*/ 909066 w 3419330"/>
              <a:gd name="connsiteY4" fmla="*/ 566676 h 588592"/>
              <a:gd name="connsiteX5" fmla="*/ 0 w 3419330"/>
              <a:gd name="connsiteY5" fmla="*/ 558807 h 588592"/>
              <a:gd name="connsiteX0" fmla="*/ 98440 w 3517770"/>
              <a:gd name="connsiteY0" fmla="*/ 558807 h 1086760"/>
              <a:gd name="connsiteX1" fmla="*/ 2145901 w 3517770"/>
              <a:gd name="connsiteY1" fmla="*/ 131424 h 1086760"/>
              <a:gd name="connsiteX2" fmla="*/ 3497623 w 3517770"/>
              <a:gd name="connsiteY2" fmla="*/ 2215 h 1086760"/>
              <a:gd name="connsiteX3" fmla="*/ 3408371 w 3517770"/>
              <a:gd name="connsiteY3" fmla="*/ 588592 h 1086760"/>
              <a:gd name="connsiteX4" fmla="*/ 0 w 3517770"/>
              <a:gd name="connsiteY4" fmla="*/ 1086760 h 1086760"/>
              <a:gd name="connsiteX5" fmla="*/ 98440 w 3517770"/>
              <a:gd name="connsiteY5" fmla="*/ 558807 h 1086760"/>
              <a:gd name="connsiteX0" fmla="*/ 98440 w 3517770"/>
              <a:gd name="connsiteY0" fmla="*/ 558807 h 1086760"/>
              <a:gd name="connsiteX1" fmla="*/ 2145901 w 3517770"/>
              <a:gd name="connsiteY1" fmla="*/ 131424 h 1086760"/>
              <a:gd name="connsiteX2" fmla="*/ 3497623 w 3517770"/>
              <a:gd name="connsiteY2" fmla="*/ 2215 h 1086760"/>
              <a:gd name="connsiteX3" fmla="*/ 3408371 w 3517770"/>
              <a:gd name="connsiteY3" fmla="*/ 588592 h 1086760"/>
              <a:gd name="connsiteX4" fmla="*/ 0 w 3517770"/>
              <a:gd name="connsiteY4" fmla="*/ 1086760 h 1086760"/>
              <a:gd name="connsiteX5" fmla="*/ 98440 w 3517770"/>
              <a:gd name="connsiteY5" fmla="*/ 558807 h 1086760"/>
              <a:gd name="connsiteX0" fmla="*/ 175870 w 3595200"/>
              <a:gd name="connsiteY0" fmla="*/ 558807 h 1086760"/>
              <a:gd name="connsiteX1" fmla="*/ 2223331 w 3595200"/>
              <a:gd name="connsiteY1" fmla="*/ 131424 h 1086760"/>
              <a:gd name="connsiteX2" fmla="*/ 3575053 w 3595200"/>
              <a:gd name="connsiteY2" fmla="*/ 2215 h 1086760"/>
              <a:gd name="connsiteX3" fmla="*/ 3485801 w 3595200"/>
              <a:gd name="connsiteY3" fmla="*/ 588592 h 1086760"/>
              <a:gd name="connsiteX4" fmla="*/ 77430 w 3595200"/>
              <a:gd name="connsiteY4" fmla="*/ 1086760 h 1086760"/>
              <a:gd name="connsiteX5" fmla="*/ 175870 w 3595200"/>
              <a:gd name="connsiteY5" fmla="*/ 558807 h 1086760"/>
              <a:gd name="connsiteX0" fmla="*/ 3603 w 3422933"/>
              <a:gd name="connsiteY0" fmla="*/ 558807 h 1110866"/>
              <a:gd name="connsiteX1" fmla="*/ 2051064 w 3422933"/>
              <a:gd name="connsiteY1" fmla="*/ 131424 h 1110866"/>
              <a:gd name="connsiteX2" fmla="*/ 3402786 w 3422933"/>
              <a:gd name="connsiteY2" fmla="*/ 2215 h 1110866"/>
              <a:gd name="connsiteX3" fmla="*/ 3313534 w 3422933"/>
              <a:gd name="connsiteY3" fmla="*/ 588592 h 1110866"/>
              <a:gd name="connsiteX4" fmla="*/ 375637 w 3422933"/>
              <a:gd name="connsiteY4" fmla="*/ 1110866 h 1110866"/>
              <a:gd name="connsiteX5" fmla="*/ 3603 w 3422933"/>
              <a:gd name="connsiteY5" fmla="*/ 558807 h 1110866"/>
              <a:gd name="connsiteX0" fmla="*/ 3603 w 3422933"/>
              <a:gd name="connsiteY0" fmla="*/ 558807 h 1112230"/>
              <a:gd name="connsiteX1" fmla="*/ 2051064 w 3422933"/>
              <a:gd name="connsiteY1" fmla="*/ 131424 h 1112230"/>
              <a:gd name="connsiteX2" fmla="*/ 3402786 w 3422933"/>
              <a:gd name="connsiteY2" fmla="*/ 2215 h 1112230"/>
              <a:gd name="connsiteX3" fmla="*/ 3313534 w 3422933"/>
              <a:gd name="connsiteY3" fmla="*/ 588592 h 1112230"/>
              <a:gd name="connsiteX4" fmla="*/ 375637 w 3422933"/>
              <a:gd name="connsiteY4" fmla="*/ 1110866 h 1112230"/>
              <a:gd name="connsiteX5" fmla="*/ 3603 w 3422933"/>
              <a:gd name="connsiteY5" fmla="*/ 558807 h 1112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22933" h="1112230">
                <a:moveTo>
                  <a:pt x="3603" y="558807"/>
                </a:moveTo>
                <a:cubicBezTo>
                  <a:pt x="744068" y="391498"/>
                  <a:pt x="1484534" y="224189"/>
                  <a:pt x="2051064" y="131424"/>
                </a:cubicBezTo>
                <a:cubicBezTo>
                  <a:pt x="2617594" y="38659"/>
                  <a:pt x="3394298" y="-11423"/>
                  <a:pt x="3402786" y="2215"/>
                </a:cubicBezTo>
                <a:cubicBezTo>
                  <a:pt x="3373035" y="197674"/>
                  <a:pt x="3512691" y="512236"/>
                  <a:pt x="3313534" y="588592"/>
                </a:cubicBezTo>
                <a:cubicBezTo>
                  <a:pt x="2334235" y="762683"/>
                  <a:pt x="1276872" y="1137667"/>
                  <a:pt x="375637" y="1110866"/>
                </a:cubicBezTo>
                <a:cubicBezTo>
                  <a:pt x="167494" y="972771"/>
                  <a:pt x="-29210" y="734791"/>
                  <a:pt x="3603" y="55880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5FFDB7E-74C0-1C9A-64B5-8407B8E96AC0}"/>
              </a:ext>
            </a:extLst>
          </p:cNvPr>
          <p:cNvSpPr/>
          <p:nvPr/>
        </p:nvSpPr>
        <p:spPr>
          <a:xfrm rot="450257">
            <a:off x="8683495" y="2420792"/>
            <a:ext cx="3399183" cy="558297"/>
          </a:xfrm>
          <a:custGeom>
            <a:avLst/>
            <a:gdLst>
              <a:gd name="connsiteX0" fmla="*/ 0 w 3399183"/>
              <a:gd name="connsiteY0" fmla="*/ 558297 h 558297"/>
              <a:gd name="connsiteX1" fmla="*/ 2047461 w 3399183"/>
              <a:gd name="connsiteY1" fmla="*/ 130914 h 558297"/>
              <a:gd name="connsiteX2" fmla="*/ 3399183 w 3399183"/>
              <a:gd name="connsiteY2" fmla="*/ 1705 h 558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99183" h="558297">
                <a:moveTo>
                  <a:pt x="0" y="558297"/>
                </a:moveTo>
                <a:cubicBezTo>
                  <a:pt x="740465" y="390988"/>
                  <a:pt x="1480931" y="223679"/>
                  <a:pt x="2047461" y="130914"/>
                </a:cubicBezTo>
                <a:cubicBezTo>
                  <a:pt x="2613991" y="38149"/>
                  <a:pt x="3178866" y="-9891"/>
                  <a:pt x="3399183" y="1705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2A41E0-89C7-6EBB-27F9-4E00C60FE393}"/>
              </a:ext>
            </a:extLst>
          </p:cNvPr>
          <p:cNvSpPr txBox="1"/>
          <p:nvPr/>
        </p:nvSpPr>
        <p:spPr>
          <a:xfrm>
            <a:off x="10938704" y="2572067"/>
            <a:ext cx="1204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Medum 2</a:t>
            </a:r>
            <a:endParaRPr lang="en-US" sz="2800" baseline="-25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C444D9-0403-4A37-8641-6D6D05489925}"/>
              </a:ext>
            </a:extLst>
          </p:cNvPr>
          <p:cNvSpPr txBox="1"/>
          <p:nvPr/>
        </p:nvSpPr>
        <p:spPr>
          <a:xfrm>
            <a:off x="10908224" y="2192625"/>
            <a:ext cx="12413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Medium 1</a:t>
            </a:r>
            <a:endParaRPr lang="en-US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99ADD1-78C1-7C6E-CCE1-C31C9D3D63BC}"/>
              </a:ext>
            </a:extLst>
          </p:cNvPr>
          <p:cNvSpPr txBox="1"/>
          <p:nvPr/>
        </p:nvSpPr>
        <p:spPr>
          <a:xfrm rot="21255742">
            <a:off x="9800210" y="2197943"/>
            <a:ext cx="538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ym typeface="Symbol" panose="05050102010706020507" pitchFamily="18" charset="2"/>
              </a:rPr>
              <a:t>J</a:t>
            </a:r>
            <a:r>
              <a:rPr lang="en-US" sz="1600" baseline="-25000" dirty="0">
                <a:sym typeface="Symbol" panose="05050102010706020507" pitchFamily="18" charset="2"/>
              </a:rPr>
              <a:t>1</a:t>
            </a:r>
            <a:endParaRPr lang="en-US" sz="1600" baseline="-250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FB59937-374F-B18E-639C-410DE6E73868}"/>
              </a:ext>
            </a:extLst>
          </p:cNvPr>
          <p:cNvSpPr/>
          <p:nvPr/>
        </p:nvSpPr>
        <p:spPr>
          <a:xfrm>
            <a:off x="9677315" y="2570774"/>
            <a:ext cx="64008" cy="64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8E79874-755D-68F6-BDE5-7589EEFF02F8}"/>
              </a:ext>
            </a:extLst>
          </p:cNvPr>
          <p:cNvCxnSpPr>
            <a:cxnSpLocks/>
          </p:cNvCxnSpPr>
          <p:nvPr/>
        </p:nvCxnSpPr>
        <p:spPr>
          <a:xfrm flipH="1">
            <a:off x="9709874" y="2296453"/>
            <a:ext cx="238826" cy="308025"/>
          </a:xfrm>
          <a:prstGeom prst="straightConnector1">
            <a:avLst/>
          </a:prstGeom>
          <a:ln w="19050">
            <a:solidFill>
              <a:srgbClr val="96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6342C53A-6FC5-E7E4-ECEE-3BBE5983E918}"/>
              </a:ext>
            </a:extLst>
          </p:cNvPr>
          <p:cNvSpPr/>
          <p:nvPr/>
        </p:nvSpPr>
        <p:spPr>
          <a:xfrm>
            <a:off x="9689094" y="2688782"/>
            <a:ext cx="64008" cy="64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F11F0DD-36B2-B925-5B3D-C7E79A49383F}"/>
              </a:ext>
            </a:extLst>
          </p:cNvPr>
          <p:cNvCxnSpPr>
            <a:cxnSpLocks/>
          </p:cNvCxnSpPr>
          <p:nvPr/>
        </p:nvCxnSpPr>
        <p:spPr>
          <a:xfrm flipH="1" flipV="1">
            <a:off x="9720696" y="2721035"/>
            <a:ext cx="362773" cy="175048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2226B15C-7C81-7CDB-1897-A3EE608AD4CC}"/>
              </a:ext>
            </a:extLst>
          </p:cNvPr>
          <p:cNvSpPr txBox="1"/>
          <p:nvPr/>
        </p:nvSpPr>
        <p:spPr>
          <a:xfrm rot="21255742">
            <a:off x="9905479" y="2724431"/>
            <a:ext cx="538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ym typeface="Symbol" panose="05050102010706020507" pitchFamily="18" charset="2"/>
              </a:rPr>
              <a:t>J</a:t>
            </a:r>
            <a:r>
              <a:rPr lang="en-US" sz="1600" baseline="-25000" dirty="0">
                <a:sym typeface="Symbol" panose="05050102010706020507" pitchFamily="18" charset="2"/>
              </a:rPr>
              <a:t>2</a:t>
            </a:r>
            <a:endParaRPr lang="en-US" sz="1600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154B46C-5CAF-339A-10E3-62330F6420C6}"/>
              </a:ext>
            </a:extLst>
          </p:cNvPr>
          <p:cNvSpPr txBox="1"/>
          <p:nvPr/>
        </p:nvSpPr>
        <p:spPr>
          <a:xfrm>
            <a:off x="10251333" y="2217349"/>
            <a:ext cx="475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</a:t>
            </a:r>
            <a:r>
              <a:rPr lang="en-US" sz="2000" baseline="-25000" dirty="0"/>
              <a:t>1</a:t>
            </a:r>
            <a:endParaRPr lang="en-US" sz="2800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E45D95F-BA35-89C4-B24A-BDD9E9343045}"/>
              </a:ext>
            </a:extLst>
          </p:cNvPr>
          <p:cNvSpPr txBox="1"/>
          <p:nvPr/>
        </p:nvSpPr>
        <p:spPr>
          <a:xfrm>
            <a:off x="10266161" y="2496540"/>
            <a:ext cx="569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</a:t>
            </a:r>
            <a:r>
              <a:rPr lang="en-US" sz="2000" baseline="-25000" dirty="0"/>
              <a:t>2</a:t>
            </a:r>
            <a:endParaRPr lang="en-US" sz="2800" baseline="-250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49BB938-C7E6-7A6C-B7B8-11FFC7A0FD7C}"/>
              </a:ext>
            </a:extLst>
          </p:cNvPr>
          <p:cNvCxnSpPr>
            <a:cxnSpLocks/>
          </p:cNvCxnSpPr>
          <p:nvPr/>
        </p:nvCxnSpPr>
        <p:spPr>
          <a:xfrm flipH="1" flipV="1">
            <a:off x="9679245" y="2289088"/>
            <a:ext cx="57745" cy="6578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4B9E9712-39D5-ED40-620F-3BEC9E574C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762935"/>
              </p:ext>
            </p:extLst>
          </p:nvPr>
        </p:nvGraphicFramePr>
        <p:xfrm>
          <a:off x="9589069" y="2036858"/>
          <a:ext cx="200049" cy="282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663" imgH="234520" progId="Equation.DSMT4">
                  <p:embed/>
                </p:oleObj>
              </mc:Choice>
              <mc:Fallback>
                <p:oleObj name="Equation" r:id="rId6" imgW="166663" imgH="2345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5167C70-EA9B-C3E0-E498-85C2249FF0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589069" y="2036858"/>
                        <a:ext cx="200049" cy="2821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9F264F3F-F767-1E99-5748-8C3A65D498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102563"/>
              </p:ext>
            </p:extLst>
          </p:nvPr>
        </p:nvGraphicFramePr>
        <p:xfrm>
          <a:off x="4909331" y="2132389"/>
          <a:ext cx="31750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388" imgH="335368" progId="Equation.DSMT4">
                  <p:embed/>
                </p:oleObj>
              </mc:Choice>
              <mc:Fallback>
                <p:oleObj name="Equation" r:id="rId8" imgW="1269388" imgH="335368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5167C70-EA9B-C3E0-E498-85C2249FF0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09331" y="2132389"/>
                        <a:ext cx="3175000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6AE805C-4878-72E1-0894-3B4A67E793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5302278"/>
              </p:ext>
            </p:extLst>
          </p:nvPr>
        </p:nvGraphicFramePr>
        <p:xfrm>
          <a:off x="4681525" y="3683953"/>
          <a:ext cx="3630612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53097" imgH="637437" progId="Equation.DSMT4">
                  <p:embed/>
                </p:oleObj>
              </mc:Choice>
              <mc:Fallback>
                <p:oleObj name="Equation" r:id="rId10" imgW="1453097" imgH="637437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9F264F3F-F767-1E99-5748-8C3A65D498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681525" y="3683953"/>
                        <a:ext cx="3630612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2809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37D24-7E4A-618F-8BEF-1249350AD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Density at the Interface of Two Conductors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718F7-D5C4-A471-3089-CEDE2B8ED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8900A-F3E6-D875-9F1B-9E3B0307D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CD30D-DE50-1795-1754-7F7C77B17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25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67A612B-246C-298B-2977-FD36673DD24C}"/>
              </a:ext>
            </a:extLst>
          </p:cNvPr>
          <p:cNvCxnSpPr>
            <a:cxnSpLocks/>
          </p:cNvCxnSpPr>
          <p:nvPr/>
        </p:nvCxnSpPr>
        <p:spPr>
          <a:xfrm>
            <a:off x="9719704" y="2637101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FD16934B-EC94-30E5-14D2-DE9EFF65EEFC}"/>
              </a:ext>
            </a:extLst>
          </p:cNvPr>
          <p:cNvSpPr/>
          <p:nvPr/>
        </p:nvSpPr>
        <p:spPr>
          <a:xfrm>
            <a:off x="10862310" y="2567728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438334F-052A-F90F-51B2-CE78F6AB4BCC}"/>
              </a:ext>
            </a:extLst>
          </p:cNvPr>
          <p:cNvSpPr/>
          <p:nvPr/>
        </p:nvSpPr>
        <p:spPr>
          <a:xfrm>
            <a:off x="10862310" y="2658215"/>
            <a:ext cx="45720" cy="4572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8DCA574-7282-8D41-142C-FD392E8F579F}"/>
              </a:ext>
            </a:extLst>
          </p:cNvPr>
          <p:cNvCxnSpPr/>
          <p:nvPr/>
        </p:nvCxnSpPr>
        <p:spPr>
          <a:xfrm flipH="1">
            <a:off x="10873740" y="1914313"/>
            <a:ext cx="22860" cy="139827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E4B51E1-8E97-C72C-6FE9-CE13CB02C7F7}"/>
              </a:ext>
            </a:extLst>
          </p:cNvPr>
          <p:cNvCxnSpPr>
            <a:cxnSpLocks/>
          </p:cNvCxnSpPr>
          <p:nvPr/>
        </p:nvCxnSpPr>
        <p:spPr>
          <a:xfrm flipH="1">
            <a:off x="10290653" y="2590588"/>
            <a:ext cx="594517" cy="41076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239B15A-3625-542A-2A59-9080AA010F54}"/>
              </a:ext>
            </a:extLst>
          </p:cNvPr>
          <p:cNvCxnSpPr>
            <a:cxnSpLocks/>
          </p:cNvCxnSpPr>
          <p:nvPr/>
        </p:nvCxnSpPr>
        <p:spPr>
          <a:xfrm flipH="1">
            <a:off x="10340340" y="2683781"/>
            <a:ext cx="542925" cy="80818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c 12">
            <a:extLst>
              <a:ext uri="{FF2B5EF4-FFF2-40B4-BE49-F238E27FC236}">
                <a16:creationId xmlns:a16="http://schemas.microsoft.com/office/drawing/2014/main" id="{38E7EE26-9A60-F295-7A6F-7C81B508EAAC}"/>
              </a:ext>
            </a:extLst>
          </p:cNvPr>
          <p:cNvSpPr/>
          <p:nvPr/>
        </p:nvSpPr>
        <p:spPr>
          <a:xfrm>
            <a:off x="10641330" y="2820694"/>
            <a:ext cx="464819" cy="298227"/>
          </a:xfrm>
          <a:prstGeom prst="arc">
            <a:avLst>
              <a:gd name="adj1" fmla="val 5286334"/>
              <a:gd name="adj2" fmla="val 9947508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9B0A6870-E14A-B792-F0B6-E6CF7924D25D}"/>
              </a:ext>
            </a:extLst>
          </p:cNvPr>
          <p:cNvSpPr/>
          <p:nvPr/>
        </p:nvSpPr>
        <p:spPr>
          <a:xfrm>
            <a:off x="10531528" y="2612689"/>
            <a:ext cx="684422" cy="369332"/>
          </a:xfrm>
          <a:prstGeom prst="arc">
            <a:avLst>
              <a:gd name="adj1" fmla="val 5313533"/>
              <a:gd name="adj2" fmla="val 1045645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5E4EC1-FEFF-D74D-65E8-2F486E56FD9C}"/>
              </a:ext>
            </a:extLst>
          </p:cNvPr>
          <p:cNvSpPr txBox="1"/>
          <p:nvPr/>
        </p:nvSpPr>
        <p:spPr>
          <a:xfrm>
            <a:off x="9965220" y="2934255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J</a:t>
            </a:r>
            <a:r>
              <a:rPr lang="en-US" baseline="-25000" dirty="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4502F88-5D03-B126-53D8-BED28D59C8EF}"/>
              </a:ext>
            </a:extLst>
          </p:cNvPr>
          <p:cNvSpPr txBox="1"/>
          <p:nvPr/>
        </p:nvSpPr>
        <p:spPr>
          <a:xfrm>
            <a:off x="10075441" y="332994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J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7C90B74-F5A1-CC6E-3365-9781267296D9}"/>
              </a:ext>
            </a:extLst>
          </p:cNvPr>
          <p:cNvSpPr txBox="1"/>
          <p:nvPr/>
        </p:nvSpPr>
        <p:spPr>
          <a:xfrm>
            <a:off x="10529836" y="295963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FF0000"/>
                </a:solidFill>
                <a:sym typeface="Symbol" panose="05050102010706020507" pitchFamily="18" charset="2"/>
              </a:rPr>
              <a:t>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C95D7FB-8F6B-5C2F-B0A3-56997FE14F8E}"/>
              </a:ext>
            </a:extLst>
          </p:cNvPr>
          <p:cNvSpPr txBox="1"/>
          <p:nvPr/>
        </p:nvSpPr>
        <p:spPr>
          <a:xfrm>
            <a:off x="10323195" y="2728285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en-US" baseline="-25000" dirty="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2F2E8DB-0A54-D2D7-DB98-B965190BD06C}"/>
              </a:ext>
            </a:extLst>
          </p:cNvPr>
          <p:cNvSpPr txBox="1"/>
          <p:nvPr/>
        </p:nvSpPr>
        <p:spPr>
          <a:xfrm>
            <a:off x="10851783" y="230146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en-US" baseline="-25000" dirty="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3415DD7-F3B0-E585-AA42-7F0A4A4519CD}"/>
              </a:ext>
            </a:extLst>
          </p:cNvPr>
          <p:cNvSpPr txBox="1"/>
          <p:nvPr/>
        </p:nvSpPr>
        <p:spPr>
          <a:xfrm>
            <a:off x="10840481" y="258296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6073618-9CCA-8AA5-6EC7-35C69D3E8690}"/>
              </a:ext>
            </a:extLst>
          </p:cNvPr>
          <p:cNvSpPr txBox="1"/>
          <p:nvPr/>
        </p:nvSpPr>
        <p:spPr>
          <a:xfrm>
            <a:off x="11640238" y="2260256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</a:t>
            </a:r>
            <a:r>
              <a:rPr lang="en-US" baseline="-25000" dirty="0"/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C1D4BAC-8EB8-3F77-16C8-28C23D9666E1}"/>
              </a:ext>
            </a:extLst>
          </p:cNvPr>
          <p:cNvSpPr txBox="1"/>
          <p:nvPr/>
        </p:nvSpPr>
        <p:spPr>
          <a:xfrm>
            <a:off x="11647708" y="2530699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</a:t>
            </a:r>
            <a:r>
              <a:rPr lang="en-US" baseline="-25000" dirty="0"/>
              <a:t>2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DDD4E4D2-0138-9DE1-C000-7D375AB253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849620"/>
              </p:ext>
            </p:extLst>
          </p:nvPr>
        </p:nvGraphicFramePr>
        <p:xfrm>
          <a:off x="1085851" y="1926703"/>
          <a:ext cx="2221429" cy="586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388" imgH="335368" progId="Equation.DSMT4">
                  <p:embed/>
                </p:oleObj>
              </mc:Choice>
              <mc:Fallback>
                <p:oleObj name="Equation" r:id="rId2" imgW="1269388" imgH="335368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9F264F3F-F767-1E99-5748-8C3A65D498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85851" y="1926703"/>
                        <a:ext cx="2221429" cy="5868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D4947350-C322-ED61-6BAA-0456C2472A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8889806"/>
              </p:ext>
            </p:extLst>
          </p:nvPr>
        </p:nvGraphicFramePr>
        <p:xfrm>
          <a:off x="929165" y="3251201"/>
          <a:ext cx="2542920" cy="1115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53097" imgH="637437" progId="Equation.DSMT4">
                  <p:embed/>
                </p:oleObj>
              </mc:Choice>
              <mc:Fallback>
                <p:oleObj name="Equation" r:id="rId4" imgW="1453097" imgH="637437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C6AE805C-4878-72E1-0894-3B4A67E793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29165" y="3251201"/>
                        <a:ext cx="2542920" cy="11155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CF9D99F0-E99E-3FF7-0868-9D86A69736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370592"/>
              </p:ext>
            </p:extLst>
          </p:nvPr>
        </p:nvGraphicFramePr>
        <p:xfrm>
          <a:off x="4497296" y="2002938"/>
          <a:ext cx="1314961" cy="528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51406" imgH="302069" progId="Equation.DSMT4">
                  <p:embed/>
                </p:oleObj>
              </mc:Choice>
              <mc:Fallback>
                <p:oleObj name="Equation" r:id="rId6" imgW="751406" imgH="302069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DDD4E4D2-0138-9DE1-C000-7D375AB253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97296" y="2002938"/>
                        <a:ext cx="1314961" cy="5286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E91E9D3C-27AD-C5F6-8D27-F878190A8A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5838805"/>
              </p:ext>
            </p:extLst>
          </p:nvPr>
        </p:nvGraphicFramePr>
        <p:xfrm>
          <a:off x="4497296" y="3309889"/>
          <a:ext cx="1373790" cy="99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85023" imgH="570364" progId="Equation.DSMT4">
                  <p:embed/>
                </p:oleObj>
              </mc:Choice>
              <mc:Fallback>
                <p:oleObj name="Equation" r:id="rId8" imgW="785023" imgH="570364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CF9D99F0-E99E-3FF7-0868-9D86A69736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497296" y="3309889"/>
                        <a:ext cx="1373790" cy="99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B55573FE-98F7-F289-6C8D-8EA8BC80DA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458175"/>
              </p:ext>
            </p:extLst>
          </p:nvPr>
        </p:nvGraphicFramePr>
        <p:xfrm>
          <a:off x="6481100" y="2025954"/>
          <a:ext cx="2833688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9760" imgH="302069" progId="Equation.DSMT4">
                  <p:embed/>
                </p:oleObj>
              </mc:Choice>
              <mc:Fallback>
                <p:oleObj name="Equation" r:id="rId10" imgW="1619760" imgH="30206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481100" y="2025954"/>
                        <a:ext cx="2833688" cy="52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3ACF8D23-E360-C6B8-F7C1-E20EDBA9D8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781002"/>
              </p:ext>
            </p:extLst>
          </p:nvPr>
        </p:nvGraphicFramePr>
        <p:xfrm>
          <a:off x="6481100" y="3284212"/>
          <a:ext cx="2892425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53377" imgH="570364" progId="Equation.DSMT4">
                  <p:embed/>
                </p:oleObj>
              </mc:Choice>
              <mc:Fallback>
                <p:oleObj name="Equation" r:id="rId12" imgW="1653377" imgH="570364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B55573FE-98F7-F289-6C8D-8EA8BC80DA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481100" y="3284212"/>
                        <a:ext cx="2892425" cy="998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86817443-D8FD-04AB-3A09-823CA57086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090501"/>
              </p:ext>
            </p:extLst>
          </p:nvPr>
        </p:nvGraphicFramePr>
        <p:xfrm>
          <a:off x="4559793" y="4447566"/>
          <a:ext cx="3072413" cy="1718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8446" imgH="570364" progId="Equation.DSMT4">
                  <p:embed/>
                </p:oleObj>
              </mc:Choice>
              <mc:Fallback>
                <p:oleObj name="Equation" r:id="rId14" imgW="1018446" imgH="57036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559793" y="4447566"/>
                        <a:ext cx="3072413" cy="1718691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90036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9481F-BEF1-E67E-4935-6C32E0578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Surface Charge Density at the Interface of Two Lossy Media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39A56-5032-59B9-B8FC-2EE4E795A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6B6E1-988B-0591-F7F1-0812AE69C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E5FF4-8F55-1C41-68BE-D83C04ECE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26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14F0331-20EA-C025-16A2-0EB7B65488D4}"/>
              </a:ext>
            </a:extLst>
          </p:cNvPr>
          <p:cNvSpPr/>
          <p:nvPr/>
        </p:nvSpPr>
        <p:spPr>
          <a:xfrm rot="450257">
            <a:off x="8683495" y="2420792"/>
            <a:ext cx="3399183" cy="558297"/>
          </a:xfrm>
          <a:custGeom>
            <a:avLst/>
            <a:gdLst>
              <a:gd name="connsiteX0" fmla="*/ 0 w 3399183"/>
              <a:gd name="connsiteY0" fmla="*/ 558297 h 558297"/>
              <a:gd name="connsiteX1" fmla="*/ 2047461 w 3399183"/>
              <a:gd name="connsiteY1" fmla="*/ 130914 h 558297"/>
              <a:gd name="connsiteX2" fmla="*/ 3399183 w 3399183"/>
              <a:gd name="connsiteY2" fmla="*/ 1705 h 558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99183" h="558297">
                <a:moveTo>
                  <a:pt x="0" y="558297"/>
                </a:moveTo>
                <a:cubicBezTo>
                  <a:pt x="740465" y="390988"/>
                  <a:pt x="1480931" y="223679"/>
                  <a:pt x="2047461" y="130914"/>
                </a:cubicBezTo>
                <a:cubicBezTo>
                  <a:pt x="2613991" y="38149"/>
                  <a:pt x="3178866" y="-9891"/>
                  <a:pt x="3399183" y="1705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BE6EEB-DED0-C98B-C6FB-FAA29698EEDC}"/>
              </a:ext>
            </a:extLst>
          </p:cNvPr>
          <p:cNvSpPr txBox="1"/>
          <p:nvPr/>
        </p:nvSpPr>
        <p:spPr>
          <a:xfrm>
            <a:off x="10938704" y="2572067"/>
            <a:ext cx="1204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Medum 2</a:t>
            </a:r>
            <a:endParaRPr lang="en-US" sz="2800" baseline="-25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C9294A-896C-25FF-C10A-962620CF616E}"/>
              </a:ext>
            </a:extLst>
          </p:cNvPr>
          <p:cNvSpPr txBox="1"/>
          <p:nvPr/>
        </p:nvSpPr>
        <p:spPr>
          <a:xfrm>
            <a:off x="10908224" y="2192625"/>
            <a:ext cx="12413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Medium 1</a:t>
            </a:r>
            <a:endParaRPr lang="en-US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FD02C1-32AE-6BDE-0C9B-B0FF16BBF535}"/>
              </a:ext>
            </a:extLst>
          </p:cNvPr>
          <p:cNvSpPr txBox="1"/>
          <p:nvPr/>
        </p:nvSpPr>
        <p:spPr>
          <a:xfrm rot="21255742">
            <a:off x="9800210" y="2197943"/>
            <a:ext cx="538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ym typeface="Symbol" panose="05050102010706020507" pitchFamily="18" charset="2"/>
              </a:rPr>
              <a:t>J</a:t>
            </a:r>
            <a:r>
              <a:rPr lang="en-US" sz="1600" baseline="-25000" dirty="0">
                <a:sym typeface="Symbol" panose="05050102010706020507" pitchFamily="18" charset="2"/>
              </a:rPr>
              <a:t>1</a:t>
            </a:r>
            <a:endParaRPr lang="en-US" sz="1600" baseline="-25000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7B68627-5235-EA00-008E-184B3B42E227}"/>
              </a:ext>
            </a:extLst>
          </p:cNvPr>
          <p:cNvSpPr/>
          <p:nvPr/>
        </p:nvSpPr>
        <p:spPr>
          <a:xfrm>
            <a:off x="9677315" y="2570774"/>
            <a:ext cx="64008" cy="64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EB5ECE9-62FA-46BE-2DCA-8C33E9198A45}"/>
              </a:ext>
            </a:extLst>
          </p:cNvPr>
          <p:cNvCxnSpPr>
            <a:cxnSpLocks/>
          </p:cNvCxnSpPr>
          <p:nvPr/>
        </p:nvCxnSpPr>
        <p:spPr>
          <a:xfrm flipH="1">
            <a:off x="9709874" y="2296453"/>
            <a:ext cx="238826" cy="308025"/>
          </a:xfrm>
          <a:prstGeom prst="straightConnector1">
            <a:avLst/>
          </a:prstGeom>
          <a:ln w="19050">
            <a:solidFill>
              <a:srgbClr val="96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1A5869E9-2939-95CC-E8AB-02960568082E}"/>
              </a:ext>
            </a:extLst>
          </p:cNvPr>
          <p:cNvSpPr/>
          <p:nvPr/>
        </p:nvSpPr>
        <p:spPr>
          <a:xfrm>
            <a:off x="9689094" y="2688782"/>
            <a:ext cx="64008" cy="64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A795290-49B4-DF52-44BE-78B75F4669D8}"/>
              </a:ext>
            </a:extLst>
          </p:cNvPr>
          <p:cNvCxnSpPr>
            <a:cxnSpLocks/>
          </p:cNvCxnSpPr>
          <p:nvPr/>
        </p:nvCxnSpPr>
        <p:spPr>
          <a:xfrm flipH="1" flipV="1">
            <a:off x="9720696" y="2721035"/>
            <a:ext cx="362773" cy="175048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EE7B02F-FE12-F721-4CCE-C147124C576C}"/>
              </a:ext>
            </a:extLst>
          </p:cNvPr>
          <p:cNvSpPr txBox="1"/>
          <p:nvPr/>
        </p:nvSpPr>
        <p:spPr>
          <a:xfrm rot="21255742">
            <a:off x="9905479" y="2724431"/>
            <a:ext cx="538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ym typeface="Symbol" panose="05050102010706020507" pitchFamily="18" charset="2"/>
              </a:rPr>
              <a:t>J</a:t>
            </a:r>
            <a:r>
              <a:rPr lang="en-US" sz="1600" baseline="-25000" dirty="0">
                <a:sym typeface="Symbol" panose="05050102010706020507" pitchFamily="18" charset="2"/>
              </a:rPr>
              <a:t>2</a:t>
            </a:r>
            <a:endParaRPr lang="en-US" sz="16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7D1A4F9-4B29-9D06-63EC-285AAC0F1C74}"/>
              </a:ext>
            </a:extLst>
          </p:cNvPr>
          <p:cNvSpPr txBox="1"/>
          <p:nvPr/>
        </p:nvSpPr>
        <p:spPr>
          <a:xfrm>
            <a:off x="10251333" y="2217349"/>
            <a:ext cx="762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</a:t>
            </a:r>
            <a:r>
              <a:rPr lang="en-US" sz="2000" baseline="-25000" dirty="0"/>
              <a:t>1</a:t>
            </a:r>
            <a:r>
              <a:rPr lang="en-US" sz="2000" dirty="0"/>
              <a:t>, </a:t>
            </a:r>
            <a:r>
              <a:rPr lang="en-US" sz="2000" i="1" dirty="0">
                <a:sym typeface="Symbol" panose="05050102010706020507" pitchFamily="18" charset="2"/>
              </a:rPr>
              <a:t></a:t>
            </a:r>
            <a:r>
              <a:rPr lang="en-US" sz="2000" baseline="-25000" dirty="0"/>
              <a:t>1</a:t>
            </a:r>
            <a:endParaRPr lang="en-US" sz="2800" baseline="-25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AD92726-7E87-4671-2179-C3A872081D65}"/>
              </a:ext>
            </a:extLst>
          </p:cNvPr>
          <p:cNvSpPr txBox="1"/>
          <p:nvPr/>
        </p:nvSpPr>
        <p:spPr>
          <a:xfrm>
            <a:off x="10266161" y="2496540"/>
            <a:ext cx="775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</a:t>
            </a:r>
            <a:r>
              <a:rPr lang="en-US" sz="2000" baseline="-25000" dirty="0"/>
              <a:t>2</a:t>
            </a:r>
            <a:r>
              <a:rPr lang="en-US" sz="2000" dirty="0"/>
              <a:t>, </a:t>
            </a:r>
            <a:r>
              <a:rPr lang="en-US" sz="2000" i="1" dirty="0">
                <a:sym typeface="Symbol" panose="05050102010706020507" pitchFamily="18" charset="2"/>
              </a:rPr>
              <a:t></a:t>
            </a:r>
            <a:r>
              <a:rPr lang="en-US" sz="2000" baseline="-25000" dirty="0"/>
              <a:t>2</a:t>
            </a:r>
            <a:endParaRPr lang="en-US" sz="2800" baseline="-25000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BBF0EED-128E-F8DF-19B6-F32D16532EBA}"/>
              </a:ext>
            </a:extLst>
          </p:cNvPr>
          <p:cNvCxnSpPr>
            <a:cxnSpLocks/>
          </p:cNvCxnSpPr>
          <p:nvPr/>
        </p:nvCxnSpPr>
        <p:spPr>
          <a:xfrm flipH="1" flipV="1">
            <a:off x="9679245" y="2289088"/>
            <a:ext cx="57745" cy="6578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5D35842-F5B5-8224-0973-625B8EE965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366725"/>
              </p:ext>
            </p:extLst>
          </p:nvPr>
        </p:nvGraphicFramePr>
        <p:xfrm>
          <a:off x="9589069" y="2036858"/>
          <a:ext cx="200049" cy="282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663" imgH="234520" progId="Equation.DSMT4">
                  <p:embed/>
                </p:oleObj>
              </mc:Choice>
              <mc:Fallback>
                <p:oleObj name="Equation" r:id="rId2" imgW="166663" imgH="23452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4B9E9712-39D5-ED40-620F-3BEC9E574C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589069" y="2036858"/>
                        <a:ext cx="200049" cy="2821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951F02B-5330-512A-5780-184F13794F2A}"/>
              </a:ext>
            </a:extLst>
          </p:cNvPr>
          <p:cNvSpPr/>
          <p:nvPr/>
        </p:nvSpPr>
        <p:spPr>
          <a:xfrm>
            <a:off x="8721416" y="2625693"/>
            <a:ext cx="1569720" cy="116840"/>
          </a:xfrm>
          <a:custGeom>
            <a:avLst/>
            <a:gdLst>
              <a:gd name="csX0" fmla="*/ 0 w 1569720"/>
              <a:gd name="csY0" fmla="*/ 116840 h 116840"/>
              <a:gd name="csX1" fmla="*/ 985520 w 1569720"/>
              <a:gd name="csY1" fmla="*/ 35560 h 116840"/>
              <a:gd name="csX2" fmla="*/ 1569720 w 1569720"/>
              <a:gd name="csY2" fmla="*/ 0 h 11684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1569720" h="116840">
                <a:moveTo>
                  <a:pt x="0" y="116840"/>
                </a:moveTo>
                <a:lnTo>
                  <a:pt x="985520" y="35560"/>
                </a:lnTo>
                <a:cubicBezTo>
                  <a:pt x="1247140" y="16087"/>
                  <a:pt x="1341120" y="6773"/>
                  <a:pt x="1569720" y="0"/>
                </a:cubicBezTo>
              </a:path>
            </a:pathLst>
          </a:custGeom>
          <a:noFill/>
          <a:ln w="28575">
            <a:solidFill>
              <a:srgbClr val="2FA7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A44FEE0-06B0-3473-11BA-EBA6BFFE7139}"/>
              </a:ext>
            </a:extLst>
          </p:cNvPr>
          <p:cNvSpPr/>
          <p:nvPr/>
        </p:nvSpPr>
        <p:spPr>
          <a:xfrm>
            <a:off x="9042445" y="2137717"/>
            <a:ext cx="303930" cy="551475"/>
          </a:xfrm>
          <a:custGeom>
            <a:avLst/>
            <a:gdLst>
              <a:gd name="csX0" fmla="*/ 15244 w 441964"/>
              <a:gd name="csY0" fmla="*/ 0 h 685800"/>
              <a:gd name="csX1" fmla="*/ 203204 w 441964"/>
              <a:gd name="csY1" fmla="*/ 223520 h 685800"/>
              <a:gd name="csX2" fmla="*/ 4 w 441964"/>
              <a:gd name="csY2" fmla="*/ 182880 h 685800"/>
              <a:gd name="csX3" fmla="*/ 198124 w 441964"/>
              <a:gd name="csY3" fmla="*/ 421640 h 685800"/>
              <a:gd name="csX4" fmla="*/ 441964 w 441964"/>
              <a:gd name="csY4" fmla="*/ 685800 h 6858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441964" h="685800">
                <a:moveTo>
                  <a:pt x="15244" y="0"/>
                </a:moveTo>
                <a:cubicBezTo>
                  <a:pt x="110494" y="96520"/>
                  <a:pt x="205744" y="193040"/>
                  <a:pt x="203204" y="223520"/>
                </a:cubicBezTo>
                <a:cubicBezTo>
                  <a:pt x="200664" y="254000"/>
                  <a:pt x="851" y="149860"/>
                  <a:pt x="4" y="182880"/>
                </a:cubicBezTo>
                <a:cubicBezTo>
                  <a:pt x="-843" y="215900"/>
                  <a:pt x="124464" y="337820"/>
                  <a:pt x="198124" y="421640"/>
                </a:cubicBezTo>
                <a:cubicBezTo>
                  <a:pt x="271784" y="505460"/>
                  <a:pt x="356874" y="595630"/>
                  <a:pt x="441964" y="68580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5673309-5BDA-8863-4710-251F030D89F5}"/>
              </a:ext>
            </a:extLst>
          </p:cNvPr>
          <p:cNvSpPr txBox="1"/>
          <p:nvPr/>
        </p:nvSpPr>
        <p:spPr>
          <a:xfrm>
            <a:off x="8714972" y="1836803"/>
            <a:ext cx="429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</a:t>
            </a:r>
            <a:r>
              <a:rPr lang="en-US" sz="2000" baseline="-25000" dirty="0">
                <a:sym typeface="Symbol" panose="05050102010706020507" pitchFamily="18" charset="2"/>
              </a:rPr>
              <a:t>s</a:t>
            </a:r>
            <a:endParaRPr lang="en-US" sz="2800" baseline="-25000" dirty="0"/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15A7FE94-38AA-E5B9-8C4C-47F7D9948C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4226849"/>
              </p:ext>
            </p:extLst>
          </p:nvPr>
        </p:nvGraphicFramePr>
        <p:xfrm>
          <a:off x="1171292" y="2119796"/>
          <a:ext cx="1502812" cy="60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51406" imgH="302069" progId="Equation.DSMT4">
                  <p:embed/>
                </p:oleObj>
              </mc:Choice>
              <mc:Fallback>
                <p:oleObj name="Equation" r:id="rId4" imgW="751406" imgH="30206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71292" y="2119796"/>
                        <a:ext cx="1502812" cy="604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01376187-5576-6841-C332-76703CB713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2336901"/>
              </p:ext>
            </p:extLst>
          </p:nvPr>
        </p:nvGraphicFramePr>
        <p:xfrm>
          <a:off x="4868003" y="2157935"/>
          <a:ext cx="2304880" cy="60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2440" imgH="302069" progId="Equation.DSMT4">
                  <p:embed/>
                </p:oleObj>
              </mc:Choice>
              <mc:Fallback>
                <p:oleObj name="Equation" r:id="rId6" imgW="1152440" imgH="302069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15A7FE94-38AA-E5B9-8C4C-47F7D9948C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868003" y="2157935"/>
                        <a:ext cx="2304880" cy="604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1516FF0-27FE-1C12-7A98-412BF59995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317799"/>
              </p:ext>
            </p:extLst>
          </p:nvPr>
        </p:nvGraphicFramePr>
        <p:xfrm>
          <a:off x="1171292" y="3057479"/>
          <a:ext cx="2371166" cy="60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85583" imgH="302069" progId="Equation.DSMT4">
                  <p:embed/>
                </p:oleObj>
              </mc:Choice>
              <mc:Fallback>
                <p:oleObj name="Equation" r:id="rId8" imgW="1185583" imgH="30206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71292" y="3057479"/>
                        <a:ext cx="2371166" cy="604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9F8DDF08-5690-4C2A-D23E-01C9547A3F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782777"/>
              </p:ext>
            </p:extLst>
          </p:nvPr>
        </p:nvGraphicFramePr>
        <p:xfrm>
          <a:off x="4868003" y="3039189"/>
          <a:ext cx="2906194" cy="60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53097" imgH="302069" progId="Equation.DSMT4">
                  <p:embed/>
                </p:oleObj>
              </mc:Choice>
              <mc:Fallback>
                <p:oleObj name="Equation" r:id="rId10" imgW="1453097" imgH="302069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51516FF0-27FE-1C12-7A98-412BF59995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868003" y="3039189"/>
                        <a:ext cx="2906194" cy="604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3E4B0C14-00EA-4E73-0EDE-2B538EF020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803970"/>
              </p:ext>
            </p:extLst>
          </p:nvPr>
        </p:nvGraphicFramePr>
        <p:xfrm>
          <a:off x="1171292" y="3766274"/>
          <a:ext cx="6313326" cy="1274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56663" imgH="637437" progId="Equation.DSMT4">
                  <p:embed/>
                </p:oleObj>
              </mc:Choice>
              <mc:Fallback>
                <p:oleObj name="Equation" r:id="rId12" imgW="3156663" imgH="637437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9F8DDF08-5690-4C2A-D23E-01C9547A3F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71292" y="3766274"/>
                        <a:ext cx="6313326" cy="12748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579C7214-C124-48E5-60E7-552AB4AAD7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0981766"/>
              </p:ext>
            </p:extLst>
          </p:nvPr>
        </p:nvGraphicFramePr>
        <p:xfrm>
          <a:off x="4038600" y="5129630"/>
          <a:ext cx="1435100" cy="113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17789" imgH="570364" progId="Equation.DSMT4">
                  <p:embed/>
                </p:oleObj>
              </mc:Choice>
              <mc:Fallback>
                <p:oleObj name="Equation" r:id="rId14" imgW="717789" imgH="570364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3E4B0C14-00EA-4E73-0EDE-2B538EF020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038600" y="5129630"/>
                        <a:ext cx="1435100" cy="1138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Arrow: Right 27">
            <a:extLst>
              <a:ext uri="{FF2B5EF4-FFF2-40B4-BE49-F238E27FC236}">
                <a16:creationId xmlns:a16="http://schemas.microsoft.com/office/drawing/2014/main" id="{664A5BB8-B523-973C-9C5C-9638B94D74F7}"/>
              </a:ext>
            </a:extLst>
          </p:cNvPr>
          <p:cNvSpPr/>
          <p:nvPr/>
        </p:nvSpPr>
        <p:spPr>
          <a:xfrm>
            <a:off x="5963281" y="5367655"/>
            <a:ext cx="715637" cy="6096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997C3350-F72F-A21F-8FAA-F20A7EECB3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923559"/>
              </p:ext>
            </p:extLst>
          </p:nvPr>
        </p:nvGraphicFramePr>
        <p:xfrm>
          <a:off x="6913366" y="5367655"/>
          <a:ext cx="1240034" cy="6796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1126" imgH="302069" progId="Equation.DSMT4">
                  <p:embed/>
                </p:oleObj>
              </mc:Choice>
              <mc:Fallback>
                <p:oleObj name="Equation" r:id="rId16" imgW="551126" imgH="30206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913366" y="5367655"/>
                        <a:ext cx="1240034" cy="6796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82189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25B451D-B073-342F-D8EC-964A80607E21}"/>
              </a:ext>
            </a:extLst>
          </p:cNvPr>
          <p:cNvSpPr/>
          <p:nvPr/>
        </p:nvSpPr>
        <p:spPr>
          <a:xfrm>
            <a:off x="8940165" y="3058160"/>
            <a:ext cx="2834640" cy="91566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1D4F55-C71E-60C9-B618-2915159051DA}"/>
              </a:ext>
            </a:extLst>
          </p:cNvPr>
          <p:cNvSpPr/>
          <p:nvPr/>
        </p:nvSpPr>
        <p:spPr>
          <a:xfrm>
            <a:off x="8940165" y="2418080"/>
            <a:ext cx="2834640" cy="6400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18FADB-A1EC-5665-C0BA-63CDB8876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Parallel-Plate Capacitor with Two Lossy Dielectrics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276D4-27F4-9550-6A8F-C856B1474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F621A-2CD0-9637-C4B9-82ED52800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645FB-A2D3-E783-CA64-1A12F9BA7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27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F36BF48-C662-0B55-9F60-97237B91C690}"/>
              </a:ext>
            </a:extLst>
          </p:cNvPr>
          <p:cNvCxnSpPr/>
          <p:nvPr/>
        </p:nvCxnSpPr>
        <p:spPr>
          <a:xfrm flipH="1">
            <a:off x="8940800" y="2418080"/>
            <a:ext cx="28346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83878D2-0E1A-97A7-E240-AD15D7284B4A}"/>
              </a:ext>
            </a:extLst>
          </p:cNvPr>
          <p:cNvCxnSpPr/>
          <p:nvPr/>
        </p:nvCxnSpPr>
        <p:spPr>
          <a:xfrm flipH="1">
            <a:off x="8935720" y="3973827"/>
            <a:ext cx="28346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CCA7D5A-5D0A-E0FE-9890-E34BC5B69A11}"/>
              </a:ext>
            </a:extLst>
          </p:cNvPr>
          <p:cNvSpPr txBox="1"/>
          <p:nvPr/>
        </p:nvSpPr>
        <p:spPr>
          <a:xfrm>
            <a:off x="11770360" y="2218024"/>
            <a:ext cx="328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+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0C3963C-0E10-6648-DC40-18F1491D3B73}"/>
              </a:ext>
            </a:extLst>
          </p:cNvPr>
          <p:cNvSpPr txBox="1"/>
          <p:nvPr/>
        </p:nvSpPr>
        <p:spPr>
          <a:xfrm>
            <a:off x="11759930" y="3698239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-</a:t>
            </a:r>
            <a:endParaRPr lang="en-US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B625804-05AA-94E1-89A2-12B64A21039E}"/>
              </a:ext>
            </a:extLst>
          </p:cNvPr>
          <p:cNvSpPr txBox="1"/>
          <p:nvPr/>
        </p:nvSpPr>
        <p:spPr>
          <a:xfrm>
            <a:off x="11727350" y="2943831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V</a:t>
            </a:r>
            <a:r>
              <a:rPr lang="en-US" sz="2400" baseline="-25000" dirty="0"/>
              <a:t>0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665B49A-182D-985B-11A8-13687B548D89}"/>
              </a:ext>
            </a:extLst>
          </p:cNvPr>
          <p:cNvCxnSpPr>
            <a:cxnSpLocks/>
          </p:cNvCxnSpPr>
          <p:nvPr/>
        </p:nvCxnSpPr>
        <p:spPr>
          <a:xfrm>
            <a:off x="8849360" y="2440305"/>
            <a:ext cx="0" cy="61785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66D29D6-9C82-1BEF-30E1-697D47140547}"/>
              </a:ext>
            </a:extLst>
          </p:cNvPr>
          <p:cNvCxnSpPr>
            <a:cxnSpLocks/>
          </p:cNvCxnSpPr>
          <p:nvPr/>
        </p:nvCxnSpPr>
        <p:spPr>
          <a:xfrm>
            <a:off x="8849360" y="3058160"/>
            <a:ext cx="0" cy="915667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ADE4846-5D01-D73B-A1FF-7F7A1A7AA745}"/>
              </a:ext>
            </a:extLst>
          </p:cNvPr>
          <p:cNvCxnSpPr/>
          <p:nvPr/>
        </p:nvCxnSpPr>
        <p:spPr>
          <a:xfrm flipV="1">
            <a:off x="8935720" y="2006600"/>
            <a:ext cx="0" cy="1967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ABDA572-1EE7-FC62-DA5E-D548AE6F9688}"/>
              </a:ext>
            </a:extLst>
          </p:cNvPr>
          <p:cNvSpPr txBox="1"/>
          <p:nvPr/>
        </p:nvSpPr>
        <p:spPr>
          <a:xfrm>
            <a:off x="8707334" y="1778001"/>
            <a:ext cx="284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z</a:t>
            </a:r>
            <a:endParaRPr lang="en-US" i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DCC609B-08FC-76E8-E73E-5FEC489E577D}"/>
              </a:ext>
            </a:extLst>
          </p:cNvPr>
          <p:cNvSpPr txBox="1"/>
          <p:nvPr/>
        </p:nvSpPr>
        <p:spPr>
          <a:xfrm>
            <a:off x="8528264" y="2541844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941549A-FD80-5D79-D963-FD775E52B17F}"/>
              </a:ext>
            </a:extLst>
          </p:cNvPr>
          <p:cNvSpPr txBox="1"/>
          <p:nvPr/>
        </p:nvSpPr>
        <p:spPr>
          <a:xfrm>
            <a:off x="8525914" y="3293049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4AC6741-E256-166F-4677-6BC02360D15D}"/>
              </a:ext>
            </a:extLst>
          </p:cNvPr>
          <p:cNvSpPr txBox="1"/>
          <p:nvPr/>
        </p:nvSpPr>
        <p:spPr>
          <a:xfrm>
            <a:off x="8974779" y="2510769"/>
            <a:ext cx="918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ym typeface="Symbol" panose="05050102010706020507" pitchFamily="18" charset="2"/>
              </a:rPr>
              <a:t>(</a:t>
            </a:r>
            <a:r>
              <a:rPr lang="en-US" sz="2000" i="1" dirty="0">
                <a:sym typeface="Symbol" panose="05050102010706020507" pitchFamily="18" charset="2"/>
              </a:rPr>
              <a:t></a:t>
            </a:r>
            <a:r>
              <a:rPr lang="en-US" sz="2000" baseline="-25000" dirty="0"/>
              <a:t>1</a:t>
            </a:r>
            <a:r>
              <a:rPr lang="en-US" sz="2000" dirty="0"/>
              <a:t>, </a:t>
            </a:r>
            <a:r>
              <a:rPr lang="en-US" sz="2000" i="1" dirty="0">
                <a:sym typeface="Symbol" panose="05050102010706020507" pitchFamily="18" charset="2"/>
              </a:rPr>
              <a:t></a:t>
            </a:r>
            <a:r>
              <a:rPr lang="en-US" sz="2000" baseline="-25000" dirty="0"/>
              <a:t>1</a:t>
            </a:r>
            <a:r>
              <a:rPr lang="en-US" sz="2000" dirty="0"/>
              <a:t>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9C5B54A-5EEE-15F8-25A5-9E9CD8A7DC58}"/>
              </a:ext>
            </a:extLst>
          </p:cNvPr>
          <p:cNvSpPr txBox="1"/>
          <p:nvPr/>
        </p:nvSpPr>
        <p:spPr>
          <a:xfrm>
            <a:off x="8984739" y="3305817"/>
            <a:ext cx="918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ym typeface="Symbol" panose="05050102010706020507" pitchFamily="18" charset="2"/>
              </a:rPr>
              <a:t>(</a:t>
            </a:r>
            <a:r>
              <a:rPr lang="en-US" sz="2000" i="1" dirty="0">
                <a:sym typeface="Symbol" panose="05050102010706020507" pitchFamily="18" charset="2"/>
              </a:rPr>
              <a:t></a:t>
            </a:r>
            <a:r>
              <a:rPr lang="en-US" sz="2000" baseline="-25000" dirty="0"/>
              <a:t>2</a:t>
            </a:r>
            <a:r>
              <a:rPr lang="en-US" sz="2000" dirty="0"/>
              <a:t>, </a:t>
            </a:r>
            <a:r>
              <a:rPr lang="en-US" sz="2000" i="1" dirty="0">
                <a:sym typeface="Symbol" panose="05050102010706020507" pitchFamily="18" charset="2"/>
              </a:rPr>
              <a:t></a:t>
            </a:r>
            <a:r>
              <a:rPr lang="en-US" sz="2000" baseline="-25000" dirty="0"/>
              <a:t>2</a:t>
            </a:r>
            <a:r>
              <a:rPr lang="en-US" sz="2000" dirty="0"/>
              <a:t>)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63EF1B5-BFF8-D9BC-8EDF-649BA9226FA8}"/>
              </a:ext>
            </a:extLst>
          </p:cNvPr>
          <p:cNvCxnSpPr>
            <a:cxnSpLocks/>
          </p:cNvCxnSpPr>
          <p:nvPr/>
        </p:nvCxnSpPr>
        <p:spPr>
          <a:xfrm>
            <a:off x="10534904" y="2628364"/>
            <a:ext cx="0" cy="351095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B6E704D5-AE21-AC1E-1759-756F0309EE3D}"/>
              </a:ext>
            </a:extLst>
          </p:cNvPr>
          <p:cNvSpPr txBox="1"/>
          <p:nvPr/>
        </p:nvSpPr>
        <p:spPr>
          <a:xfrm>
            <a:off x="10487420" y="2538065"/>
            <a:ext cx="13516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</a:t>
            </a:r>
            <a:r>
              <a:rPr lang="en-US" sz="2000" b="1" dirty="0"/>
              <a:t>E</a:t>
            </a:r>
            <a:r>
              <a:rPr lang="en-US" sz="2000" baseline="-25000" dirty="0"/>
              <a:t>1</a:t>
            </a:r>
            <a:r>
              <a:rPr lang="en-US" sz="2000" dirty="0"/>
              <a:t>, </a:t>
            </a:r>
            <a:r>
              <a:rPr lang="en-US" sz="2000" b="1" dirty="0"/>
              <a:t>D</a:t>
            </a:r>
            <a:r>
              <a:rPr lang="en-US" sz="2000" baseline="-25000" dirty="0"/>
              <a:t>1</a:t>
            </a:r>
            <a:r>
              <a:rPr lang="en-US" sz="2000" dirty="0"/>
              <a:t>, </a:t>
            </a:r>
            <a:r>
              <a:rPr lang="en-US" sz="2000" b="1" dirty="0"/>
              <a:t>J</a:t>
            </a:r>
            <a:r>
              <a:rPr lang="en-US" sz="2000" baseline="-25000" dirty="0"/>
              <a:t>1</a:t>
            </a:r>
            <a:r>
              <a:rPr lang="en-US" sz="2000" dirty="0"/>
              <a:t>)</a:t>
            </a:r>
            <a:endParaRPr lang="en-US" dirty="0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11CFFB1-E7B7-8462-74E3-6D227F398708}"/>
              </a:ext>
            </a:extLst>
          </p:cNvPr>
          <p:cNvCxnSpPr>
            <a:cxnSpLocks/>
          </p:cNvCxnSpPr>
          <p:nvPr/>
        </p:nvCxnSpPr>
        <p:spPr>
          <a:xfrm>
            <a:off x="10534904" y="3342064"/>
            <a:ext cx="0" cy="351095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96D7E50C-E8D5-163B-16D0-DFDB958B5EDD}"/>
              </a:ext>
            </a:extLst>
          </p:cNvPr>
          <p:cNvSpPr txBox="1"/>
          <p:nvPr/>
        </p:nvSpPr>
        <p:spPr>
          <a:xfrm>
            <a:off x="10487420" y="3270287"/>
            <a:ext cx="13516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</a:t>
            </a:r>
            <a:r>
              <a:rPr lang="en-US" sz="2000" b="1" dirty="0"/>
              <a:t>E</a:t>
            </a:r>
            <a:r>
              <a:rPr lang="en-US" sz="2000" baseline="-25000" dirty="0"/>
              <a:t>2</a:t>
            </a:r>
            <a:r>
              <a:rPr lang="en-US" sz="2000" dirty="0"/>
              <a:t>, </a:t>
            </a:r>
            <a:r>
              <a:rPr lang="en-US" sz="2000" b="1" dirty="0"/>
              <a:t>D</a:t>
            </a:r>
            <a:r>
              <a:rPr lang="en-US" sz="2000" baseline="-25000" dirty="0"/>
              <a:t>2</a:t>
            </a:r>
            <a:r>
              <a:rPr lang="en-US" sz="2000" dirty="0"/>
              <a:t>, </a:t>
            </a:r>
            <a:r>
              <a:rPr lang="en-US" sz="2000" b="1" dirty="0"/>
              <a:t>J</a:t>
            </a:r>
            <a:r>
              <a:rPr lang="en-US" sz="2000" baseline="-25000" dirty="0"/>
              <a:t>2</a:t>
            </a:r>
            <a:r>
              <a:rPr lang="en-US" sz="2000" dirty="0"/>
              <a:t>)</a:t>
            </a:r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513ECCC-A906-3FEC-1997-070180A1FF13}"/>
              </a:ext>
            </a:extLst>
          </p:cNvPr>
          <p:cNvSpPr txBox="1"/>
          <p:nvPr/>
        </p:nvSpPr>
        <p:spPr>
          <a:xfrm>
            <a:off x="9836230" y="2170985"/>
            <a:ext cx="5421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</a:t>
            </a:r>
            <a:r>
              <a:rPr lang="en-US" sz="2000" baseline="-25000" dirty="0">
                <a:sym typeface="Symbol" panose="05050102010706020507" pitchFamily="18" charset="2"/>
              </a:rPr>
              <a:t>s</a:t>
            </a:r>
            <a:r>
              <a:rPr lang="en-US" sz="2000" baseline="-25000" dirty="0"/>
              <a:t>1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6DCE3AB-50E5-87CB-4AE3-EED79CFD4C34}"/>
              </a:ext>
            </a:extLst>
          </p:cNvPr>
          <p:cNvSpPr txBox="1"/>
          <p:nvPr/>
        </p:nvSpPr>
        <p:spPr>
          <a:xfrm>
            <a:off x="9836230" y="2779404"/>
            <a:ext cx="590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</a:t>
            </a:r>
            <a:r>
              <a:rPr lang="en-US" sz="2000" baseline="-25000" dirty="0" err="1">
                <a:sym typeface="Symbol" panose="05050102010706020507" pitchFamily="18" charset="2"/>
              </a:rPr>
              <a:t>s</a:t>
            </a:r>
            <a:r>
              <a:rPr lang="en-US" sz="2000" baseline="-25000" dirty="0" err="1"/>
              <a:t>m</a:t>
            </a:r>
            <a:endParaRPr lang="en-US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338BCD5-CF11-5B0B-C148-A9C9C461E1B3}"/>
              </a:ext>
            </a:extLst>
          </p:cNvPr>
          <p:cNvSpPr txBox="1"/>
          <p:nvPr/>
        </p:nvSpPr>
        <p:spPr>
          <a:xfrm>
            <a:off x="9860275" y="3729160"/>
            <a:ext cx="5421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</a:t>
            </a:r>
            <a:r>
              <a:rPr lang="en-US" sz="2000" baseline="-25000" dirty="0">
                <a:sym typeface="Symbol" panose="05050102010706020507" pitchFamily="18" charset="2"/>
              </a:rPr>
              <a:t>s</a:t>
            </a:r>
            <a:r>
              <a:rPr lang="en-US" sz="2000" baseline="-25000" dirty="0"/>
              <a:t>2</a:t>
            </a:r>
            <a:endParaRPr lang="en-US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46B2F26-0E60-BA17-020F-D62E7EE090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3094056"/>
              </p:ext>
            </p:extLst>
          </p:nvPr>
        </p:nvGraphicFramePr>
        <p:xfrm>
          <a:off x="613758" y="2010661"/>
          <a:ext cx="3983588" cy="956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55725" imgH="637437" progId="Equation.DSMT4">
                  <p:embed/>
                </p:oleObj>
              </mc:Choice>
              <mc:Fallback>
                <p:oleObj name="Equation" r:id="rId2" imgW="2655725" imgH="63743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13758" y="2010661"/>
                        <a:ext cx="3983588" cy="9561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08D33F5-85EE-497E-07A6-03EC58162A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7948560"/>
              </p:ext>
            </p:extLst>
          </p:nvPr>
        </p:nvGraphicFramePr>
        <p:xfrm>
          <a:off x="4943118" y="2111154"/>
          <a:ext cx="3455988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04880" imgH="570364" progId="Equation.DSMT4">
                  <p:embed/>
                </p:oleObj>
              </mc:Choice>
              <mc:Fallback>
                <p:oleObj name="Equation" r:id="rId4" imgW="2304880" imgH="570364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C46B2F26-0E60-BA17-020F-D62E7EE090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43118" y="2111154"/>
                        <a:ext cx="3455988" cy="855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A2D5FD2E-6E68-897C-7952-8EF69D91D6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024041"/>
              </p:ext>
            </p:extLst>
          </p:nvPr>
        </p:nvGraphicFramePr>
        <p:xfrm>
          <a:off x="613758" y="3311599"/>
          <a:ext cx="19796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19103" imgH="302069" progId="Equation.DSMT4">
                  <p:embed/>
                </p:oleObj>
              </mc:Choice>
              <mc:Fallback>
                <p:oleObj name="Equation" r:id="rId6" imgW="1319103" imgH="302069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C46B2F26-0E60-BA17-020F-D62E7EE090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3758" y="3311599"/>
                        <a:ext cx="1979612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D0CAA9E2-C758-8E33-E3D3-BE008191ED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651818"/>
              </p:ext>
            </p:extLst>
          </p:nvPr>
        </p:nvGraphicFramePr>
        <p:xfrm>
          <a:off x="3342641" y="3347244"/>
          <a:ext cx="150336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1875" imgH="302069" progId="Equation.DSMT4">
                  <p:embed/>
                </p:oleObj>
              </mc:Choice>
              <mc:Fallback>
                <p:oleObj name="Equation" r:id="rId8" imgW="1001875" imgH="302069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A2D5FD2E-6E68-897C-7952-8EF69D91D6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342641" y="3347244"/>
                        <a:ext cx="1503362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BD6551A3-4188-83FB-8FFE-9D96920BA2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9978525"/>
              </p:ext>
            </p:extLst>
          </p:nvPr>
        </p:nvGraphicFramePr>
        <p:xfrm>
          <a:off x="425450" y="3973513"/>
          <a:ext cx="2730500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0514" imgH="570364" progId="Equation.DSMT4">
                  <p:embed/>
                </p:oleObj>
              </mc:Choice>
              <mc:Fallback>
                <p:oleObj name="Equation" r:id="rId10" imgW="1820514" imgH="570364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08D33F5-85EE-497E-07A6-03EC58162A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25450" y="3973513"/>
                        <a:ext cx="2730500" cy="855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BD55DC58-0B4A-D0BD-DA94-9533440458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054868"/>
              </p:ext>
            </p:extLst>
          </p:nvPr>
        </p:nvGraphicFramePr>
        <p:xfrm>
          <a:off x="3565961" y="3973513"/>
          <a:ext cx="2754313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37086" imgH="570364" progId="Equation.DSMT4">
                  <p:embed/>
                </p:oleObj>
              </mc:Choice>
              <mc:Fallback>
                <p:oleObj name="Equation" r:id="rId12" imgW="1837086" imgH="570364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BD6551A3-4188-83FB-8FFE-9D96920BA2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565961" y="3973513"/>
                        <a:ext cx="2754313" cy="855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8679F20A-742C-78BC-1441-C5A71EA46C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084460"/>
              </p:ext>
            </p:extLst>
          </p:nvPr>
        </p:nvGraphicFramePr>
        <p:xfrm>
          <a:off x="438096" y="5040239"/>
          <a:ext cx="415925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72674" imgH="570364" progId="Equation.DSMT4">
                  <p:embed/>
                </p:oleObj>
              </mc:Choice>
              <mc:Fallback>
                <p:oleObj name="Equation" r:id="rId14" imgW="2772674" imgH="570364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BD6551A3-4188-83FB-8FFE-9D96920BA2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38096" y="5040239"/>
                        <a:ext cx="4159250" cy="855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56865597-4CA1-6CDD-CF5A-6615A0E660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081480"/>
              </p:ext>
            </p:extLst>
          </p:nvPr>
        </p:nvGraphicFramePr>
        <p:xfrm>
          <a:off x="5195888" y="5073650"/>
          <a:ext cx="4459287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72954" imgH="570364" progId="Equation.DSMT4">
                  <p:embed/>
                </p:oleObj>
              </mc:Choice>
              <mc:Fallback>
                <p:oleObj name="Equation" r:id="rId16" imgW="2972954" imgH="570364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8679F20A-742C-78BC-1441-C5A71EA46C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195888" y="5073650"/>
                        <a:ext cx="4459287" cy="855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09A69DDF-A120-489D-6FF5-D96A6F0131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757011"/>
              </p:ext>
            </p:extLst>
          </p:nvPr>
        </p:nvGraphicFramePr>
        <p:xfrm>
          <a:off x="10373286" y="5285240"/>
          <a:ext cx="92551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17886" imgH="302069" progId="Equation.DSMT4">
                  <p:embed/>
                </p:oleObj>
              </mc:Choice>
              <mc:Fallback>
                <p:oleObj name="Equation" r:id="rId18" imgW="617886" imgH="302069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56865597-4CA1-6CDD-CF5A-6615A0E660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0373286" y="5285240"/>
                        <a:ext cx="925512" cy="452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8B036AFB-C66B-F95E-C0FE-14B2537CB473}"/>
              </a:ext>
            </a:extLst>
          </p:cNvPr>
          <p:cNvSpPr txBox="1"/>
          <p:nvPr/>
        </p:nvSpPr>
        <p:spPr>
          <a:xfrm>
            <a:off x="10392251" y="2044609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7603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D320A1-2131-BBE6-04D4-EF8152409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75AC2E5-459A-3530-3239-BF1701D741A5}"/>
              </a:ext>
            </a:extLst>
          </p:cNvPr>
          <p:cNvSpPr/>
          <p:nvPr/>
        </p:nvSpPr>
        <p:spPr>
          <a:xfrm>
            <a:off x="8940165" y="3058160"/>
            <a:ext cx="2834640" cy="91566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EF94AE4-98A5-11D2-F5AE-253FF0CEADAC}"/>
              </a:ext>
            </a:extLst>
          </p:cNvPr>
          <p:cNvSpPr/>
          <p:nvPr/>
        </p:nvSpPr>
        <p:spPr>
          <a:xfrm>
            <a:off x="8940165" y="2418080"/>
            <a:ext cx="2834640" cy="6400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645A64-654C-FF7E-D434-9ECDC61B1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Parallel-Plate Capacitor with Two Lossy Dielectrics (cont.)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60961-BC25-92A3-0ED2-4C0EA863D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0DAE9-8138-BD32-E40B-131738DB6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FE25A-9825-5D73-CCC3-9F0154BD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28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B44F5D6-C437-44DD-6F31-7CA46B742B5C}"/>
              </a:ext>
            </a:extLst>
          </p:cNvPr>
          <p:cNvCxnSpPr/>
          <p:nvPr/>
        </p:nvCxnSpPr>
        <p:spPr>
          <a:xfrm flipH="1">
            <a:off x="8940800" y="2418080"/>
            <a:ext cx="28346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0A1704E-9AE9-AD05-F603-C535D309678A}"/>
              </a:ext>
            </a:extLst>
          </p:cNvPr>
          <p:cNvCxnSpPr/>
          <p:nvPr/>
        </p:nvCxnSpPr>
        <p:spPr>
          <a:xfrm flipH="1">
            <a:off x="8935720" y="3973827"/>
            <a:ext cx="28346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32EA521-2576-1691-CE98-AC7F3D93B097}"/>
              </a:ext>
            </a:extLst>
          </p:cNvPr>
          <p:cNvSpPr txBox="1"/>
          <p:nvPr/>
        </p:nvSpPr>
        <p:spPr>
          <a:xfrm>
            <a:off x="11770360" y="2218024"/>
            <a:ext cx="328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+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210161-4B7A-71CC-6939-9FC2E852AF07}"/>
              </a:ext>
            </a:extLst>
          </p:cNvPr>
          <p:cNvSpPr txBox="1"/>
          <p:nvPr/>
        </p:nvSpPr>
        <p:spPr>
          <a:xfrm>
            <a:off x="11759930" y="3698239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-</a:t>
            </a:r>
            <a:endParaRPr lang="en-US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0320CF-166D-5B50-BB00-3D794B6296D3}"/>
              </a:ext>
            </a:extLst>
          </p:cNvPr>
          <p:cNvSpPr txBox="1"/>
          <p:nvPr/>
        </p:nvSpPr>
        <p:spPr>
          <a:xfrm>
            <a:off x="11727350" y="2943831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V</a:t>
            </a:r>
            <a:r>
              <a:rPr lang="en-US" sz="2400" baseline="-25000" dirty="0"/>
              <a:t>0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DC8FA1B-7F91-7F24-7D43-4F0A787FF29B}"/>
              </a:ext>
            </a:extLst>
          </p:cNvPr>
          <p:cNvCxnSpPr>
            <a:cxnSpLocks/>
          </p:cNvCxnSpPr>
          <p:nvPr/>
        </p:nvCxnSpPr>
        <p:spPr>
          <a:xfrm>
            <a:off x="8849360" y="2440305"/>
            <a:ext cx="0" cy="61785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0D0DEB9-3628-7CFF-F655-88082CA839E7}"/>
              </a:ext>
            </a:extLst>
          </p:cNvPr>
          <p:cNvCxnSpPr>
            <a:cxnSpLocks/>
          </p:cNvCxnSpPr>
          <p:nvPr/>
        </p:nvCxnSpPr>
        <p:spPr>
          <a:xfrm>
            <a:off x="8849360" y="3058160"/>
            <a:ext cx="0" cy="915667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9FF0B85-24E6-8C6E-6CEF-720AA48B26A4}"/>
              </a:ext>
            </a:extLst>
          </p:cNvPr>
          <p:cNvCxnSpPr/>
          <p:nvPr/>
        </p:nvCxnSpPr>
        <p:spPr>
          <a:xfrm flipV="1">
            <a:off x="8935720" y="2006600"/>
            <a:ext cx="0" cy="1967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CD36DBE-9AD4-9BD7-3AD7-53B4228CCFDD}"/>
              </a:ext>
            </a:extLst>
          </p:cNvPr>
          <p:cNvSpPr txBox="1"/>
          <p:nvPr/>
        </p:nvSpPr>
        <p:spPr>
          <a:xfrm>
            <a:off x="8707334" y="1778001"/>
            <a:ext cx="284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z</a:t>
            </a:r>
            <a:endParaRPr lang="en-US" i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7F6993-E848-DD0C-89FF-F638B4ACE422}"/>
              </a:ext>
            </a:extLst>
          </p:cNvPr>
          <p:cNvSpPr txBox="1"/>
          <p:nvPr/>
        </p:nvSpPr>
        <p:spPr>
          <a:xfrm>
            <a:off x="8528264" y="2541844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3058E4F-39F9-1EEE-007B-5FD3DDC9BF4B}"/>
              </a:ext>
            </a:extLst>
          </p:cNvPr>
          <p:cNvSpPr txBox="1"/>
          <p:nvPr/>
        </p:nvSpPr>
        <p:spPr>
          <a:xfrm>
            <a:off x="8525914" y="3293049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4EE11C-8255-5E4F-7021-63E58D60814F}"/>
              </a:ext>
            </a:extLst>
          </p:cNvPr>
          <p:cNvSpPr txBox="1"/>
          <p:nvPr/>
        </p:nvSpPr>
        <p:spPr>
          <a:xfrm>
            <a:off x="8974779" y="2510769"/>
            <a:ext cx="918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ym typeface="Symbol" panose="05050102010706020507" pitchFamily="18" charset="2"/>
              </a:rPr>
              <a:t>(</a:t>
            </a:r>
            <a:r>
              <a:rPr lang="en-US" sz="2000" i="1" dirty="0">
                <a:sym typeface="Symbol" panose="05050102010706020507" pitchFamily="18" charset="2"/>
              </a:rPr>
              <a:t></a:t>
            </a:r>
            <a:r>
              <a:rPr lang="en-US" sz="2000" baseline="-25000" dirty="0"/>
              <a:t>1</a:t>
            </a:r>
            <a:r>
              <a:rPr lang="en-US" sz="2000" dirty="0"/>
              <a:t>, </a:t>
            </a:r>
            <a:r>
              <a:rPr lang="en-US" sz="2000" i="1" dirty="0">
                <a:sym typeface="Symbol" panose="05050102010706020507" pitchFamily="18" charset="2"/>
              </a:rPr>
              <a:t></a:t>
            </a:r>
            <a:r>
              <a:rPr lang="en-US" sz="2000" baseline="-25000" dirty="0"/>
              <a:t>1</a:t>
            </a:r>
            <a:r>
              <a:rPr lang="en-US" sz="2000" dirty="0"/>
              <a:t>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E23AF6D-4CA9-D7AC-33DD-933C272DB89E}"/>
              </a:ext>
            </a:extLst>
          </p:cNvPr>
          <p:cNvSpPr txBox="1"/>
          <p:nvPr/>
        </p:nvSpPr>
        <p:spPr>
          <a:xfrm>
            <a:off x="8984739" y="3305817"/>
            <a:ext cx="918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ym typeface="Symbol" panose="05050102010706020507" pitchFamily="18" charset="2"/>
              </a:rPr>
              <a:t>(</a:t>
            </a:r>
            <a:r>
              <a:rPr lang="en-US" sz="2000" i="1" dirty="0">
                <a:sym typeface="Symbol" panose="05050102010706020507" pitchFamily="18" charset="2"/>
              </a:rPr>
              <a:t></a:t>
            </a:r>
            <a:r>
              <a:rPr lang="en-US" sz="2000" baseline="-25000" dirty="0"/>
              <a:t>2</a:t>
            </a:r>
            <a:r>
              <a:rPr lang="en-US" sz="2000" dirty="0"/>
              <a:t>, </a:t>
            </a:r>
            <a:r>
              <a:rPr lang="en-US" sz="2000" i="1" dirty="0">
                <a:sym typeface="Symbol" panose="05050102010706020507" pitchFamily="18" charset="2"/>
              </a:rPr>
              <a:t></a:t>
            </a:r>
            <a:r>
              <a:rPr lang="en-US" sz="2000" baseline="-25000" dirty="0"/>
              <a:t>2</a:t>
            </a:r>
            <a:r>
              <a:rPr lang="en-US" sz="2000" dirty="0"/>
              <a:t>)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B821485-C499-BD7D-8AE0-23A358A426D9}"/>
              </a:ext>
            </a:extLst>
          </p:cNvPr>
          <p:cNvCxnSpPr>
            <a:cxnSpLocks/>
          </p:cNvCxnSpPr>
          <p:nvPr/>
        </p:nvCxnSpPr>
        <p:spPr>
          <a:xfrm>
            <a:off x="10534904" y="2628364"/>
            <a:ext cx="0" cy="351095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E87885B5-DF01-646D-E4ED-ACAD07D696CC}"/>
              </a:ext>
            </a:extLst>
          </p:cNvPr>
          <p:cNvSpPr txBox="1"/>
          <p:nvPr/>
        </p:nvSpPr>
        <p:spPr>
          <a:xfrm>
            <a:off x="10487420" y="2538065"/>
            <a:ext cx="13516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</a:t>
            </a:r>
            <a:r>
              <a:rPr lang="en-US" sz="2000" b="1" dirty="0"/>
              <a:t>E</a:t>
            </a:r>
            <a:r>
              <a:rPr lang="en-US" sz="2000" baseline="-25000" dirty="0"/>
              <a:t>1</a:t>
            </a:r>
            <a:r>
              <a:rPr lang="en-US" sz="2000" dirty="0"/>
              <a:t>, </a:t>
            </a:r>
            <a:r>
              <a:rPr lang="en-US" sz="2000" b="1" dirty="0"/>
              <a:t>D</a:t>
            </a:r>
            <a:r>
              <a:rPr lang="en-US" sz="2000" baseline="-25000" dirty="0"/>
              <a:t>1</a:t>
            </a:r>
            <a:r>
              <a:rPr lang="en-US" sz="2000" dirty="0"/>
              <a:t>, </a:t>
            </a:r>
            <a:r>
              <a:rPr lang="en-US" sz="2000" b="1" dirty="0"/>
              <a:t>J</a:t>
            </a:r>
            <a:r>
              <a:rPr lang="en-US" sz="2000" baseline="-25000" dirty="0"/>
              <a:t>1</a:t>
            </a:r>
            <a:r>
              <a:rPr lang="en-US" sz="2000" dirty="0"/>
              <a:t>)</a:t>
            </a:r>
            <a:endParaRPr lang="en-US" dirty="0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524CE12-892A-68A6-0225-5A00C7A33948}"/>
              </a:ext>
            </a:extLst>
          </p:cNvPr>
          <p:cNvCxnSpPr>
            <a:cxnSpLocks/>
          </p:cNvCxnSpPr>
          <p:nvPr/>
        </p:nvCxnSpPr>
        <p:spPr>
          <a:xfrm>
            <a:off x="10534904" y="3342064"/>
            <a:ext cx="0" cy="351095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2C405A28-6BC6-F666-C8A5-34B9E00D2ED7}"/>
              </a:ext>
            </a:extLst>
          </p:cNvPr>
          <p:cNvSpPr txBox="1"/>
          <p:nvPr/>
        </p:nvSpPr>
        <p:spPr>
          <a:xfrm>
            <a:off x="10487420" y="3270287"/>
            <a:ext cx="13516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</a:t>
            </a:r>
            <a:r>
              <a:rPr lang="en-US" sz="2000" b="1" dirty="0"/>
              <a:t>E</a:t>
            </a:r>
            <a:r>
              <a:rPr lang="en-US" sz="2000" baseline="-25000" dirty="0"/>
              <a:t>2</a:t>
            </a:r>
            <a:r>
              <a:rPr lang="en-US" sz="2000" dirty="0"/>
              <a:t>, </a:t>
            </a:r>
            <a:r>
              <a:rPr lang="en-US" sz="2000" b="1" dirty="0"/>
              <a:t>D</a:t>
            </a:r>
            <a:r>
              <a:rPr lang="en-US" sz="2000" baseline="-25000" dirty="0"/>
              <a:t>2</a:t>
            </a:r>
            <a:r>
              <a:rPr lang="en-US" sz="2000" dirty="0"/>
              <a:t>, </a:t>
            </a:r>
            <a:r>
              <a:rPr lang="en-US" sz="2000" b="1" dirty="0"/>
              <a:t>J</a:t>
            </a:r>
            <a:r>
              <a:rPr lang="en-US" sz="2000" baseline="-25000" dirty="0"/>
              <a:t>2</a:t>
            </a:r>
            <a:r>
              <a:rPr lang="en-US" sz="2000" dirty="0"/>
              <a:t>)</a:t>
            </a:r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308F9B6-C595-4B9B-26B0-5E2AEC7B96E8}"/>
              </a:ext>
            </a:extLst>
          </p:cNvPr>
          <p:cNvSpPr txBox="1"/>
          <p:nvPr/>
        </p:nvSpPr>
        <p:spPr>
          <a:xfrm>
            <a:off x="9836230" y="2170985"/>
            <a:ext cx="5421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</a:t>
            </a:r>
            <a:r>
              <a:rPr lang="en-US" sz="2000" baseline="-25000" dirty="0">
                <a:sym typeface="Symbol" panose="05050102010706020507" pitchFamily="18" charset="2"/>
              </a:rPr>
              <a:t>s</a:t>
            </a:r>
            <a:r>
              <a:rPr lang="en-US" sz="2000" baseline="-25000" dirty="0"/>
              <a:t>1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8031442-0D7E-4848-1BEB-A535EA13BB8F}"/>
              </a:ext>
            </a:extLst>
          </p:cNvPr>
          <p:cNvSpPr txBox="1"/>
          <p:nvPr/>
        </p:nvSpPr>
        <p:spPr>
          <a:xfrm>
            <a:off x="9836230" y="2779404"/>
            <a:ext cx="590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</a:t>
            </a:r>
            <a:r>
              <a:rPr lang="en-US" sz="2000" baseline="-25000" dirty="0" err="1">
                <a:sym typeface="Symbol" panose="05050102010706020507" pitchFamily="18" charset="2"/>
              </a:rPr>
              <a:t>s</a:t>
            </a:r>
            <a:r>
              <a:rPr lang="en-US" sz="2000" baseline="-25000" dirty="0" err="1"/>
              <a:t>m</a:t>
            </a:r>
            <a:endParaRPr lang="en-US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85AD91F-5AB4-4BD8-854A-DAEEC239DF4A}"/>
              </a:ext>
            </a:extLst>
          </p:cNvPr>
          <p:cNvSpPr txBox="1"/>
          <p:nvPr/>
        </p:nvSpPr>
        <p:spPr>
          <a:xfrm>
            <a:off x="9860275" y="3729160"/>
            <a:ext cx="5421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</a:t>
            </a:r>
            <a:r>
              <a:rPr lang="en-US" sz="2000" baseline="-25000" dirty="0">
                <a:sym typeface="Symbol" panose="05050102010706020507" pitchFamily="18" charset="2"/>
              </a:rPr>
              <a:t>s</a:t>
            </a:r>
            <a:r>
              <a:rPr lang="en-US" sz="2000" baseline="-25000" dirty="0"/>
              <a:t>2</a:t>
            </a:r>
            <a:endParaRPr lang="en-US" dirty="0"/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E72D916E-31BA-295C-A2F8-057F2112EE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659827"/>
              </p:ext>
            </p:extLst>
          </p:nvPr>
        </p:nvGraphicFramePr>
        <p:xfrm>
          <a:off x="1149388" y="2151690"/>
          <a:ext cx="2730500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0514" imgH="570364" progId="Equation.DSMT4">
                  <p:embed/>
                </p:oleObj>
              </mc:Choice>
              <mc:Fallback>
                <p:oleObj name="Equation" r:id="rId2" imgW="1820514" imgH="570364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BD6551A3-4188-83FB-8FFE-9D96920BA2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49388" y="2151690"/>
                        <a:ext cx="2730500" cy="855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9B2BF2EE-AB67-AC49-609E-DF14A29DD3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9023200"/>
              </p:ext>
            </p:extLst>
          </p:nvPr>
        </p:nvGraphicFramePr>
        <p:xfrm>
          <a:off x="4740749" y="2134551"/>
          <a:ext cx="2779713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53657" imgH="570364" progId="Equation.DSMT4">
                  <p:embed/>
                </p:oleObj>
              </mc:Choice>
              <mc:Fallback>
                <p:oleObj name="Equation" r:id="rId4" imgW="1853657" imgH="570364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BD55DC58-0B4A-D0BD-DA94-9533440458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40749" y="2134551"/>
                        <a:ext cx="2779713" cy="855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797C04AB-2A4B-4854-E1EE-FB99EC8FAB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78975"/>
              </p:ext>
            </p:extLst>
          </p:nvPr>
        </p:nvGraphicFramePr>
        <p:xfrm>
          <a:off x="1149388" y="3405496"/>
          <a:ext cx="2278063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19857" imgH="335368" progId="Equation.DSMT4">
                  <p:embed/>
                </p:oleObj>
              </mc:Choice>
              <mc:Fallback>
                <p:oleObj name="Equation" r:id="rId6" imgW="1519857" imgH="335368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8679F20A-742C-78BC-1441-C5A71EA46C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49388" y="3405496"/>
                        <a:ext cx="2278063" cy="503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579044A2-69CA-0D35-9CB1-91FBABF769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925525"/>
              </p:ext>
            </p:extLst>
          </p:nvPr>
        </p:nvGraphicFramePr>
        <p:xfrm>
          <a:off x="1149388" y="4324016"/>
          <a:ext cx="7588250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60982" imgH="637437" progId="Equation.DSMT4">
                  <p:embed/>
                </p:oleObj>
              </mc:Choice>
              <mc:Fallback>
                <p:oleObj name="Equation" r:id="rId8" imgW="5060982" imgH="637437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797C04AB-2A4B-4854-E1EE-FB99EC8FAB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49388" y="4324016"/>
                        <a:ext cx="7588250" cy="958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6155626D-416E-1862-3A8D-E12E212C8C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179231"/>
              </p:ext>
            </p:extLst>
          </p:nvPr>
        </p:nvGraphicFramePr>
        <p:xfrm>
          <a:off x="1149388" y="5623541"/>
          <a:ext cx="22272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6240" imgH="302069" progId="Equation.DSMT4">
                  <p:embed/>
                </p:oleObj>
              </mc:Choice>
              <mc:Fallback>
                <p:oleObj name="Equation" r:id="rId10" imgW="1486240" imgH="302069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797C04AB-2A4B-4854-E1EE-FB99EC8FAB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49388" y="5623541"/>
                        <a:ext cx="2227263" cy="452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21131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3B4EC-2291-A386-EBFC-4294B63AF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Constant of a Two-Conductor System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7E0D2-8809-E0C2-53E3-5F21DBC5C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C82DA-68F8-1F04-2323-A3DF90AFA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1E159-0DDF-9DFF-D6F0-57F014CEC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29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515DBC8-3430-D945-EA7C-777446DCB551}"/>
              </a:ext>
            </a:extLst>
          </p:cNvPr>
          <p:cNvSpPr/>
          <p:nvPr/>
        </p:nvSpPr>
        <p:spPr>
          <a:xfrm>
            <a:off x="9083040" y="2357120"/>
            <a:ext cx="944880" cy="955040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E3D0EBC-60F9-66EE-5A54-767AC2401060}"/>
              </a:ext>
            </a:extLst>
          </p:cNvPr>
          <p:cNvSpPr/>
          <p:nvPr/>
        </p:nvSpPr>
        <p:spPr>
          <a:xfrm>
            <a:off x="10843260" y="2357120"/>
            <a:ext cx="944880" cy="955040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4AE610-CDBB-8C9A-579C-3A6B8BFFFC93}"/>
              </a:ext>
            </a:extLst>
          </p:cNvPr>
          <p:cNvSpPr txBox="1"/>
          <p:nvPr/>
        </p:nvSpPr>
        <p:spPr>
          <a:xfrm>
            <a:off x="9298037" y="2612618"/>
            <a:ext cx="514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+</a:t>
            </a:r>
            <a:r>
              <a:rPr lang="en-US" sz="2000" i="1" dirty="0"/>
              <a:t>Q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7AF815-399B-EBDD-2E62-A2F9E2190211}"/>
              </a:ext>
            </a:extLst>
          </p:cNvPr>
          <p:cNvSpPr txBox="1"/>
          <p:nvPr/>
        </p:nvSpPr>
        <p:spPr>
          <a:xfrm>
            <a:off x="11087913" y="2612618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-</a:t>
            </a:r>
            <a:r>
              <a:rPr lang="en-US" sz="2000" i="1" dirty="0"/>
              <a:t>Q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A4776FB-5FC9-0C80-B6EC-057AC5CE6E1F}"/>
              </a:ext>
            </a:extLst>
          </p:cNvPr>
          <p:cNvSpPr/>
          <p:nvPr/>
        </p:nvSpPr>
        <p:spPr>
          <a:xfrm>
            <a:off x="8789213" y="2052320"/>
            <a:ext cx="1554480" cy="155448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EE98722-059E-429A-BC11-5DA86453C318}"/>
              </a:ext>
            </a:extLst>
          </p:cNvPr>
          <p:cNvSpPr/>
          <p:nvPr/>
        </p:nvSpPr>
        <p:spPr>
          <a:xfrm>
            <a:off x="9895840" y="2343973"/>
            <a:ext cx="1158240" cy="165547"/>
          </a:xfrm>
          <a:custGeom>
            <a:avLst/>
            <a:gdLst>
              <a:gd name="csX0" fmla="*/ 0 w 1158240"/>
              <a:gd name="csY0" fmla="*/ 165547 h 165547"/>
              <a:gd name="csX1" fmla="*/ 609600 w 1158240"/>
              <a:gd name="csY1" fmla="*/ 2987 h 165547"/>
              <a:gd name="csX2" fmla="*/ 1158240 w 1158240"/>
              <a:gd name="csY2" fmla="*/ 94427 h 16554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1158240" h="165547">
                <a:moveTo>
                  <a:pt x="0" y="165547"/>
                </a:moveTo>
                <a:cubicBezTo>
                  <a:pt x="208280" y="90193"/>
                  <a:pt x="416560" y="14840"/>
                  <a:pt x="609600" y="2987"/>
                </a:cubicBezTo>
                <a:cubicBezTo>
                  <a:pt x="802640" y="-8866"/>
                  <a:pt x="941493" y="13147"/>
                  <a:pt x="1158240" y="94427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A9947C3-CD28-E297-157E-E83517521175}"/>
              </a:ext>
            </a:extLst>
          </p:cNvPr>
          <p:cNvCxnSpPr>
            <a:cxnSpLocks/>
          </p:cNvCxnSpPr>
          <p:nvPr/>
        </p:nvCxnSpPr>
        <p:spPr>
          <a:xfrm flipH="1">
            <a:off x="10570210" y="2343973"/>
            <a:ext cx="77470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9C02DA69-3A6B-8051-688D-8CD7BDF9E2EB}"/>
              </a:ext>
            </a:extLst>
          </p:cNvPr>
          <p:cNvSpPr txBox="1"/>
          <p:nvPr/>
        </p:nvSpPr>
        <p:spPr>
          <a:xfrm>
            <a:off x="9582934" y="1737235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534A0A-B2BE-CFB2-ABEC-04F6CDFCD09C}"/>
              </a:ext>
            </a:extLst>
          </p:cNvPr>
          <p:cNvSpPr txBox="1"/>
          <p:nvPr/>
        </p:nvSpPr>
        <p:spPr>
          <a:xfrm>
            <a:off x="10459426" y="196209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C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2900066F-730F-42DD-4F27-F420063AEF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816291"/>
              </p:ext>
            </p:extLst>
          </p:nvPr>
        </p:nvGraphicFramePr>
        <p:xfrm>
          <a:off x="924142" y="1857575"/>
          <a:ext cx="1773545" cy="905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85303" imgH="503290" progId="Equation.DSMT4">
                  <p:embed/>
                </p:oleObj>
              </mc:Choice>
              <mc:Fallback>
                <p:oleObj name="Equation" r:id="rId2" imgW="985303" imgH="50329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24142" y="1857575"/>
                        <a:ext cx="1773545" cy="9059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A3681DC-1723-9A42-3F8B-96E8BCE4B5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354428"/>
              </p:ext>
            </p:extLst>
          </p:nvPr>
        </p:nvGraphicFramePr>
        <p:xfrm>
          <a:off x="6128583" y="1857575"/>
          <a:ext cx="2074392" cy="905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2440" imgH="503290" progId="Equation.DSMT4">
                  <p:embed/>
                </p:oleObj>
              </mc:Choice>
              <mc:Fallback>
                <p:oleObj name="Equation" r:id="rId4" imgW="1152440" imgH="50329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2900066F-730F-42DD-4F27-F420063AEF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28583" y="1857575"/>
                        <a:ext cx="2074392" cy="9059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C063C412-2285-A33F-8509-F8C3EA3C34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7008304"/>
              </p:ext>
            </p:extLst>
          </p:nvPr>
        </p:nvGraphicFramePr>
        <p:xfrm>
          <a:off x="3723042" y="1857575"/>
          <a:ext cx="1623548" cy="905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971" imgH="503290" progId="Equation.DSMT4">
                  <p:embed/>
                </p:oleObj>
              </mc:Choice>
              <mc:Fallback>
                <p:oleObj name="Equation" r:id="rId6" imgW="901971" imgH="50329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2900066F-730F-42DD-4F27-F420063AEF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23042" y="1857575"/>
                        <a:ext cx="1623548" cy="9059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B1481214-AC2B-DE51-D617-8BF87AE286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360885"/>
              </p:ext>
            </p:extLst>
          </p:nvPr>
        </p:nvGraphicFramePr>
        <p:xfrm>
          <a:off x="924142" y="2787203"/>
          <a:ext cx="4449631" cy="1751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72017" imgH="973281" progId="Equation.DSMT4">
                  <p:embed/>
                </p:oleObj>
              </mc:Choice>
              <mc:Fallback>
                <p:oleObj name="Equation" r:id="rId8" imgW="2472017" imgH="973281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2900066F-730F-42DD-4F27-F420063AEF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24142" y="2787203"/>
                        <a:ext cx="4449631" cy="17519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A0F58205-97D2-503F-5413-7E72979CA5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29871"/>
              </p:ext>
            </p:extLst>
          </p:nvPr>
        </p:nvGraphicFramePr>
        <p:xfrm>
          <a:off x="924142" y="4604444"/>
          <a:ext cx="4509288" cy="1751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05160" imgH="973281" progId="Equation.DSMT4">
                  <p:embed/>
                </p:oleObj>
              </mc:Choice>
              <mc:Fallback>
                <p:oleObj name="Equation" r:id="rId10" imgW="2505160" imgH="973281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B1481214-AC2B-DE51-D617-8BF87AE286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24142" y="4604444"/>
                        <a:ext cx="4509288" cy="17519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83D9D8F7-C39A-FD7B-D0C4-C926D081AA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193609"/>
              </p:ext>
            </p:extLst>
          </p:nvPr>
        </p:nvGraphicFramePr>
        <p:xfrm>
          <a:off x="8518662" y="4075698"/>
          <a:ext cx="2441449" cy="1811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01218" imgH="519939" progId="Equation.DSMT4">
                  <p:embed/>
                </p:oleObj>
              </mc:Choice>
              <mc:Fallback>
                <p:oleObj name="Equation" r:id="rId12" imgW="701218" imgH="51993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518662" y="4075698"/>
                        <a:ext cx="2441449" cy="1811754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0081A52-D819-2AEF-4383-CDD4B319F100}"/>
              </a:ext>
            </a:extLst>
          </p:cNvPr>
          <p:cNvSpPr txBox="1"/>
          <p:nvPr/>
        </p:nvSpPr>
        <p:spPr>
          <a:xfrm>
            <a:off x="10195748" y="3145731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ym typeface="Symbol" panose="05050102010706020507" pitchFamily="18" charset="2"/>
              </a:rPr>
              <a:t>(</a:t>
            </a:r>
            <a:r>
              <a:rPr lang="en-US" sz="2000" i="1" dirty="0">
                <a:sym typeface="Symbol" panose="05050102010706020507" pitchFamily="18" charset="2"/>
              </a:rPr>
              <a:t></a:t>
            </a:r>
            <a:r>
              <a:rPr lang="en-US" sz="2000" dirty="0">
                <a:sym typeface="Symbol" panose="05050102010706020507" pitchFamily="18" charset="2"/>
              </a:rPr>
              <a:t>, </a:t>
            </a:r>
            <a:r>
              <a:rPr lang="en-US" sz="2000" i="1" dirty="0">
                <a:sym typeface="Symbol" panose="05050102010706020507" pitchFamily="18" charset="2"/>
              </a:rPr>
              <a:t></a:t>
            </a:r>
            <a:r>
              <a:rPr lang="en-US" sz="2000" dirty="0">
                <a:sym typeface="Symbol" panose="05050102010706020507" pitchFamily="18" charset="2"/>
              </a:rPr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6569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29D16-3132-5AC8-92D6-01B0A894F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Electric Currents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BC226-3002-00E7-25D4-3967B56A1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There are several types of electric currents caused by the motion of free charges:</a:t>
            </a:r>
          </a:p>
          <a:p>
            <a:pPr lvl="1"/>
            <a:r>
              <a:rPr lang="en-US" sz="2800" i="1" dirty="0"/>
              <a:t>Conduction currents</a:t>
            </a:r>
            <a:r>
              <a:rPr lang="en-US" sz="2800" dirty="0"/>
              <a:t> in conductors and semiconductors are caused by drift motion of conduction electrons and/or holes.</a:t>
            </a:r>
          </a:p>
          <a:p>
            <a:pPr lvl="1"/>
            <a:r>
              <a:rPr lang="en-US" sz="2800" i="1" dirty="0"/>
              <a:t>Electrolytic currents</a:t>
            </a:r>
            <a:r>
              <a:rPr lang="en-US" sz="2800" dirty="0"/>
              <a:t> are the result of migration of positive and negative ions.</a:t>
            </a:r>
          </a:p>
          <a:p>
            <a:pPr lvl="1"/>
            <a:r>
              <a:rPr lang="en-US" sz="2800" i="1" dirty="0"/>
              <a:t>Convection currents</a:t>
            </a:r>
            <a:r>
              <a:rPr lang="en-US" sz="2800" dirty="0"/>
              <a:t> result from motion of electrons and/or ions in a vacuum.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9053DC-B5F5-257C-E419-1BCFBD7D6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D4D09-8F0B-DF02-2135-BB98BED67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F933A-62C9-39FE-79FF-EE06F4E1E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832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87F6D-A6E8-D163-D9CF-219C282E2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 for Determining Resistance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06738-F9B4-7A82-EC25-09B2434B2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63676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Choose an appropriate coordinate system for the given geometry.</a:t>
            </a:r>
          </a:p>
          <a:p>
            <a:r>
              <a:rPr lang="en-US" sz="2400" dirty="0"/>
              <a:t>Assume a potential difference </a:t>
            </a:r>
            <a:r>
              <a:rPr lang="en-US" sz="2400" i="1" dirty="0"/>
              <a:t>V</a:t>
            </a:r>
            <a:r>
              <a:rPr lang="en-US" sz="2400" baseline="-25000" dirty="0"/>
              <a:t>0</a:t>
            </a:r>
            <a:r>
              <a:rPr lang="en-US" sz="2400" dirty="0"/>
              <a:t> between conductor terminals.</a:t>
            </a:r>
          </a:p>
          <a:p>
            <a:r>
              <a:rPr lang="en-US" sz="2400" dirty="0"/>
              <a:t>Find the potential distribution </a:t>
            </a:r>
            <a:r>
              <a:rPr lang="en-US" sz="2400" i="1" dirty="0"/>
              <a:t>V</a:t>
            </a:r>
            <a:r>
              <a:rPr lang="en-US" sz="2400" dirty="0"/>
              <a:t> inside the conductor by solving Laplace's equation, ∇</a:t>
            </a:r>
            <a:r>
              <a:rPr lang="en-US" sz="2400" baseline="30000" dirty="0"/>
              <a:t>2</a:t>
            </a:r>
            <a:r>
              <a:rPr lang="en-US" sz="2400" i="1" dirty="0"/>
              <a:t>V </a:t>
            </a:r>
            <a:r>
              <a:rPr lang="en-US" sz="2400" dirty="0"/>
              <a:t>= 0, with the applied voltages as boundary conditions.</a:t>
            </a:r>
          </a:p>
          <a:p>
            <a:r>
              <a:rPr lang="en-US" sz="2400" dirty="0"/>
              <a:t>Compute </a:t>
            </a:r>
            <a:r>
              <a:rPr lang="en-US" sz="2400" b="1" dirty="0"/>
              <a:t>E</a:t>
            </a:r>
            <a:r>
              <a:rPr lang="en-US" sz="2400" dirty="0"/>
              <a:t> = −∇</a:t>
            </a:r>
            <a:r>
              <a:rPr lang="en-US" sz="2400" i="1" dirty="0"/>
              <a:t>V</a:t>
            </a:r>
            <a:r>
              <a:rPr lang="en-US" sz="2400" dirty="0"/>
              <a:t>.</a:t>
            </a:r>
          </a:p>
          <a:p>
            <a:r>
              <a:rPr lang="en-US" sz="2400" dirty="0"/>
              <a:t>Find current density using the constitutive relation </a:t>
            </a:r>
            <a:r>
              <a:rPr lang="en-US" sz="2400" b="1" dirty="0"/>
              <a:t>J </a:t>
            </a:r>
            <a:r>
              <a:rPr lang="en-US" sz="2400" dirty="0"/>
              <a:t>= </a:t>
            </a:r>
            <a:r>
              <a:rPr lang="en-US" sz="2400" i="1" dirty="0" err="1"/>
              <a:t>σ</a:t>
            </a:r>
            <a:r>
              <a:rPr lang="en-US" sz="2400" b="1" dirty="0" err="1"/>
              <a:t>E</a:t>
            </a:r>
            <a:r>
              <a:rPr lang="en-US" sz="2400" dirty="0"/>
              <a:t>.</a:t>
            </a:r>
          </a:p>
          <a:p>
            <a:r>
              <a:rPr lang="en-US" sz="2400" dirty="0"/>
              <a:t>Find total current by integrating the current density over any cross-section:</a:t>
            </a:r>
          </a:p>
          <a:p>
            <a:r>
              <a:rPr lang="en-US" sz="2400" dirty="0"/>
              <a:t>Calculate resistance by applying Ohm's law: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065DC-A0EA-41F2-1F99-8829BFC9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44A24-C016-D7D9-CCF4-A9FE0D6DD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25F1AE-E129-FA0C-15B4-85FB8E2C3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30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E262D28-D8F6-354D-4449-072E88F33E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002255"/>
              </p:ext>
            </p:extLst>
          </p:nvPr>
        </p:nvGraphicFramePr>
        <p:xfrm>
          <a:off x="10474960" y="4389120"/>
          <a:ext cx="1432784" cy="830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8354" imgH="503290" progId="Equation.DSMT4">
                  <p:embed/>
                </p:oleObj>
              </mc:Choice>
              <mc:Fallback>
                <p:oleObj name="Equation" r:id="rId2" imgW="868354" imgH="50329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474960" y="4389120"/>
                        <a:ext cx="1432784" cy="8304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BC250FD-16C2-E6D8-9D4C-F7A3015677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251657"/>
              </p:ext>
            </p:extLst>
          </p:nvPr>
        </p:nvGraphicFramePr>
        <p:xfrm>
          <a:off x="7038975" y="5009200"/>
          <a:ext cx="992168" cy="857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1314" imgH="519939" progId="Equation.DSMT4">
                  <p:embed/>
                </p:oleObj>
              </mc:Choice>
              <mc:Fallback>
                <p:oleObj name="Equation" r:id="rId4" imgW="601314" imgH="51993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38975" y="5009200"/>
                        <a:ext cx="992168" cy="8578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61268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55C78-7FCA-2C75-540F-8E2FAF227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Resistance Calculation (example)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62227-B0EC-1DA9-D271-091276992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8168637" cy="1275425"/>
          </a:xfrm>
        </p:spPr>
        <p:txBody>
          <a:bodyPr/>
          <a:lstStyle/>
          <a:p>
            <a:r>
              <a:rPr lang="en-US" dirty="0"/>
              <a:t>A conducting material of uniform thickness </a:t>
            </a:r>
            <a:r>
              <a:rPr lang="en-US" i="1" dirty="0"/>
              <a:t>h</a:t>
            </a:r>
            <a:r>
              <a:rPr lang="en-US" dirty="0"/>
              <a:t> and conductivity </a:t>
            </a:r>
            <a:r>
              <a:rPr lang="en-US" i="1" dirty="0">
                <a:sym typeface="Symbol" panose="05050102010706020507" pitchFamily="18" charset="2"/>
              </a:rPr>
              <a:t></a:t>
            </a:r>
            <a:r>
              <a:rPr lang="en-US" dirty="0"/>
              <a:t> has the shape of a quarter of a flat circular washer, with inner radius </a:t>
            </a:r>
            <a:r>
              <a:rPr lang="en-US" i="1" dirty="0"/>
              <a:t>a</a:t>
            </a:r>
            <a:r>
              <a:rPr lang="en-US" dirty="0"/>
              <a:t> and outer radius </a:t>
            </a:r>
            <a:r>
              <a:rPr lang="en-US" i="1" dirty="0"/>
              <a:t>b</a:t>
            </a:r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FE2BE-3519-40FD-ADBE-16B02B2A4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031D3-CAD2-79BF-0533-93F22A496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7F1B5-FBA5-5ECF-8487-E627E7458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31</a:t>
            </a:fld>
            <a:endParaRPr lang="en-US"/>
          </a:p>
        </p:txBody>
      </p:sp>
      <p:sp>
        <p:nvSpPr>
          <p:cNvPr id="7" name="Block Arc 6">
            <a:extLst>
              <a:ext uri="{FF2B5EF4-FFF2-40B4-BE49-F238E27FC236}">
                <a16:creationId xmlns:a16="http://schemas.microsoft.com/office/drawing/2014/main" id="{967D6748-E68A-F865-6D00-ED1868BC8A7B}"/>
              </a:ext>
            </a:extLst>
          </p:cNvPr>
          <p:cNvSpPr/>
          <p:nvPr/>
        </p:nvSpPr>
        <p:spPr>
          <a:xfrm>
            <a:off x="8890000" y="1870075"/>
            <a:ext cx="2743200" cy="2743200"/>
          </a:xfrm>
          <a:prstGeom prst="blockArc">
            <a:avLst>
              <a:gd name="adj1" fmla="val 16200263"/>
              <a:gd name="adj2" fmla="val 21592799"/>
              <a:gd name="adj3" fmla="val 17822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8CDEF48-6F7B-2048-70F2-9660327EDE2E}"/>
              </a:ext>
            </a:extLst>
          </p:cNvPr>
          <p:cNvCxnSpPr>
            <a:cxnSpLocks/>
          </p:cNvCxnSpPr>
          <p:nvPr/>
        </p:nvCxnSpPr>
        <p:spPr>
          <a:xfrm>
            <a:off x="10261600" y="3207730"/>
            <a:ext cx="16408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00A8FD5-EB90-D66A-C965-A95F7F6D0448}"/>
              </a:ext>
            </a:extLst>
          </p:cNvPr>
          <p:cNvCxnSpPr>
            <a:cxnSpLocks/>
          </p:cNvCxnSpPr>
          <p:nvPr/>
        </p:nvCxnSpPr>
        <p:spPr>
          <a:xfrm flipV="1">
            <a:off x="10261600" y="1558000"/>
            <a:ext cx="0" cy="1649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FAA94A4-22C1-7EF0-AE2A-2000D293B843}"/>
              </a:ext>
            </a:extLst>
          </p:cNvPr>
          <p:cNvSpPr txBox="1"/>
          <p:nvPr/>
        </p:nvSpPr>
        <p:spPr>
          <a:xfrm>
            <a:off x="11795760" y="3101050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6AF772A-5393-DC0E-0954-3D1850F32A4F}"/>
              </a:ext>
            </a:extLst>
          </p:cNvPr>
          <p:cNvSpPr txBox="1"/>
          <p:nvPr/>
        </p:nvSpPr>
        <p:spPr>
          <a:xfrm>
            <a:off x="10064751" y="1298207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y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2C093A1-415C-AE9A-D901-106352AED585}"/>
              </a:ext>
            </a:extLst>
          </p:cNvPr>
          <p:cNvCxnSpPr>
            <a:cxnSpLocks/>
          </p:cNvCxnSpPr>
          <p:nvPr/>
        </p:nvCxnSpPr>
        <p:spPr>
          <a:xfrm flipV="1">
            <a:off x="10261599" y="2859115"/>
            <a:ext cx="816293" cy="34861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DA0D21E-375B-5348-41C5-9CDA04473967}"/>
              </a:ext>
            </a:extLst>
          </p:cNvPr>
          <p:cNvCxnSpPr>
            <a:cxnSpLocks/>
          </p:cNvCxnSpPr>
          <p:nvPr/>
        </p:nvCxnSpPr>
        <p:spPr>
          <a:xfrm flipV="1">
            <a:off x="10261598" y="2363896"/>
            <a:ext cx="1069342" cy="843833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75A61B1D-AE49-3C54-5CAC-9E771F3EFE99}"/>
              </a:ext>
            </a:extLst>
          </p:cNvPr>
          <p:cNvSpPr txBox="1"/>
          <p:nvPr/>
        </p:nvSpPr>
        <p:spPr>
          <a:xfrm>
            <a:off x="10672973" y="285911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E0E4FD6-C696-F307-43D5-CA47742826F0}"/>
              </a:ext>
            </a:extLst>
          </p:cNvPr>
          <p:cNvSpPr txBox="1"/>
          <p:nvPr/>
        </p:nvSpPr>
        <p:spPr>
          <a:xfrm>
            <a:off x="10669745" y="246918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6403D3F-EC0E-D1BB-EAC1-609749B61700}"/>
              </a:ext>
            </a:extLst>
          </p:cNvPr>
          <p:cNvSpPr txBox="1"/>
          <p:nvPr/>
        </p:nvSpPr>
        <p:spPr>
          <a:xfrm>
            <a:off x="10581323" y="201802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</a:t>
            </a:r>
            <a:endParaRPr lang="en-US" i="1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21CD9FF-E2FA-3815-A185-7CA3FD6E418D}"/>
              </a:ext>
            </a:extLst>
          </p:cNvPr>
          <p:cNvCxnSpPr>
            <a:cxnSpLocks/>
          </p:cNvCxnSpPr>
          <p:nvPr/>
        </p:nvCxnSpPr>
        <p:spPr>
          <a:xfrm>
            <a:off x="11145995" y="3207729"/>
            <a:ext cx="48720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9F2AF92-49E5-6CC6-7BEE-4316FAD7A867}"/>
              </a:ext>
            </a:extLst>
          </p:cNvPr>
          <p:cNvCxnSpPr>
            <a:cxnSpLocks/>
          </p:cNvCxnSpPr>
          <p:nvPr/>
        </p:nvCxnSpPr>
        <p:spPr>
          <a:xfrm rot="5400000">
            <a:off x="10017995" y="2095769"/>
            <a:ext cx="48720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9F3FAC08-BDA7-A68D-976F-4C6C0FA7C03C}"/>
              </a:ext>
            </a:extLst>
          </p:cNvPr>
          <p:cNvSpPr txBox="1"/>
          <p:nvPr/>
        </p:nvSpPr>
        <p:spPr>
          <a:xfrm>
            <a:off x="11047363" y="3184273"/>
            <a:ext cx="707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V </a:t>
            </a:r>
            <a:r>
              <a:rPr lang="en-US" dirty="0"/>
              <a:t>= 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4F81827-B52B-1AD7-1FDA-37126A782A7A}"/>
              </a:ext>
            </a:extLst>
          </p:cNvPr>
          <p:cNvSpPr txBox="1"/>
          <p:nvPr/>
        </p:nvSpPr>
        <p:spPr>
          <a:xfrm>
            <a:off x="9518867" y="1904871"/>
            <a:ext cx="784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V </a:t>
            </a:r>
            <a:r>
              <a:rPr lang="en-US" dirty="0"/>
              <a:t>= 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</a:p>
        </p:txBody>
      </p:sp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B3D73EFC-4FC7-7BFB-BD66-6CCD82A260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513155"/>
              </p:ext>
            </p:extLst>
          </p:nvPr>
        </p:nvGraphicFramePr>
        <p:xfrm>
          <a:off x="1114108" y="3184273"/>
          <a:ext cx="2360612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69669" imgH="335368" progId="Equation.DSMT4">
                  <p:embed/>
                </p:oleObj>
              </mc:Choice>
              <mc:Fallback>
                <p:oleObj name="Equation" r:id="rId2" imgW="1469669" imgH="33536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14108" y="3184273"/>
                        <a:ext cx="2360612" cy="538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90197C51-C2DE-788F-FD27-8829E12137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270692"/>
              </p:ext>
            </p:extLst>
          </p:nvPr>
        </p:nvGraphicFramePr>
        <p:xfrm>
          <a:off x="10343865" y="3689390"/>
          <a:ext cx="1411384" cy="4359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85680" imgH="335368" progId="Equation.DSMT4">
                  <p:embed/>
                </p:oleObj>
              </mc:Choice>
              <mc:Fallback>
                <p:oleObj name="Equation" r:id="rId4" imgW="1085680" imgH="335368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B3D73EFC-4FC7-7BFB-BD66-6CCD82A260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343865" y="3689390"/>
                        <a:ext cx="1411384" cy="4359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6274D6B4-D7F5-55E7-3D4B-0A5D33A978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81062"/>
              </p:ext>
            </p:extLst>
          </p:nvPr>
        </p:nvGraphicFramePr>
        <p:xfrm>
          <a:off x="10342743" y="4126502"/>
          <a:ext cx="1606504" cy="7414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5772" imgH="570364" progId="Equation.DSMT4">
                  <p:embed/>
                </p:oleObj>
              </mc:Choice>
              <mc:Fallback>
                <p:oleObj name="Equation" r:id="rId6" imgW="1235772" imgH="570364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90197C51-C2DE-788F-FD27-8829E12137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342743" y="4126502"/>
                        <a:ext cx="1606504" cy="7414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F5B9E1F7-4953-228D-1409-8758053DFB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9795271"/>
              </p:ext>
            </p:extLst>
          </p:nvPr>
        </p:nvGraphicFramePr>
        <p:xfrm>
          <a:off x="4021138" y="3033713"/>
          <a:ext cx="2386012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86240" imgH="587013" progId="Equation.DSMT4">
                  <p:embed/>
                </p:oleObj>
              </mc:Choice>
              <mc:Fallback>
                <p:oleObj name="Equation" r:id="rId8" imgW="1486240" imgH="587013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B3D73EFC-4FC7-7BFB-BD66-6CCD82A260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021138" y="3033713"/>
                        <a:ext cx="2386012" cy="942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0E0A24E-2CF1-87B8-254F-212C3B3A55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449461"/>
              </p:ext>
            </p:extLst>
          </p:nvPr>
        </p:nvGraphicFramePr>
        <p:xfrm>
          <a:off x="6759499" y="3101050"/>
          <a:ext cx="2652712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53377" imgH="519939" progId="Equation.DSMT4">
                  <p:embed/>
                </p:oleObj>
              </mc:Choice>
              <mc:Fallback>
                <p:oleObj name="Equation" r:id="rId10" imgW="1653377" imgH="519939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F5B9E1F7-4953-228D-1409-8758053DFB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759499" y="3101050"/>
                        <a:ext cx="2652712" cy="836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49785B2-B40D-CADC-C7FD-ED47136923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401526"/>
              </p:ext>
            </p:extLst>
          </p:nvPr>
        </p:nvGraphicFramePr>
        <p:xfrm>
          <a:off x="1114108" y="4040995"/>
          <a:ext cx="3967163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72017" imgH="553714" progId="Equation.DSMT4">
                  <p:embed/>
                </p:oleObj>
              </mc:Choice>
              <mc:Fallback>
                <p:oleObj name="Equation" r:id="rId12" imgW="2472017" imgH="553714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FE4224E-A5EE-3878-5570-4EEC5ED4FF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14108" y="4040995"/>
                        <a:ext cx="3967163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9B459A2B-D1EC-86F0-042C-F9D0070B79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402344"/>
              </p:ext>
            </p:extLst>
          </p:nvPr>
        </p:nvGraphicFramePr>
        <p:xfrm>
          <a:off x="5923002" y="4070641"/>
          <a:ext cx="2492375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53000" imgH="519939" progId="Equation.DSMT4">
                  <p:embed/>
                </p:oleObj>
              </mc:Choice>
              <mc:Fallback>
                <p:oleObj name="Equation" r:id="rId14" imgW="1553000" imgH="519939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49785B2-B40D-CADC-C7FD-ED47136923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923002" y="4070641"/>
                        <a:ext cx="2492375" cy="836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EA89084-5836-822C-A8AD-D36A322BD3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550411"/>
              </p:ext>
            </p:extLst>
          </p:nvPr>
        </p:nvGraphicFramePr>
        <p:xfrm>
          <a:off x="1044614" y="4981734"/>
          <a:ext cx="7370763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593188" imgH="620788" progId="Equation.DSMT4">
                  <p:embed/>
                </p:oleObj>
              </mc:Choice>
              <mc:Fallback>
                <p:oleObj name="Equation" r:id="rId16" imgW="4593188" imgH="620788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9B459A2B-D1EC-86F0-042C-F9D0070B79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044614" y="4981734"/>
                        <a:ext cx="7370763" cy="998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CBB55CE3-FF9E-B4A0-3A74-506A695310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838788"/>
              </p:ext>
            </p:extLst>
          </p:nvPr>
        </p:nvGraphicFramePr>
        <p:xfrm>
          <a:off x="9289414" y="4985146"/>
          <a:ext cx="2760662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20137" imgH="822009" progId="Equation.DSMT4">
                  <p:embed/>
                </p:oleObj>
              </mc:Choice>
              <mc:Fallback>
                <p:oleObj name="Equation" r:id="rId18" imgW="1720137" imgH="822009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EA89084-5836-822C-A8AD-D36A322BD3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9289414" y="4985146"/>
                        <a:ext cx="2760662" cy="1323975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51627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0A112-9E7C-BEA6-B57F-CD0B8E994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Electrostatics Solutions vs Steady Current Solutions: Homogeneous Medium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6FA86-593D-D597-3944-54997EA88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7C6FC-56A9-AA8E-B6C9-D5AC45CA6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FD197-AC5A-A262-D481-0C497E97E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32</a:t>
            </a:fld>
            <a:endParaRPr lang="en-US"/>
          </a:p>
        </p:txBody>
      </p:sp>
      <p:sp>
        <p:nvSpPr>
          <p:cNvPr id="7" name="Cylinder 6">
            <a:extLst>
              <a:ext uri="{FF2B5EF4-FFF2-40B4-BE49-F238E27FC236}">
                <a16:creationId xmlns:a16="http://schemas.microsoft.com/office/drawing/2014/main" id="{8B520DDF-8F56-F6F3-EAE5-89990FD0907E}"/>
              </a:ext>
            </a:extLst>
          </p:cNvPr>
          <p:cNvSpPr/>
          <p:nvPr/>
        </p:nvSpPr>
        <p:spPr>
          <a:xfrm>
            <a:off x="10205720" y="2657125"/>
            <a:ext cx="1356360" cy="2440305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32C8AB-25B8-F286-19AD-AFDA3AA374B8}"/>
              </a:ext>
            </a:extLst>
          </p:cNvPr>
          <p:cNvSpPr txBox="1"/>
          <p:nvPr/>
        </p:nvSpPr>
        <p:spPr>
          <a:xfrm>
            <a:off x="10262576" y="4105927"/>
            <a:ext cx="1242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</a:t>
            </a:r>
            <a:r>
              <a:rPr lang="en-US" sz="2400" baseline="-25000" dirty="0">
                <a:sym typeface="Symbol" panose="05050102010706020507" pitchFamily="18" charset="2"/>
              </a:rPr>
              <a:t>0</a:t>
            </a:r>
            <a:r>
              <a:rPr lang="en-US" sz="2400" dirty="0">
                <a:sym typeface="Symbol" panose="05050102010706020507" pitchFamily="18" charset="2"/>
              </a:rPr>
              <a:t>, </a:t>
            </a:r>
            <a:r>
              <a:rPr lang="en-US" sz="2400" i="1" dirty="0">
                <a:sym typeface="Symbol" panose="05050102010706020507" pitchFamily="18" charset="2"/>
              </a:rPr>
              <a:t> </a:t>
            </a:r>
            <a:r>
              <a:rPr lang="en-US" sz="2400" dirty="0">
                <a:sym typeface="Symbol" panose="05050102010706020507" pitchFamily="18" charset="2"/>
              </a:rPr>
              <a:t>&gt; 0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47353F-A376-9E7F-6B39-DC65C887D483}"/>
              </a:ext>
            </a:extLst>
          </p:cNvPr>
          <p:cNvSpPr txBox="1"/>
          <p:nvPr/>
        </p:nvSpPr>
        <p:spPr>
          <a:xfrm>
            <a:off x="9824471" y="3635647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l</a:t>
            </a:r>
            <a:endParaRPr lang="en-US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E8CC49-2044-0AE4-81B7-C1768204CCCF}"/>
              </a:ext>
            </a:extLst>
          </p:cNvPr>
          <p:cNvSpPr txBox="1"/>
          <p:nvPr/>
        </p:nvSpPr>
        <p:spPr>
          <a:xfrm>
            <a:off x="10698593" y="255961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S</a:t>
            </a:r>
            <a:endParaRPr lang="en-US" i="1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79E4F31-7E55-3233-4F90-92C9D7BED3E8}"/>
              </a:ext>
            </a:extLst>
          </p:cNvPr>
          <p:cNvCxnSpPr>
            <a:cxnSpLocks/>
          </p:cNvCxnSpPr>
          <p:nvPr/>
        </p:nvCxnSpPr>
        <p:spPr>
          <a:xfrm>
            <a:off x="10093960" y="2800603"/>
            <a:ext cx="0" cy="213175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3B0E980-ADF4-151C-0971-392038E9FE61}"/>
              </a:ext>
            </a:extLst>
          </p:cNvPr>
          <p:cNvSpPr txBox="1"/>
          <p:nvPr/>
        </p:nvSpPr>
        <p:spPr>
          <a:xfrm>
            <a:off x="11565265" y="2578366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+</a:t>
            </a:r>
            <a:endParaRPr lang="en-US" baseline="-25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BCA300-6B1A-6A74-9D5D-0E909C738B06}"/>
              </a:ext>
            </a:extLst>
          </p:cNvPr>
          <p:cNvSpPr txBox="1"/>
          <p:nvPr/>
        </p:nvSpPr>
        <p:spPr>
          <a:xfrm>
            <a:off x="11618164" y="4570681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baseline="-25000" dirty="0">
                <a:sym typeface="Symbol" panose="05050102010706020507" pitchFamily="18" charset="2"/>
              </a:rPr>
              <a:t>-</a:t>
            </a:r>
            <a:endParaRPr lang="en-US" sz="28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684B3C-9BAC-59A6-62F7-0FA9059C8ECD}"/>
              </a:ext>
            </a:extLst>
          </p:cNvPr>
          <p:cNvSpPr txBox="1"/>
          <p:nvPr/>
        </p:nvSpPr>
        <p:spPr>
          <a:xfrm>
            <a:off x="11592516" y="3646444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sym typeface="Symbol" panose="05050102010706020507" pitchFamily="18" charset="2"/>
              </a:rPr>
              <a:t>0</a:t>
            </a:r>
            <a:endParaRPr lang="en-US" baseline="-25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37DB57-51CA-41D8-0A71-3D8566AFC4ED}"/>
              </a:ext>
            </a:extLst>
          </p:cNvPr>
          <p:cNvSpPr txBox="1"/>
          <p:nvPr/>
        </p:nvSpPr>
        <p:spPr>
          <a:xfrm>
            <a:off x="10093824" y="3196152"/>
            <a:ext cx="1561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ym typeface="Symbol" panose="05050102010706020507" pitchFamily="18" charset="2"/>
              </a:rPr>
              <a:t>Homogeneous medium</a:t>
            </a:r>
            <a:endParaRPr lang="en-US" sz="1200" dirty="0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8D0581F0-BC3C-A0C9-609F-3EE0320F97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7518428"/>
              </p:ext>
            </p:extLst>
          </p:nvPr>
        </p:nvGraphicFramePr>
        <p:xfrm>
          <a:off x="2471102" y="2545365"/>
          <a:ext cx="184467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4834" imgH="234520" progId="Equation.DSMT4">
                  <p:embed/>
                </p:oleObj>
              </mc:Choice>
              <mc:Fallback>
                <p:oleObj name="Equation" r:id="rId2" imgW="734834" imgH="234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71102" y="2545365"/>
                        <a:ext cx="1844675" cy="588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42B72656-6799-AFB3-A5E4-EECC35010B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178144"/>
              </p:ext>
            </p:extLst>
          </p:nvPr>
        </p:nvGraphicFramePr>
        <p:xfrm>
          <a:off x="2072639" y="3168410"/>
          <a:ext cx="2641600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52063" imgH="335368" progId="Equation.DSMT4">
                  <p:embed/>
                </p:oleObj>
              </mc:Choice>
              <mc:Fallback>
                <p:oleObj name="Equation" r:id="rId4" imgW="1052063" imgH="335368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8D0581F0-BC3C-A0C9-609F-3EE0320F97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72639" y="3168410"/>
                        <a:ext cx="2641600" cy="839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42B76DA7-8836-70B0-E0FB-6CEC9CEE1C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916432"/>
              </p:ext>
            </p:extLst>
          </p:nvPr>
        </p:nvGraphicFramePr>
        <p:xfrm>
          <a:off x="2471102" y="4042279"/>
          <a:ext cx="1844675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4834" imgH="234520" progId="Equation.DSMT4">
                  <p:embed/>
                </p:oleObj>
              </mc:Choice>
              <mc:Fallback>
                <p:oleObj name="Equation" r:id="rId6" imgW="734834" imgH="23452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42B72656-6799-AFB3-A5E4-EECC35010B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71102" y="4042279"/>
                        <a:ext cx="1844675" cy="588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B80609AA-5A92-AF5A-9F69-8C584F933F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148589"/>
              </p:ext>
            </p:extLst>
          </p:nvPr>
        </p:nvGraphicFramePr>
        <p:xfrm>
          <a:off x="1947227" y="4665323"/>
          <a:ext cx="289242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2440" imgH="335368" progId="Equation.DSMT4">
                  <p:embed/>
                </p:oleObj>
              </mc:Choice>
              <mc:Fallback>
                <p:oleObj name="Equation" r:id="rId8" imgW="1152440" imgH="335368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42B76DA7-8836-70B0-E0FB-6CEC9CEE1C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47227" y="4665323"/>
                        <a:ext cx="2892425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9E06A45F-95A0-93D5-D873-B30CBB078D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237326"/>
              </p:ext>
            </p:extLst>
          </p:nvPr>
        </p:nvGraphicFramePr>
        <p:xfrm>
          <a:off x="2512376" y="5539192"/>
          <a:ext cx="176212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01218" imgH="268294" progId="Equation.DSMT4">
                  <p:embed/>
                </p:oleObj>
              </mc:Choice>
              <mc:Fallback>
                <p:oleObj name="Equation" r:id="rId10" imgW="701218" imgH="268294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B80609AA-5A92-AF5A-9F69-8C584F933F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512376" y="5539192"/>
                        <a:ext cx="1762125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A90F1D08-E4B7-6A68-E8ED-115A5551D5A9}"/>
              </a:ext>
            </a:extLst>
          </p:cNvPr>
          <p:cNvSpPr/>
          <p:nvPr/>
        </p:nvSpPr>
        <p:spPr>
          <a:xfrm>
            <a:off x="1722120" y="2545365"/>
            <a:ext cx="3271509" cy="366692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AFBE79A-17C8-E3C7-611E-CCE8F8322FF0}"/>
              </a:ext>
            </a:extLst>
          </p:cNvPr>
          <p:cNvSpPr txBox="1"/>
          <p:nvPr/>
        </p:nvSpPr>
        <p:spPr>
          <a:xfrm>
            <a:off x="2471102" y="1988063"/>
            <a:ext cx="19752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ym typeface="Symbol" panose="05050102010706020507" pitchFamily="18" charset="2"/>
              </a:rPr>
              <a:t>Electrostatic</a:t>
            </a:r>
            <a:endParaRPr lang="en-US" sz="2800" dirty="0"/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D0615867-6E01-C9FE-346B-19096DC61E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0312201"/>
              </p:ext>
            </p:extLst>
          </p:nvPr>
        </p:nvGraphicFramePr>
        <p:xfrm>
          <a:off x="6140133" y="2545715"/>
          <a:ext cx="1760537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01218" imgH="234520" progId="Equation.DSMT4">
                  <p:embed/>
                </p:oleObj>
              </mc:Choice>
              <mc:Fallback>
                <p:oleObj name="Equation" r:id="rId12" imgW="701218" imgH="23452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8D0581F0-BC3C-A0C9-609F-3EE0320F97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140133" y="2545715"/>
                        <a:ext cx="1760537" cy="588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11B9DBB4-25CB-1848-A5F0-C22E9A6E50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257969"/>
              </p:ext>
            </p:extLst>
          </p:nvPr>
        </p:nvGraphicFramePr>
        <p:xfrm>
          <a:off x="5741670" y="3168015"/>
          <a:ext cx="2557463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8446" imgH="335368" progId="Equation.DSMT4">
                  <p:embed/>
                </p:oleObj>
              </mc:Choice>
              <mc:Fallback>
                <p:oleObj name="Equation" r:id="rId14" imgW="1018446" imgH="335368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42B72656-6799-AFB3-A5E4-EECC35010B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741670" y="3168015"/>
                        <a:ext cx="2557463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2345CC77-5FE3-8B64-DDD9-5516C4072B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549462"/>
              </p:ext>
            </p:extLst>
          </p:nvPr>
        </p:nvGraphicFramePr>
        <p:xfrm>
          <a:off x="6098222" y="4042279"/>
          <a:ext cx="1844675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4834" imgH="234520" progId="Equation.DSMT4">
                  <p:embed/>
                </p:oleObj>
              </mc:Choice>
              <mc:Fallback>
                <p:oleObj name="Equation" r:id="rId6" imgW="734834" imgH="23452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42B76DA7-8836-70B0-E0FB-6CEC9CEE1C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98222" y="4042279"/>
                        <a:ext cx="1844675" cy="588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780E127B-02CD-695F-FC07-3D044C1BD5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6346216"/>
              </p:ext>
            </p:extLst>
          </p:nvPr>
        </p:nvGraphicFramePr>
        <p:xfrm>
          <a:off x="5574347" y="4665323"/>
          <a:ext cx="289242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2440" imgH="335368" progId="Equation.DSMT4">
                  <p:embed/>
                </p:oleObj>
              </mc:Choice>
              <mc:Fallback>
                <p:oleObj name="Equation" r:id="rId8" imgW="1152440" imgH="335368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B80609AA-5A92-AF5A-9F69-8C584F933F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574347" y="4665323"/>
                        <a:ext cx="2892425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D58FDC99-5CAB-F22A-87BE-56EBEC9FFA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575007"/>
              </p:ext>
            </p:extLst>
          </p:nvPr>
        </p:nvGraphicFramePr>
        <p:xfrm>
          <a:off x="6139496" y="5539192"/>
          <a:ext cx="176212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01218" imgH="268294" progId="Equation.DSMT4">
                  <p:embed/>
                </p:oleObj>
              </mc:Choice>
              <mc:Fallback>
                <p:oleObj name="Equation" r:id="rId10" imgW="701218" imgH="268294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9E06A45F-95A0-93D5-D873-B30CBB078D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139496" y="5539192"/>
                        <a:ext cx="1762125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32ADC662-EF33-F05B-5E32-FA9985574AE0}"/>
              </a:ext>
            </a:extLst>
          </p:cNvPr>
          <p:cNvSpPr/>
          <p:nvPr/>
        </p:nvSpPr>
        <p:spPr>
          <a:xfrm>
            <a:off x="5349240" y="2545365"/>
            <a:ext cx="3271509" cy="366692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2F6173B-1A2B-EE2D-FB88-F9F2D497D51F}"/>
              </a:ext>
            </a:extLst>
          </p:cNvPr>
          <p:cNvSpPr txBox="1"/>
          <p:nvPr/>
        </p:nvSpPr>
        <p:spPr>
          <a:xfrm>
            <a:off x="5846842" y="1988063"/>
            <a:ext cx="23471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ym typeface="Symbol" panose="05050102010706020507" pitchFamily="18" charset="2"/>
              </a:rPr>
              <a:t>Steady Current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157238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C49B8-FC5C-D70E-743E-0A82AE559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Solutions for a Parallel-Plate Capacitor and a Cylindrical Resistor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5C4B7-FEBA-96A5-803E-DFB6013EA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20151-5BA1-D169-8BDE-7B4868B0F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275E2-E971-53EE-7B43-5E7027C37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33</a:t>
            </a:fld>
            <a:endParaRPr lang="en-US"/>
          </a:p>
        </p:txBody>
      </p:sp>
      <p:sp>
        <p:nvSpPr>
          <p:cNvPr id="7" name="Cylinder 6">
            <a:extLst>
              <a:ext uri="{FF2B5EF4-FFF2-40B4-BE49-F238E27FC236}">
                <a16:creationId xmlns:a16="http://schemas.microsoft.com/office/drawing/2014/main" id="{054555A4-5034-8760-4F6E-CC357F8E0780}"/>
              </a:ext>
            </a:extLst>
          </p:cNvPr>
          <p:cNvSpPr/>
          <p:nvPr/>
        </p:nvSpPr>
        <p:spPr>
          <a:xfrm>
            <a:off x="10205720" y="2657125"/>
            <a:ext cx="1356360" cy="2440305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A28E8C-32B7-92D4-844C-A3E26B1FE46F}"/>
              </a:ext>
            </a:extLst>
          </p:cNvPr>
          <p:cNvSpPr txBox="1"/>
          <p:nvPr/>
        </p:nvSpPr>
        <p:spPr>
          <a:xfrm>
            <a:off x="10249026" y="4073769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</a:t>
            </a:r>
            <a:r>
              <a:rPr lang="en-US" sz="2400" baseline="-25000" dirty="0">
                <a:sym typeface="Symbol" panose="05050102010706020507" pitchFamily="18" charset="2"/>
              </a:rPr>
              <a:t>0</a:t>
            </a:r>
            <a:r>
              <a:rPr lang="en-US" sz="2400" dirty="0">
                <a:sym typeface="Symbol" panose="05050102010706020507" pitchFamily="18" charset="2"/>
              </a:rPr>
              <a:t>, </a:t>
            </a:r>
            <a:r>
              <a:rPr lang="en-US" sz="2400" i="1" dirty="0">
                <a:sym typeface="Symbol" panose="05050102010706020507" pitchFamily="18" charset="2"/>
              </a:rPr>
              <a:t> </a:t>
            </a:r>
            <a:r>
              <a:rPr lang="en-US" sz="2400" dirty="0">
                <a:sym typeface="Symbol" panose="05050102010706020507" pitchFamily="18" charset="2"/>
              </a:rPr>
              <a:t>&gt; 0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D35219-82FB-5710-F555-D389CB118111}"/>
              </a:ext>
            </a:extLst>
          </p:cNvPr>
          <p:cNvSpPr txBox="1"/>
          <p:nvPr/>
        </p:nvSpPr>
        <p:spPr>
          <a:xfrm>
            <a:off x="9824471" y="3635647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l</a:t>
            </a:r>
            <a:endParaRPr lang="en-US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A77280-B3F4-52D6-E37D-557CCF87F5AC}"/>
              </a:ext>
            </a:extLst>
          </p:cNvPr>
          <p:cNvSpPr txBox="1"/>
          <p:nvPr/>
        </p:nvSpPr>
        <p:spPr>
          <a:xfrm>
            <a:off x="10698593" y="255961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S</a:t>
            </a:r>
            <a:endParaRPr lang="en-US" i="1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5660AA2-E928-B786-5B8E-A1B914F770AB}"/>
              </a:ext>
            </a:extLst>
          </p:cNvPr>
          <p:cNvCxnSpPr>
            <a:cxnSpLocks/>
          </p:cNvCxnSpPr>
          <p:nvPr/>
        </p:nvCxnSpPr>
        <p:spPr>
          <a:xfrm>
            <a:off x="10093960" y="2800603"/>
            <a:ext cx="0" cy="213175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951F522-5D7D-20E0-C50E-DB4C298B255C}"/>
              </a:ext>
            </a:extLst>
          </p:cNvPr>
          <p:cNvSpPr txBox="1"/>
          <p:nvPr/>
        </p:nvSpPr>
        <p:spPr>
          <a:xfrm>
            <a:off x="11565265" y="2578366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+</a:t>
            </a:r>
            <a:endParaRPr lang="en-US" baseline="-25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112FDA-CE3A-F1DC-0391-BF1A4FBAD4C8}"/>
              </a:ext>
            </a:extLst>
          </p:cNvPr>
          <p:cNvSpPr txBox="1"/>
          <p:nvPr/>
        </p:nvSpPr>
        <p:spPr>
          <a:xfrm>
            <a:off x="11618164" y="4570681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baseline="-25000" dirty="0">
                <a:sym typeface="Symbol" panose="05050102010706020507" pitchFamily="18" charset="2"/>
              </a:rPr>
              <a:t>-</a:t>
            </a:r>
            <a:endParaRPr lang="en-US" sz="28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D1616B-828C-8A6A-CFC8-B15B340AE754}"/>
              </a:ext>
            </a:extLst>
          </p:cNvPr>
          <p:cNvSpPr txBox="1"/>
          <p:nvPr/>
        </p:nvSpPr>
        <p:spPr>
          <a:xfrm>
            <a:off x="11592516" y="3646444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sym typeface="Symbol" panose="05050102010706020507" pitchFamily="18" charset="2"/>
              </a:rPr>
              <a:t>0</a:t>
            </a:r>
            <a:endParaRPr lang="en-US" baseline="-25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5F10BBC-AF28-977F-A4B8-1E522500CDDB}"/>
              </a:ext>
            </a:extLst>
          </p:cNvPr>
          <p:cNvSpPr txBox="1"/>
          <p:nvPr/>
        </p:nvSpPr>
        <p:spPr>
          <a:xfrm>
            <a:off x="10093824" y="3196152"/>
            <a:ext cx="1561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ym typeface="Symbol" panose="05050102010706020507" pitchFamily="18" charset="2"/>
              </a:rPr>
              <a:t>Homogeneous medium</a:t>
            </a:r>
            <a:endParaRPr lang="en-US" sz="1200" dirty="0"/>
          </a:p>
        </p:txBody>
      </p:sp>
      <p:sp>
        <p:nvSpPr>
          <p:cNvPr id="16" name="Cylinder 15">
            <a:extLst>
              <a:ext uri="{FF2B5EF4-FFF2-40B4-BE49-F238E27FC236}">
                <a16:creationId xmlns:a16="http://schemas.microsoft.com/office/drawing/2014/main" id="{73C10C7C-ED97-7975-71A7-58964284A60D}"/>
              </a:ext>
            </a:extLst>
          </p:cNvPr>
          <p:cNvSpPr/>
          <p:nvPr/>
        </p:nvSpPr>
        <p:spPr>
          <a:xfrm>
            <a:off x="1219449" y="2592041"/>
            <a:ext cx="1356360" cy="2440305"/>
          </a:xfrm>
          <a:prstGeom prst="can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97B8343-0BF1-6C09-7764-728D0B7B3B5D}"/>
              </a:ext>
            </a:extLst>
          </p:cNvPr>
          <p:cNvSpPr txBox="1"/>
          <p:nvPr/>
        </p:nvSpPr>
        <p:spPr>
          <a:xfrm>
            <a:off x="1262755" y="4008685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</a:t>
            </a:r>
            <a:r>
              <a:rPr lang="en-US" sz="2400" baseline="-25000" dirty="0">
                <a:sym typeface="Symbol" panose="05050102010706020507" pitchFamily="18" charset="2"/>
              </a:rPr>
              <a:t>0</a:t>
            </a:r>
            <a:r>
              <a:rPr lang="en-US" sz="2400" dirty="0">
                <a:sym typeface="Symbol" panose="05050102010706020507" pitchFamily="18" charset="2"/>
              </a:rPr>
              <a:t>, </a:t>
            </a:r>
            <a:r>
              <a:rPr lang="en-US" sz="2400" i="1" dirty="0">
                <a:sym typeface="Symbol" panose="05050102010706020507" pitchFamily="18" charset="2"/>
              </a:rPr>
              <a:t> </a:t>
            </a:r>
            <a:r>
              <a:rPr lang="en-US" sz="2400" dirty="0">
                <a:sym typeface="Symbol" panose="05050102010706020507" pitchFamily="18" charset="2"/>
              </a:rPr>
              <a:t>= 0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F9DBBE8-16B0-2ED9-1683-19737C1ACEEE}"/>
              </a:ext>
            </a:extLst>
          </p:cNvPr>
          <p:cNvSpPr txBox="1"/>
          <p:nvPr/>
        </p:nvSpPr>
        <p:spPr>
          <a:xfrm>
            <a:off x="838200" y="3570563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l</a:t>
            </a:r>
            <a:endParaRPr lang="en-US" i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749A47C-FCA4-F3B2-9910-4A7C80B732E0}"/>
              </a:ext>
            </a:extLst>
          </p:cNvPr>
          <p:cNvSpPr txBox="1"/>
          <p:nvPr/>
        </p:nvSpPr>
        <p:spPr>
          <a:xfrm>
            <a:off x="1712322" y="249452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S</a:t>
            </a:r>
            <a:endParaRPr lang="en-US" i="1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041BFE4-F95D-66A1-95D0-A26CB11BE08A}"/>
              </a:ext>
            </a:extLst>
          </p:cNvPr>
          <p:cNvCxnSpPr>
            <a:cxnSpLocks/>
          </p:cNvCxnSpPr>
          <p:nvPr/>
        </p:nvCxnSpPr>
        <p:spPr>
          <a:xfrm>
            <a:off x="1107689" y="2735519"/>
            <a:ext cx="0" cy="213175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11D267C3-534D-2EAB-336F-02350D6D518F}"/>
              </a:ext>
            </a:extLst>
          </p:cNvPr>
          <p:cNvSpPr txBox="1"/>
          <p:nvPr/>
        </p:nvSpPr>
        <p:spPr>
          <a:xfrm>
            <a:off x="2578994" y="2513282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+</a:t>
            </a:r>
            <a:endParaRPr lang="en-US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55D2387-9A06-F7B1-04DC-61C9B7E99B49}"/>
              </a:ext>
            </a:extLst>
          </p:cNvPr>
          <p:cNvSpPr txBox="1"/>
          <p:nvPr/>
        </p:nvSpPr>
        <p:spPr>
          <a:xfrm>
            <a:off x="2631893" y="4505597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baseline="-25000" dirty="0">
                <a:sym typeface="Symbol" panose="05050102010706020507" pitchFamily="18" charset="2"/>
              </a:rPr>
              <a:t>-</a:t>
            </a:r>
            <a:endParaRPr lang="en-US" sz="28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4BB0DA7-303E-2540-5AB0-043EACE1B9A4}"/>
              </a:ext>
            </a:extLst>
          </p:cNvPr>
          <p:cNvSpPr txBox="1"/>
          <p:nvPr/>
        </p:nvSpPr>
        <p:spPr>
          <a:xfrm>
            <a:off x="2606245" y="3581360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sym typeface="Symbol" panose="05050102010706020507" pitchFamily="18" charset="2"/>
              </a:rPr>
              <a:t>0</a:t>
            </a:r>
            <a:endParaRPr lang="en-US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035DAF7-1B48-E01C-6145-BF986BCCE89E}"/>
              </a:ext>
            </a:extLst>
          </p:cNvPr>
          <p:cNvSpPr txBox="1"/>
          <p:nvPr/>
        </p:nvSpPr>
        <p:spPr>
          <a:xfrm>
            <a:off x="1107553" y="3131068"/>
            <a:ext cx="1561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ym typeface="Symbol" panose="05050102010706020507" pitchFamily="18" charset="2"/>
              </a:rPr>
              <a:t>Homogeneous medium</a:t>
            </a:r>
            <a:endParaRPr lang="en-US" sz="1200" dirty="0"/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3E4F9D98-AED7-BF55-6E76-06845B36A3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66493"/>
              </p:ext>
            </p:extLst>
          </p:nvPr>
        </p:nvGraphicFramePr>
        <p:xfrm>
          <a:off x="3679727" y="4071936"/>
          <a:ext cx="1680275" cy="1165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51406" imgH="519939" progId="Equation.DSMT4">
                  <p:embed/>
                </p:oleObj>
              </mc:Choice>
              <mc:Fallback>
                <p:oleObj name="Equation" r:id="rId2" imgW="751406" imgH="51993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679727" y="4071936"/>
                        <a:ext cx="1680275" cy="11651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8227A98E-85CF-08E4-72B4-B328B99612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033346"/>
              </p:ext>
            </p:extLst>
          </p:nvPr>
        </p:nvGraphicFramePr>
        <p:xfrm>
          <a:off x="7402959" y="4101773"/>
          <a:ext cx="1680275" cy="1165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51406" imgH="519939" progId="Equation.DSMT4">
                  <p:embed/>
                </p:oleObj>
              </mc:Choice>
              <mc:Fallback>
                <p:oleObj name="Equation" r:id="rId4" imgW="751406" imgH="519939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3E4F9D98-AED7-BF55-6E76-06845B36A3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02959" y="4101773"/>
                        <a:ext cx="1680275" cy="11651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D6A3AEC4-63EA-1EF3-CA98-CC7E715FD4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651685"/>
              </p:ext>
            </p:extLst>
          </p:nvPr>
        </p:nvGraphicFramePr>
        <p:xfrm>
          <a:off x="3816350" y="2335848"/>
          <a:ext cx="1382713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17886" imgH="519939" progId="Equation.DSMT4">
                  <p:embed/>
                </p:oleObj>
              </mc:Choice>
              <mc:Fallback>
                <p:oleObj name="Equation" r:id="rId6" imgW="617886" imgH="519939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3E4F9D98-AED7-BF55-6E76-06845B36A3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16350" y="2335848"/>
                        <a:ext cx="1382713" cy="1165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9EAB10D0-9140-3C26-EDEF-D04EAB870B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661177"/>
              </p:ext>
            </p:extLst>
          </p:nvPr>
        </p:nvGraphicFramePr>
        <p:xfrm>
          <a:off x="7551739" y="2372604"/>
          <a:ext cx="1382713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17886" imgH="519939" progId="Equation.DSMT4">
                  <p:embed/>
                </p:oleObj>
              </mc:Choice>
              <mc:Fallback>
                <p:oleObj name="Equation" r:id="rId8" imgW="617886" imgH="519939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D6A3AEC4-63EA-1EF3-CA98-CC7E715FD4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551739" y="2372604"/>
                        <a:ext cx="1382713" cy="1165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463CC3EE-70E7-FC80-6D7D-649A8730BC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3942211"/>
              </p:ext>
            </p:extLst>
          </p:nvPr>
        </p:nvGraphicFramePr>
        <p:xfrm>
          <a:off x="1081525" y="5312674"/>
          <a:ext cx="176212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61744" imgH="672363" progId="Equation.DSMT4">
                  <p:embed/>
                </p:oleObj>
              </mc:Choice>
              <mc:Fallback>
                <p:oleObj name="Equation" r:id="rId10" imgW="1761744" imgH="672363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81525" y="5312674"/>
                        <a:ext cx="1762125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DE6CD10C-C8B3-F78A-519B-32A2F5650D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785745"/>
              </p:ext>
            </p:extLst>
          </p:nvPr>
        </p:nvGraphicFramePr>
        <p:xfrm>
          <a:off x="10093824" y="5312674"/>
          <a:ext cx="176212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61744" imgH="672363" progId="Equation.DSMT4">
                  <p:embed/>
                </p:oleObj>
              </mc:Choice>
              <mc:Fallback>
                <p:oleObj name="Equation" r:id="rId10" imgW="1761744" imgH="672363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463CC3EE-70E7-FC80-6D7D-649A8730BC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093824" y="5312674"/>
                        <a:ext cx="1762125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21527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72D1D0-9552-E727-108A-A039167FA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94BCF-BB0C-60BB-7643-7AB8DF5C2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Solutions for a Parallel-Plate Capacitor and a Cylindrical Resistor (cont.)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0B168-6BDF-C485-02C2-E1B0B4C35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7213-6578-08CF-A291-C89173FBD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BEAB3-BEE0-0BB1-EF1C-C0EB77D9E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34</a:t>
            </a:fld>
            <a:endParaRPr lang="en-US"/>
          </a:p>
        </p:txBody>
      </p:sp>
      <p:sp>
        <p:nvSpPr>
          <p:cNvPr id="7" name="Cylinder 6">
            <a:extLst>
              <a:ext uri="{FF2B5EF4-FFF2-40B4-BE49-F238E27FC236}">
                <a16:creationId xmlns:a16="http://schemas.microsoft.com/office/drawing/2014/main" id="{E8AB572C-6922-D908-AAA7-DF97E7C2A3C7}"/>
              </a:ext>
            </a:extLst>
          </p:cNvPr>
          <p:cNvSpPr/>
          <p:nvPr/>
        </p:nvSpPr>
        <p:spPr>
          <a:xfrm>
            <a:off x="10205720" y="2657125"/>
            <a:ext cx="1356360" cy="2440305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5700FC-DA78-60A9-F3BB-175E4FFC1A4D}"/>
              </a:ext>
            </a:extLst>
          </p:cNvPr>
          <p:cNvSpPr txBox="1"/>
          <p:nvPr/>
        </p:nvSpPr>
        <p:spPr>
          <a:xfrm>
            <a:off x="10249026" y="4073769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</a:t>
            </a:r>
            <a:r>
              <a:rPr lang="en-US" sz="2400" baseline="-25000" dirty="0">
                <a:sym typeface="Symbol" panose="05050102010706020507" pitchFamily="18" charset="2"/>
              </a:rPr>
              <a:t>0</a:t>
            </a:r>
            <a:r>
              <a:rPr lang="en-US" sz="2400" dirty="0">
                <a:sym typeface="Symbol" panose="05050102010706020507" pitchFamily="18" charset="2"/>
              </a:rPr>
              <a:t>, </a:t>
            </a:r>
            <a:r>
              <a:rPr lang="en-US" sz="2400" i="1" dirty="0">
                <a:sym typeface="Symbol" panose="05050102010706020507" pitchFamily="18" charset="2"/>
              </a:rPr>
              <a:t> </a:t>
            </a:r>
            <a:r>
              <a:rPr lang="en-US" sz="2400" dirty="0">
                <a:sym typeface="Symbol" panose="05050102010706020507" pitchFamily="18" charset="2"/>
              </a:rPr>
              <a:t>&gt; 0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559D06-7C67-71C4-75AA-A511149B57B9}"/>
              </a:ext>
            </a:extLst>
          </p:cNvPr>
          <p:cNvSpPr txBox="1"/>
          <p:nvPr/>
        </p:nvSpPr>
        <p:spPr>
          <a:xfrm>
            <a:off x="9824471" y="3635647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l</a:t>
            </a:r>
            <a:endParaRPr lang="en-US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F86AE7-F3B0-1CD1-4245-F3A7597C3943}"/>
              </a:ext>
            </a:extLst>
          </p:cNvPr>
          <p:cNvSpPr txBox="1"/>
          <p:nvPr/>
        </p:nvSpPr>
        <p:spPr>
          <a:xfrm>
            <a:off x="10698593" y="255961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S</a:t>
            </a:r>
            <a:endParaRPr lang="en-US" i="1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2DE67E6-0BCD-E023-D5E8-5E2D7DC67828}"/>
              </a:ext>
            </a:extLst>
          </p:cNvPr>
          <p:cNvCxnSpPr>
            <a:cxnSpLocks/>
          </p:cNvCxnSpPr>
          <p:nvPr/>
        </p:nvCxnSpPr>
        <p:spPr>
          <a:xfrm>
            <a:off x="10093960" y="2800603"/>
            <a:ext cx="0" cy="213175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C21659B-874C-516E-4180-370F77E842BA}"/>
              </a:ext>
            </a:extLst>
          </p:cNvPr>
          <p:cNvSpPr txBox="1"/>
          <p:nvPr/>
        </p:nvSpPr>
        <p:spPr>
          <a:xfrm>
            <a:off x="11565265" y="2578366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+</a:t>
            </a:r>
            <a:endParaRPr lang="en-US" baseline="-25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A159993-AA29-E81E-8527-29689A11E3A1}"/>
              </a:ext>
            </a:extLst>
          </p:cNvPr>
          <p:cNvSpPr txBox="1"/>
          <p:nvPr/>
        </p:nvSpPr>
        <p:spPr>
          <a:xfrm>
            <a:off x="11618164" y="4570681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baseline="-25000" dirty="0">
                <a:sym typeface="Symbol" panose="05050102010706020507" pitchFamily="18" charset="2"/>
              </a:rPr>
              <a:t>-</a:t>
            </a:r>
            <a:endParaRPr lang="en-US" sz="28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041728-0ECB-C1AA-54B5-AA2D2A157D59}"/>
              </a:ext>
            </a:extLst>
          </p:cNvPr>
          <p:cNvSpPr txBox="1"/>
          <p:nvPr/>
        </p:nvSpPr>
        <p:spPr>
          <a:xfrm>
            <a:off x="11592516" y="3646444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sym typeface="Symbol" panose="05050102010706020507" pitchFamily="18" charset="2"/>
              </a:rPr>
              <a:t>0</a:t>
            </a:r>
            <a:endParaRPr lang="en-US" baseline="-25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3614EA-C9C9-2D52-9633-D95CB618AEFE}"/>
              </a:ext>
            </a:extLst>
          </p:cNvPr>
          <p:cNvSpPr txBox="1"/>
          <p:nvPr/>
        </p:nvSpPr>
        <p:spPr>
          <a:xfrm>
            <a:off x="10093824" y="3196152"/>
            <a:ext cx="1561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ym typeface="Symbol" panose="05050102010706020507" pitchFamily="18" charset="2"/>
              </a:rPr>
              <a:t>Homogeneous medium</a:t>
            </a:r>
            <a:endParaRPr lang="en-US" sz="1200" dirty="0"/>
          </a:p>
        </p:txBody>
      </p:sp>
      <p:sp>
        <p:nvSpPr>
          <p:cNvPr id="16" name="Cylinder 15">
            <a:extLst>
              <a:ext uri="{FF2B5EF4-FFF2-40B4-BE49-F238E27FC236}">
                <a16:creationId xmlns:a16="http://schemas.microsoft.com/office/drawing/2014/main" id="{6F87D702-EBA0-C724-4B5E-F7D381CDFF3C}"/>
              </a:ext>
            </a:extLst>
          </p:cNvPr>
          <p:cNvSpPr/>
          <p:nvPr/>
        </p:nvSpPr>
        <p:spPr>
          <a:xfrm>
            <a:off x="1219449" y="2592041"/>
            <a:ext cx="1356360" cy="2440305"/>
          </a:xfrm>
          <a:prstGeom prst="can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EBF468-7CAF-6B22-86E7-2B282CCC3CAA}"/>
              </a:ext>
            </a:extLst>
          </p:cNvPr>
          <p:cNvSpPr txBox="1"/>
          <p:nvPr/>
        </p:nvSpPr>
        <p:spPr>
          <a:xfrm>
            <a:off x="1262755" y="4008685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</a:t>
            </a:r>
            <a:r>
              <a:rPr lang="en-US" sz="2400" baseline="-25000" dirty="0">
                <a:sym typeface="Symbol" panose="05050102010706020507" pitchFamily="18" charset="2"/>
              </a:rPr>
              <a:t>0</a:t>
            </a:r>
            <a:r>
              <a:rPr lang="en-US" sz="2400" dirty="0">
                <a:sym typeface="Symbol" panose="05050102010706020507" pitchFamily="18" charset="2"/>
              </a:rPr>
              <a:t>, </a:t>
            </a:r>
            <a:r>
              <a:rPr lang="en-US" sz="2400" i="1" dirty="0">
                <a:sym typeface="Symbol" panose="05050102010706020507" pitchFamily="18" charset="2"/>
              </a:rPr>
              <a:t> </a:t>
            </a:r>
            <a:r>
              <a:rPr lang="en-US" sz="2400" dirty="0">
                <a:sym typeface="Symbol" panose="05050102010706020507" pitchFamily="18" charset="2"/>
              </a:rPr>
              <a:t>= 0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514A64-29E6-FA18-4761-F1E8F5F8F700}"/>
              </a:ext>
            </a:extLst>
          </p:cNvPr>
          <p:cNvSpPr txBox="1"/>
          <p:nvPr/>
        </p:nvSpPr>
        <p:spPr>
          <a:xfrm>
            <a:off x="838200" y="3570563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l</a:t>
            </a:r>
            <a:endParaRPr lang="en-US" i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4E56B99-975E-97E2-A304-6230E90C115C}"/>
              </a:ext>
            </a:extLst>
          </p:cNvPr>
          <p:cNvSpPr txBox="1"/>
          <p:nvPr/>
        </p:nvSpPr>
        <p:spPr>
          <a:xfrm>
            <a:off x="1712322" y="249452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S</a:t>
            </a:r>
            <a:endParaRPr lang="en-US" i="1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C8333DF-7AC0-CC05-195B-EC52F77366CC}"/>
              </a:ext>
            </a:extLst>
          </p:cNvPr>
          <p:cNvCxnSpPr>
            <a:cxnSpLocks/>
          </p:cNvCxnSpPr>
          <p:nvPr/>
        </p:nvCxnSpPr>
        <p:spPr>
          <a:xfrm>
            <a:off x="1107689" y="2735519"/>
            <a:ext cx="0" cy="213175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4D1B3185-958D-5AC5-8C1B-51AA39CAE47E}"/>
              </a:ext>
            </a:extLst>
          </p:cNvPr>
          <p:cNvSpPr txBox="1"/>
          <p:nvPr/>
        </p:nvSpPr>
        <p:spPr>
          <a:xfrm>
            <a:off x="2578994" y="2513282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+</a:t>
            </a:r>
            <a:endParaRPr lang="en-US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C25699-8212-2603-E0EE-15AD4A8D4CE0}"/>
              </a:ext>
            </a:extLst>
          </p:cNvPr>
          <p:cNvSpPr txBox="1"/>
          <p:nvPr/>
        </p:nvSpPr>
        <p:spPr>
          <a:xfrm>
            <a:off x="2631893" y="4505597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baseline="-25000" dirty="0">
                <a:sym typeface="Symbol" panose="05050102010706020507" pitchFamily="18" charset="2"/>
              </a:rPr>
              <a:t>-</a:t>
            </a:r>
            <a:endParaRPr lang="en-US" sz="28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A6F8F38-7D6A-AAB2-F840-871D906CC8FA}"/>
              </a:ext>
            </a:extLst>
          </p:cNvPr>
          <p:cNvSpPr txBox="1"/>
          <p:nvPr/>
        </p:nvSpPr>
        <p:spPr>
          <a:xfrm>
            <a:off x="2606245" y="3581360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sym typeface="Symbol" panose="05050102010706020507" pitchFamily="18" charset="2"/>
              </a:rPr>
              <a:t>0</a:t>
            </a:r>
            <a:endParaRPr lang="en-US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48D03C-F2C0-C180-4017-856CB9C419B9}"/>
              </a:ext>
            </a:extLst>
          </p:cNvPr>
          <p:cNvSpPr txBox="1"/>
          <p:nvPr/>
        </p:nvSpPr>
        <p:spPr>
          <a:xfrm>
            <a:off x="1107553" y="3131068"/>
            <a:ext cx="1561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ym typeface="Symbol" panose="05050102010706020507" pitchFamily="18" charset="2"/>
              </a:rPr>
              <a:t>Homogeneous medium</a:t>
            </a:r>
            <a:endParaRPr lang="en-US" sz="1200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B03A49C-F6F0-9FC4-2666-431CE610FB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680347"/>
              </p:ext>
            </p:extLst>
          </p:nvPr>
        </p:nvGraphicFramePr>
        <p:xfrm>
          <a:off x="4976874" y="1891621"/>
          <a:ext cx="2238252" cy="8549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1744" imgH="672363" progId="Equation.DSMT4">
                  <p:embed/>
                </p:oleObj>
              </mc:Choice>
              <mc:Fallback>
                <p:oleObj name="Equation" r:id="rId2" imgW="1761744" imgH="672363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976874" y="1891621"/>
                        <a:ext cx="2238252" cy="8549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DA7EE77-FF4E-7294-7D76-C936E5C3E970}"/>
              </a:ext>
            </a:extLst>
          </p:cNvPr>
          <p:cNvCxnSpPr>
            <a:cxnSpLocks/>
          </p:cNvCxnSpPr>
          <p:nvPr/>
        </p:nvCxnSpPr>
        <p:spPr>
          <a:xfrm flipH="1">
            <a:off x="10205720" y="3936659"/>
            <a:ext cx="323850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D9EE2B2-F213-5B72-B67C-71BD9265D52A}"/>
              </a:ext>
            </a:extLst>
          </p:cNvPr>
          <p:cNvSpPr txBox="1"/>
          <p:nvPr/>
        </p:nvSpPr>
        <p:spPr>
          <a:xfrm>
            <a:off x="10236767" y="3885180"/>
            <a:ext cx="7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FF0000"/>
                </a:solidFill>
                <a:sym typeface="Symbol" panose="05050102010706020507" pitchFamily="18" charset="2"/>
              </a:rPr>
              <a:t>J</a:t>
            </a:r>
            <a:r>
              <a:rPr lang="en-US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= 0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AA318CA1-E65B-A78A-1516-B8415C47F8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006968"/>
              </p:ext>
            </p:extLst>
          </p:nvPr>
        </p:nvGraphicFramePr>
        <p:xfrm>
          <a:off x="7569221" y="3506100"/>
          <a:ext cx="1696721" cy="7485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1686" imgH="419091" progId="Equation.DSMT4">
                  <p:embed/>
                </p:oleObj>
              </mc:Choice>
              <mc:Fallback>
                <p:oleObj name="Equation" r:id="rId4" imgW="951686" imgH="41909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69221" y="3506100"/>
                        <a:ext cx="1696721" cy="7485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BAE81857-F0B5-B825-5D98-89AA3572E8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259210"/>
              </p:ext>
            </p:extLst>
          </p:nvPr>
        </p:nvGraphicFramePr>
        <p:xfrm>
          <a:off x="7215126" y="2852219"/>
          <a:ext cx="24130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2720" imgH="234520" progId="Equation.DSMT4">
                  <p:embed/>
                </p:oleObj>
              </mc:Choice>
              <mc:Fallback>
                <p:oleObj name="Equation" r:id="rId6" imgW="1352720" imgH="23452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AA318CA1-E65B-A78A-1516-B8415C47F8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215126" y="2852219"/>
                        <a:ext cx="2413000" cy="420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358493C4-8B13-FA99-A59A-1D7184BBC9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4965"/>
              </p:ext>
            </p:extLst>
          </p:nvPr>
        </p:nvGraphicFramePr>
        <p:xfrm>
          <a:off x="7599340" y="4405243"/>
          <a:ext cx="1819275" cy="120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8446" imgH="671212" progId="Equation.DSMT4">
                  <p:embed/>
                </p:oleObj>
              </mc:Choice>
              <mc:Fallback>
                <p:oleObj name="Equation" r:id="rId8" imgW="1018446" imgH="671212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BAE81857-F0B5-B825-5D98-89AA3572E8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599340" y="4405243"/>
                        <a:ext cx="1819275" cy="1201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656377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3EEA2-ACDC-90E5-C4BB-5CBFEFB2D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E5429-B8F6-4D65-1D5B-ADE8D0537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Electrostatics Solutions vs Steady Current Solutions: Inhomogeneous Medium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966AA-44A9-FD09-1F28-A331CC610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4561C-9FF2-58EB-A042-81C7C027D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4F7A5-E581-1B62-D0E6-EB3777732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35</a:t>
            </a:fld>
            <a:endParaRPr lang="en-US"/>
          </a:p>
        </p:txBody>
      </p:sp>
      <p:sp>
        <p:nvSpPr>
          <p:cNvPr id="7" name="Cylinder 6">
            <a:extLst>
              <a:ext uri="{FF2B5EF4-FFF2-40B4-BE49-F238E27FC236}">
                <a16:creationId xmlns:a16="http://schemas.microsoft.com/office/drawing/2014/main" id="{68E65AF1-AF40-230C-B0B9-4E788606A371}"/>
              </a:ext>
            </a:extLst>
          </p:cNvPr>
          <p:cNvSpPr/>
          <p:nvPr/>
        </p:nvSpPr>
        <p:spPr>
          <a:xfrm>
            <a:off x="10205720" y="2657125"/>
            <a:ext cx="1356360" cy="2440305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983D8F-3BC8-D45C-70D9-BE5E692CC87C}"/>
              </a:ext>
            </a:extLst>
          </p:cNvPr>
          <p:cNvSpPr txBox="1"/>
          <p:nvPr/>
        </p:nvSpPr>
        <p:spPr>
          <a:xfrm>
            <a:off x="10503026" y="4073769"/>
            <a:ext cx="761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</a:t>
            </a:r>
            <a:r>
              <a:rPr lang="en-US" sz="2400" baseline="-25000" dirty="0">
                <a:sym typeface="Symbol" panose="05050102010706020507" pitchFamily="18" charset="2"/>
              </a:rPr>
              <a:t>0</a:t>
            </a:r>
            <a:r>
              <a:rPr lang="en-US" sz="2400" dirty="0">
                <a:sym typeface="Symbol" panose="05050102010706020507" pitchFamily="18" charset="2"/>
              </a:rPr>
              <a:t>, </a:t>
            </a:r>
            <a:r>
              <a:rPr lang="en-US" sz="2400" i="1" dirty="0">
                <a:sym typeface="Symbol" panose="05050102010706020507" pitchFamily="18" charset="2"/>
              </a:rPr>
              <a:t></a:t>
            </a:r>
            <a:endParaRPr lang="en-US" i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5AC506-28EB-9F0B-2F34-CFB68A87614B}"/>
              </a:ext>
            </a:extLst>
          </p:cNvPr>
          <p:cNvSpPr txBox="1"/>
          <p:nvPr/>
        </p:nvSpPr>
        <p:spPr>
          <a:xfrm>
            <a:off x="9824471" y="3635647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l</a:t>
            </a:r>
            <a:endParaRPr lang="en-US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0513F2-B097-9EAF-F0AE-5A294995C007}"/>
              </a:ext>
            </a:extLst>
          </p:cNvPr>
          <p:cNvSpPr txBox="1"/>
          <p:nvPr/>
        </p:nvSpPr>
        <p:spPr>
          <a:xfrm>
            <a:off x="10698593" y="255961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S</a:t>
            </a:r>
            <a:endParaRPr lang="en-US" i="1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04307DD-08CE-E484-A994-FA3758C3FFFB}"/>
              </a:ext>
            </a:extLst>
          </p:cNvPr>
          <p:cNvCxnSpPr>
            <a:cxnSpLocks/>
          </p:cNvCxnSpPr>
          <p:nvPr/>
        </p:nvCxnSpPr>
        <p:spPr>
          <a:xfrm>
            <a:off x="10093960" y="2800603"/>
            <a:ext cx="0" cy="213175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BC3374DF-3BEC-9351-4173-37C384C2916A}"/>
              </a:ext>
            </a:extLst>
          </p:cNvPr>
          <p:cNvSpPr txBox="1"/>
          <p:nvPr/>
        </p:nvSpPr>
        <p:spPr>
          <a:xfrm>
            <a:off x="11565265" y="2578366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+</a:t>
            </a:r>
            <a:endParaRPr lang="en-US" baseline="-25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494D48-E8CE-C732-CAFB-5BCB31E90973}"/>
              </a:ext>
            </a:extLst>
          </p:cNvPr>
          <p:cNvSpPr txBox="1"/>
          <p:nvPr/>
        </p:nvSpPr>
        <p:spPr>
          <a:xfrm>
            <a:off x="11618164" y="4570681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baseline="-25000" dirty="0">
                <a:sym typeface="Symbol" panose="05050102010706020507" pitchFamily="18" charset="2"/>
              </a:rPr>
              <a:t>-</a:t>
            </a:r>
            <a:endParaRPr lang="en-US" sz="28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11DF0FD-F472-74CD-629B-7C9D5C0D73D9}"/>
              </a:ext>
            </a:extLst>
          </p:cNvPr>
          <p:cNvSpPr txBox="1"/>
          <p:nvPr/>
        </p:nvSpPr>
        <p:spPr>
          <a:xfrm>
            <a:off x="11592516" y="3646444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sym typeface="Symbol" panose="05050102010706020507" pitchFamily="18" charset="2"/>
              </a:rPr>
              <a:t>0</a:t>
            </a:r>
            <a:endParaRPr lang="en-US" baseline="-25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5487D3F-7B27-7649-1127-38E3CA1AF510}"/>
              </a:ext>
            </a:extLst>
          </p:cNvPr>
          <p:cNvSpPr txBox="1"/>
          <p:nvPr/>
        </p:nvSpPr>
        <p:spPr>
          <a:xfrm>
            <a:off x="10093824" y="3196152"/>
            <a:ext cx="1561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ym typeface="Symbol" panose="05050102010706020507" pitchFamily="18" charset="2"/>
              </a:rPr>
              <a:t>Inhomogeneous medium</a:t>
            </a:r>
            <a:endParaRPr lang="en-US" sz="1200" dirty="0"/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F9FA2CF6-D733-E6F4-4450-E1E519FD23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075012"/>
              </p:ext>
            </p:extLst>
          </p:nvPr>
        </p:nvGraphicFramePr>
        <p:xfrm>
          <a:off x="2426589" y="2042147"/>
          <a:ext cx="1760537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1218" imgH="234520" progId="Equation.DSMT4">
                  <p:embed/>
                </p:oleObj>
              </mc:Choice>
              <mc:Fallback>
                <p:oleObj name="Equation" r:id="rId2" imgW="701218" imgH="23452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D0615867-6E01-C9FE-346B-19096DC61E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26589" y="2042147"/>
                        <a:ext cx="1760537" cy="588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33F393E9-4F8A-496A-9161-12A801DE88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4388768"/>
              </p:ext>
            </p:extLst>
          </p:nvPr>
        </p:nvGraphicFramePr>
        <p:xfrm>
          <a:off x="5526976" y="2020291"/>
          <a:ext cx="2557463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8446" imgH="335368" progId="Equation.DSMT4">
                  <p:embed/>
                </p:oleObj>
              </mc:Choice>
              <mc:Fallback>
                <p:oleObj name="Equation" r:id="rId4" imgW="1018446" imgH="335368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11B9DBB4-25CB-1848-A5F0-C22E9A6E50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26976" y="2020291"/>
                        <a:ext cx="2557463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FA45F42-ED10-C623-608F-DE10B4B2E4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920427"/>
              </p:ext>
            </p:extLst>
          </p:nvPr>
        </p:nvGraphicFramePr>
        <p:xfrm>
          <a:off x="2426589" y="2911214"/>
          <a:ext cx="599122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88212" imgH="335368" progId="Equation.DSMT4">
                  <p:embed/>
                </p:oleObj>
              </mc:Choice>
              <mc:Fallback>
                <p:oleObj name="Equation" r:id="rId6" imgW="2388212" imgH="335368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33F393E9-4F8A-496A-9161-12A801DE88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26589" y="2911214"/>
                        <a:ext cx="5991225" cy="839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743F36B-3F10-E486-88D2-DB7D28662A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9307778"/>
              </p:ext>
            </p:extLst>
          </p:nvPr>
        </p:nvGraphicFramePr>
        <p:xfrm>
          <a:off x="2426589" y="3780927"/>
          <a:ext cx="599122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88212" imgH="335368" progId="Equation.DSMT4">
                  <p:embed/>
                </p:oleObj>
              </mc:Choice>
              <mc:Fallback>
                <p:oleObj name="Equation" r:id="rId8" imgW="2388212" imgH="335368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FA45F42-ED10-C623-608F-DE10B4B2E4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426589" y="3780927"/>
                        <a:ext cx="5991225" cy="839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395EBDF-39F2-663B-E427-8B22A932FF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079694"/>
              </p:ext>
            </p:extLst>
          </p:nvPr>
        </p:nvGraphicFramePr>
        <p:xfrm>
          <a:off x="3335844" y="4774994"/>
          <a:ext cx="4382263" cy="1423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03189" imgH="519939" progId="Equation.DSMT4">
                  <p:embed/>
                </p:oleObj>
              </mc:Choice>
              <mc:Fallback>
                <p:oleObj name="Equation" r:id="rId10" imgW="1603189" imgH="519939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743F36B-3F10-E486-88D2-DB7D28662A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335844" y="4774994"/>
                        <a:ext cx="4382263" cy="1423285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05107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A619F-EB7A-F763-3AF5-301C69381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BAC71-0491-47E2-3C39-F26BCAC2F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Electrostatics Solutions vs Steady Current Solutions: Inhomogeneous Medium (cont.)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60C55-3F44-A5A2-5988-184808437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6CF13-AC9B-9885-CDA9-F12931C20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C9EB4-1894-1082-CACC-F62FF8340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36</a:t>
            </a:fld>
            <a:endParaRPr lang="en-US"/>
          </a:p>
        </p:txBody>
      </p:sp>
      <p:sp>
        <p:nvSpPr>
          <p:cNvPr id="7" name="Cylinder 6">
            <a:extLst>
              <a:ext uri="{FF2B5EF4-FFF2-40B4-BE49-F238E27FC236}">
                <a16:creationId xmlns:a16="http://schemas.microsoft.com/office/drawing/2014/main" id="{57548D62-C6E3-15C7-8AB9-D0ED7AE3820E}"/>
              </a:ext>
            </a:extLst>
          </p:cNvPr>
          <p:cNvSpPr/>
          <p:nvPr/>
        </p:nvSpPr>
        <p:spPr>
          <a:xfrm>
            <a:off x="10205720" y="2657125"/>
            <a:ext cx="1356360" cy="2440305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4113BD-DE52-0146-0B21-9E926E3E6E8F}"/>
              </a:ext>
            </a:extLst>
          </p:cNvPr>
          <p:cNvSpPr txBox="1"/>
          <p:nvPr/>
        </p:nvSpPr>
        <p:spPr>
          <a:xfrm>
            <a:off x="10503026" y="4073769"/>
            <a:ext cx="761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</a:t>
            </a:r>
            <a:r>
              <a:rPr lang="en-US" sz="2400" baseline="-25000" dirty="0">
                <a:sym typeface="Symbol" panose="05050102010706020507" pitchFamily="18" charset="2"/>
              </a:rPr>
              <a:t>0</a:t>
            </a:r>
            <a:r>
              <a:rPr lang="en-US" sz="2400" dirty="0">
                <a:sym typeface="Symbol" panose="05050102010706020507" pitchFamily="18" charset="2"/>
              </a:rPr>
              <a:t>, </a:t>
            </a:r>
            <a:r>
              <a:rPr lang="en-US" sz="2400" i="1" dirty="0">
                <a:sym typeface="Symbol" panose="05050102010706020507" pitchFamily="18" charset="2"/>
              </a:rPr>
              <a:t></a:t>
            </a:r>
            <a:endParaRPr lang="en-US" i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78451A-A22D-8BD3-E0F8-1AFD4AF25DCF}"/>
              </a:ext>
            </a:extLst>
          </p:cNvPr>
          <p:cNvSpPr txBox="1"/>
          <p:nvPr/>
        </p:nvSpPr>
        <p:spPr>
          <a:xfrm>
            <a:off x="9824471" y="3635647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l</a:t>
            </a:r>
            <a:endParaRPr lang="en-US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7D3EC1-EFC5-747D-AB3D-F8022828D079}"/>
              </a:ext>
            </a:extLst>
          </p:cNvPr>
          <p:cNvSpPr txBox="1"/>
          <p:nvPr/>
        </p:nvSpPr>
        <p:spPr>
          <a:xfrm>
            <a:off x="10698593" y="255961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S</a:t>
            </a:r>
            <a:endParaRPr lang="en-US" i="1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2147620-9406-1B08-087A-F8E2633DE0B6}"/>
              </a:ext>
            </a:extLst>
          </p:cNvPr>
          <p:cNvCxnSpPr>
            <a:cxnSpLocks/>
          </p:cNvCxnSpPr>
          <p:nvPr/>
        </p:nvCxnSpPr>
        <p:spPr>
          <a:xfrm>
            <a:off x="10093960" y="2800603"/>
            <a:ext cx="0" cy="213175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8925C933-5C77-A4F6-2ACF-4DB6178384AE}"/>
              </a:ext>
            </a:extLst>
          </p:cNvPr>
          <p:cNvSpPr txBox="1"/>
          <p:nvPr/>
        </p:nvSpPr>
        <p:spPr>
          <a:xfrm>
            <a:off x="11565265" y="2578366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+</a:t>
            </a:r>
            <a:endParaRPr lang="en-US" baseline="-25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424C66-0264-39D0-B5DC-57D6BEC73D3D}"/>
              </a:ext>
            </a:extLst>
          </p:cNvPr>
          <p:cNvSpPr txBox="1"/>
          <p:nvPr/>
        </p:nvSpPr>
        <p:spPr>
          <a:xfrm>
            <a:off x="11618164" y="4570681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baseline="-25000" dirty="0">
                <a:sym typeface="Symbol" panose="05050102010706020507" pitchFamily="18" charset="2"/>
              </a:rPr>
              <a:t>-</a:t>
            </a:r>
            <a:endParaRPr lang="en-US" sz="28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7ACC02-FB62-264A-5ED6-D05B516DFFB8}"/>
              </a:ext>
            </a:extLst>
          </p:cNvPr>
          <p:cNvSpPr txBox="1"/>
          <p:nvPr/>
        </p:nvSpPr>
        <p:spPr>
          <a:xfrm>
            <a:off x="11592516" y="3646444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sym typeface="Symbol" panose="05050102010706020507" pitchFamily="18" charset="2"/>
              </a:rPr>
              <a:t>0</a:t>
            </a:r>
            <a:endParaRPr lang="en-US" baseline="-25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697F1C-DA02-C583-9262-C17BBD4C47A6}"/>
              </a:ext>
            </a:extLst>
          </p:cNvPr>
          <p:cNvSpPr txBox="1"/>
          <p:nvPr/>
        </p:nvSpPr>
        <p:spPr>
          <a:xfrm>
            <a:off x="10093824" y="3196152"/>
            <a:ext cx="1561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ym typeface="Symbol" panose="05050102010706020507" pitchFamily="18" charset="2"/>
              </a:rPr>
              <a:t>Inhomogeneous medium</a:t>
            </a:r>
            <a:endParaRPr lang="en-US" sz="1200" dirty="0"/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F9C9C5E5-4C01-A5C2-FBCD-41D469B24E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6589" y="2042147"/>
          <a:ext cx="1760537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1218" imgH="234520" progId="Equation.DSMT4">
                  <p:embed/>
                </p:oleObj>
              </mc:Choice>
              <mc:Fallback>
                <p:oleObj name="Equation" r:id="rId2" imgW="701218" imgH="23452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F9FA2CF6-D733-E6F4-4450-E1E519FD23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26589" y="2042147"/>
                        <a:ext cx="1760537" cy="588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4750F1C3-C265-D7B8-F4DF-2544398EA0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26976" y="2020291"/>
          <a:ext cx="2557463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8446" imgH="335368" progId="Equation.DSMT4">
                  <p:embed/>
                </p:oleObj>
              </mc:Choice>
              <mc:Fallback>
                <p:oleObj name="Equation" r:id="rId4" imgW="1018446" imgH="335368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33F393E9-4F8A-496A-9161-12A801DE88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26976" y="2020291"/>
                        <a:ext cx="2557463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67099BC-0382-0809-76D1-3106D181D7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606831"/>
              </p:ext>
            </p:extLst>
          </p:nvPr>
        </p:nvGraphicFramePr>
        <p:xfrm>
          <a:off x="2312776" y="2738078"/>
          <a:ext cx="599122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88212" imgH="335368" progId="Equation.DSMT4">
                  <p:embed/>
                </p:oleObj>
              </mc:Choice>
              <mc:Fallback>
                <p:oleObj name="Equation" r:id="rId6" imgW="2388212" imgH="335368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FA45F42-ED10-C623-608F-DE10B4B2E4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12776" y="2738078"/>
                        <a:ext cx="5991225" cy="839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947ED49-7AFE-99AE-892B-68098A2720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4582265"/>
              </p:ext>
            </p:extLst>
          </p:nvPr>
        </p:nvGraphicFramePr>
        <p:xfrm>
          <a:off x="3431476" y="3498757"/>
          <a:ext cx="4191000" cy="142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9949" imgH="570364" progId="Equation.DSMT4">
                  <p:embed/>
                </p:oleObj>
              </mc:Choice>
              <mc:Fallback>
                <p:oleObj name="Equation" r:id="rId8" imgW="1669949" imgH="570364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C67099BC-0382-0809-76D1-3106D181D7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431476" y="3498757"/>
                        <a:ext cx="4191000" cy="142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2629EC3D-B914-66F1-E214-110979968F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0445490"/>
              </p:ext>
            </p:extLst>
          </p:nvPr>
        </p:nvGraphicFramePr>
        <p:xfrm>
          <a:off x="2975257" y="4929369"/>
          <a:ext cx="5015724" cy="1406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3657" imgH="519939" progId="Equation.DSMT4">
                  <p:embed/>
                </p:oleObj>
              </mc:Choice>
              <mc:Fallback>
                <p:oleObj name="Equation" r:id="rId10" imgW="1853657" imgH="519939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4947ED49-7AFE-99AE-892B-68098A2720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75257" y="4929369"/>
                        <a:ext cx="5015724" cy="1406661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6409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64F9C-8534-A44E-7486-1D2E5BB48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Conduction Current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C2412-1116-CB1E-8731-2215D812B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/>
          </a:bodyPr>
          <a:lstStyle/>
          <a:p>
            <a:r>
              <a:rPr lang="en-US" dirty="0"/>
              <a:t>Atoms in metals form a crystal lattice. Electrons in the outermost (valence) shells are loosely bound and free to move randomly.</a:t>
            </a:r>
          </a:p>
          <a:p>
            <a:r>
              <a:rPr lang="en-US" dirty="0"/>
              <a:t>With no external field, electrons move randomly. The conductor remains neutral with no net drift.</a:t>
            </a:r>
          </a:p>
          <a:p>
            <a:r>
              <a:rPr lang="en-US" dirty="0"/>
              <a:t>An applied electric field organizes the random electron motion, creating a net </a:t>
            </a:r>
            <a:r>
              <a:rPr lang="en-US" i="1" dirty="0"/>
              <a:t>drift velocity</a:t>
            </a:r>
            <a:r>
              <a:rPr lang="en-US" dirty="0"/>
              <a:t> (~10⁻⁴ m/s) and a conduction current.</a:t>
            </a:r>
          </a:p>
          <a:p>
            <a:r>
              <a:rPr lang="en-US" dirty="0"/>
              <a:t>The conductor stays macroscopically neutral. Excess charge cannot accumulate due to electric forces.</a:t>
            </a:r>
          </a:p>
          <a:p>
            <a:r>
              <a:rPr lang="en-US" dirty="0"/>
              <a:t>Any free charge density inside a good conductor decays exponentially to zero in an extremely short time, reaching electrostatic equilibrium.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786B4-04CE-77D0-121F-111031B3E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3B7D6-9BDC-A749-7E8B-23E5731B6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E986E-2A20-11B8-04E0-44A5F8398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13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9856720-7968-F38C-4113-F3FB53A19B96}"/>
              </a:ext>
            </a:extLst>
          </p:cNvPr>
          <p:cNvCxnSpPr/>
          <p:nvPr/>
        </p:nvCxnSpPr>
        <p:spPr>
          <a:xfrm>
            <a:off x="11437778" y="3198168"/>
            <a:ext cx="452120" cy="0"/>
          </a:xfrm>
          <a:prstGeom prst="straightConnector1">
            <a:avLst/>
          </a:prstGeom>
          <a:ln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33D1F51-2460-A1DF-BC6D-EAB3653B3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Volume Current Density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115EA-8A4A-F779-8941-591906805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68375"/>
          </a:xfrm>
        </p:spPr>
        <p:txBody>
          <a:bodyPr/>
          <a:lstStyle/>
          <a:p>
            <a:r>
              <a:rPr lang="en-US" dirty="0"/>
              <a:t>Conduction current due to drift motion of charge carriers across a surface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i="1" dirty="0">
                <a:sym typeface="Symbol" panose="05050102010706020507" pitchFamily="18" charset="2"/>
              </a:rPr>
              <a:t>s</a:t>
            </a:r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0C0F3-D2EE-EF43-FCC8-9BB2BE8D4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B2886-7AAF-D189-B41C-D319CB957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AB2683-58B0-FEC4-7F62-3B9719F72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5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D84BBEB-CD46-3D24-D915-77545CDC7F08}"/>
              </a:ext>
            </a:extLst>
          </p:cNvPr>
          <p:cNvSpPr/>
          <p:nvPr/>
        </p:nvSpPr>
        <p:spPr>
          <a:xfrm>
            <a:off x="11107578" y="2683182"/>
            <a:ext cx="467360" cy="104330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DC8710-C97B-5985-D726-3A4BCB1559C1}"/>
              </a:ext>
            </a:extLst>
          </p:cNvPr>
          <p:cNvSpPr txBox="1"/>
          <p:nvPr/>
        </p:nvSpPr>
        <p:spPr>
          <a:xfrm>
            <a:off x="11107578" y="296733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 panose="05050102010706020507" pitchFamily="18" charset="2"/>
              </a:rPr>
              <a:t></a:t>
            </a:r>
            <a:r>
              <a:rPr lang="en-US" sz="2400" i="1" dirty="0">
                <a:sym typeface="Symbol" panose="05050102010706020507" pitchFamily="18" charset="2"/>
              </a:rPr>
              <a:t>s</a:t>
            </a:r>
            <a:endParaRPr lang="en-US" sz="2400" i="1" dirty="0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F31033B-7098-E365-AEF1-59B5D23E0F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6099218"/>
              </p:ext>
            </p:extLst>
          </p:nvPr>
        </p:nvGraphicFramePr>
        <p:xfrm>
          <a:off x="11663838" y="2780084"/>
          <a:ext cx="276860" cy="387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177480" progId="Equation.DSMT4">
                  <p:embed/>
                </p:oleObj>
              </mc:Choice>
              <mc:Fallback>
                <p:oleObj name="Equation" r:id="rId2" imgW="1267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663838" y="2780084"/>
                        <a:ext cx="276860" cy="3876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11">
            <a:extLst>
              <a:ext uri="{FF2B5EF4-FFF2-40B4-BE49-F238E27FC236}">
                <a16:creationId xmlns:a16="http://schemas.microsoft.com/office/drawing/2014/main" id="{C790206D-5FC2-8C80-BEAC-A71268319CE9}"/>
              </a:ext>
            </a:extLst>
          </p:cNvPr>
          <p:cNvSpPr/>
          <p:nvPr/>
        </p:nvSpPr>
        <p:spPr>
          <a:xfrm>
            <a:off x="9334658" y="2526084"/>
            <a:ext cx="64008" cy="640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5343E1D-5172-C26A-C344-8CC523E5BFC7}"/>
              </a:ext>
            </a:extLst>
          </p:cNvPr>
          <p:cNvSpPr/>
          <p:nvPr/>
        </p:nvSpPr>
        <p:spPr>
          <a:xfrm>
            <a:off x="10481214" y="2687882"/>
            <a:ext cx="64008" cy="640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42A2A9C-B229-D926-0ED1-B267D4548B8A}"/>
              </a:ext>
            </a:extLst>
          </p:cNvPr>
          <p:cNvSpPr/>
          <p:nvPr/>
        </p:nvSpPr>
        <p:spPr>
          <a:xfrm>
            <a:off x="9969658" y="2526084"/>
            <a:ext cx="64008" cy="640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039E9C5-FDFC-F536-D584-8CA070A20A67}"/>
              </a:ext>
            </a:extLst>
          </p:cNvPr>
          <p:cNvSpPr/>
          <p:nvPr/>
        </p:nvSpPr>
        <p:spPr>
          <a:xfrm>
            <a:off x="10006234" y="2881684"/>
            <a:ext cx="64008" cy="640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286E4A1-EDCD-F821-A1BB-93E69E996544}"/>
              </a:ext>
            </a:extLst>
          </p:cNvPr>
          <p:cNvSpPr/>
          <p:nvPr/>
        </p:nvSpPr>
        <p:spPr>
          <a:xfrm>
            <a:off x="9508902" y="3247571"/>
            <a:ext cx="64008" cy="640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27AA820-B3A2-A484-AF18-0F815E3B1CC3}"/>
              </a:ext>
            </a:extLst>
          </p:cNvPr>
          <p:cNvSpPr/>
          <p:nvPr/>
        </p:nvSpPr>
        <p:spPr>
          <a:xfrm>
            <a:off x="10138822" y="3311579"/>
            <a:ext cx="64008" cy="640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7309A67-2E40-BF72-DA0D-F03A23EFB9DF}"/>
              </a:ext>
            </a:extLst>
          </p:cNvPr>
          <p:cNvSpPr/>
          <p:nvPr/>
        </p:nvSpPr>
        <p:spPr>
          <a:xfrm>
            <a:off x="10545222" y="3565812"/>
            <a:ext cx="64008" cy="640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2ABC6C9-ECC9-4406-225A-41B1B6416862}"/>
              </a:ext>
            </a:extLst>
          </p:cNvPr>
          <p:cNvCxnSpPr>
            <a:cxnSpLocks/>
          </p:cNvCxnSpPr>
          <p:nvPr/>
        </p:nvCxnSpPr>
        <p:spPr>
          <a:xfrm>
            <a:off x="10524140" y="2726967"/>
            <a:ext cx="363220" cy="182752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17DABE42-5818-B6EB-554E-C679ADF0478B}"/>
              </a:ext>
            </a:extLst>
          </p:cNvPr>
          <p:cNvSpPr txBox="1"/>
          <p:nvPr/>
        </p:nvSpPr>
        <p:spPr>
          <a:xfrm>
            <a:off x="10662967" y="244805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ym typeface="Symbol" panose="05050102010706020507" pitchFamily="18" charset="2"/>
              </a:rPr>
              <a:t>u</a:t>
            </a:r>
            <a:endParaRPr lang="en-US" sz="2400" b="1" i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256A765-304B-C8BC-F969-8DCD8637AC6F}"/>
              </a:ext>
            </a:extLst>
          </p:cNvPr>
          <p:cNvSpPr txBox="1"/>
          <p:nvPr/>
        </p:nvSpPr>
        <p:spPr>
          <a:xfrm>
            <a:off x="10357217" y="224151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q</a:t>
            </a:r>
            <a:endParaRPr lang="en-US" sz="2400" i="1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D727034-4500-0234-31CE-71A5EF716478}"/>
              </a:ext>
            </a:extLst>
          </p:cNvPr>
          <p:cNvCxnSpPr>
            <a:cxnSpLocks/>
          </p:cNvCxnSpPr>
          <p:nvPr/>
        </p:nvCxnSpPr>
        <p:spPr>
          <a:xfrm>
            <a:off x="10042536" y="2914799"/>
            <a:ext cx="363220" cy="182752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0152DBF-B6B3-4EE1-B17D-2DA2FCFD7477}"/>
              </a:ext>
            </a:extLst>
          </p:cNvPr>
          <p:cNvCxnSpPr>
            <a:cxnSpLocks/>
          </p:cNvCxnSpPr>
          <p:nvPr/>
        </p:nvCxnSpPr>
        <p:spPr>
          <a:xfrm>
            <a:off x="10006519" y="2558216"/>
            <a:ext cx="363220" cy="182752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9C209B0-4A29-7690-004F-DA89C1956091}"/>
              </a:ext>
            </a:extLst>
          </p:cNvPr>
          <p:cNvCxnSpPr>
            <a:cxnSpLocks/>
          </p:cNvCxnSpPr>
          <p:nvPr/>
        </p:nvCxnSpPr>
        <p:spPr>
          <a:xfrm>
            <a:off x="10577226" y="3592736"/>
            <a:ext cx="363220" cy="182752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C524DB3-025D-B6CE-AD7C-43CFC6F923B2}"/>
              </a:ext>
            </a:extLst>
          </p:cNvPr>
          <p:cNvCxnSpPr>
            <a:cxnSpLocks/>
          </p:cNvCxnSpPr>
          <p:nvPr/>
        </p:nvCxnSpPr>
        <p:spPr>
          <a:xfrm>
            <a:off x="10166000" y="3342187"/>
            <a:ext cx="363220" cy="182752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AD07A44-F997-F3B0-011B-7914EAAAB8C1}"/>
              </a:ext>
            </a:extLst>
          </p:cNvPr>
          <p:cNvCxnSpPr>
            <a:cxnSpLocks/>
          </p:cNvCxnSpPr>
          <p:nvPr/>
        </p:nvCxnSpPr>
        <p:spPr>
          <a:xfrm>
            <a:off x="9368672" y="2559455"/>
            <a:ext cx="363220" cy="182752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1E12626-EB6B-552B-8124-FE39AFC81193}"/>
              </a:ext>
            </a:extLst>
          </p:cNvPr>
          <p:cNvCxnSpPr>
            <a:cxnSpLocks/>
          </p:cNvCxnSpPr>
          <p:nvPr/>
        </p:nvCxnSpPr>
        <p:spPr>
          <a:xfrm>
            <a:off x="9539382" y="3281355"/>
            <a:ext cx="363220" cy="182752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B84F7CA4-B823-A281-647B-87ABEE7FF3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175801"/>
              </p:ext>
            </p:extLst>
          </p:nvPr>
        </p:nvGraphicFramePr>
        <p:xfrm>
          <a:off x="3315693" y="2653050"/>
          <a:ext cx="5535180" cy="889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0880" imgH="393480" progId="Equation.DSMT4">
                  <p:embed/>
                </p:oleObj>
              </mc:Choice>
              <mc:Fallback>
                <p:oleObj name="Equation" r:id="rId4" imgW="24508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15693" y="2653050"/>
                        <a:ext cx="5535180" cy="889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9F16D3D9-4FBB-1C65-6E94-539445A125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188456"/>
              </p:ext>
            </p:extLst>
          </p:nvPr>
        </p:nvGraphicFramePr>
        <p:xfrm>
          <a:off x="4762740" y="5424286"/>
          <a:ext cx="2666520" cy="609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840" imgH="203040" progId="Equation.DSMT4">
                  <p:embed/>
                </p:oleObj>
              </mc:Choice>
              <mc:Fallback>
                <p:oleObj name="Equation" r:id="rId6" imgW="888840" imgH="20304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B84F7CA4-B823-A281-647B-87ABEE7FF3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762740" y="5424286"/>
                        <a:ext cx="2666520" cy="609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AF9E0D36-75EA-7529-DD8D-0470CCD1605C}"/>
              </a:ext>
            </a:extLst>
          </p:cNvPr>
          <p:cNvSpPr/>
          <p:nvPr/>
        </p:nvSpPr>
        <p:spPr>
          <a:xfrm>
            <a:off x="10858999" y="4458751"/>
            <a:ext cx="731849" cy="1861626"/>
          </a:xfrm>
          <a:custGeom>
            <a:avLst/>
            <a:gdLst>
              <a:gd name="connsiteX0" fmla="*/ 723674 w 731849"/>
              <a:gd name="connsiteY0" fmla="*/ 578807 h 1861626"/>
              <a:gd name="connsiteX1" fmla="*/ 500154 w 731849"/>
              <a:gd name="connsiteY1" fmla="*/ 60647 h 1861626"/>
              <a:gd name="connsiteX2" fmla="*/ 93754 w 731849"/>
              <a:gd name="connsiteY2" fmla="*/ 192727 h 1861626"/>
              <a:gd name="connsiteX3" fmla="*/ 42954 w 731849"/>
              <a:gd name="connsiteY3" fmla="*/ 1686247 h 1861626"/>
              <a:gd name="connsiteX4" fmla="*/ 622074 w 731849"/>
              <a:gd name="connsiteY4" fmla="*/ 1706567 h 1861626"/>
              <a:gd name="connsiteX5" fmla="*/ 723674 w 731849"/>
              <a:gd name="connsiteY5" fmla="*/ 578807 h 1861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1849" h="1861626">
                <a:moveTo>
                  <a:pt x="723674" y="578807"/>
                </a:moveTo>
                <a:cubicBezTo>
                  <a:pt x="703354" y="304487"/>
                  <a:pt x="605141" y="124994"/>
                  <a:pt x="500154" y="60647"/>
                </a:cubicBezTo>
                <a:cubicBezTo>
                  <a:pt x="395167" y="-3700"/>
                  <a:pt x="169954" y="-78206"/>
                  <a:pt x="93754" y="192727"/>
                </a:cubicBezTo>
                <a:cubicBezTo>
                  <a:pt x="17554" y="463660"/>
                  <a:pt x="-45099" y="1433940"/>
                  <a:pt x="42954" y="1686247"/>
                </a:cubicBezTo>
                <a:cubicBezTo>
                  <a:pt x="131007" y="1938554"/>
                  <a:pt x="512007" y="1894527"/>
                  <a:pt x="622074" y="1706567"/>
                </a:cubicBezTo>
                <a:cubicBezTo>
                  <a:pt x="732141" y="1518607"/>
                  <a:pt x="743994" y="853127"/>
                  <a:pt x="723674" y="578807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47EC533-358E-1D5E-C431-CDE5B27D4A62}"/>
              </a:ext>
            </a:extLst>
          </p:cNvPr>
          <p:cNvSpPr txBox="1"/>
          <p:nvPr/>
        </p:nvSpPr>
        <p:spPr>
          <a:xfrm>
            <a:off x="11015245" y="592516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S</a:t>
            </a:r>
            <a:endParaRPr lang="en-US" sz="2400" i="1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3A19414-4070-CCA0-9A19-41BC97D2A3E1}"/>
              </a:ext>
            </a:extLst>
          </p:cNvPr>
          <p:cNvCxnSpPr>
            <a:cxnSpLocks/>
          </p:cNvCxnSpPr>
          <p:nvPr/>
        </p:nvCxnSpPr>
        <p:spPr>
          <a:xfrm>
            <a:off x="10575702" y="5081558"/>
            <a:ext cx="520520" cy="17602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013560CC-B61A-7061-DBA7-DBD5566714C8}"/>
              </a:ext>
            </a:extLst>
          </p:cNvPr>
          <p:cNvCxnSpPr>
            <a:cxnSpLocks/>
          </p:cNvCxnSpPr>
          <p:nvPr/>
        </p:nvCxnSpPr>
        <p:spPr>
          <a:xfrm>
            <a:off x="10451523" y="5424286"/>
            <a:ext cx="668524" cy="14688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3C90F9E-CE23-5A6D-6C37-CC6639DDDD07}"/>
              </a:ext>
            </a:extLst>
          </p:cNvPr>
          <p:cNvCxnSpPr>
            <a:cxnSpLocks/>
          </p:cNvCxnSpPr>
          <p:nvPr/>
        </p:nvCxnSpPr>
        <p:spPr>
          <a:xfrm>
            <a:off x="10388047" y="5667099"/>
            <a:ext cx="657678" cy="151967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564D1786-BA35-532B-033B-60CDB1B4800F}"/>
              </a:ext>
            </a:extLst>
          </p:cNvPr>
          <p:cNvCxnSpPr>
            <a:cxnSpLocks/>
          </p:cNvCxnSpPr>
          <p:nvPr/>
        </p:nvCxnSpPr>
        <p:spPr>
          <a:xfrm flipV="1">
            <a:off x="10621752" y="4712359"/>
            <a:ext cx="483785" cy="73001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0EF2333E-EDBE-0C62-EB3B-96E0496BD4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94575"/>
              </p:ext>
            </p:extLst>
          </p:nvPr>
        </p:nvGraphicFramePr>
        <p:xfrm>
          <a:off x="5092923" y="3911848"/>
          <a:ext cx="1980720" cy="1142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240" imgH="380880" progId="Equation.DSMT4">
                  <p:embed/>
                </p:oleObj>
              </mc:Choice>
              <mc:Fallback>
                <p:oleObj name="Equation" r:id="rId8" imgW="660240" imgH="3808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B84F7CA4-B823-A281-647B-87ABEE7FF3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092923" y="3911848"/>
                        <a:ext cx="1980720" cy="1142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>
            <a:extLst>
              <a:ext uri="{FF2B5EF4-FFF2-40B4-BE49-F238E27FC236}">
                <a16:creationId xmlns:a16="http://schemas.microsoft.com/office/drawing/2014/main" id="{862C6CA7-D7B5-E50C-8667-3E97211DDEFF}"/>
              </a:ext>
            </a:extLst>
          </p:cNvPr>
          <p:cNvSpPr txBox="1"/>
          <p:nvPr/>
        </p:nvSpPr>
        <p:spPr>
          <a:xfrm>
            <a:off x="10420282" y="505187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ym typeface="Symbol" panose="05050102010706020507" pitchFamily="18" charset="2"/>
              </a:rPr>
              <a:t>J</a:t>
            </a:r>
            <a:endParaRPr lang="en-US" sz="2400" b="1" i="1" dirty="0"/>
          </a:p>
        </p:txBody>
      </p:sp>
      <p:sp>
        <p:nvSpPr>
          <p:cNvPr id="54" name="Callout: Bent Line 53">
            <a:extLst>
              <a:ext uri="{FF2B5EF4-FFF2-40B4-BE49-F238E27FC236}">
                <a16:creationId xmlns:a16="http://schemas.microsoft.com/office/drawing/2014/main" id="{506B5746-FB25-6842-00E2-6A8CC71BF993}"/>
              </a:ext>
            </a:extLst>
          </p:cNvPr>
          <p:cNvSpPr/>
          <p:nvPr/>
        </p:nvSpPr>
        <p:spPr>
          <a:xfrm>
            <a:off x="2187523" y="4605292"/>
            <a:ext cx="2464161" cy="968375"/>
          </a:xfrm>
          <a:prstGeom prst="borderCallout2">
            <a:avLst>
              <a:gd name="adj1" fmla="val 34999"/>
              <a:gd name="adj2" fmla="val 98455"/>
              <a:gd name="adj3" fmla="val 34999"/>
              <a:gd name="adj4" fmla="val 128466"/>
              <a:gd name="adj5" fmla="val 88451"/>
              <a:gd name="adj6" fmla="val 14175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Number of charge carriers per unit volume</a:t>
            </a:r>
          </a:p>
          <a:p>
            <a:pPr algn="ctr"/>
            <a:r>
              <a:rPr lang="en-US" dirty="0"/>
              <a:t>(m</a:t>
            </a:r>
            <a:r>
              <a:rPr lang="en-US" baseline="30000" dirty="0"/>
              <a:t>-3</a:t>
            </a:r>
            <a:r>
              <a:rPr lang="en-US" dirty="0"/>
              <a:t>)</a:t>
            </a:r>
          </a:p>
        </p:txBody>
      </p:sp>
      <p:sp>
        <p:nvSpPr>
          <p:cNvPr id="55" name="Callout: Bent Line 54">
            <a:extLst>
              <a:ext uri="{FF2B5EF4-FFF2-40B4-BE49-F238E27FC236}">
                <a16:creationId xmlns:a16="http://schemas.microsoft.com/office/drawing/2014/main" id="{1165C87F-98BD-3A07-3A44-10D375E2D5CD}"/>
              </a:ext>
            </a:extLst>
          </p:cNvPr>
          <p:cNvSpPr/>
          <p:nvPr/>
        </p:nvSpPr>
        <p:spPr>
          <a:xfrm>
            <a:off x="1528719" y="5667099"/>
            <a:ext cx="2464161" cy="687817"/>
          </a:xfrm>
          <a:prstGeom prst="borderCallout2">
            <a:avLst>
              <a:gd name="adj1" fmla="val 73405"/>
              <a:gd name="adj2" fmla="val 100517"/>
              <a:gd name="adj3" fmla="val 74882"/>
              <a:gd name="adj4" fmla="val 128466"/>
              <a:gd name="adj5" fmla="val 37166"/>
              <a:gd name="adj6" fmla="val 13474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Volume current density</a:t>
            </a:r>
          </a:p>
          <a:p>
            <a:pPr algn="ctr"/>
            <a:r>
              <a:rPr lang="en-US" dirty="0"/>
              <a:t>(A/m</a:t>
            </a:r>
            <a:r>
              <a:rPr lang="en-US" baseline="30000" dirty="0"/>
              <a:t>2</a:t>
            </a:r>
            <a:r>
              <a:rPr lang="en-US" dirty="0"/>
              <a:t>)</a:t>
            </a:r>
          </a:p>
        </p:txBody>
      </p:sp>
      <p:sp>
        <p:nvSpPr>
          <p:cNvPr id="56" name="Callout: Bent Line 55">
            <a:extLst>
              <a:ext uri="{FF2B5EF4-FFF2-40B4-BE49-F238E27FC236}">
                <a16:creationId xmlns:a16="http://schemas.microsoft.com/office/drawing/2014/main" id="{8C6D3F31-FFAD-E369-7F47-AA3E0758ECED}"/>
              </a:ext>
            </a:extLst>
          </p:cNvPr>
          <p:cNvSpPr/>
          <p:nvPr/>
        </p:nvSpPr>
        <p:spPr>
          <a:xfrm>
            <a:off x="7429260" y="4679730"/>
            <a:ext cx="2312545" cy="687817"/>
          </a:xfrm>
          <a:prstGeom prst="borderCallout2">
            <a:avLst>
              <a:gd name="adj1" fmla="val 68974"/>
              <a:gd name="adj2" fmla="val -1594"/>
              <a:gd name="adj3" fmla="val 68973"/>
              <a:gd name="adj4" fmla="val -12132"/>
              <a:gd name="adj5" fmla="val 133180"/>
              <a:gd name="adj6" fmla="val -1804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Volume charge density</a:t>
            </a:r>
          </a:p>
          <a:p>
            <a:pPr algn="ctr"/>
            <a:r>
              <a:rPr lang="en-US" dirty="0"/>
              <a:t>(C/m</a:t>
            </a:r>
            <a:r>
              <a:rPr lang="en-US" baseline="30000" dirty="0"/>
              <a:t>3</a:t>
            </a:r>
            <a:r>
              <a:rPr lang="en-US" dirty="0"/>
              <a:t>)</a:t>
            </a:r>
          </a:p>
        </p:txBody>
      </p:sp>
      <p:sp>
        <p:nvSpPr>
          <p:cNvPr id="57" name="Callout: Bent Line 56">
            <a:extLst>
              <a:ext uri="{FF2B5EF4-FFF2-40B4-BE49-F238E27FC236}">
                <a16:creationId xmlns:a16="http://schemas.microsoft.com/office/drawing/2014/main" id="{92FDB76D-4B5B-F1BF-92D5-60968EC0553A}"/>
              </a:ext>
            </a:extLst>
          </p:cNvPr>
          <p:cNvSpPr/>
          <p:nvPr/>
        </p:nvSpPr>
        <p:spPr>
          <a:xfrm>
            <a:off x="3127174" y="3598977"/>
            <a:ext cx="1467401" cy="687817"/>
          </a:xfrm>
          <a:prstGeom prst="borderCallout2">
            <a:avLst>
              <a:gd name="adj1" fmla="val 36477"/>
              <a:gd name="adj2" fmla="val 100517"/>
              <a:gd name="adj3" fmla="val 39431"/>
              <a:gd name="adj4" fmla="val 129158"/>
              <a:gd name="adj5" fmla="val -45554"/>
              <a:gd name="adj6" fmla="val 15690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Drift velocity</a:t>
            </a:r>
          </a:p>
          <a:p>
            <a:pPr algn="ctr"/>
            <a:r>
              <a:rPr lang="en-US" dirty="0"/>
              <a:t>(m/s)</a:t>
            </a:r>
          </a:p>
        </p:txBody>
      </p:sp>
    </p:spTree>
    <p:extLst>
      <p:ext uri="{BB962C8B-B14F-4D97-AF65-F5344CB8AC3E}">
        <p14:creationId xmlns:p14="http://schemas.microsoft.com/office/powerpoint/2010/main" val="1987461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7962-ECAE-C365-E1BB-A911083F1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Mobility and Conductivity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6120E-BEDF-4FCF-F3E4-7AD76CE8A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286760" cy="592455"/>
          </a:xfrm>
        </p:spPr>
        <p:txBody>
          <a:bodyPr/>
          <a:lstStyle/>
          <a:p>
            <a:r>
              <a:rPr lang="en-US" i="1" dirty="0" err="1"/>
              <a:t>i</a:t>
            </a:r>
            <a:r>
              <a:rPr lang="en-US" dirty="0"/>
              <a:t> = electron or hole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1DFF4-1F28-4DFB-32D8-7088B0B86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E1CC0-CED1-D4C1-4FFE-DA1DE6ECD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6D3C5-FB79-ED6C-D709-FC12F7537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5FE5DC6-13DA-5963-CD94-F5AC307319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29454"/>
              </p:ext>
            </p:extLst>
          </p:nvPr>
        </p:nvGraphicFramePr>
        <p:xfrm>
          <a:off x="4124960" y="1782282"/>
          <a:ext cx="3592512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342720" progId="Equation.DSMT4">
                  <p:embed/>
                </p:oleObj>
              </mc:Choice>
              <mc:Fallback>
                <p:oleObj name="Equation" r:id="rId2" imgW="14349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24960" y="1782282"/>
                        <a:ext cx="3592512" cy="858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17A62B0-38FE-A74D-6DE6-B2EE76277D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4690223"/>
              </p:ext>
            </p:extLst>
          </p:nvPr>
        </p:nvGraphicFramePr>
        <p:xfrm>
          <a:off x="4124960" y="2977832"/>
          <a:ext cx="1684337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2840" imgH="228600" progId="Equation.DSMT4">
                  <p:embed/>
                </p:oleObj>
              </mc:Choice>
              <mc:Fallback>
                <p:oleObj name="Equation" r:id="rId4" imgW="67284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95FE5DC6-13DA-5963-CD94-F5AC307319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24960" y="2977832"/>
                        <a:ext cx="1684337" cy="573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BFBA4B1-0A3A-7875-1DE4-A18CA3632BC4}"/>
              </a:ext>
            </a:extLst>
          </p:cNvPr>
          <p:cNvSpPr txBox="1">
            <a:spLocks/>
          </p:cNvSpPr>
          <p:nvPr/>
        </p:nvSpPr>
        <p:spPr>
          <a:xfrm>
            <a:off x="863600" y="4214971"/>
            <a:ext cx="2123440" cy="592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 metals: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24B425A-1B6A-6A3E-3ABB-018CAA2179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373893"/>
              </p:ext>
            </p:extLst>
          </p:nvPr>
        </p:nvGraphicFramePr>
        <p:xfrm>
          <a:off x="4124960" y="4257512"/>
          <a:ext cx="2763837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840" imgH="228600" progId="Equation.DSMT4">
                  <p:embed/>
                </p:oleObj>
              </mc:Choice>
              <mc:Fallback>
                <p:oleObj name="Equation" r:id="rId6" imgW="110484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17A62B0-38FE-A74D-6DE6-B2EE76277D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124960" y="4257512"/>
                        <a:ext cx="2763837" cy="573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DBBF8D7D-D9BB-7214-DAB0-A59F945C26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6345207"/>
              </p:ext>
            </p:extLst>
          </p:nvPr>
        </p:nvGraphicFramePr>
        <p:xfrm>
          <a:off x="9140825" y="4257512"/>
          <a:ext cx="168275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40" imgH="228600" progId="Equation.DSMT4">
                  <p:embed/>
                </p:oleObj>
              </mc:Choice>
              <mc:Fallback>
                <p:oleObj name="Equation" r:id="rId8" imgW="672840" imgH="228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24B425A-1B6A-6A3E-3ABB-018CAA2179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140825" y="4257512"/>
                        <a:ext cx="1682750" cy="573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8C5F3-9367-722B-2F4A-6B6AB9D622D2}"/>
              </a:ext>
            </a:extLst>
          </p:cNvPr>
          <p:cNvSpPr txBox="1">
            <a:spLocks/>
          </p:cNvSpPr>
          <p:nvPr/>
        </p:nvSpPr>
        <p:spPr>
          <a:xfrm>
            <a:off x="863600" y="4905851"/>
            <a:ext cx="3261360" cy="592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 semiconductors: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17A048F-40E4-2491-2FE7-44DF38AEB8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0020616"/>
              </p:ext>
            </p:extLst>
          </p:nvPr>
        </p:nvGraphicFramePr>
        <p:xfrm>
          <a:off x="4124960" y="4905375"/>
          <a:ext cx="4256087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01720" imgH="253800" progId="Equation.DSMT4">
                  <p:embed/>
                </p:oleObj>
              </mc:Choice>
              <mc:Fallback>
                <p:oleObj name="Equation" r:id="rId10" imgW="170172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24B425A-1B6A-6A3E-3ABB-018CAA2179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124960" y="4905375"/>
                        <a:ext cx="4256087" cy="636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EE78C78-F377-A447-5F05-B40E375761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957900"/>
              </p:ext>
            </p:extLst>
          </p:nvPr>
        </p:nvGraphicFramePr>
        <p:xfrm>
          <a:off x="7236143" y="2977832"/>
          <a:ext cx="1493837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96880" imgH="228600" progId="Equation.DSMT4">
                  <p:embed/>
                </p:oleObj>
              </mc:Choice>
              <mc:Fallback>
                <p:oleObj name="Equation" r:id="rId12" imgW="59688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17A62B0-38FE-A74D-6DE6-B2EE76277D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236143" y="2977832"/>
                        <a:ext cx="1493837" cy="573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7DFD62A8-8B2B-A7C4-0387-60F6659AF1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244983"/>
              </p:ext>
            </p:extLst>
          </p:nvPr>
        </p:nvGraphicFramePr>
        <p:xfrm>
          <a:off x="9140825" y="4915534"/>
          <a:ext cx="279400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17440" imgH="228600" progId="Equation.DSMT4">
                  <p:embed/>
                </p:oleObj>
              </mc:Choice>
              <mc:Fallback>
                <p:oleObj name="Equation" r:id="rId14" imgW="1117440" imgH="2286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DBBF8D7D-D9BB-7214-DAB0-A59F945C26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140825" y="4915534"/>
                        <a:ext cx="2794000" cy="573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allout: Bent Line 15">
            <a:extLst>
              <a:ext uri="{FF2B5EF4-FFF2-40B4-BE49-F238E27FC236}">
                <a16:creationId xmlns:a16="http://schemas.microsoft.com/office/drawing/2014/main" id="{C99A83E4-C1FB-DA45-C31D-604749C7E167}"/>
              </a:ext>
            </a:extLst>
          </p:cNvPr>
          <p:cNvSpPr/>
          <p:nvPr/>
        </p:nvSpPr>
        <p:spPr>
          <a:xfrm>
            <a:off x="8803323" y="2352696"/>
            <a:ext cx="1493837" cy="687817"/>
          </a:xfrm>
          <a:prstGeom prst="borderCallout2">
            <a:avLst>
              <a:gd name="adj1" fmla="val 68974"/>
              <a:gd name="adj2" fmla="val -1594"/>
              <a:gd name="adj3" fmla="val 68973"/>
              <a:gd name="adj4" fmla="val -30495"/>
              <a:gd name="adj5" fmla="val 115454"/>
              <a:gd name="adj6" fmla="val -3776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Hole mobility</a:t>
            </a:r>
          </a:p>
          <a:p>
            <a:pPr algn="ctr"/>
            <a:r>
              <a:rPr lang="en-US" dirty="0"/>
              <a:t>(m</a:t>
            </a:r>
            <a:r>
              <a:rPr lang="en-US" baseline="30000" dirty="0"/>
              <a:t>2</a:t>
            </a:r>
            <a:r>
              <a:rPr lang="en-US" dirty="0"/>
              <a:t>/Vs)</a:t>
            </a:r>
          </a:p>
        </p:txBody>
      </p:sp>
      <p:sp>
        <p:nvSpPr>
          <p:cNvPr id="17" name="Callout: Bent Line 16">
            <a:extLst>
              <a:ext uri="{FF2B5EF4-FFF2-40B4-BE49-F238E27FC236}">
                <a16:creationId xmlns:a16="http://schemas.microsoft.com/office/drawing/2014/main" id="{53F8B2BA-CEA7-DF58-A22B-E5E2D6112E65}"/>
              </a:ext>
            </a:extLst>
          </p:cNvPr>
          <p:cNvSpPr/>
          <p:nvPr/>
        </p:nvSpPr>
        <p:spPr>
          <a:xfrm>
            <a:off x="2232660" y="2461280"/>
            <a:ext cx="1838960" cy="687817"/>
          </a:xfrm>
          <a:prstGeom prst="borderCallout2">
            <a:avLst>
              <a:gd name="adj1" fmla="val 60110"/>
              <a:gd name="adj2" fmla="val 100773"/>
              <a:gd name="adj3" fmla="val 60110"/>
              <a:gd name="adj4" fmla="val 153054"/>
              <a:gd name="adj5" fmla="val 97729"/>
              <a:gd name="adj6" fmla="val 16504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Electron mobility</a:t>
            </a:r>
          </a:p>
          <a:p>
            <a:pPr algn="ctr"/>
            <a:r>
              <a:rPr lang="en-US" dirty="0"/>
              <a:t>(m</a:t>
            </a:r>
            <a:r>
              <a:rPr lang="en-US" baseline="30000" dirty="0"/>
              <a:t>2</a:t>
            </a:r>
            <a:r>
              <a:rPr lang="en-US" dirty="0"/>
              <a:t>/Vs)</a:t>
            </a:r>
          </a:p>
        </p:txBody>
      </p:sp>
      <p:sp>
        <p:nvSpPr>
          <p:cNvPr id="18" name="Callout: Bent Line 17">
            <a:extLst>
              <a:ext uri="{FF2B5EF4-FFF2-40B4-BE49-F238E27FC236}">
                <a16:creationId xmlns:a16="http://schemas.microsoft.com/office/drawing/2014/main" id="{52311DB0-8F65-0EA2-39D9-9A655A211746}"/>
              </a:ext>
            </a:extLst>
          </p:cNvPr>
          <p:cNvSpPr/>
          <p:nvPr/>
        </p:nvSpPr>
        <p:spPr>
          <a:xfrm>
            <a:off x="9982200" y="3579352"/>
            <a:ext cx="1493837" cy="687817"/>
          </a:xfrm>
          <a:prstGeom prst="borderCallout2">
            <a:avLst>
              <a:gd name="adj1" fmla="val 68974"/>
              <a:gd name="adj2" fmla="val -1594"/>
              <a:gd name="adj3" fmla="val 68973"/>
              <a:gd name="adj4" fmla="val -30495"/>
              <a:gd name="adj5" fmla="val 115454"/>
              <a:gd name="adj6" fmla="val -3776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Conductivity</a:t>
            </a:r>
          </a:p>
          <a:p>
            <a:pPr algn="ctr"/>
            <a:r>
              <a:rPr lang="en-US" dirty="0"/>
              <a:t>(S/m)</a:t>
            </a:r>
          </a:p>
        </p:txBody>
      </p:sp>
    </p:spTree>
    <p:extLst>
      <p:ext uri="{BB962C8B-B14F-4D97-AF65-F5344CB8AC3E}">
        <p14:creationId xmlns:p14="http://schemas.microsoft.com/office/powerpoint/2010/main" val="3768899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D8FD9-50E2-4B68-00FC-8A065BC01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Form of Ohm’s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02B41-42ED-21EA-1F3A-B7C0B44FC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95545"/>
            <a:ext cx="10515600" cy="998855"/>
          </a:xfrm>
        </p:spPr>
        <p:txBody>
          <a:bodyPr>
            <a:normAutofit/>
          </a:bodyPr>
          <a:lstStyle/>
          <a:p>
            <a:r>
              <a:rPr lang="en-US" sz="3200" dirty="0"/>
              <a:t>Isotropic materials for which this linear relation holds are called </a:t>
            </a:r>
            <a:r>
              <a:rPr lang="en-US" sz="3200" i="1" dirty="0"/>
              <a:t>ohmic media</a:t>
            </a:r>
            <a:r>
              <a:rPr lang="en-US" sz="3200" dirty="0"/>
              <a:t>.</a:t>
            </a:r>
          </a:p>
          <a:p>
            <a:endParaRPr lang="en-US" sz="3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463E4-6007-ADB8-11F5-9D18EE6DB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93A77-741A-1BDF-8EAF-1B4D346FD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3B195-F8F7-32D7-1251-F3895282C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E749D8A-026D-9ED0-61BA-2614888A74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006309"/>
              </p:ext>
            </p:extLst>
          </p:nvPr>
        </p:nvGraphicFramePr>
        <p:xfrm>
          <a:off x="4297023" y="2658325"/>
          <a:ext cx="3597954" cy="132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400" imgH="177480" progId="Equation.DSMT4">
                  <p:embed/>
                </p:oleObj>
              </mc:Choice>
              <mc:Fallback>
                <p:oleObj name="Equation" r:id="rId2" imgW="4824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297023" y="2658325"/>
                        <a:ext cx="3597954" cy="1325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allout: Bent Line 7">
            <a:extLst>
              <a:ext uri="{FF2B5EF4-FFF2-40B4-BE49-F238E27FC236}">
                <a16:creationId xmlns:a16="http://schemas.microsoft.com/office/drawing/2014/main" id="{1D0BAFE7-618E-87CF-4AE2-A9860FEB563E}"/>
              </a:ext>
            </a:extLst>
          </p:cNvPr>
          <p:cNvSpPr/>
          <p:nvPr/>
        </p:nvSpPr>
        <p:spPr>
          <a:xfrm>
            <a:off x="7289800" y="2052638"/>
            <a:ext cx="1493837" cy="687817"/>
          </a:xfrm>
          <a:prstGeom prst="borderCallout2">
            <a:avLst>
              <a:gd name="adj1" fmla="val 68974"/>
              <a:gd name="adj2" fmla="val -1594"/>
              <a:gd name="adj3" fmla="val 68973"/>
              <a:gd name="adj4" fmla="val -30495"/>
              <a:gd name="adj5" fmla="val 143520"/>
              <a:gd name="adj6" fmla="val -3912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Conductivity</a:t>
            </a:r>
          </a:p>
          <a:p>
            <a:pPr algn="ctr"/>
            <a:r>
              <a:rPr lang="en-US" dirty="0"/>
              <a:t>(S/m)</a:t>
            </a:r>
          </a:p>
        </p:txBody>
      </p:sp>
    </p:spTree>
    <p:extLst>
      <p:ext uri="{BB962C8B-B14F-4D97-AF65-F5344CB8AC3E}">
        <p14:creationId xmlns:p14="http://schemas.microsoft.com/office/powerpoint/2010/main" val="978075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9A15C-CF91-F5ED-4A6A-19BD43D9C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Resistance of a Conductor with Constant Cross Section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CE89D-D10F-608B-B98A-E67C79E5D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58215"/>
          </a:xfrm>
        </p:spPr>
        <p:txBody>
          <a:bodyPr/>
          <a:lstStyle/>
          <a:p>
            <a:r>
              <a:rPr lang="en-US" dirty="0"/>
              <a:t>A piece of homogeneous material of conductivity </a:t>
            </a:r>
            <a:r>
              <a:rPr lang="en-US" i="1" dirty="0">
                <a:sym typeface="Symbol" panose="05050102010706020507" pitchFamily="18" charset="2"/>
              </a:rPr>
              <a:t></a:t>
            </a:r>
            <a:r>
              <a:rPr lang="en-US" dirty="0"/>
              <a:t>, length </a:t>
            </a:r>
            <a:r>
              <a:rPr lang="en-US" i="1" dirty="0"/>
              <a:t>l</a:t>
            </a:r>
            <a:r>
              <a:rPr lang="en-US" dirty="0"/>
              <a:t>, and uniform cross section </a:t>
            </a:r>
            <a:r>
              <a:rPr lang="en-US" i="1" dirty="0"/>
              <a:t>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43EB5-9BE0-FE6F-58A2-3753A934C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CEEC8-D25F-B251-8584-996ACFCA4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733C8-90D5-5465-35CC-6D75981E1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8</a:t>
            </a:fld>
            <a:endParaRPr lang="en-US"/>
          </a:p>
        </p:txBody>
      </p:sp>
      <p:sp>
        <p:nvSpPr>
          <p:cNvPr id="8" name="Cylinder 7">
            <a:extLst>
              <a:ext uri="{FF2B5EF4-FFF2-40B4-BE49-F238E27FC236}">
                <a16:creationId xmlns:a16="http://schemas.microsoft.com/office/drawing/2014/main" id="{97C48538-4C04-FB15-0CD9-AEC12D9820A2}"/>
              </a:ext>
            </a:extLst>
          </p:cNvPr>
          <p:cNvSpPr/>
          <p:nvPr/>
        </p:nvSpPr>
        <p:spPr>
          <a:xfrm>
            <a:off x="9839960" y="3046094"/>
            <a:ext cx="1356360" cy="2440305"/>
          </a:xfrm>
          <a:prstGeom prst="ca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817264-CE34-8269-132B-9140594D5363}"/>
              </a:ext>
            </a:extLst>
          </p:cNvPr>
          <p:cNvSpPr txBox="1"/>
          <p:nvPr/>
        </p:nvSpPr>
        <p:spPr>
          <a:xfrm>
            <a:off x="10332833" y="4035413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</a:t>
            </a:r>
            <a:endParaRPr lang="en-US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339F21-447D-99DC-6F4B-546501D4EB38}"/>
              </a:ext>
            </a:extLst>
          </p:cNvPr>
          <p:cNvSpPr txBox="1"/>
          <p:nvPr/>
        </p:nvSpPr>
        <p:spPr>
          <a:xfrm>
            <a:off x="9458711" y="4024616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l</a:t>
            </a:r>
            <a:endParaRPr lang="en-US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E6B115-9545-B6A0-6122-222310A8D73F}"/>
              </a:ext>
            </a:extLst>
          </p:cNvPr>
          <p:cNvSpPr txBox="1"/>
          <p:nvPr/>
        </p:nvSpPr>
        <p:spPr>
          <a:xfrm>
            <a:off x="10332833" y="294858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S</a:t>
            </a:r>
            <a:endParaRPr lang="en-US" i="1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355E1EB-1E22-ABDD-380E-270E7D724A91}"/>
              </a:ext>
            </a:extLst>
          </p:cNvPr>
          <p:cNvCxnSpPr>
            <a:cxnSpLocks/>
          </p:cNvCxnSpPr>
          <p:nvPr/>
        </p:nvCxnSpPr>
        <p:spPr>
          <a:xfrm>
            <a:off x="9728200" y="3189572"/>
            <a:ext cx="0" cy="213175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2FC3604-E52B-CA5C-FE05-22C1B05C98BA}"/>
              </a:ext>
            </a:extLst>
          </p:cNvPr>
          <p:cNvSpPr txBox="1"/>
          <p:nvPr/>
        </p:nvSpPr>
        <p:spPr>
          <a:xfrm>
            <a:off x="11199505" y="2967335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+</a:t>
            </a:r>
            <a:endParaRPr lang="en-US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7E3AA40-84AA-6033-0FB8-CBD37B6D5430}"/>
              </a:ext>
            </a:extLst>
          </p:cNvPr>
          <p:cNvSpPr txBox="1"/>
          <p:nvPr/>
        </p:nvSpPr>
        <p:spPr>
          <a:xfrm>
            <a:off x="11252404" y="4959650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baseline="-25000" dirty="0">
                <a:sym typeface="Symbol" panose="05050102010706020507" pitchFamily="18" charset="2"/>
              </a:rPr>
              <a:t>-</a:t>
            </a:r>
            <a:endParaRPr lang="en-US" sz="2800" baseline="-25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5A95C5D-2628-E2B5-02EE-5D1711636DBE}"/>
              </a:ext>
            </a:extLst>
          </p:cNvPr>
          <p:cNvSpPr txBox="1"/>
          <p:nvPr/>
        </p:nvSpPr>
        <p:spPr>
          <a:xfrm>
            <a:off x="11226756" y="4035413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 panose="05050102010706020507" pitchFamily="18" charset="2"/>
              </a:rPr>
              <a:t>V</a:t>
            </a:r>
            <a:endParaRPr lang="en-US" i="1" dirty="0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53AA0449-9594-E538-195D-2C57CF20BC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5864547"/>
              </p:ext>
            </p:extLst>
          </p:nvPr>
        </p:nvGraphicFramePr>
        <p:xfrm>
          <a:off x="1196340" y="2959355"/>
          <a:ext cx="927100" cy="845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393480" progId="Equation.DSMT4">
                  <p:embed/>
                </p:oleObj>
              </mc:Choice>
              <mc:Fallback>
                <p:oleObj name="Equation" r:id="rId2" imgW="4316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96340" y="2959355"/>
                        <a:ext cx="927100" cy="8452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43A7773E-1845-AE47-DD80-8B2774ED2A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839588"/>
              </p:ext>
            </p:extLst>
          </p:nvPr>
        </p:nvGraphicFramePr>
        <p:xfrm>
          <a:off x="3091815" y="2967335"/>
          <a:ext cx="193675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393480" progId="Equation.DSMT4">
                  <p:embed/>
                </p:oleObj>
              </mc:Choice>
              <mc:Fallback>
                <p:oleObj name="Equation" r:id="rId4" imgW="90144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53AA0449-9594-E538-195D-2C57CF20BC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91815" y="2967335"/>
                        <a:ext cx="1936750" cy="846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45578F68-95C5-366A-5E2E-8C53C0AA7F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222018"/>
              </p:ext>
            </p:extLst>
          </p:nvPr>
        </p:nvGraphicFramePr>
        <p:xfrm>
          <a:off x="6016625" y="2967038"/>
          <a:ext cx="2046288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200" imgH="393480" progId="Equation.DSMT4">
                  <p:embed/>
                </p:oleObj>
              </mc:Choice>
              <mc:Fallback>
                <p:oleObj name="Equation" r:id="rId6" imgW="952200" imgH="393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43A7773E-1845-AE47-DD80-8B2774ED2A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16625" y="2967038"/>
                        <a:ext cx="2046288" cy="846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EF2ADB3E-74A9-CE06-837D-1FCDB15CDE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6436092"/>
              </p:ext>
            </p:extLst>
          </p:nvPr>
        </p:nvGraphicFramePr>
        <p:xfrm>
          <a:off x="4482361" y="4120836"/>
          <a:ext cx="3227278" cy="149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393480" progId="Equation.DSMT4">
                  <p:embed/>
                </p:oleObj>
              </mc:Choice>
              <mc:Fallback>
                <p:oleObj name="Equation" r:id="rId8" imgW="85068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45578F68-95C5-366A-5E2E-8C53C0AA7F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482361" y="4120836"/>
                        <a:ext cx="3227278" cy="1494475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Callout: Bent Line 23">
            <a:extLst>
              <a:ext uri="{FF2B5EF4-FFF2-40B4-BE49-F238E27FC236}">
                <a16:creationId xmlns:a16="http://schemas.microsoft.com/office/drawing/2014/main" id="{E641562B-1C91-5D50-11E7-0461D0091C58}"/>
              </a:ext>
            </a:extLst>
          </p:cNvPr>
          <p:cNvSpPr/>
          <p:nvPr/>
        </p:nvSpPr>
        <p:spPr>
          <a:xfrm>
            <a:off x="2819286" y="3898477"/>
            <a:ext cx="1170202" cy="687817"/>
          </a:xfrm>
          <a:prstGeom prst="borderCallout2">
            <a:avLst>
              <a:gd name="adj1" fmla="val 60110"/>
              <a:gd name="adj2" fmla="val 100773"/>
              <a:gd name="adj3" fmla="val 60110"/>
              <a:gd name="adj4" fmla="val 153054"/>
              <a:gd name="adj5" fmla="val 97729"/>
              <a:gd name="adj6" fmla="val 16504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Resistance</a:t>
            </a:r>
          </a:p>
          <a:p>
            <a:pPr algn="ctr"/>
            <a:r>
              <a:rPr lang="en-US" dirty="0"/>
              <a:t>(Ohm)</a:t>
            </a:r>
          </a:p>
        </p:txBody>
      </p:sp>
    </p:spTree>
    <p:extLst>
      <p:ext uri="{BB962C8B-B14F-4D97-AF65-F5344CB8AC3E}">
        <p14:creationId xmlns:p14="http://schemas.microsoft.com/office/powerpoint/2010/main" val="3674184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E0592-234C-4493-FBAC-35DF821EB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Series and Parallel Connections of Resistors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12FAF-74E5-A373-B9E0-5C63E0B7F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5A5FF-364B-D2E9-DDAB-30B6630D3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AD702-3F61-65D5-56C8-78D66990A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984C8FC-0C30-6FD0-2B2B-2468E4A6E23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11293" y="2664989"/>
            <a:ext cx="3487428" cy="681083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1FED8FA-2F31-D1F0-3CBF-FAC7189878FD}"/>
              </a:ext>
            </a:extLst>
          </p:cNvPr>
          <p:cNvCxnSpPr>
            <a:cxnSpLocks/>
          </p:cNvCxnSpPr>
          <p:nvPr/>
        </p:nvCxnSpPr>
        <p:spPr>
          <a:xfrm>
            <a:off x="1529701" y="2963620"/>
            <a:ext cx="0" cy="924378"/>
          </a:xfrm>
          <a:prstGeom prst="line">
            <a:avLst/>
          </a:prstGeom>
          <a:ln w="44450">
            <a:solidFill>
              <a:schemeClr val="tx1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A6A955C-9AE6-2BA9-2DCD-D531EC54335B}"/>
              </a:ext>
            </a:extLst>
          </p:cNvPr>
          <p:cNvCxnSpPr>
            <a:cxnSpLocks/>
          </p:cNvCxnSpPr>
          <p:nvPr/>
        </p:nvCxnSpPr>
        <p:spPr>
          <a:xfrm>
            <a:off x="4972036" y="2980765"/>
            <a:ext cx="0" cy="924378"/>
          </a:xfrm>
          <a:prstGeom prst="line">
            <a:avLst/>
          </a:prstGeom>
          <a:ln w="44450">
            <a:solidFill>
              <a:schemeClr val="tx1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24560C4-71F1-FC93-5660-2BF0D6CBF86C}"/>
              </a:ext>
            </a:extLst>
          </p:cNvPr>
          <p:cNvSpPr txBox="1"/>
          <p:nvPr/>
        </p:nvSpPr>
        <p:spPr>
          <a:xfrm>
            <a:off x="1775967" y="2123063"/>
            <a:ext cx="707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/>
              <a:t>R</a:t>
            </a:r>
            <a:r>
              <a:rPr lang="en-US" sz="3200" baseline="-25000" dirty="0"/>
              <a:t>1</a:t>
            </a:r>
            <a:endParaRPr lang="en-US" sz="3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5AA4BB-9F2E-B6F1-C075-20DCDD01D6CA}"/>
              </a:ext>
            </a:extLst>
          </p:cNvPr>
          <p:cNvSpPr txBox="1"/>
          <p:nvPr/>
        </p:nvSpPr>
        <p:spPr>
          <a:xfrm>
            <a:off x="2901438" y="2123063"/>
            <a:ext cx="707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/>
              <a:t>R</a:t>
            </a:r>
            <a:r>
              <a:rPr lang="en-US" sz="3200" baseline="-25000" dirty="0"/>
              <a:t>2</a:t>
            </a:r>
            <a:endParaRPr lang="en-US" sz="3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B243FAD-191F-ADC6-B80A-C8928CC758D0}"/>
              </a:ext>
            </a:extLst>
          </p:cNvPr>
          <p:cNvSpPr txBox="1"/>
          <p:nvPr/>
        </p:nvSpPr>
        <p:spPr>
          <a:xfrm>
            <a:off x="4030716" y="2123063"/>
            <a:ext cx="707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/>
              <a:t>R</a:t>
            </a:r>
            <a:r>
              <a:rPr lang="en-US" sz="3200" baseline="-25000" dirty="0"/>
              <a:t>3</a:t>
            </a:r>
            <a:endParaRPr lang="en-US" sz="3200" dirty="0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0796A4C-EC7C-3154-DA93-248B5373F6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344672"/>
              </p:ext>
            </p:extLst>
          </p:nvPr>
        </p:nvGraphicFramePr>
        <p:xfrm>
          <a:off x="1354641" y="4263648"/>
          <a:ext cx="3800729" cy="839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91880" imgH="241200" progId="Equation.DSMT4">
                  <p:embed/>
                </p:oleObj>
              </mc:Choice>
              <mc:Fallback>
                <p:oleObj name="Equation" r:id="rId3" imgW="10918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54641" y="4263648"/>
                        <a:ext cx="3800729" cy="8396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583F7379-5DE0-F95A-0FC0-76536AA00A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7734650" y="2456545"/>
            <a:ext cx="2377931" cy="1640109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C8034EFD-6358-8F70-D811-D37B3327A0B4}"/>
              </a:ext>
            </a:extLst>
          </p:cNvPr>
          <p:cNvSpPr/>
          <p:nvPr/>
        </p:nvSpPr>
        <p:spPr>
          <a:xfrm>
            <a:off x="8129016" y="4410701"/>
            <a:ext cx="109728" cy="10972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2A9AF36-EDAC-86D4-9F17-72D0F2089B4E}"/>
              </a:ext>
            </a:extLst>
          </p:cNvPr>
          <p:cNvSpPr/>
          <p:nvPr/>
        </p:nvSpPr>
        <p:spPr>
          <a:xfrm>
            <a:off x="9604756" y="4410701"/>
            <a:ext cx="109728" cy="10972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691BBBC-35BA-5B5B-6CFF-49CD1A9BE4F6}"/>
              </a:ext>
            </a:extLst>
          </p:cNvPr>
          <p:cNvSpPr txBox="1"/>
          <p:nvPr/>
        </p:nvSpPr>
        <p:spPr>
          <a:xfrm>
            <a:off x="8624065" y="1538288"/>
            <a:ext cx="707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/>
              <a:t>R</a:t>
            </a:r>
            <a:r>
              <a:rPr lang="en-US" sz="3200" baseline="-25000" dirty="0"/>
              <a:t>1</a:t>
            </a:r>
            <a:endParaRPr lang="en-US" sz="3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AF84399-7CE2-3BCE-8820-F6207712B419}"/>
              </a:ext>
            </a:extLst>
          </p:cNvPr>
          <p:cNvSpPr txBox="1"/>
          <p:nvPr/>
        </p:nvSpPr>
        <p:spPr>
          <a:xfrm>
            <a:off x="8570046" y="2412773"/>
            <a:ext cx="707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/>
              <a:t>R</a:t>
            </a:r>
            <a:r>
              <a:rPr lang="en-US" sz="3200" baseline="-25000" dirty="0"/>
              <a:t>2</a:t>
            </a:r>
            <a:endParaRPr lang="en-US" sz="3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D8342A-0696-C1A2-03BD-7618F8D119A4}"/>
              </a:ext>
            </a:extLst>
          </p:cNvPr>
          <p:cNvSpPr txBox="1"/>
          <p:nvPr/>
        </p:nvSpPr>
        <p:spPr>
          <a:xfrm>
            <a:off x="8580206" y="3262449"/>
            <a:ext cx="707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/>
              <a:t>R</a:t>
            </a:r>
            <a:r>
              <a:rPr lang="en-US" sz="3200" baseline="-25000" dirty="0"/>
              <a:t>3</a:t>
            </a:r>
            <a:endParaRPr lang="en-US" sz="3200" dirty="0"/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A20106FB-84C2-5CD9-6FD4-77EB9D3D49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108774"/>
              </p:ext>
            </p:extLst>
          </p:nvPr>
        </p:nvGraphicFramePr>
        <p:xfrm>
          <a:off x="6824145" y="4560851"/>
          <a:ext cx="4198937" cy="154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444240" progId="Equation.DSMT4">
                  <p:embed/>
                </p:oleObj>
              </mc:Choice>
              <mc:Fallback>
                <p:oleObj name="Equation" r:id="rId6" imgW="1206360" imgH="4442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0796A4C-EC7C-3154-DA93-248B5373F6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24145" y="4560851"/>
                        <a:ext cx="4198937" cy="1547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1809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y Fonts">
      <a:majorFont>
        <a:latin typeface="Times New Roman"/>
        <a:ea typeface=""/>
        <a:cs typeface="B Nazanin"/>
      </a:majorFont>
      <a:minorFont>
        <a:latin typeface="Times New Roman"/>
        <a:ea typeface=""/>
        <a:cs typeface="B Nazani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14628</TotalTime>
  <Words>1820</Words>
  <Application>Microsoft Office PowerPoint</Application>
  <PresentationFormat>Widescreen</PresentationFormat>
  <Paragraphs>379</Paragraphs>
  <Slides>36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Calibri</vt:lpstr>
      <vt:lpstr>Symbol</vt:lpstr>
      <vt:lpstr>Times New Roman</vt:lpstr>
      <vt:lpstr>Office Theme</vt:lpstr>
      <vt:lpstr>Equation</vt:lpstr>
      <vt:lpstr>Electromagnetics</vt:lpstr>
      <vt:lpstr>Steady Electric Currents</vt:lpstr>
      <vt:lpstr>Types of Electric Currents</vt:lpstr>
      <vt:lpstr>Conduction Current</vt:lpstr>
      <vt:lpstr>Volume Current Density</vt:lpstr>
      <vt:lpstr>Mobility and Conductivity</vt:lpstr>
      <vt:lpstr>Point Form of Ohm’s Law</vt:lpstr>
      <vt:lpstr>Resistance of a Conductor with Constant Cross Section</vt:lpstr>
      <vt:lpstr>Series and Parallel Connections of Resistors</vt:lpstr>
      <vt:lpstr>Steady Current in a Closed Circuit</vt:lpstr>
      <vt:lpstr>Nonconservative Field</vt:lpstr>
      <vt:lpstr>Sources of Nonconservative Field</vt:lpstr>
      <vt:lpstr>Electromotive Force (emf)</vt:lpstr>
      <vt:lpstr>Electromotive Force (emf) (cont.)</vt:lpstr>
      <vt:lpstr>Kirchhoff’s Voltage Law (KVL)</vt:lpstr>
      <vt:lpstr>Principle of Conservation of Charge</vt:lpstr>
      <vt:lpstr>Equation of Continuity</vt:lpstr>
      <vt:lpstr>Kirchhoff’s Current Law (KCL)</vt:lpstr>
      <vt:lpstr>Relaxation Time</vt:lpstr>
      <vt:lpstr>Power Dissipation</vt:lpstr>
      <vt:lpstr>Joule’s Law</vt:lpstr>
      <vt:lpstr>Power Dissipation in a Uniform Wire</vt:lpstr>
      <vt:lpstr>Governing Equations for Steady Current Density</vt:lpstr>
      <vt:lpstr>Boundary Conditions for Current Density</vt:lpstr>
      <vt:lpstr>Current Density at the Interface of Two Conductors</vt:lpstr>
      <vt:lpstr>Surface Charge Density at the Interface of Two Lossy Media</vt:lpstr>
      <vt:lpstr>Parallel-Plate Capacitor with Two Lossy Dielectrics</vt:lpstr>
      <vt:lpstr>Parallel-Plate Capacitor with Two Lossy Dielectrics (cont.)</vt:lpstr>
      <vt:lpstr>Time Constant of a Two-Conductor System</vt:lpstr>
      <vt:lpstr>Procedure for Determining Resistance</vt:lpstr>
      <vt:lpstr>Resistance Calculation (example)</vt:lpstr>
      <vt:lpstr>Electrostatics Solutions vs Steady Current Solutions: Homogeneous Medium</vt:lpstr>
      <vt:lpstr>Solutions for a Parallel-Plate Capacitor and a Cylindrical Resistor</vt:lpstr>
      <vt:lpstr>Solutions for a Parallel-Plate Capacitor and a Cylindrical Resistor (cont.)</vt:lpstr>
      <vt:lpstr>Electrostatics Solutions vs Steady Current Solutions: Inhomogeneous Medium</vt:lpstr>
      <vt:lpstr>Electrostatics Solutions vs Steady Current Solutions: Inhomogeneous Medium (cont.)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Farhad Mazlumi</dc:creator>
  <cp:lastModifiedBy>Farhad Mazlumi</cp:lastModifiedBy>
  <cp:revision>871</cp:revision>
  <dcterms:created xsi:type="dcterms:W3CDTF">2013-09-15T16:17:41Z</dcterms:created>
  <dcterms:modified xsi:type="dcterms:W3CDTF">2025-12-13T17:35:04Z</dcterms:modified>
</cp:coreProperties>
</file>