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64" r:id="rId2"/>
    <p:sldId id="257" r:id="rId3"/>
    <p:sldId id="265" r:id="rId4"/>
    <p:sldId id="266" r:id="rId5"/>
    <p:sldId id="267" r:id="rId6"/>
    <p:sldId id="268" r:id="rId7"/>
    <p:sldId id="269" r:id="rId8"/>
    <p:sldId id="270" r:id="rId9"/>
    <p:sldId id="275" r:id="rId10"/>
    <p:sldId id="276" r:id="rId11"/>
    <p:sldId id="271" r:id="rId12"/>
    <p:sldId id="272" r:id="rId13"/>
    <p:sldId id="273" r:id="rId14"/>
    <p:sldId id="274"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5" r:id="rId32"/>
    <p:sldId id="294" r:id="rId33"/>
    <p:sldId id="296" r:id="rId34"/>
    <p:sldId id="293"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22" r:id="rId56"/>
    <p:sldId id="328" r:id="rId57"/>
    <p:sldId id="329" r:id="rId58"/>
    <p:sldId id="317" r:id="rId59"/>
    <p:sldId id="318" r:id="rId60"/>
    <p:sldId id="319" r:id="rId61"/>
    <p:sldId id="330" r:id="rId62"/>
    <p:sldId id="320" r:id="rId63"/>
    <p:sldId id="321" r:id="rId64"/>
    <p:sldId id="323" r:id="rId65"/>
    <p:sldId id="324" r:id="rId66"/>
    <p:sldId id="325" r:id="rId67"/>
    <p:sldId id="326" r:id="rId68"/>
    <p:sldId id="327" r:id="rId69"/>
    <p:sldId id="331" r:id="rId70"/>
    <p:sldId id="332" r:id="rId71"/>
    <p:sldId id="334" r:id="rId72"/>
    <p:sldId id="333"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230A"/>
    <a:srgbClr val="441C08"/>
    <a:srgbClr val="6A2B0C"/>
    <a:srgbClr val="960000"/>
    <a:srgbClr val="A6CAEC"/>
    <a:srgbClr val="2FA735"/>
    <a:srgbClr val="8EB4E3"/>
    <a:srgbClr val="D9D9D9"/>
    <a:srgbClr val="D99694"/>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80" autoAdjust="0"/>
  </p:normalViewPr>
  <p:slideViewPr>
    <p:cSldViewPr snapToGrid="0">
      <p:cViewPr varScale="1">
        <p:scale>
          <a:sx n="75" d="100"/>
          <a:sy n="75" d="100"/>
        </p:scale>
        <p:origin x="94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rhad Mazlumi" userId="261c645f9e59134c" providerId="LiveId" clId="{80D7D171-1833-4679-BE08-480543328F4B}"/>
    <pc:docChg chg="custSel modSld">
      <pc:chgData name="Farhad Mazlumi" userId="261c645f9e59134c" providerId="LiveId" clId="{80D7D171-1833-4679-BE08-480543328F4B}" dt="2022-09-26T04:20:07.983" v="17" actId="5793"/>
      <pc:docMkLst>
        <pc:docMk/>
      </pc:docMkLst>
      <pc:sldChg chg="modSp mod">
        <pc:chgData name="Farhad Mazlumi" userId="261c645f9e59134c" providerId="LiveId" clId="{80D7D171-1833-4679-BE08-480543328F4B}" dt="2022-09-26T04:20:07.983" v="17" actId="5793"/>
        <pc:sldMkLst>
          <pc:docMk/>
          <pc:sldMk cId="1111961621" sldId="262"/>
        </pc:sldMkLst>
        <pc:spChg chg="mod">
          <ac:chgData name="Farhad Mazlumi" userId="261c645f9e59134c" providerId="LiveId" clId="{80D7D171-1833-4679-BE08-480543328F4B}" dt="2022-09-26T04:20:07.983" v="17" actId="5793"/>
          <ac:spMkLst>
            <pc:docMk/>
            <pc:sldMk cId="1111961621" sldId="262"/>
            <ac:spMk id="3" creationId="{00000000-0000-0000-0000-000000000000}"/>
          </ac:spMkLst>
        </pc:spChg>
      </pc:sldChg>
    </pc:docChg>
  </pc:docChgLst>
  <pc:docChgLst>
    <pc:chgData userId="261c645f9e59134c" providerId="LiveId" clId="{CE699390-424C-4C82-9DEC-FFC1713458FF}"/>
    <pc:docChg chg="undo modSld">
      <pc:chgData name="" userId="261c645f9e59134c" providerId="LiveId" clId="{CE699390-424C-4C82-9DEC-FFC1713458FF}" dt="2021-10-02T05:15:48.136" v="154" actId="20577"/>
      <pc:docMkLst>
        <pc:docMk/>
      </pc:docMkLst>
      <pc:sldChg chg="modSp">
        <pc:chgData name="" userId="261c645f9e59134c" providerId="LiveId" clId="{CE699390-424C-4C82-9DEC-FFC1713458FF}" dt="2021-09-25T09:09:56.967" v="73" actId="20577"/>
        <pc:sldMkLst>
          <pc:docMk/>
          <pc:sldMk cId="2737824095" sldId="258"/>
        </pc:sldMkLst>
        <pc:spChg chg="mod">
          <ac:chgData name="" userId="261c645f9e59134c" providerId="LiveId" clId="{CE699390-424C-4C82-9DEC-FFC1713458FF}" dt="2021-09-25T09:09:56.967" v="73" actId="20577"/>
          <ac:spMkLst>
            <pc:docMk/>
            <pc:sldMk cId="2737824095" sldId="258"/>
            <ac:spMk id="3" creationId="{00000000-0000-0000-0000-000000000000}"/>
          </ac:spMkLst>
        </pc:spChg>
      </pc:sldChg>
      <pc:sldChg chg="modSp">
        <pc:chgData name="" userId="261c645f9e59134c" providerId="LiveId" clId="{CE699390-424C-4C82-9DEC-FFC1713458FF}" dt="2021-09-25T09:08:31.214" v="61"/>
        <pc:sldMkLst>
          <pc:docMk/>
          <pc:sldMk cId="1111961621" sldId="262"/>
        </pc:sldMkLst>
        <pc:spChg chg="mod">
          <ac:chgData name="" userId="261c645f9e59134c" providerId="LiveId" clId="{CE699390-424C-4C82-9DEC-FFC1713458FF}" dt="2021-09-25T09:08:31.214" v="61"/>
          <ac:spMkLst>
            <pc:docMk/>
            <pc:sldMk cId="1111961621" sldId="262"/>
            <ac:spMk id="3" creationId="{00000000-0000-0000-0000-000000000000}"/>
          </ac:spMkLst>
        </pc:spChg>
      </pc:sldChg>
      <pc:sldChg chg="modSp">
        <pc:chgData name="" userId="261c645f9e59134c" providerId="LiveId" clId="{CE699390-424C-4C82-9DEC-FFC1713458FF}" dt="2021-09-25T09:10:32.127" v="99" actId="20577"/>
        <pc:sldMkLst>
          <pc:docMk/>
          <pc:sldMk cId="2078169878" sldId="269"/>
        </pc:sldMkLst>
        <pc:spChg chg="mod">
          <ac:chgData name="" userId="261c645f9e59134c" providerId="LiveId" clId="{CE699390-424C-4C82-9DEC-FFC1713458FF}" dt="2021-09-25T09:10:32.127" v="99" actId="20577"/>
          <ac:spMkLst>
            <pc:docMk/>
            <pc:sldMk cId="2078169878" sldId="269"/>
            <ac:spMk id="3" creationId="{00000000-0000-0000-0000-000000000000}"/>
          </ac:spMkLst>
        </pc:spChg>
      </pc:sldChg>
      <pc:sldChg chg="modSp">
        <pc:chgData name="" userId="261c645f9e59134c" providerId="LiveId" clId="{CE699390-424C-4C82-9DEC-FFC1713458FF}" dt="2021-10-02T05:15:48.136" v="154" actId="20577"/>
        <pc:sldMkLst>
          <pc:docMk/>
          <pc:sldMk cId="2553062888" sldId="271"/>
        </pc:sldMkLst>
        <pc:spChg chg="mod">
          <ac:chgData name="" userId="261c645f9e59134c" providerId="LiveId" clId="{CE699390-424C-4C82-9DEC-FFC1713458FF}" dt="2021-10-02T05:15:48.136" v="154" actId="20577"/>
          <ac:spMkLst>
            <pc:docMk/>
            <pc:sldMk cId="2553062888" sldId="271"/>
            <ac:spMk id="3" creationId="{00000000-0000-0000-0000-000000000000}"/>
          </ac:spMkLst>
        </pc:spChg>
        <pc:graphicFrameChg chg="mod">
          <ac:chgData name="" userId="261c645f9e59134c" providerId="LiveId" clId="{CE699390-424C-4C82-9DEC-FFC1713458FF}" dt="2021-10-02T05:15:09.642" v="118" actId="1036"/>
          <ac:graphicFrameMkLst>
            <pc:docMk/>
            <pc:sldMk cId="2553062888" sldId="271"/>
            <ac:graphicFrameMk id="7" creationId="{00000000-0000-0000-0000-000000000000}"/>
          </ac:graphicFrameMkLst>
        </pc:graphicFrameChg>
        <pc:graphicFrameChg chg="mod">
          <ac:chgData name="" userId="261c645f9e59134c" providerId="LiveId" clId="{CE699390-424C-4C82-9DEC-FFC1713458FF}" dt="2021-10-02T05:15:09.642" v="118" actId="1036"/>
          <ac:graphicFrameMkLst>
            <pc:docMk/>
            <pc:sldMk cId="2553062888" sldId="271"/>
            <ac:graphicFrameMk id="26" creationId="{00000000-0000-0000-0000-000000000000}"/>
          </ac:graphicFrameMkLst>
        </pc:graphicFrameChg>
        <pc:graphicFrameChg chg="mod">
          <ac:chgData name="" userId="261c645f9e59134c" providerId="LiveId" clId="{CE699390-424C-4C82-9DEC-FFC1713458FF}" dt="2021-10-02T05:15:09.642" v="118" actId="1036"/>
          <ac:graphicFrameMkLst>
            <pc:docMk/>
            <pc:sldMk cId="2553062888" sldId="271"/>
            <ac:graphicFrameMk id="42"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E5B37D-6E34-4D93-9757-E004984FAAC6}" type="datetimeFigureOut">
              <a:rPr lang="en-US" smtClean="0"/>
              <a:t>26/01/23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25F5A3-937C-40CE-A1DA-76CB8B8AE56B}" type="slidenum">
              <a:rPr lang="en-US" smtClean="0"/>
              <a:t>‹#›</a:t>
            </a:fld>
            <a:endParaRPr lang="en-US"/>
          </a:p>
        </p:txBody>
      </p:sp>
    </p:spTree>
    <p:extLst>
      <p:ext uri="{BB962C8B-B14F-4D97-AF65-F5344CB8AC3E}">
        <p14:creationId xmlns:p14="http://schemas.microsoft.com/office/powerpoint/2010/main" val="1674371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5F5A3-937C-40CE-A1DA-76CB8B8AE56B}" type="slidenum">
              <a:rPr lang="en-US" smtClean="0"/>
              <a:t>1</a:t>
            </a:fld>
            <a:endParaRPr lang="en-US"/>
          </a:p>
        </p:txBody>
      </p:sp>
    </p:spTree>
    <p:extLst>
      <p:ext uri="{BB962C8B-B14F-4D97-AF65-F5344CB8AC3E}">
        <p14:creationId xmlns:p14="http://schemas.microsoft.com/office/powerpoint/2010/main" val="2303905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25F5A3-937C-40CE-A1DA-76CB8B8AE56B}" type="slidenum">
              <a:rPr lang="en-US" smtClean="0"/>
              <a:t>48</a:t>
            </a:fld>
            <a:endParaRPr lang="en-US"/>
          </a:p>
        </p:txBody>
      </p:sp>
    </p:spTree>
    <p:extLst>
      <p:ext uri="{BB962C8B-B14F-4D97-AF65-F5344CB8AC3E}">
        <p14:creationId xmlns:p14="http://schemas.microsoft.com/office/powerpoint/2010/main" val="308870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Electromagnetics</a:t>
            </a:r>
          </a:p>
        </p:txBody>
      </p:sp>
      <p:sp>
        <p:nvSpPr>
          <p:cNvPr id="5" name="Footer Placeholder 4"/>
          <p:cNvSpPr>
            <a:spLocks noGrp="1"/>
          </p:cNvSpPr>
          <p:nvPr>
            <p:ph type="ftr" sz="quarter" idx="11"/>
          </p:nvPr>
        </p:nvSpPr>
        <p:spPr/>
        <p:txBody>
          <a:bodyPr/>
          <a:lstStyle/>
          <a:p>
            <a:r>
              <a:rPr lang="en-US"/>
              <a:t>Farhad Mazlumi, Civil Aviation Technology College, Tehran</a:t>
            </a:r>
          </a:p>
        </p:txBody>
      </p:sp>
      <p:sp>
        <p:nvSpPr>
          <p:cNvPr id="6" name="Slide Number Placeholder 5"/>
          <p:cNvSpPr>
            <a:spLocks noGrp="1"/>
          </p:cNvSpPr>
          <p:nvPr>
            <p:ph type="sldNum" sz="quarter" idx="12"/>
          </p:nvPr>
        </p:nvSpPr>
        <p:spPr/>
        <p:txBody>
          <a:bodyPr/>
          <a:lstStyle/>
          <a:p>
            <a:fld id="{2AEF1071-237C-4F39-BC68-901E48FF9960}" type="slidenum">
              <a:rPr lang="en-US" smtClean="0"/>
              <a:t>‹#›</a:t>
            </a:fld>
            <a:endParaRPr lang="en-US"/>
          </a:p>
        </p:txBody>
      </p:sp>
    </p:spTree>
    <p:extLst>
      <p:ext uri="{BB962C8B-B14F-4D97-AF65-F5344CB8AC3E}">
        <p14:creationId xmlns:p14="http://schemas.microsoft.com/office/powerpoint/2010/main" val="1979601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Electromagnetics</a:t>
            </a:r>
          </a:p>
        </p:txBody>
      </p:sp>
      <p:sp>
        <p:nvSpPr>
          <p:cNvPr id="5" name="Footer Placeholder 4"/>
          <p:cNvSpPr>
            <a:spLocks noGrp="1"/>
          </p:cNvSpPr>
          <p:nvPr>
            <p:ph type="ftr" sz="quarter" idx="11"/>
          </p:nvPr>
        </p:nvSpPr>
        <p:spPr/>
        <p:txBody>
          <a:bodyPr/>
          <a:lstStyle/>
          <a:p>
            <a:r>
              <a:rPr lang="en-US"/>
              <a:t>Farhad Mazlumi, Civil Aviation Technology College, Tehran</a:t>
            </a:r>
          </a:p>
        </p:txBody>
      </p:sp>
      <p:sp>
        <p:nvSpPr>
          <p:cNvPr id="6" name="Slide Number Placeholder 5"/>
          <p:cNvSpPr>
            <a:spLocks noGrp="1"/>
          </p:cNvSpPr>
          <p:nvPr>
            <p:ph type="sldNum" sz="quarter" idx="12"/>
          </p:nvPr>
        </p:nvSpPr>
        <p:spPr/>
        <p:txBody>
          <a:bodyPr/>
          <a:lstStyle/>
          <a:p>
            <a:fld id="{2AEF1071-237C-4F39-BC68-901E48FF9960}" type="slidenum">
              <a:rPr lang="en-US" smtClean="0"/>
              <a:t>‹#›</a:t>
            </a:fld>
            <a:endParaRPr lang="en-US"/>
          </a:p>
        </p:txBody>
      </p:sp>
    </p:spTree>
    <p:extLst>
      <p:ext uri="{BB962C8B-B14F-4D97-AF65-F5344CB8AC3E}">
        <p14:creationId xmlns:p14="http://schemas.microsoft.com/office/powerpoint/2010/main" val="4164493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Electromagnetics</a:t>
            </a:r>
          </a:p>
        </p:txBody>
      </p:sp>
      <p:sp>
        <p:nvSpPr>
          <p:cNvPr id="5" name="Footer Placeholder 4"/>
          <p:cNvSpPr>
            <a:spLocks noGrp="1"/>
          </p:cNvSpPr>
          <p:nvPr>
            <p:ph type="ftr" sz="quarter" idx="11"/>
          </p:nvPr>
        </p:nvSpPr>
        <p:spPr/>
        <p:txBody>
          <a:bodyPr/>
          <a:lstStyle/>
          <a:p>
            <a:r>
              <a:rPr lang="en-US"/>
              <a:t>Farhad Mazlumi, Civil Aviation Technology College, Tehran</a:t>
            </a:r>
          </a:p>
        </p:txBody>
      </p:sp>
      <p:sp>
        <p:nvSpPr>
          <p:cNvPr id="6" name="Slide Number Placeholder 5"/>
          <p:cNvSpPr>
            <a:spLocks noGrp="1"/>
          </p:cNvSpPr>
          <p:nvPr>
            <p:ph type="sldNum" sz="quarter" idx="12"/>
          </p:nvPr>
        </p:nvSpPr>
        <p:spPr/>
        <p:txBody>
          <a:bodyPr/>
          <a:lstStyle/>
          <a:p>
            <a:fld id="{2AEF1071-237C-4F39-BC68-901E48FF9960}" type="slidenum">
              <a:rPr lang="en-US" smtClean="0"/>
              <a:t>‹#›</a:t>
            </a:fld>
            <a:endParaRPr lang="en-US"/>
          </a:p>
        </p:txBody>
      </p:sp>
    </p:spTree>
    <p:extLst>
      <p:ext uri="{BB962C8B-B14F-4D97-AF65-F5344CB8AC3E}">
        <p14:creationId xmlns:p14="http://schemas.microsoft.com/office/powerpoint/2010/main" val="2914212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Electromagnetics</a:t>
            </a:r>
          </a:p>
        </p:txBody>
      </p:sp>
      <p:sp>
        <p:nvSpPr>
          <p:cNvPr id="5" name="Footer Placeholder 4"/>
          <p:cNvSpPr>
            <a:spLocks noGrp="1"/>
          </p:cNvSpPr>
          <p:nvPr>
            <p:ph type="ftr" sz="quarter" idx="11"/>
          </p:nvPr>
        </p:nvSpPr>
        <p:spPr/>
        <p:txBody>
          <a:bodyPr/>
          <a:lstStyle/>
          <a:p>
            <a:r>
              <a:rPr lang="en-US"/>
              <a:t>Farhad Mazlumi, Civil Aviation Technology College, Tehran</a:t>
            </a:r>
          </a:p>
        </p:txBody>
      </p:sp>
      <p:sp>
        <p:nvSpPr>
          <p:cNvPr id="6" name="Slide Number Placeholder 5"/>
          <p:cNvSpPr>
            <a:spLocks noGrp="1"/>
          </p:cNvSpPr>
          <p:nvPr>
            <p:ph type="sldNum" sz="quarter" idx="12"/>
          </p:nvPr>
        </p:nvSpPr>
        <p:spPr/>
        <p:txBody>
          <a:bodyPr/>
          <a:lstStyle/>
          <a:p>
            <a:fld id="{2AEF1071-237C-4F39-BC68-901E48FF9960}" type="slidenum">
              <a:rPr lang="en-US" smtClean="0"/>
              <a:t>‹#›</a:t>
            </a:fld>
            <a:endParaRPr lang="en-US"/>
          </a:p>
        </p:txBody>
      </p:sp>
    </p:spTree>
    <p:extLst>
      <p:ext uri="{BB962C8B-B14F-4D97-AF65-F5344CB8AC3E}">
        <p14:creationId xmlns:p14="http://schemas.microsoft.com/office/powerpoint/2010/main" val="107491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Electromagnetics</a:t>
            </a:r>
          </a:p>
        </p:txBody>
      </p:sp>
      <p:sp>
        <p:nvSpPr>
          <p:cNvPr id="5" name="Footer Placeholder 4"/>
          <p:cNvSpPr>
            <a:spLocks noGrp="1"/>
          </p:cNvSpPr>
          <p:nvPr>
            <p:ph type="ftr" sz="quarter" idx="11"/>
          </p:nvPr>
        </p:nvSpPr>
        <p:spPr/>
        <p:txBody>
          <a:bodyPr/>
          <a:lstStyle/>
          <a:p>
            <a:r>
              <a:rPr lang="en-US"/>
              <a:t>Farhad Mazlumi, Civil Aviation Technology College, Tehran</a:t>
            </a:r>
          </a:p>
        </p:txBody>
      </p:sp>
      <p:sp>
        <p:nvSpPr>
          <p:cNvPr id="6" name="Slide Number Placeholder 5"/>
          <p:cNvSpPr>
            <a:spLocks noGrp="1"/>
          </p:cNvSpPr>
          <p:nvPr>
            <p:ph type="sldNum" sz="quarter" idx="12"/>
          </p:nvPr>
        </p:nvSpPr>
        <p:spPr/>
        <p:txBody>
          <a:bodyPr/>
          <a:lstStyle/>
          <a:p>
            <a:fld id="{2AEF1071-237C-4F39-BC68-901E48FF9960}" type="slidenum">
              <a:rPr lang="en-US" smtClean="0"/>
              <a:t>‹#›</a:t>
            </a:fld>
            <a:endParaRPr lang="en-US"/>
          </a:p>
        </p:txBody>
      </p:sp>
    </p:spTree>
    <p:extLst>
      <p:ext uri="{BB962C8B-B14F-4D97-AF65-F5344CB8AC3E}">
        <p14:creationId xmlns:p14="http://schemas.microsoft.com/office/powerpoint/2010/main" val="1331355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Electromagnetics</a:t>
            </a:r>
          </a:p>
        </p:txBody>
      </p:sp>
      <p:sp>
        <p:nvSpPr>
          <p:cNvPr id="6" name="Footer Placeholder 5"/>
          <p:cNvSpPr>
            <a:spLocks noGrp="1"/>
          </p:cNvSpPr>
          <p:nvPr>
            <p:ph type="ftr" sz="quarter" idx="11"/>
          </p:nvPr>
        </p:nvSpPr>
        <p:spPr/>
        <p:txBody>
          <a:bodyPr/>
          <a:lstStyle/>
          <a:p>
            <a:r>
              <a:rPr lang="en-US"/>
              <a:t>Farhad Mazlumi, Civil Aviation Technology College, Tehran</a:t>
            </a:r>
          </a:p>
        </p:txBody>
      </p:sp>
      <p:sp>
        <p:nvSpPr>
          <p:cNvPr id="7" name="Slide Number Placeholder 6"/>
          <p:cNvSpPr>
            <a:spLocks noGrp="1"/>
          </p:cNvSpPr>
          <p:nvPr>
            <p:ph type="sldNum" sz="quarter" idx="12"/>
          </p:nvPr>
        </p:nvSpPr>
        <p:spPr/>
        <p:txBody>
          <a:bodyPr/>
          <a:lstStyle/>
          <a:p>
            <a:fld id="{2AEF1071-237C-4F39-BC68-901E48FF9960}" type="slidenum">
              <a:rPr lang="en-US" smtClean="0"/>
              <a:t>‹#›</a:t>
            </a:fld>
            <a:endParaRPr lang="en-US"/>
          </a:p>
        </p:txBody>
      </p:sp>
    </p:spTree>
    <p:extLst>
      <p:ext uri="{BB962C8B-B14F-4D97-AF65-F5344CB8AC3E}">
        <p14:creationId xmlns:p14="http://schemas.microsoft.com/office/powerpoint/2010/main" val="4183660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Electromagnetics</a:t>
            </a:r>
          </a:p>
        </p:txBody>
      </p:sp>
      <p:sp>
        <p:nvSpPr>
          <p:cNvPr id="8" name="Footer Placeholder 7"/>
          <p:cNvSpPr>
            <a:spLocks noGrp="1"/>
          </p:cNvSpPr>
          <p:nvPr>
            <p:ph type="ftr" sz="quarter" idx="11"/>
          </p:nvPr>
        </p:nvSpPr>
        <p:spPr/>
        <p:txBody>
          <a:bodyPr/>
          <a:lstStyle/>
          <a:p>
            <a:r>
              <a:rPr lang="en-US"/>
              <a:t>Farhad Mazlumi, Civil Aviation Technology College, Tehran</a:t>
            </a:r>
          </a:p>
        </p:txBody>
      </p:sp>
      <p:sp>
        <p:nvSpPr>
          <p:cNvPr id="9" name="Slide Number Placeholder 8"/>
          <p:cNvSpPr>
            <a:spLocks noGrp="1"/>
          </p:cNvSpPr>
          <p:nvPr>
            <p:ph type="sldNum" sz="quarter" idx="12"/>
          </p:nvPr>
        </p:nvSpPr>
        <p:spPr/>
        <p:txBody>
          <a:bodyPr/>
          <a:lstStyle/>
          <a:p>
            <a:fld id="{2AEF1071-237C-4F39-BC68-901E48FF9960}" type="slidenum">
              <a:rPr lang="en-US" smtClean="0"/>
              <a:t>‹#›</a:t>
            </a:fld>
            <a:endParaRPr lang="en-US"/>
          </a:p>
        </p:txBody>
      </p:sp>
    </p:spTree>
    <p:extLst>
      <p:ext uri="{BB962C8B-B14F-4D97-AF65-F5344CB8AC3E}">
        <p14:creationId xmlns:p14="http://schemas.microsoft.com/office/powerpoint/2010/main" val="2059678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Electromagnetics</a:t>
            </a:r>
          </a:p>
        </p:txBody>
      </p:sp>
      <p:sp>
        <p:nvSpPr>
          <p:cNvPr id="4" name="Footer Placeholder 3"/>
          <p:cNvSpPr>
            <a:spLocks noGrp="1"/>
          </p:cNvSpPr>
          <p:nvPr>
            <p:ph type="ftr" sz="quarter" idx="11"/>
          </p:nvPr>
        </p:nvSpPr>
        <p:spPr/>
        <p:txBody>
          <a:bodyPr/>
          <a:lstStyle/>
          <a:p>
            <a:r>
              <a:rPr lang="en-US"/>
              <a:t>Farhad Mazlumi, Civil Aviation Technology College, Tehran</a:t>
            </a:r>
          </a:p>
        </p:txBody>
      </p:sp>
      <p:sp>
        <p:nvSpPr>
          <p:cNvPr id="5" name="Slide Number Placeholder 4"/>
          <p:cNvSpPr>
            <a:spLocks noGrp="1"/>
          </p:cNvSpPr>
          <p:nvPr>
            <p:ph type="sldNum" sz="quarter" idx="12"/>
          </p:nvPr>
        </p:nvSpPr>
        <p:spPr/>
        <p:txBody>
          <a:bodyPr/>
          <a:lstStyle/>
          <a:p>
            <a:fld id="{2AEF1071-237C-4F39-BC68-901E48FF9960}" type="slidenum">
              <a:rPr lang="en-US" smtClean="0"/>
              <a:t>‹#›</a:t>
            </a:fld>
            <a:endParaRPr lang="en-US"/>
          </a:p>
        </p:txBody>
      </p:sp>
    </p:spTree>
    <p:extLst>
      <p:ext uri="{BB962C8B-B14F-4D97-AF65-F5344CB8AC3E}">
        <p14:creationId xmlns:p14="http://schemas.microsoft.com/office/powerpoint/2010/main" val="1777404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Electromagnetics</a:t>
            </a:r>
          </a:p>
        </p:txBody>
      </p:sp>
      <p:sp>
        <p:nvSpPr>
          <p:cNvPr id="3" name="Footer Placeholder 2"/>
          <p:cNvSpPr>
            <a:spLocks noGrp="1"/>
          </p:cNvSpPr>
          <p:nvPr>
            <p:ph type="ftr" sz="quarter" idx="11"/>
          </p:nvPr>
        </p:nvSpPr>
        <p:spPr/>
        <p:txBody>
          <a:bodyPr/>
          <a:lstStyle/>
          <a:p>
            <a:r>
              <a:rPr lang="en-US"/>
              <a:t>Farhad Mazlumi, Civil Aviation Technology College, Tehran</a:t>
            </a:r>
          </a:p>
        </p:txBody>
      </p:sp>
      <p:sp>
        <p:nvSpPr>
          <p:cNvPr id="4" name="Slide Number Placeholder 3"/>
          <p:cNvSpPr>
            <a:spLocks noGrp="1"/>
          </p:cNvSpPr>
          <p:nvPr>
            <p:ph type="sldNum" sz="quarter" idx="12"/>
          </p:nvPr>
        </p:nvSpPr>
        <p:spPr/>
        <p:txBody>
          <a:bodyPr/>
          <a:lstStyle/>
          <a:p>
            <a:fld id="{2AEF1071-237C-4F39-BC68-901E48FF9960}" type="slidenum">
              <a:rPr lang="en-US" smtClean="0"/>
              <a:t>‹#›</a:t>
            </a:fld>
            <a:endParaRPr lang="en-US"/>
          </a:p>
        </p:txBody>
      </p:sp>
    </p:spTree>
    <p:extLst>
      <p:ext uri="{BB962C8B-B14F-4D97-AF65-F5344CB8AC3E}">
        <p14:creationId xmlns:p14="http://schemas.microsoft.com/office/powerpoint/2010/main" val="3703382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Electromagnetics</a:t>
            </a:r>
          </a:p>
        </p:txBody>
      </p:sp>
      <p:sp>
        <p:nvSpPr>
          <p:cNvPr id="6" name="Footer Placeholder 5"/>
          <p:cNvSpPr>
            <a:spLocks noGrp="1"/>
          </p:cNvSpPr>
          <p:nvPr>
            <p:ph type="ftr" sz="quarter" idx="11"/>
          </p:nvPr>
        </p:nvSpPr>
        <p:spPr/>
        <p:txBody>
          <a:bodyPr/>
          <a:lstStyle/>
          <a:p>
            <a:r>
              <a:rPr lang="en-US"/>
              <a:t>Farhad Mazlumi, Civil Aviation Technology College, Tehran</a:t>
            </a:r>
          </a:p>
        </p:txBody>
      </p:sp>
      <p:sp>
        <p:nvSpPr>
          <p:cNvPr id="7" name="Slide Number Placeholder 6"/>
          <p:cNvSpPr>
            <a:spLocks noGrp="1"/>
          </p:cNvSpPr>
          <p:nvPr>
            <p:ph type="sldNum" sz="quarter" idx="12"/>
          </p:nvPr>
        </p:nvSpPr>
        <p:spPr/>
        <p:txBody>
          <a:bodyPr/>
          <a:lstStyle/>
          <a:p>
            <a:fld id="{2AEF1071-237C-4F39-BC68-901E48FF9960}" type="slidenum">
              <a:rPr lang="en-US" smtClean="0"/>
              <a:t>‹#›</a:t>
            </a:fld>
            <a:endParaRPr lang="en-US"/>
          </a:p>
        </p:txBody>
      </p:sp>
    </p:spTree>
    <p:extLst>
      <p:ext uri="{BB962C8B-B14F-4D97-AF65-F5344CB8AC3E}">
        <p14:creationId xmlns:p14="http://schemas.microsoft.com/office/powerpoint/2010/main" val="264299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Electromagnetics</a:t>
            </a:r>
          </a:p>
        </p:txBody>
      </p:sp>
      <p:sp>
        <p:nvSpPr>
          <p:cNvPr id="6" name="Footer Placeholder 5"/>
          <p:cNvSpPr>
            <a:spLocks noGrp="1"/>
          </p:cNvSpPr>
          <p:nvPr>
            <p:ph type="ftr" sz="quarter" idx="11"/>
          </p:nvPr>
        </p:nvSpPr>
        <p:spPr/>
        <p:txBody>
          <a:bodyPr/>
          <a:lstStyle/>
          <a:p>
            <a:r>
              <a:rPr lang="en-US"/>
              <a:t>Farhad Mazlumi, Civil Aviation Technology College, Tehran</a:t>
            </a:r>
          </a:p>
        </p:txBody>
      </p:sp>
      <p:sp>
        <p:nvSpPr>
          <p:cNvPr id="7" name="Slide Number Placeholder 6"/>
          <p:cNvSpPr>
            <a:spLocks noGrp="1"/>
          </p:cNvSpPr>
          <p:nvPr>
            <p:ph type="sldNum" sz="quarter" idx="12"/>
          </p:nvPr>
        </p:nvSpPr>
        <p:spPr/>
        <p:txBody>
          <a:bodyPr/>
          <a:lstStyle/>
          <a:p>
            <a:fld id="{2AEF1071-237C-4F39-BC68-901E48FF9960}" type="slidenum">
              <a:rPr lang="en-US" smtClean="0"/>
              <a:t>‹#›</a:t>
            </a:fld>
            <a:endParaRPr lang="en-US"/>
          </a:p>
        </p:txBody>
      </p:sp>
    </p:spTree>
    <p:extLst>
      <p:ext uri="{BB962C8B-B14F-4D97-AF65-F5344CB8AC3E}">
        <p14:creationId xmlns:p14="http://schemas.microsoft.com/office/powerpoint/2010/main" val="3565449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Electromagnetics</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Farhad Mazlumi, Civil Aviation Technology College, Tehran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EF1071-237C-4F39-BC68-901E48FF9960}" type="slidenum">
              <a:rPr lang="en-US" smtClean="0"/>
              <a:t>‹#›</a:t>
            </a:fld>
            <a:endParaRPr lang="en-US"/>
          </a:p>
        </p:txBody>
      </p:sp>
    </p:spTree>
    <p:extLst>
      <p:ext uri="{BB962C8B-B14F-4D97-AF65-F5344CB8AC3E}">
        <p14:creationId xmlns:p14="http://schemas.microsoft.com/office/powerpoint/2010/main" val="3623548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18.wmf"/><Relationship Id="rId2"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oleObject" Target="../embeddings/oleObject16.bin"/><Relationship Id="rId5" Type="http://schemas.openxmlformats.org/officeDocument/2006/relationships/image" Target="../media/image17.wmf"/><Relationship Id="rId4"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16.wmf"/><Relationship Id="rId7" Type="http://schemas.openxmlformats.org/officeDocument/2006/relationships/image" Target="../media/image9.wmf"/><Relationship Id="rId2"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oleObject" Target="../embeddings/oleObject9.bin"/><Relationship Id="rId5" Type="http://schemas.openxmlformats.org/officeDocument/2006/relationships/image" Target="../media/image18.wmf"/><Relationship Id="rId4" Type="http://schemas.openxmlformats.org/officeDocument/2006/relationships/oleObject" Target="../embeddings/oleObject16.bin"/><Relationship Id="rId9" Type="http://schemas.openxmlformats.org/officeDocument/2006/relationships/image" Target="../media/image11.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19.wmf"/><Relationship Id="rId7" Type="http://schemas.openxmlformats.org/officeDocument/2006/relationships/image" Target="../media/image21.wmf"/><Relationship Id="rId2" Type="http://schemas.openxmlformats.org/officeDocument/2006/relationships/oleObject" Target="../embeddings/oleObject17.bin"/><Relationship Id="rId1" Type="http://schemas.openxmlformats.org/officeDocument/2006/relationships/slideLayout" Target="../slideLayouts/slideLayout2.xml"/><Relationship Id="rId6" Type="http://schemas.openxmlformats.org/officeDocument/2006/relationships/oleObject" Target="../embeddings/oleObject19.bin"/><Relationship Id="rId11" Type="http://schemas.openxmlformats.org/officeDocument/2006/relationships/image" Target="../media/image23.wmf"/><Relationship Id="rId5" Type="http://schemas.openxmlformats.org/officeDocument/2006/relationships/image" Target="../media/image20.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22.wmf"/></Relationships>
</file>

<file path=ppt/slides/_rels/slide16.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7.bin"/><Relationship Id="rId7" Type="http://schemas.openxmlformats.org/officeDocument/2006/relationships/oleObject" Target="../embeddings/oleObject23.bin"/><Relationship Id="rId12" Type="http://schemas.openxmlformats.org/officeDocument/2006/relationships/image" Target="../media/image28.w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5.wmf"/><Relationship Id="rId11" Type="http://schemas.openxmlformats.org/officeDocument/2006/relationships/oleObject" Target="../embeddings/oleObject25.bin"/><Relationship Id="rId5" Type="http://schemas.openxmlformats.org/officeDocument/2006/relationships/oleObject" Target="../embeddings/oleObject22.bin"/><Relationship Id="rId10" Type="http://schemas.openxmlformats.org/officeDocument/2006/relationships/image" Target="../media/image27.wmf"/><Relationship Id="rId4" Type="http://schemas.openxmlformats.org/officeDocument/2006/relationships/image" Target="../media/image19.wmf"/><Relationship Id="rId9" Type="http://schemas.openxmlformats.org/officeDocument/2006/relationships/oleObject" Target="../embeddings/oleObject24.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image" Target="../media/image29.emf"/><Relationship Id="rId1"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oleObject" Target="../embeddings/oleObject27.bin"/><Relationship Id="rId4" Type="http://schemas.openxmlformats.org/officeDocument/2006/relationships/image" Target="../media/image30.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image" Target="../media/image32.wmf"/><Relationship Id="rId7" Type="http://schemas.openxmlformats.org/officeDocument/2006/relationships/image" Target="../media/image34.wmf"/><Relationship Id="rId2" Type="http://schemas.openxmlformats.org/officeDocument/2006/relationships/oleObject" Target="../embeddings/oleObject28.bin"/><Relationship Id="rId1" Type="http://schemas.openxmlformats.org/officeDocument/2006/relationships/slideLayout" Target="../slideLayouts/slideLayout2.xml"/><Relationship Id="rId6" Type="http://schemas.openxmlformats.org/officeDocument/2006/relationships/oleObject" Target="../embeddings/oleObject30.bin"/><Relationship Id="rId11" Type="http://schemas.openxmlformats.org/officeDocument/2006/relationships/image" Target="../media/image36.wmf"/><Relationship Id="rId5" Type="http://schemas.openxmlformats.org/officeDocument/2006/relationships/image" Target="../media/image33.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35.wmf"/></Relationships>
</file>

<file path=ppt/slides/_rels/slide19.xml.rels><?xml version="1.0" encoding="UTF-8" standalone="yes"?>
<Relationships xmlns="http://schemas.openxmlformats.org/package/2006/relationships"><Relationship Id="rId3" Type="http://schemas.openxmlformats.org/officeDocument/2006/relationships/image" Target="../media/image37.wmf"/><Relationship Id="rId7" Type="http://schemas.openxmlformats.org/officeDocument/2006/relationships/image" Target="../media/image39.wmf"/><Relationship Id="rId2" Type="http://schemas.openxmlformats.org/officeDocument/2006/relationships/oleObject" Target="../embeddings/oleObject33.bin"/><Relationship Id="rId1" Type="http://schemas.openxmlformats.org/officeDocument/2006/relationships/slideLayout" Target="../slideLayouts/slideLayout2.xml"/><Relationship Id="rId6" Type="http://schemas.openxmlformats.org/officeDocument/2006/relationships/oleObject" Target="../embeddings/oleObject35.bin"/><Relationship Id="rId5" Type="http://schemas.openxmlformats.org/officeDocument/2006/relationships/image" Target="../media/image38.wmf"/><Relationship Id="rId4" Type="http://schemas.openxmlformats.org/officeDocument/2006/relationships/oleObject" Target="../embeddings/oleObject3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36.bin"/><Relationship Id="rId1" Type="http://schemas.openxmlformats.org/officeDocument/2006/relationships/slideLayout" Target="../slideLayouts/slideLayout2.xml"/><Relationship Id="rId5" Type="http://schemas.openxmlformats.org/officeDocument/2006/relationships/image" Target="../media/image41.wmf"/><Relationship Id="rId4" Type="http://schemas.openxmlformats.org/officeDocument/2006/relationships/oleObject" Target="../embeddings/oleObject37.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image" Target="../media/image42.wmf"/><Relationship Id="rId7" Type="http://schemas.openxmlformats.org/officeDocument/2006/relationships/image" Target="../media/image43.wmf"/><Relationship Id="rId2" Type="http://schemas.openxmlformats.org/officeDocument/2006/relationships/oleObject" Target="../embeddings/oleObject38.bin"/><Relationship Id="rId1" Type="http://schemas.openxmlformats.org/officeDocument/2006/relationships/slideLayout" Target="../slideLayouts/slideLayout2.xml"/><Relationship Id="rId6" Type="http://schemas.openxmlformats.org/officeDocument/2006/relationships/oleObject" Target="../embeddings/oleObject39.bin"/><Relationship Id="rId5" Type="http://schemas.openxmlformats.org/officeDocument/2006/relationships/image" Target="../media/image40.wmf"/><Relationship Id="rId4" Type="http://schemas.openxmlformats.org/officeDocument/2006/relationships/oleObject" Target="../embeddings/oleObject36.bin"/><Relationship Id="rId9" Type="http://schemas.openxmlformats.org/officeDocument/2006/relationships/image" Target="../media/image41.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49.wmf"/><Relationship Id="rId3" Type="http://schemas.openxmlformats.org/officeDocument/2006/relationships/image" Target="../media/image44.wmf"/><Relationship Id="rId7" Type="http://schemas.openxmlformats.org/officeDocument/2006/relationships/image" Target="../media/image46.wmf"/><Relationship Id="rId12" Type="http://schemas.openxmlformats.org/officeDocument/2006/relationships/oleObject" Target="../embeddings/oleObject45.bin"/><Relationship Id="rId2" Type="http://schemas.openxmlformats.org/officeDocument/2006/relationships/oleObject" Target="../embeddings/oleObject40.bin"/><Relationship Id="rId1" Type="http://schemas.openxmlformats.org/officeDocument/2006/relationships/slideLayout" Target="../slideLayouts/slideLayout2.xml"/><Relationship Id="rId6" Type="http://schemas.openxmlformats.org/officeDocument/2006/relationships/oleObject" Target="../embeddings/oleObject42.bin"/><Relationship Id="rId11" Type="http://schemas.openxmlformats.org/officeDocument/2006/relationships/image" Target="../media/image48.wmf"/><Relationship Id="rId5" Type="http://schemas.openxmlformats.org/officeDocument/2006/relationships/image" Target="../media/image45.wmf"/><Relationship Id="rId10" Type="http://schemas.openxmlformats.org/officeDocument/2006/relationships/oleObject" Target="../embeddings/oleObject44.bin"/><Relationship Id="rId4" Type="http://schemas.openxmlformats.org/officeDocument/2006/relationships/oleObject" Target="../embeddings/oleObject41.bin"/><Relationship Id="rId9" Type="http://schemas.openxmlformats.org/officeDocument/2006/relationships/image" Target="../media/image47.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55.wmf"/><Relationship Id="rId3" Type="http://schemas.openxmlformats.org/officeDocument/2006/relationships/image" Target="../media/image50.wmf"/><Relationship Id="rId7" Type="http://schemas.openxmlformats.org/officeDocument/2006/relationships/image" Target="../media/image52.wmf"/><Relationship Id="rId12" Type="http://schemas.openxmlformats.org/officeDocument/2006/relationships/oleObject" Target="../embeddings/oleObject51.bin"/><Relationship Id="rId2" Type="http://schemas.openxmlformats.org/officeDocument/2006/relationships/oleObject" Target="../embeddings/oleObject46.bin"/><Relationship Id="rId1" Type="http://schemas.openxmlformats.org/officeDocument/2006/relationships/slideLayout" Target="../slideLayouts/slideLayout2.xml"/><Relationship Id="rId6" Type="http://schemas.openxmlformats.org/officeDocument/2006/relationships/oleObject" Target="../embeddings/oleObject48.bin"/><Relationship Id="rId11" Type="http://schemas.openxmlformats.org/officeDocument/2006/relationships/image" Target="../media/image54.wmf"/><Relationship Id="rId5" Type="http://schemas.openxmlformats.org/officeDocument/2006/relationships/image" Target="../media/image51.wmf"/><Relationship Id="rId15" Type="http://schemas.openxmlformats.org/officeDocument/2006/relationships/image" Target="../media/image56.wmf"/><Relationship Id="rId10" Type="http://schemas.openxmlformats.org/officeDocument/2006/relationships/oleObject" Target="../embeddings/oleObject50.bin"/><Relationship Id="rId4" Type="http://schemas.openxmlformats.org/officeDocument/2006/relationships/oleObject" Target="../embeddings/oleObject47.bin"/><Relationship Id="rId9" Type="http://schemas.openxmlformats.org/officeDocument/2006/relationships/image" Target="../media/image53.wmf"/><Relationship Id="rId14" Type="http://schemas.openxmlformats.org/officeDocument/2006/relationships/oleObject" Target="../embeddings/oleObject52.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image" Target="../media/image50.wmf"/><Relationship Id="rId7" Type="http://schemas.openxmlformats.org/officeDocument/2006/relationships/image" Target="../media/image57.wmf"/><Relationship Id="rId2" Type="http://schemas.openxmlformats.org/officeDocument/2006/relationships/oleObject" Target="../embeddings/oleObject46.bin"/><Relationship Id="rId1" Type="http://schemas.openxmlformats.org/officeDocument/2006/relationships/slideLayout" Target="../slideLayouts/slideLayout2.xml"/><Relationship Id="rId6" Type="http://schemas.openxmlformats.org/officeDocument/2006/relationships/oleObject" Target="../embeddings/oleObject53.bin"/><Relationship Id="rId5" Type="http://schemas.openxmlformats.org/officeDocument/2006/relationships/image" Target="../media/image56.wmf"/><Relationship Id="rId4" Type="http://schemas.openxmlformats.org/officeDocument/2006/relationships/oleObject" Target="../embeddings/oleObject52.bin"/><Relationship Id="rId9" Type="http://schemas.openxmlformats.org/officeDocument/2006/relationships/image" Target="../media/image58.wmf"/></Relationships>
</file>

<file path=ppt/slides/_rels/slide29.xml.rels><?xml version="1.0" encoding="UTF-8" standalone="yes"?>
<Relationships xmlns="http://schemas.openxmlformats.org/package/2006/relationships"><Relationship Id="rId3" Type="http://schemas.openxmlformats.org/officeDocument/2006/relationships/image" Target="../media/image59.wmf"/><Relationship Id="rId7" Type="http://schemas.openxmlformats.org/officeDocument/2006/relationships/image" Target="../media/image61.wmf"/><Relationship Id="rId2" Type="http://schemas.openxmlformats.org/officeDocument/2006/relationships/oleObject" Target="../embeddings/oleObject55.bin"/><Relationship Id="rId1" Type="http://schemas.openxmlformats.org/officeDocument/2006/relationships/slideLayout" Target="../slideLayouts/slideLayout2.xml"/><Relationship Id="rId6" Type="http://schemas.openxmlformats.org/officeDocument/2006/relationships/oleObject" Target="../embeddings/oleObject57.bin"/><Relationship Id="rId5" Type="http://schemas.openxmlformats.org/officeDocument/2006/relationships/image" Target="../media/image60.wmf"/><Relationship Id="rId4" Type="http://schemas.openxmlformats.org/officeDocument/2006/relationships/oleObject" Target="../embeddings/oleObject56.bin"/></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2.wmf"/><Relationship Id="rId7" Type="http://schemas.openxmlformats.org/officeDocument/2006/relationships/image" Target="../media/image64.wmf"/><Relationship Id="rId2" Type="http://schemas.openxmlformats.org/officeDocument/2006/relationships/oleObject" Target="../embeddings/oleObject58.bin"/><Relationship Id="rId1" Type="http://schemas.openxmlformats.org/officeDocument/2006/relationships/slideLayout" Target="../slideLayouts/slideLayout2.xml"/><Relationship Id="rId6" Type="http://schemas.openxmlformats.org/officeDocument/2006/relationships/oleObject" Target="../embeddings/oleObject60.bin"/><Relationship Id="rId5" Type="http://schemas.openxmlformats.org/officeDocument/2006/relationships/image" Target="../media/image63.wmf"/><Relationship Id="rId4" Type="http://schemas.openxmlformats.org/officeDocument/2006/relationships/oleObject" Target="../embeddings/oleObject59.bin"/></Relationships>
</file>

<file path=ppt/slides/_rels/slide31.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oleObject" Target="../embeddings/oleObject59.bin"/><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63.bin"/><Relationship Id="rId13" Type="http://schemas.openxmlformats.org/officeDocument/2006/relationships/image" Target="../media/image69.wmf"/><Relationship Id="rId3" Type="http://schemas.openxmlformats.org/officeDocument/2006/relationships/image" Target="../media/image63.wmf"/><Relationship Id="rId7" Type="http://schemas.openxmlformats.org/officeDocument/2006/relationships/image" Target="../media/image66.wmf"/><Relationship Id="rId12" Type="http://schemas.openxmlformats.org/officeDocument/2006/relationships/oleObject" Target="../embeddings/oleObject65.bin"/><Relationship Id="rId2" Type="http://schemas.openxmlformats.org/officeDocument/2006/relationships/oleObject" Target="../embeddings/oleObject59.bin"/><Relationship Id="rId1" Type="http://schemas.openxmlformats.org/officeDocument/2006/relationships/slideLayout" Target="../slideLayouts/slideLayout2.xml"/><Relationship Id="rId6" Type="http://schemas.openxmlformats.org/officeDocument/2006/relationships/oleObject" Target="../embeddings/oleObject62.bin"/><Relationship Id="rId11" Type="http://schemas.openxmlformats.org/officeDocument/2006/relationships/image" Target="../media/image68.wmf"/><Relationship Id="rId5" Type="http://schemas.openxmlformats.org/officeDocument/2006/relationships/image" Target="../media/image65.wmf"/><Relationship Id="rId10" Type="http://schemas.openxmlformats.org/officeDocument/2006/relationships/oleObject" Target="../embeddings/oleObject64.bin"/><Relationship Id="rId4" Type="http://schemas.openxmlformats.org/officeDocument/2006/relationships/oleObject" Target="../embeddings/oleObject61.bin"/><Relationship Id="rId9" Type="http://schemas.openxmlformats.org/officeDocument/2006/relationships/image" Target="../media/image67.wmf"/></Relationships>
</file>

<file path=ppt/slides/_rels/slide33.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oleObject" Target="../embeddings/oleObject66.bin"/><Relationship Id="rId1" Type="http://schemas.openxmlformats.org/officeDocument/2006/relationships/slideLayout" Target="../slideLayouts/slideLayout2.xml"/><Relationship Id="rId5" Type="http://schemas.openxmlformats.org/officeDocument/2006/relationships/image" Target="../media/image71.wmf"/><Relationship Id="rId4" Type="http://schemas.openxmlformats.org/officeDocument/2006/relationships/oleObject" Target="../embeddings/oleObject67.bin"/></Relationships>
</file>

<file path=ppt/slides/_rels/slide34.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oleObject" Target="../embeddings/oleObject68.bin"/><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72.bin"/><Relationship Id="rId13" Type="http://schemas.openxmlformats.org/officeDocument/2006/relationships/image" Target="../media/image78.wmf"/><Relationship Id="rId3" Type="http://schemas.openxmlformats.org/officeDocument/2006/relationships/image" Target="../media/image73.wmf"/><Relationship Id="rId7" Type="http://schemas.openxmlformats.org/officeDocument/2006/relationships/image" Target="../media/image75.wmf"/><Relationship Id="rId12" Type="http://schemas.openxmlformats.org/officeDocument/2006/relationships/oleObject" Target="../embeddings/oleObject74.bin"/><Relationship Id="rId2" Type="http://schemas.openxmlformats.org/officeDocument/2006/relationships/oleObject" Target="../embeddings/oleObject69.bin"/><Relationship Id="rId1" Type="http://schemas.openxmlformats.org/officeDocument/2006/relationships/slideLayout" Target="../slideLayouts/slideLayout2.xml"/><Relationship Id="rId6" Type="http://schemas.openxmlformats.org/officeDocument/2006/relationships/oleObject" Target="../embeddings/oleObject71.bin"/><Relationship Id="rId11" Type="http://schemas.openxmlformats.org/officeDocument/2006/relationships/image" Target="../media/image77.wmf"/><Relationship Id="rId5" Type="http://schemas.openxmlformats.org/officeDocument/2006/relationships/image" Target="../media/image74.wmf"/><Relationship Id="rId15" Type="http://schemas.openxmlformats.org/officeDocument/2006/relationships/image" Target="../media/image79.wmf"/><Relationship Id="rId10" Type="http://schemas.openxmlformats.org/officeDocument/2006/relationships/oleObject" Target="../embeddings/oleObject73.bin"/><Relationship Id="rId4" Type="http://schemas.openxmlformats.org/officeDocument/2006/relationships/oleObject" Target="../embeddings/oleObject70.bin"/><Relationship Id="rId9" Type="http://schemas.openxmlformats.org/officeDocument/2006/relationships/image" Target="../media/image76.wmf"/><Relationship Id="rId14" Type="http://schemas.openxmlformats.org/officeDocument/2006/relationships/oleObject" Target="../embeddings/oleObject75.bin"/></Relationships>
</file>

<file path=ppt/slides/_rels/slide36.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oleObject" Target="../embeddings/oleObject76.bin"/><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wmf"/><Relationship Id="rId4" Type="http://schemas.openxmlformats.org/officeDocument/2006/relationships/oleObject" Target="../embeddings/oleObject77.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81.bin"/><Relationship Id="rId3" Type="http://schemas.openxmlformats.org/officeDocument/2006/relationships/image" Target="../media/image83.emf"/><Relationship Id="rId7" Type="http://schemas.openxmlformats.org/officeDocument/2006/relationships/image" Target="../media/image85.wmf"/><Relationship Id="rId2" Type="http://schemas.openxmlformats.org/officeDocument/2006/relationships/oleObject" Target="../embeddings/oleObject78.bin"/><Relationship Id="rId1" Type="http://schemas.openxmlformats.org/officeDocument/2006/relationships/slideLayout" Target="../slideLayouts/slideLayout2.xml"/><Relationship Id="rId6" Type="http://schemas.openxmlformats.org/officeDocument/2006/relationships/oleObject" Target="../embeddings/oleObject80.bin"/><Relationship Id="rId11" Type="http://schemas.openxmlformats.org/officeDocument/2006/relationships/image" Target="../media/image87.wmf"/><Relationship Id="rId5" Type="http://schemas.openxmlformats.org/officeDocument/2006/relationships/image" Target="../media/image84.wmf"/><Relationship Id="rId10" Type="http://schemas.openxmlformats.org/officeDocument/2006/relationships/oleObject" Target="../embeddings/oleObject82.bin"/><Relationship Id="rId4" Type="http://schemas.openxmlformats.org/officeDocument/2006/relationships/oleObject" Target="../embeddings/oleObject79.bin"/><Relationship Id="rId9" Type="http://schemas.openxmlformats.org/officeDocument/2006/relationships/image" Target="../media/image86.w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86.bin"/><Relationship Id="rId13" Type="http://schemas.openxmlformats.org/officeDocument/2006/relationships/image" Target="../media/image93.wmf"/><Relationship Id="rId3" Type="http://schemas.openxmlformats.org/officeDocument/2006/relationships/image" Target="../media/image88.wmf"/><Relationship Id="rId7" Type="http://schemas.openxmlformats.org/officeDocument/2006/relationships/image" Target="../media/image90.wmf"/><Relationship Id="rId12" Type="http://schemas.openxmlformats.org/officeDocument/2006/relationships/oleObject" Target="../embeddings/oleObject88.bin"/><Relationship Id="rId2" Type="http://schemas.openxmlformats.org/officeDocument/2006/relationships/oleObject" Target="../embeddings/oleObject83.bin"/><Relationship Id="rId1" Type="http://schemas.openxmlformats.org/officeDocument/2006/relationships/slideLayout" Target="../slideLayouts/slideLayout2.xml"/><Relationship Id="rId6" Type="http://schemas.openxmlformats.org/officeDocument/2006/relationships/oleObject" Target="../embeddings/oleObject85.bin"/><Relationship Id="rId11" Type="http://schemas.openxmlformats.org/officeDocument/2006/relationships/image" Target="../media/image92.wmf"/><Relationship Id="rId5" Type="http://schemas.openxmlformats.org/officeDocument/2006/relationships/image" Target="../media/image89.wmf"/><Relationship Id="rId15" Type="http://schemas.openxmlformats.org/officeDocument/2006/relationships/image" Target="../media/image94.wmf"/><Relationship Id="rId10" Type="http://schemas.openxmlformats.org/officeDocument/2006/relationships/oleObject" Target="../embeddings/oleObject87.bin"/><Relationship Id="rId4" Type="http://schemas.openxmlformats.org/officeDocument/2006/relationships/oleObject" Target="../embeddings/oleObject84.bin"/><Relationship Id="rId9" Type="http://schemas.openxmlformats.org/officeDocument/2006/relationships/image" Target="../media/image91.wmf"/><Relationship Id="rId14" Type="http://schemas.openxmlformats.org/officeDocument/2006/relationships/oleObject" Target="../embeddings/oleObject89.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93.bin"/><Relationship Id="rId13" Type="http://schemas.openxmlformats.org/officeDocument/2006/relationships/image" Target="../media/image100.wmf"/><Relationship Id="rId18" Type="http://schemas.openxmlformats.org/officeDocument/2006/relationships/oleObject" Target="../embeddings/oleObject98.bin"/><Relationship Id="rId3" Type="http://schemas.openxmlformats.org/officeDocument/2006/relationships/image" Target="../media/image95.wmf"/><Relationship Id="rId7" Type="http://schemas.openxmlformats.org/officeDocument/2006/relationships/image" Target="../media/image97.wmf"/><Relationship Id="rId12" Type="http://schemas.openxmlformats.org/officeDocument/2006/relationships/oleObject" Target="../embeddings/oleObject95.bin"/><Relationship Id="rId17" Type="http://schemas.openxmlformats.org/officeDocument/2006/relationships/image" Target="../media/image102.wmf"/><Relationship Id="rId2" Type="http://schemas.openxmlformats.org/officeDocument/2006/relationships/oleObject" Target="../embeddings/oleObject90.bin"/><Relationship Id="rId16" Type="http://schemas.openxmlformats.org/officeDocument/2006/relationships/oleObject" Target="../embeddings/oleObject97.bin"/><Relationship Id="rId1" Type="http://schemas.openxmlformats.org/officeDocument/2006/relationships/slideLayout" Target="../slideLayouts/slideLayout2.xml"/><Relationship Id="rId6" Type="http://schemas.openxmlformats.org/officeDocument/2006/relationships/oleObject" Target="../embeddings/oleObject92.bin"/><Relationship Id="rId11" Type="http://schemas.openxmlformats.org/officeDocument/2006/relationships/image" Target="../media/image99.wmf"/><Relationship Id="rId5" Type="http://schemas.openxmlformats.org/officeDocument/2006/relationships/image" Target="../media/image96.wmf"/><Relationship Id="rId15" Type="http://schemas.openxmlformats.org/officeDocument/2006/relationships/image" Target="../media/image101.wmf"/><Relationship Id="rId10" Type="http://schemas.openxmlformats.org/officeDocument/2006/relationships/oleObject" Target="../embeddings/oleObject94.bin"/><Relationship Id="rId19" Type="http://schemas.openxmlformats.org/officeDocument/2006/relationships/image" Target="../media/image103.emf"/><Relationship Id="rId4" Type="http://schemas.openxmlformats.org/officeDocument/2006/relationships/oleObject" Target="../embeddings/oleObject91.bin"/><Relationship Id="rId9" Type="http://schemas.openxmlformats.org/officeDocument/2006/relationships/image" Target="../media/image98.wmf"/><Relationship Id="rId14" Type="http://schemas.openxmlformats.org/officeDocument/2006/relationships/oleObject" Target="../embeddings/oleObject96.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3" Type="http://schemas.openxmlformats.org/officeDocument/2006/relationships/image" Target="../media/image104.wmf"/><Relationship Id="rId7" Type="http://schemas.openxmlformats.org/officeDocument/2006/relationships/image" Target="../media/image106.emf"/><Relationship Id="rId2" Type="http://schemas.openxmlformats.org/officeDocument/2006/relationships/oleObject" Target="../embeddings/oleObject99.bin"/><Relationship Id="rId1" Type="http://schemas.openxmlformats.org/officeDocument/2006/relationships/slideLayout" Target="../slideLayouts/slideLayout2.xml"/><Relationship Id="rId6" Type="http://schemas.openxmlformats.org/officeDocument/2006/relationships/oleObject" Target="../embeddings/oleObject101.bin"/><Relationship Id="rId5" Type="http://schemas.openxmlformats.org/officeDocument/2006/relationships/image" Target="../media/image105.wmf"/><Relationship Id="rId4" Type="http://schemas.openxmlformats.org/officeDocument/2006/relationships/oleObject" Target="../embeddings/oleObject100.bin"/></Relationships>
</file>

<file path=ppt/slides/_rels/slide41.xml.rels><?xml version="1.0" encoding="UTF-8" standalone="yes"?>
<Relationships xmlns="http://schemas.openxmlformats.org/package/2006/relationships"><Relationship Id="rId3" Type="http://schemas.openxmlformats.org/officeDocument/2006/relationships/image" Target="../media/image107.wmf"/><Relationship Id="rId7" Type="http://schemas.openxmlformats.org/officeDocument/2006/relationships/image" Target="../media/image109.wmf"/><Relationship Id="rId2" Type="http://schemas.openxmlformats.org/officeDocument/2006/relationships/oleObject" Target="../embeddings/oleObject102.bin"/><Relationship Id="rId1" Type="http://schemas.openxmlformats.org/officeDocument/2006/relationships/slideLayout" Target="../slideLayouts/slideLayout2.xml"/><Relationship Id="rId6" Type="http://schemas.openxmlformats.org/officeDocument/2006/relationships/oleObject" Target="../embeddings/oleObject104.bin"/><Relationship Id="rId5" Type="http://schemas.openxmlformats.org/officeDocument/2006/relationships/image" Target="../media/image108.wmf"/><Relationship Id="rId4" Type="http://schemas.openxmlformats.org/officeDocument/2006/relationships/oleObject" Target="../embeddings/oleObject103.bin"/></Relationships>
</file>

<file path=ppt/slides/_rels/slide42.x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oleObject" Target="../embeddings/oleObject105.bin"/><Relationship Id="rId1" Type="http://schemas.openxmlformats.org/officeDocument/2006/relationships/slideLayout" Target="../slideLayouts/slideLayout2.xml"/><Relationship Id="rId5" Type="http://schemas.openxmlformats.org/officeDocument/2006/relationships/image" Target="../media/image111.wmf"/><Relationship Id="rId4" Type="http://schemas.openxmlformats.org/officeDocument/2006/relationships/oleObject" Target="../embeddings/oleObject106.bin"/></Relationships>
</file>

<file path=ppt/slides/_rels/slide43.x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oleObject" Target="../embeddings/oleObject107.bin"/><Relationship Id="rId1" Type="http://schemas.openxmlformats.org/officeDocument/2006/relationships/slideLayout" Target="../slideLayouts/slideLayout2.xml"/><Relationship Id="rId5" Type="http://schemas.openxmlformats.org/officeDocument/2006/relationships/image" Target="../media/image113.wmf"/><Relationship Id="rId4" Type="http://schemas.openxmlformats.org/officeDocument/2006/relationships/oleObject" Target="../embeddings/oleObject108.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108.bin"/><Relationship Id="rId13" Type="http://schemas.openxmlformats.org/officeDocument/2006/relationships/image" Target="../media/image117.wmf"/><Relationship Id="rId3" Type="http://schemas.openxmlformats.org/officeDocument/2006/relationships/image" Target="../media/image114.wmf"/><Relationship Id="rId7" Type="http://schemas.openxmlformats.org/officeDocument/2006/relationships/image" Target="../media/image112.wmf"/><Relationship Id="rId12" Type="http://schemas.openxmlformats.org/officeDocument/2006/relationships/oleObject" Target="../embeddings/oleObject112.bin"/><Relationship Id="rId2" Type="http://schemas.openxmlformats.org/officeDocument/2006/relationships/oleObject" Target="../embeddings/oleObject109.bin"/><Relationship Id="rId1" Type="http://schemas.openxmlformats.org/officeDocument/2006/relationships/slideLayout" Target="../slideLayouts/slideLayout2.xml"/><Relationship Id="rId6" Type="http://schemas.openxmlformats.org/officeDocument/2006/relationships/oleObject" Target="../embeddings/oleObject107.bin"/><Relationship Id="rId11" Type="http://schemas.openxmlformats.org/officeDocument/2006/relationships/image" Target="../media/image116.wmf"/><Relationship Id="rId5" Type="http://schemas.openxmlformats.org/officeDocument/2006/relationships/image" Target="../media/image115.wmf"/><Relationship Id="rId15" Type="http://schemas.openxmlformats.org/officeDocument/2006/relationships/image" Target="../media/image118.wmf"/><Relationship Id="rId10" Type="http://schemas.openxmlformats.org/officeDocument/2006/relationships/oleObject" Target="../embeddings/oleObject111.bin"/><Relationship Id="rId4" Type="http://schemas.openxmlformats.org/officeDocument/2006/relationships/oleObject" Target="../embeddings/oleObject110.bin"/><Relationship Id="rId9" Type="http://schemas.openxmlformats.org/officeDocument/2006/relationships/image" Target="../media/image113.wmf"/><Relationship Id="rId14" Type="http://schemas.openxmlformats.org/officeDocument/2006/relationships/oleObject" Target="../embeddings/oleObject113.bin"/></Relationships>
</file>

<file path=ppt/slides/_rels/slide45.x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oleObject" Target="../embeddings/oleObject114.bin"/><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118.bin"/><Relationship Id="rId3" Type="http://schemas.openxmlformats.org/officeDocument/2006/relationships/image" Target="../media/image120.wmf"/><Relationship Id="rId7" Type="http://schemas.openxmlformats.org/officeDocument/2006/relationships/image" Target="../media/image122.wmf"/><Relationship Id="rId2" Type="http://schemas.openxmlformats.org/officeDocument/2006/relationships/oleObject" Target="../embeddings/oleObject115.bin"/><Relationship Id="rId1" Type="http://schemas.openxmlformats.org/officeDocument/2006/relationships/slideLayout" Target="../slideLayouts/slideLayout2.xml"/><Relationship Id="rId6" Type="http://schemas.openxmlformats.org/officeDocument/2006/relationships/oleObject" Target="../embeddings/oleObject117.bin"/><Relationship Id="rId5" Type="http://schemas.openxmlformats.org/officeDocument/2006/relationships/image" Target="../media/image121.wmf"/><Relationship Id="rId4" Type="http://schemas.openxmlformats.org/officeDocument/2006/relationships/oleObject" Target="../embeddings/oleObject116.bin"/><Relationship Id="rId9" Type="http://schemas.openxmlformats.org/officeDocument/2006/relationships/image" Target="../media/image123.wmf"/></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122.bin"/><Relationship Id="rId3" Type="http://schemas.openxmlformats.org/officeDocument/2006/relationships/image" Target="../media/image124.wmf"/><Relationship Id="rId7" Type="http://schemas.openxmlformats.org/officeDocument/2006/relationships/image" Target="../media/image126.wmf"/><Relationship Id="rId2" Type="http://schemas.openxmlformats.org/officeDocument/2006/relationships/oleObject" Target="../embeddings/oleObject119.bin"/><Relationship Id="rId1" Type="http://schemas.openxmlformats.org/officeDocument/2006/relationships/slideLayout" Target="../slideLayouts/slideLayout2.xml"/><Relationship Id="rId6" Type="http://schemas.openxmlformats.org/officeDocument/2006/relationships/oleObject" Target="../embeddings/oleObject121.bin"/><Relationship Id="rId5" Type="http://schemas.openxmlformats.org/officeDocument/2006/relationships/image" Target="../media/image125.wmf"/><Relationship Id="rId4" Type="http://schemas.openxmlformats.org/officeDocument/2006/relationships/oleObject" Target="../embeddings/oleObject120.bin"/><Relationship Id="rId9" Type="http://schemas.openxmlformats.org/officeDocument/2006/relationships/image" Target="../media/image127.wmf"/></Relationships>
</file>

<file path=ppt/slides/_rels/slide48.xml.rels><?xml version="1.0" encoding="UTF-8" standalone="yes"?>
<Relationships xmlns="http://schemas.openxmlformats.org/package/2006/relationships"><Relationship Id="rId8" Type="http://schemas.openxmlformats.org/officeDocument/2006/relationships/image" Target="../media/image130.wmf"/><Relationship Id="rId3" Type="http://schemas.openxmlformats.org/officeDocument/2006/relationships/oleObject" Target="../embeddings/oleObject123.bin"/><Relationship Id="rId7" Type="http://schemas.openxmlformats.org/officeDocument/2006/relationships/oleObject" Target="../embeddings/oleObject125.bin"/><Relationship Id="rId12" Type="http://schemas.openxmlformats.org/officeDocument/2006/relationships/image" Target="../media/image132.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9.wmf"/><Relationship Id="rId11" Type="http://schemas.openxmlformats.org/officeDocument/2006/relationships/oleObject" Target="../embeddings/oleObject127.bin"/><Relationship Id="rId5" Type="http://schemas.openxmlformats.org/officeDocument/2006/relationships/oleObject" Target="../embeddings/oleObject124.bin"/><Relationship Id="rId10" Type="http://schemas.openxmlformats.org/officeDocument/2006/relationships/image" Target="../media/image131.wmf"/><Relationship Id="rId4" Type="http://schemas.openxmlformats.org/officeDocument/2006/relationships/image" Target="../media/image128.wmf"/><Relationship Id="rId9" Type="http://schemas.openxmlformats.org/officeDocument/2006/relationships/oleObject" Target="../embeddings/oleObject126.bin"/></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31.bin"/><Relationship Id="rId13" Type="http://schemas.openxmlformats.org/officeDocument/2006/relationships/image" Target="../media/image138.wmf"/><Relationship Id="rId18" Type="http://schemas.openxmlformats.org/officeDocument/2006/relationships/oleObject" Target="../embeddings/oleObject136.bin"/><Relationship Id="rId3" Type="http://schemas.openxmlformats.org/officeDocument/2006/relationships/image" Target="../media/image133.wmf"/><Relationship Id="rId7" Type="http://schemas.openxmlformats.org/officeDocument/2006/relationships/image" Target="../media/image135.wmf"/><Relationship Id="rId12" Type="http://schemas.openxmlformats.org/officeDocument/2006/relationships/oleObject" Target="../embeddings/oleObject133.bin"/><Relationship Id="rId17" Type="http://schemas.openxmlformats.org/officeDocument/2006/relationships/image" Target="../media/image140.wmf"/><Relationship Id="rId2" Type="http://schemas.openxmlformats.org/officeDocument/2006/relationships/oleObject" Target="../embeddings/oleObject128.bin"/><Relationship Id="rId16" Type="http://schemas.openxmlformats.org/officeDocument/2006/relationships/oleObject" Target="../embeddings/oleObject135.bin"/><Relationship Id="rId1" Type="http://schemas.openxmlformats.org/officeDocument/2006/relationships/slideLayout" Target="../slideLayouts/slideLayout2.xml"/><Relationship Id="rId6" Type="http://schemas.openxmlformats.org/officeDocument/2006/relationships/oleObject" Target="../embeddings/oleObject130.bin"/><Relationship Id="rId11" Type="http://schemas.openxmlformats.org/officeDocument/2006/relationships/image" Target="../media/image137.wmf"/><Relationship Id="rId5" Type="http://schemas.openxmlformats.org/officeDocument/2006/relationships/image" Target="../media/image134.wmf"/><Relationship Id="rId15" Type="http://schemas.openxmlformats.org/officeDocument/2006/relationships/image" Target="../media/image139.wmf"/><Relationship Id="rId10" Type="http://schemas.openxmlformats.org/officeDocument/2006/relationships/oleObject" Target="../embeddings/oleObject132.bin"/><Relationship Id="rId19" Type="http://schemas.openxmlformats.org/officeDocument/2006/relationships/image" Target="../media/image141.wmf"/><Relationship Id="rId4" Type="http://schemas.openxmlformats.org/officeDocument/2006/relationships/oleObject" Target="../embeddings/oleObject129.bin"/><Relationship Id="rId9" Type="http://schemas.openxmlformats.org/officeDocument/2006/relationships/image" Target="../media/image136.wmf"/><Relationship Id="rId14" Type="http://schemas.openxmlformats.org/officeDocument/2006/relationships/oleObject" Target="../embeddings/oleObject134.bin"/></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3.bin"/><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oleObject" Target="../embeddings/oleObject4.bin"/></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140.bin"/><Relationship Id="rId13" Type="http://schemas.openxmlformats.org/officeDocument/2006/relationships/image" Target="../media/image147.wmf"/><Relationship Id="rId3" Type="http://schemas.openxmlformats.org/officeDocument/2006/relationships/image" Target="../media/image142.wmf"/><Relationship Id="rId7" Type="http://schemas.openxmlformats.org/officeDocument/2006/relationships/image" Target="../media/image144.wmf"/><Relationship Id="rId12" Type="http://schemas.openxmlformats.org/officeDocument/2006/relationships/oleObject" Target="../embeddings/oleObject142.bin"/><Relationship Id="rId2" Type="http://schemas.openxmlformats.org/officeDocument/2006/relationships/oleObject" Target="../embeddings/oleObject137.bin"/><Relationship Id="rId1" Type="http://schemas.openxmlformats.org/officeDocument/2006/relationships/slideLayout" Target="../slideLayouts/slideLayout2.xml"/><Relationship Id="rId6" Type="http://schemas.openxmlformats.org/officeDocument/2006/relationships/oleObject" Target="../embeddings/oleObject139.bin"/><Relationship Id="rId11" Type="http://schemas.openxmlformats.org/officeDocument/2006/relationships/image" Target="../media/image146.wmf"/><Relationship Id="rId5" Type="http://schemas.openxmlformats.org/officeDocument/2006/relationships/image" Target="../media/image143.wmf"/><Relationship Id="rId15" Type="http://schemas.openxmlformats.org/officeDocument/2006/relationships/image" Target="../media/image148.wmf"/><Relationship Id="rId10" Type="http://schemas.openxmlformats.org/officeDocument/2006/relationships/oleObject" Target="../embeddings/oleObject141.bin"/><Relationship Id="rId4" Type="http://schemas.openxmlformats.org/officeDocument/2006/relationships/oleObject" Target="../embeddings/oleObject138.bin"/><Relationship Id="rId9" Type="http://schemas.openxmlformats.org/officeDocument/2006/relationships/image" Target="../media/image145.wmf"/><Relationship Id="rId14" Type="http://schemas.openxmlformats.org/officeDocument/2006/relationships/oleObject" Target="../embeddings/oleObject143.bin"/></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147.bin"/><Relationship Id="rId13" Type="http://schemas.openxmlformats.org/officeDocument/2006/relationships/image" Target="../media/image154.wmf"/><Relationship Id="rId3" Type="http://schemas.openxmlformats.org/officeDocument/2006/relationships/image" Target="../media/image149.wmf"/><Relationship Id="rId7" Type="http://schemas.openxmlformats.org/officeDocument/2006/relationships/image" Target="../media/image151.wmf"/><Relationship Id="rId12" Type="http://schemas.openxmlformats.org/officeDocument/2006/relationships/oleObject" Target="../embeddings/oleObject149.bin"/><Relationship Id="rId2" Type="http://schemas.openxmlformats.org/officeDocument/2006/relationships/oleObject" Target="../embeddings/oleObject144.bin"/><Relationship Id="rId1" Type="http://schemas.openxmlformats.org/officeDocument/2006/relationships/slideLayout" Target="../slideLayouts/slideLayout2.xml"/><Relationship Id="rId6" Type="http://schemas.openxmlformats.org/officeDocument/2006/relationships/oleObject" Target="../embeddings/oleObject146.bin"/><Relationship Id="rId11" Type="http://schemas.openxmlformats.org/officeDocument/2006/relationships/image" Target="../media/image153.wmf"/><Relationship Id="rId5" Type="http://schemas.openxmlformats.org/officeDocument/2006/relationships/image" Target="../media/image150.wmf"/><Relationship Id="rId10" Type="http://schemas.openxmlformats.org/officeDocument/2006/relationships/oleObject" Target="../embeddings/oleObject148.bin"/><Relationship Id="rId4" Type="http://schemas.openxmlformats.org/officeDocument/2006/relationships/oleObject" Target="../embeddings/oleObject145.bin"/><Relationship Id="rId9" Type="http://schemas.openxmlformats.org/officeDocument/2006/relationships/image" Target="../media/image152.wmf"/></Relationships>
</file>

<file path=ppt/slides/_rels/slide52.xml.rels><?xml version="1.0" encoding="UTF-8" standalone="yes"?>
<Relationships xmlns="http://schemas.openxmlformats.org/package/2006/relationships"><Relationship Id="rId3" Type="http://schemas.openxmlformats.org/officeDocument/2006/relationships/image" Target="../media/image155.wmf"/><Relationship Id="rId7" Type="http://schemas.openxmlformats.org/officeDocument/2006/relationships/image" Target="../media/image157.wmf"/><Relationship Id="rId2" Type="http://schemas.openxmlformats.org/officeDocument/2006/relationships/oleObject" Target="../embeddings/oleObject150.bin"/><Relationship Id="rId1" Type="http://schemas.openxmlformats.org/officeDocument/2006/relationships/slideLayout" Target="../slideLayouts/slideLayout2.xml"/><Relationship Id="rId6" Type="http://schemas.openxmlformats.org/officeDocument/2006/relationships/oleObject" Target="../embeddings/oleObject152.bin"/><Relationship Id="rId5" Type="http://schemas.openxmlformats.org/officeDocument/2006/relationships/image" Target="../media/image156.wmf"/><Relationship Id="rId4" Type="http://schemas.openxmlformats.org/officeDocument/2006/relationships/oleObject" Target="../embeddings/oleObject151.bin"/></Relationships>
</file>

<file path=ppt/slides/_rels/slide53.xml.rels><?xml version="1.0" encoding="UTF-8" standalone="yes"?>
<Relationships xmlns="http://schemas.openxmlformats.org/package/2006/relationships"><Relationship Id="rId3" Type="http://schemas.openxmlformats.org/officeDocument/2006/relationships/image" Target="../media/image158.wmf"/><Relationship Id="rId2" Type="http://schemas.openxmlformats.org/officeDocument/2006/relationships/oleObject" Target="../embeddings/oleObject153.bin"/><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157.bin"/><Relationship Id="rId3" Type="http://schemas.openxmlformats.org/officeDocument/2006/relationships/image" Target="../media/image159.wmf"/><Relationship Id="rId7" Type="http://schemas.openxmlformats.org/officeDocument/2006/relationships/image" Target="../media/image161.wmf"/><Relationship Id="rId2" Type="http://schemas.openxmlformats.org/officeDocument/2006/relationships/oleObject" Target="../embeddings/oleObject154.bin"/><Relationship Id="rId1" Type="http://schemas.openxmlformats.org/officeDocument/2006/relationships/slideLayout" Target="../slideLayouts/slideLayout2.xml"/><Relationship Id="rId6" Type="http://schemas.openxmlformats.org/officeDocument/2006/relationships/oleObject" Target="../embeddings/oleObject156.bin"/><Relationship Id="rId11" Type="http://schemas.openxmlformats.org/officeDocument/2006/relationships/image" Target="../media/image163.wmf"/><Relationship Id="rId5" Type="http://schemas.openxmlformats.org/officeDocument/2006/relationships/image" Target="../media/image160.wmf"/><Relationship Id="rId10" Type="http://schemas.openxmlformats.org/officeDocument/2006/relationships/oleObject" Target="../embeddings/oleObject158.bin"/><Relationship Id="rId4" Type="http://schemas.openxmlformats.org/officeDocument/2006/relationships/oleObject" Target="../embeddings/oleObject155.bin"/><Relationship Id="rId9" Type="http://schemas.openxmlformats.org/officeDocument/2006/relationships/image" Target="../media/image162.wmf"/></Relationships>
</file>

<file path=ppt/slides/_rels/slide55.xml.rels><?xml version="1.0" encoding="UTF-8" standalone="yes"?>
<Relationships xmlns="http://schemas.openxmlformats.org/package/2006/relationships"><Relationship Id="rId3" Type="http://schemas.openxmlformats.org/officeDocument/2006/relationships/image" Target="../media/image164.wmf"/><Relationship Id="rId7" Type="http://schemas.openxmlformats.org/officeDocument/2006/relationships/image" Target="../media/image166.wmf"/><Relationship Id="rId2" Type="http://schemas.openxmlformats.org/officeDocument/2006/relationships/oleObject" Target="../embeddings/oleObject159.bin"/><Relationship Id="rId1" Type="http://schemas.openxmlformats.org/officeDocument/2006/relationships/slideLayout" Target="../slideLayouts/slideLayout2.xml"/><Relationship Id="rId6" Type="http://schemas.openxmlformats.org/officeDocument/2006/relationships/oleObject" Target="../embeddings/oleObject161.bin"/><Relationship Id="rId5" Type="http://schemas.openxmlformats.org/officeDocument/2006/relationships/image" Target="../media/image165.wmf"/><Relationship Id="rId4" Type="http://schemas.openxmlformats.org/officeDocument/2006/relationships/oleObject" Target="../embeddings/oleObject160.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62.bin"/><Relationship Id="rId2" Type="http://schemas.openxmlformats.org/officeDocument/2006/relationships/image" Target="../media/image167.png"/><Relationship Id="rId1" Type="http://schemas.openxmlformats.org/officeDocument/2006/relationships/slideLayout" Target="../slideLayouts/slideLayout2.xml"/><Relationship Id="rId6" Type="http://schemas.openxmlformats.org/officeDocument/2006/relationships/image" Target="../media/image169.wmf"/><Relationship Id="rId5" Type="http://schemas.openxmlformats.org/officeDocument/2006/relationships/oleObject" Target="../embeddings/oleObject163.bin"/><Relationship Id="rId4" Type="http://schemas.openxmlformats.org/officeDocument/2006/relationships/image" Target="../media/image168.wmf"/></Relationships>
</file>

<file path=ppt/slides/_rels/slide59.xml.rels><?xml version="1.0" encoding="UTF-8" standalone="yes"?>
<Relationships xmlns="http://schemas.openxmlformats.org/package/2006/relationships"><Relationship Id="rId8" Type="http://schemas.openxmlformats.org/officeDocument/2006/relationships/image" Target="../media/image173.wmf"/><Relationship Id="rId13" Type="http://schemas.openxmlformats.org/officeDocument/2006/relationships/image" Target="../media/image167.png"/><Relationship Id="rId3" Type="http://schemas.openxmlformats.org/officeDocument/2006/relationships/oleObject" Target="../embeddings/oleObject164.bin"/><Relationship Id="rId7" Type="http://schemas.openxmlformats.org/officeDocument/2006/relationships/oleObject" Target="../embeddings/oleObject166.bin"/><Relationship Id="rId12" Type="http://schemas.openxmlformats.org/officeDocument/2006/relationships/image" Target="../media/image175.wmf"/><Relationship Id="rId2" Type="http://schemas.openxmlformats.org/officeDocument/2006/relationships/image" Target="../media/image170.emf"/><Relationship Id="rId1" Type="http://schemas.openxmlformats.org/officeDocument/2006/relationships/slideLayout" Target="../slideLayouts/slideLayout2.xml"/><Relationship Id="rId6" Type="http://schemas.openxmlformats.org/officeDocument/2006/relationships/image" Target="../media/image172.wmf"/><Relationship Id="rId11" Type="http://schemas.openxmlformats.org/officeDocument/2006/relationships/oleObject" Target="../embeddings/oleObject168.bin"/><Relationship Id="rId5" Type="http://schemas.openxmlformats.org/officeDocument/2006/relationships/oleObject" Target="../embeddings/oleObject165.bin"/><Relationship Id="rId10" Type="http://schemas.openxmlformats.org/officeDocument/2006/relationships/image" Target="../media/image174.wmf"/><Relationship Id="rId4" Type="http://schemas.openxmlformats.org/officeDocument/2006/relationships/image" Target="../media/image171.wmf"/><Relationship Id="rId9" Type="http://schemas.openxmlformats.org/officeDocument/2006/relationships/oleObject" Target="../embeddings/oleObject167.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5.wmf"/><Relationship Id="rId7" Type="http://schemas.openxmlformats.org/officeDocument/2006/relationships/image" Target="../media/image7.wmf"/><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oleObject" Target="../embeddings/oleObject7.bin"/><Relationship Id="rId5" Type="http://schemas.openxmlformats.org/officeDocument/2006/relationships/image" Target="../media/image6.wmf"/><Relationship Id="rId4" Type="http://schemas.openxmlformats.org/officeDocument/2006/relationships/oleObject" Target="../embeddings/oleObject6.bin"/><Relationship Id="rId9" Type="http://schemas.openxmlformats.org/officeDocument/2006/relationships/image" Target="../media/image8.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6.wmf"/><Relationship Id="rId2" Type="http://schemas.openxmlformats.org/officeDocument/2006/relationships/oleObject" Target="../embeddings/oleObject169.bin"/><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173.bin"/><Relationship Id="rId13" Type="http://schemas.openxmlformats.org/officeDocument/2006/relationships/oleObject" Target="../embeddings/oleObject175.bin"/><Relationship Id="rId3" Type="http://schemas.openxmlformats.org/officeDocument/2006/relationships/image" Target="../media/image177.wmf"/><Relationship Id="rId7" Type="http://schemas.openxmlformats.org/officeDocument/2006/relationships/image" Target="../media/image179.wmf"/><Relationship Id="rId12" Type="http://schemas.openxmlformats.org/officeDocument/2006/relationships/image" Target="../media/image182.wmf"/><Relationship Id="rId2" Type="http://schemas.openxmlformats.org/officeDocument/2006/relationships/oleObject" Target="../embeddings/oleObject170.bin"/><Relationship Id="rId1" Type="http://schemas.openxmlformats.org/officeDocument/2006/relationships/slideLayout" Target="../slideLayouts/slideLayout2.xml"/><Relationship Id="rId6" Type="http://schemas.openxmlformats.org/officeDocument/2006/relationships/oleObject" Target="../embeddings/oleObject172.bin"/><Relationship Id="rId11" Type="http://schemas.openxmlformats.org/officeDocument/2006/relationships/oleObject" Target="../embeddings/oleObject174.bin"/><Relationship Id="rId5" Type="http://schemas.openxmlformats.org/officeDocument/2006/relationships/image" Target="../media/image178.wmf"/><Relationship Id="rId10" Type="http://schemas.openxmlformats.org/officeDocument/2006/relationships/image" Target="../media/image181.emf"/><Relationship Id="rId4" Type="http://schemas.openxmlformats.org/officeDocument/2006/relationships/oleObject" Target="../embeddings/oleObject171.bin"/><Relationship Id="rId9" Type="http://schemas.openxmlformats.org/officeDocument/2006/relationships/image" Target="../media/image180.wmf"/><Relationship Id="rId14" Type="http://schemas.openxmlformats.org/officeDocument/2006/relationships/image" Target="../media/image183.wmf"/></Relationships>
</file>

<file path=ppt/slides/_rels/slide63.xml.rels><?xml version="1.0" encoding="UTF-8" standalone="yes"?>
<Relationships xmlns="http://schemas.openxmlformats.org/package/2006/relationships"><Relationship Id="rId2" Type="http://schemas.openxmlformats.org/officeDocument/2006/relationships/image" Target="../media/image184.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179.bin"/><Relationship Id="rId13" Type="http://schemas.openxmlformats.org/officeDocument/2006/relationships/image" Target="../media/image190.wmf"/><Relationship Id="rId3" Type="http://schemas.openxmlformats.org/officeDocument/2006/relationships/image" Target="../media/image185.emf"/><Relationship Id="rId7" Type="http://schemas.openxmlformats.org/officeDocument/2006/relationships/image" Target="../media/image187.wmf"/><Relationship Id="rId12" Type="http://schemas.openxmlformats.org/officeDocument/2006/relationships/oleObject" Target="../embeddings/oleObject181.bin"/><Relationship Id="rId2" Type="http://schemas.openxmlformats.org/officeDocument/2006/relationships/oleObject" Target="../embeddings/oleObject176.bin"/><Relationship Id="rId1" Type="http://schemas.openxmlformats.org/officeDocument/2006/relationships/slideLayout" Target="../slideLayouts/slideLayout2.xml"/><Relationship Id="rId6" Type="http://schemas.openxmlformats.org/officeDocument/2006/relationships/oleObject" Target="../embeddings/oleObject178.bin"/><Relationship Id="rId11" Type="http://schemas.openxmlformats.org/officeDocument/2006/relationships/image" Target="../media/image189.wmf"/><Relationship Id="rId5" Type="http://schemas.openxmlformats.org/officeDocument/2006/relationships/image" Target="../media/image186.wmf"/><Relationship Id="rId15" Type="http://schemas.openxmlformats.org/officeDocument/2006/relationships/image" Target="../media/image191.wmf"/><Relationship Id="rId10" Type="http://schemas.openxmlformats.org/officeDocument/2006/relationships/oleObject" Target="../embeddings/oleObject180.bin"/><Relationship Id="rId4" Type="http://schemas.openxmlformats.org/officeDocument/2006/relationships/oleObject" Target="../embeddings/oleObject177.bin"/><Relationship Id="rId9" Type="http://schemas.openxmlformats.org/officeDocument/2006/relationships/image" Target="../media/image188.wmf"/><Relationship Id="rId14" Type="http://schemas.openxmlformats.org/officeDocument/2006/relationships/oleObject" Target="../embeddings/oleObject182.bin"/></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186.bin"/><Relationship Id="rId13" Type="http://schemas.openxmlformats.org/officeDocument/2006/relationships/image" Target="../media/image197.wmf"/><Relationship Id="rId3" Type="http://schemas.openxmlformats.org/officeDocument/2006/relationships/image" Target="../media/image192.wmf"/><Relationship Id="rId7" Type="http://schemas.openxmlformats.org/officeDocument/2006/relationships/image" Target="../media/image194.wmf"/><Relationship Id="rId12" Type="http://schemas.openxmlformats.org/officeDocument/2006/relationships/oleObject" Target="../embeddings/oleObject188.bin"/><Relationship Id="rId2" Type="http://schemas.openxmlformats.org/officeDocument/2006/relationships/oleObject" Target="../embeddings/oleObject183.bin"/><Relationship Id="rId1" Type="http://schemas.openxmlformats.org/officeDocument/2006/relationships/slideLayout" Target="../slideLayouts/slideLayout2.xml"/><Relationship Id="rId6" Type="http://schemas.openxmlformats.org/officeDocument/2006/relationships/oleObject" Target="../embeddings/oleObject185.bin"/><Relationship Id="rId11" Type="http://schemas.openxmlformats.org/officeDocument/2006/relationships/image" Target="../media/image196.wmf"/><Relationship Id="rId5" Type="http://schemas.openxmlformats.org/officeDocument/2006/relationships/image" Target="../media/image193.wmf"/><Relationship Id="rId10" Type="http://schemas.openxmlformats.org/officeDocument/2006/relationships/oleObject" Target="../embeddings/oleObject187.bin"/><Relationship Id="rId4" Type="http://schemas.openxmlformats.org/officeDocument/2006/relationships/oleObject" Target="../embeddings/oleObject184.bin"/><Relationship Id="rId9" Type="http://schemas.openxmlformats.org/officeDocument/2006/relationships/image" Target="../media/image195.wmf"/></Relationships>
</file>

<file path=ppt/slides/_rels/slide66.xml.rels><?xml version="1.0" encoding="UTF-8" standalone="yes"?>
<Relationships xmlns="http://schemas.openxmlformats.org/package/2006/relationships"><Relationship Id="rId3" Type="http://schemas.openxmlformats.org/officeDocument/2006/relationships/image" Target="../media/image192.wmf"/><Relationship Id="rId2" Type="http://schemas.openxmlformats.org/officeDocument/2006/relationships/oleObject" Target="../embeddings/oleObject183.bin"/><Relationship Id="rId1" Type="http://schemas.openxmlformats.org/officeDocument/2006/relationships/slideLayout" Target="../slideLayouts/slideLayout2.xml"/><Relationship Id="rId5" Type="http://schemas.openxmlformats.org/officeDocument/2006/relationships/image" Target="../media/image198.wmf"/><Relationship Id="rId4" Type="http://schemas.openxmlformats.org/officeDocument/2006/relationships/oleObject" Target="../embeddings/oleObject189.bin"/></Relationships>
</file>

<file path=ppt/slides/_rels/slide67.xml.rels><?xml version="1.0" encoding="UTF-8" standalone="yes"?>
<Relationships xmlns="http://schemas.openxmlformats.org/package/2006/relationships"><Relationship Id="rId8" Type="http://schemas.openxmlformats.org/officeDocument/2006/relationships/image" Target="../media/image200.png"/><Relationship Id="rId13" Type="http://schemas.openxmlformats.org/officeDocument/2006/relationships/oleObject" Target="../embeddings/oleObject193.bin"/><Relationship Id="rId3" Type="http://schemas.openxmlformats.org/officeDocument/2006/relationships/image" Target="../media/image199.wmf"/><Relationship Id="rId7" Type="http://schemas.openxmlformats.org/officeDocument/2006/relationships/image" Target="../media/image148.wmf"/><Relationship Id="rId12" Type="http://schemas.openxmlformats.org/officeDocument/2006/relationships/image" Target="../media/image202.wmf"/><Relationship Id="rId2" Type="http://schemas.openxmlformats.org/officeDocument/2006/relationships/oleObject" Target="../embeddings/oleObject190.bin"/><Relationship Id="rId1" Type="http://schemas.openxmlformats.org/officeDocument/2006/relationships/slideLayout" Target="../slideLayouts/slideLayout2.xml"/><Relationship Id="rId6" Type="http://schemas.openxmlformats.org/officeDocument/2006/relationships/oleObject" Target="../embeddings/oleObject143.bin"/><Relationship Id="rId11" Type="http://schemas.openxmlformats.org/officeDocument/2006/relationships/oleObject" Target="../embeddings/oleObject192.bin"/><Relationship Id="rId5" Type="http://schemas.openxmlformats.org/officeDocument/2006/relationships/image" Target="../media/image143.wmf"/><Relationship Id="rId10" Type="http://schemas.openxmlformats.org/officeDocument/2006/relationships/image" Target="../media/image201.wmf"/><Relationship Id="rId4" Type="http://schemas.openxmlformats.org/officeDocument/2006/relationships/oleObject" Target="../embeddings/oleObject138.bin"/><Relationship Id="rId9" Type="http://schemas.openxmlformats.org/officeDocument/2006/relationships/oleObject" Target="../embeddings/oleObject191.bin"/><Relationship Id="rId14" Type="http://schemas.openxmlformats.org/officeDocument/2006/relationships/image" Target="../media/image203.wmf"/></Relationships>
</file>

<file path=ppt/slides/_rels/slide68.xml.rels><?xml version="1.0" encoding="UTF-8" standalone="yes"?>
<Relationships xmlns="http://schemas.openxmlformats.org/package/2006/relationships"><Relationship Id="rId3" Type="http://schemas.openxmlformats.org/officeDocument/2006/relationships/image" Target="../media/image204.wmf"/><Relationship Id="rId7" Type="http://schemas.openxmlformats.org/officeDocument/2006/relationships/image" Target="../media/image206.wmf"/><Relationship Id="rId2" Type="http://schemas.openxmlformats.org/officeDocument/2006/relationships/oleObject" Target="../embeddings/oleObject194.bin"/><Relationship Id="rId1" Type="http://schemas.openxmlformats.org/officeDocument/2006/relationships/slideLayout" Target="../slideLayouts/slideLayout2.xml"/><Relationship Id="rId6" Type="http://schemas.openxmlformats.org/officeDocument/2006/relationships/oleObject" Target="../embeddings/oleObject196.bin"/><Relationship Id="rId5" Type="http://schemas.openxmlformats.org/officeDocument/2006/relationships/image" Target="../media/image205.wmf"/><Relationship Id="rId4" Type="http://schemas.openxmlformats.org/officeDocument/2006/relationships/oleObject" Target="../embeddings/oleObject195.bin"/></Relationships>
</file>

<file path=ppt/slides/_rels/slide69.xml.rels><?xml version="1.0" encoding="UTF-8" standalone="yes"?>
<Relationships xmlns="http://schemas.openxmlformats.org/package/2006/relationships"><Relationship Id="rId3" Type="http://schemas.openxmlformats.org/officeDocument/2006/relationships/image" Target="../media/image207.wmf"/><Relationship Id="rId7" Type="http://schemas.openxmlformats.org/officeDocument/2006/relationships/image" Target="../media/image209.wmf"/><Relationship Id="rId2" Type="http://schemas.openxmlformats.org/officeDocument/2006/relationships/oleObject" Target="../embeddings/oleObject197.bin"/><Relationship Id="rId1" Type="http://schemas.openxmlformats.org/officeDocument/2006/relationships/slideLayout" Target="../slideLayouts/slideLayout2.xml"/><Relationship Id="rId6" Type="http://schemas.openxmlformats.org/officeDocument/2006/relationships/oleObject" Target="../embeddings/oleObject199.bin"/><Relationship Id="rId5" Type="http://schemas.openxmlformats.org/officeDocument/2006/relationships/image" Target="../media/image208.wmf"/><Relationship Id="rId4" Type="http://schemas.openxmlformats.org/officeDocument/2006/relationships/oleObject" Target="../embeddings/oleObject198.bin"/></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1.wmf"/><Relationship Id="rId2"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oleObject" Target="../embeddings/oleObject11.bin"/><Relationship Id="rId5" Type="http://schemas.openxmlformats.org/officeDocument/2006/relationships/image" Target="../media/image10.wmf"/><Relationship Id="rId4" Type="http://schemas.openxmlformats.org/officeDocument/2006/relationships/oleObject" Target="../embeddings/oleObject10.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10.wmf"/><Relationship Id="rId2" Type="http://schemas.openxmlformats.org/officeDocument/2006/relationships/oleObject" Target="../embeddings/oleObject200.bin"/><Relationship Id="rId1" Type="http://schemas.openxmlformats.org/officeDocument/2006/relationships/slideLayout" Target="../slideLayouts/slideLayout2.xml"/><Relationship Id="rId5" Type="http://schemas.openxmlformats.org/officeDocument/2006/relationships/image" Target="../media/image211.wmf"/><Relationship Id="rId4" Type="http://schemas.openxmlformats.org/officeDocument/2006/relationships/oleObject" Target="../embeddings/oleObject201.bin"/></Relationships>
</file>

<file path=ppt/slides/_rels/slide72.xml.rels><?xml version="1.0" encoding="UTF-8" standalone="yes"?>
<Relationships xmlns="http://schemas.openxmlformats.org/package/2006/relationships"><Relationship Id="rId3" Type="http://schemas.openxmlformats.org/officeDocument/2006/relationships/image" Target="../media/image212.wmf"/><Relationship Id="rId7" Type="http://schemas.openxmlformats.org/officeDocument/2006/relationships/image" Target="../media/image214.wmf"/><Relationship Id="rId2" Type="http://schemas.openxmlformats.org/officeDocument/2006/relationships/oleObject" Target="../embeddings/oleObject202.bin"/><Relationship Id="rId1" Type="http://schemas.openxmlformats.org/officeDocument/2006/relationships/slideLayout" Target="../slideLayouts/slideLayout2.xml"/><Relationship Id="rId6" Type="http://schemas.openxmlformats.org/officeDocument/2006/relationships/oleObject" Target="../embeddings/oleObject204.bin"/><Relationship Id="rId5" Type="http://schemas.openxmlformats.org/officeDocument/2006/relationships/image" Target="../media/image213.wmf"/><Relationship Id="rId4" Type="http://schemas.openxmlformats.org/officeDocument/2006/relationships/oleObject" Target="../embeddings/oleObject203.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Electromagnetics</a:t>
            </a:r>
          </a:p>
        </p:txBody>
      </p:sp>
      <p:sp>
        <p:nvSpPr>
          <p:cNvPr id="3" name="Subtitle 2"/>
          <p:cNvSpPr>
            <a:spLocks noGrp="1"/>
          </p:cNvSpPr>
          <p:nvPr>
            <p:ph type="subTitle" idx="1"/>
          </p:nvPr>
        </p:nvSpPr>
        <p:spPr/>
        <p:txBody>
          <a:bodyPr>
            <a:normAutofit/>
          </a:bodyPr>
          <a:lstStyle/>
          <a:p>
            <a:r>
              <a:rPr lang="en-US" dirty="0"/>
              <a:t>Farhad Mazlumi</a:t>
            </a:r>
          </a:p>
          <a:p>
            <a:r>
              <a:rPr lang="en-US" dirty="0"/>
              <a:t>Assistant Professor</a:t>
            </a:r>
          </a:p>
          <a:p>
            <a:r>
              <a:rPr lang="en-US" dirty="0"/>
              <a:t>Civil Aviation Technology College, Tehran</a:t>
            </a:r>
          </a:p>
        </p:txBody>
      </p:sp>
      <p:sp>
        <p:nvSpPr>
          <p:cNvPr id="4" name="Date Placeholder 3"/>
          <p:cNvSpPr>
            <a:spLocks noGrp="1"/>
          </p:cNvSpPr>
          <p:nvPr>
            <p:ph type="dt" sz="half" idx="10"/>
          </p:nvPr>
        </p:nvSpPr>
        <p:spPr/>
        <p:txBody>
          <a:bodyPr/>
          <a:lstStyle/>
          <a:p>
            <a:r>
              <a:rPr lang="en-US"/>
              <a:t>Electromagnetics</a:t>
            </a:r>
          </a:p>
        </p:txBody>
      </p:sp>
      <p:sp>
        <p:nvSpPr>
          <p:cNvPr id="5" name="Footer Placeholder 4"/>
          <p:cNvSpPr>
            <a:spLocks noGrp="1"/>
          </p:cNvSpPr>
          <p:nvPr>
            <p:ph type="ftr" sz="quarter" idx="11"/>
          </p:nvPr>
        </p:nvSpPr>
        <p:spPr/>
        <p:txBody>
          <a:bodyPr/>
          <a:lstStyle/>
          <a:p>
            <a:r>
              <a:rPr lang="en-US"/>
              <a:t>Farhad Mazlumi, Civil Aviation Technology College, Tehran</a:t>
            </a:r>
          </a:p>
        </p:txBody>
      </p:sp>
      <p:sp>
        <p:nvSpPr>
          <p:cNvPr id="6" name="Slide Number Placeholder 5"/>
          <p:cNvSpPr>
            <a:spLocks noGrp="1"/>
          </p:cNvSpPr>
          <p:nvPr>
            <p:ph type="sldNum" sz="quarter" idx="12"/>
          </p:nvPr>
        </p:nvSpPr>
        <p:spPr/>
        <p:txBody>
          <a:bodyPr/>
          <a:lstStyle/>
          <a:p>
            <a:fld id="{2AEF1071-237C-4F39-BC68-901E48FF9960}" type="slidenum">
              <a:rPr lang="en-US" smtClean="0"/>
              <a:t>1</a:t>
            </a:fld>
            <a:endParaRPr lang="en-US"/>
          </a:p>
        </p:txBody>
      </p:sp>
    </p:spTree>
    <p:extLst>
      <p:ext uri="{BB962C8B-B14F-4D97-AF65-F5344CB8AC3E}">
        <p14:creationId xmlns:p14="http://schemas.microsoft.com/office/powerpoint/2010/main" val="4056214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7FF8D-BD2E-4E98-FFEA-7D4E8E51D04A}"/>
              </a:ext>
            </a:extLst>
          </p:cNvPr>
          <p:cNvSpPr>
            <a:spLocks noGrp="1"/>
          </p:cNvSpPr>
          <p:nvPr>
            <p:ph type="title"/>
          </p:nvPr>
        </p:nvSpPr>
        <p:spPr/>
        <p:txBody>
          <a:bodyPr/>
          <a:lstStyle/>
          <a:p>
            <a:r>
              <a:rPr lang="en-US" dirty="0"/>
              <a:t>Magnetic Poles (cont.)</a:t>
            </a:r>
          </a:p>
        </p:txBody>
      </p:sp>
      <p:sp>
        <p:nvSpPr>
          <p:cNvPr id="3" name="Content Placeholder 2">
            <a:extLst>
              <a:ext uri="{FF2B5EF4-FFF2-40B4-BE49-F238E27FC236}">
                <a16:creationId xmlns:a16="http://schemas.microsoft.com/office/drawing/2014/main" id="{0B10EF7C-DAC8-7074-DC61-714D16EB90C6}"/>
              </a:ext>
            </a:extLst>
          </p:cNvPr>
          <p:cNvSpPr>
            <a:spLocks noGrp="1"/>
          </p:cNvSpPr>
          <p:nvPr>
            <p:ph idx="1"/>
          </p:nvPr>
        </p:nvSpPr>
        <p:spPr>
          <a:xfrm>
            <a:off x="838200" y="1825625"/>
            <a:ext cx="6913880" cy="4351338"/>
          </a:xfrm>
        </p:spPr>
        <p:txBody>
          <a:bodyPr>
            <a:normAutofit/>
          </a:bodyPr>
          <a:lstStyle/>
          <a:p>
            <a:r>
              <a:rPr lang="en-US" dirty="0"/>
              <a:t>The designation of north and south poles is in accordance with the fact that the respective ends of a bar magnet freely suspended in the earth's magnetic field will seek the north and south directions.</a:t>
            </a:r>
          </a:p>
          <a:p>
            <a:r>
              <a:rPr lang="en-US" dirty="0"/>
              <a:t> Examination of prehistoric rock formations suggests the Earth's magnetic field has </a:t>
            </a:r>
            <a:r>
              <a:rPr lang="en-US" i="1" dirty="0"/>
              <a:t>reversed</a:t>
            </a:r>
            <a:r>
              <a:rPr lang="en-US" dirty="0"/>
              <a:t> dramatically approximately every ten million years.</a:t>
            </a:r>
          </a:p>
        </p:txBody>
      </p:sp>
      <p:sp>
        <p:nvSpPr>
          <p:cNvPr id="4" name="Date Placeholder 3">
            <a:extLst>
              <a:ext uri="{FF2B5EF4-FFF2-40B4-BE49-F238E27FC236}">
                <a16:creationId xmlns:a16="http://schemas.microsoft.com/office/drawing/2014/main" id="{305E5D2C-0475-4EA9-FF8D-90C8DF650921}"/>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737353BA-A2A2-0740-C6B4-5C9459F6F254}"/>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C1B5946E-0506-BB30-3CB7-631A93BA5BE2}"/>
              </a:ext>
            </a:extLst>
          </p:cNvPr>
          <p:cNvSpPr>
            <a:spLocks noGrp="1"/>
          </p:cNvSpPr>
          <p:nvPr>
            <p:ph type="sldNum" sz="quarter" idx="12"/>
          </p:nvPr>
        </p:nvSpPr>
        <p:spPr/>
        <p:txBody>
          <a:bodyPr/>
          <a:lstStyle/>
          <a:p>
            <a:fld id="{2AEF1071-237C-4F39-BC68-901E48FF9960}" type="slidenum">
              <a:rPr lang="en-US" smtClean="0"/>
              <a:t>10</a:t>
            </a:fld>
            <a:endParaRPr lang="en-US"/>
          </a:p>
        </p:txBody>
      </p:sp>
      <p:pic>
        <p:nvPicPr>
          <p:cNvPr id="2050" name="Picture 2">
            <a:extLst>
              <a:ext uri="{FF2B5EF4-FFF2-40B4-BE49-F238E27FC236}">
                <a16:creationId xmlns:a16="http://schemas.microsoft.com/office/drawing/2014/main" id="{F468B90E-6841-8C30-BE35-E44239EC18A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32980" y="1434148"/>
            <a:ext cx="4762500" cy="461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988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950FA-3A4E-5249-5C2D-563CECC0988E}"/>
              </a:ext>
            </a:extLst>
          </p:cNvPr>
          <p:cNvSpPr>
            <a:spLocks noGrp="1"/>
          </p:cNvSpPr>
          <p:nvPr>
            <p:ph type="title"/>
          </p:nvPr>
        </p:nvSpPr>
        <p:spPr/>
        <p:txBody>
          <a:bodyPr/>
          <a:lstStyle/>
          <a:p>
            <a:r>
              <a:rPr lang="en-US" dirty="0"/>
              <a:t>Magnetic Flux</a:t>
            </a:r>
          </a:p>
        </p:txBody>
      </p:sp>
      <p:sp>
        <p:nvSpPr>
          <p:cNvPr id="3" name="Content Placeholder 2">
            <a:extLst>
              <a:ext uri="{FF2B5EF4-FFF2-40B4-BE49-F238E27FC236}">
                <a16:creationId xmlns:a16="http://schemas.microsoft.com/office/drawing/2014/main" id="{0A892A90-E93E-B30E-890F-F33A7CE9C59E}"/>
              </a:ext>
            </a:extLst>
          </p:cNvPr>
          <p:cNvSpPr>
            <a:spLocks noGrp="1"/>
          </p:cNvSpPr>
          <p:nvPr>
            <p:ph idx="1"/>
          </p:nvPr>
        </p:nvSpPr>
        <p:spPr/>
        <p:txBody>
          <a:bodyPr>
            <a:normAutofit lnSpcReduction="10000"/>
          </a:bodyPr>
          <a:lstStyle/>
          <a:p>
            <a:r>
              <a:rPr lang="en-US" dirty="0"/>
              <a:t>The magnetic flux Φ through a surface </a:t>
            </a:r>
            <a:r>
              <a:rPr lang="en-US" i="1" dirty="0"/>
              <a:t>S</a:t>
            </a:r>
            <a:r>
              <a:rPr lang="en-US" dirty="0"/>
              <a:t> is the total amount of magnetic field passing through that surface. It is defined as the surface integral of the normal component of the magnetic flux density </a:t>
            </a:r>
            <a:r>
              <a:rPr lang="en-US" b="1" dirty="0"/>
              <a:t>B</a:t>
            </a:r>
            <a:r>
              <a:rPr lang="en-US" dirty="0"/>
              <a:t>:</a:t>
            </a:r>
          </a:p>
          <a:p>
            <a:endParaRPr lang="en-US" dirty="0"/>
          </a:p>
          <a:p>
            <a:endParaRPr lang="en-US" dirty="0"/>
          </a:p>
          <a:p>
            <a:endParaRPr lang="en-US" dirty="0"/>
          </a:p>
          <a:p>
            <a:r>
              <a:rPr lang="en-US" dirty="0"/>
              <a:t>The SI unit of magnetic flux is the weber (Wb).</a:t>
            </a:r>
          </a:p>
          <a:p>
            <a:r>
              <a:rPr lang="en-US" dirty="0"/>
              <a:t>Magnetic flux quantifies the </a:t>
            </a:r>
            <a:r>
              <a:rPr lang="en-US" i="1" dirty="0"/>
              <a:t>linkage</a:t>
            </a:r>
            <a:r>
              <a:rPr lang="en-US" dirty="0"/>
              <a:t> of magnetic field lines through a given area. It is a scalar measure of the field's penetration through a surface.</a:t>
            </a:r>
          </a:p>
        </p:txBody>
      </p:sp>
      <p:sp>
        <p:nvSpPr>
          <p:cNvPr id="4" name="Date Placeholder 3">
            <a:extLst>
              <a:ext uri="{FF2B5EF4-FFF2-40B4-BE49-F238E27FC236}">
                <a16:creationId xmlns:a16="http://schemas.microsoft.com/office/drawing/2014/main" id="{5D2BC344-FE3D-BE84-7AF6-A87989F9C34E}"/>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25AC34C8-13C5-2A76-AC9E-6E5CF0D7FEB7}"/>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97C6F061-E2B8-C2DE-5518-A868DADBA25F}"/>
              </a:ext>
            </a:extLst>
          </p:cNvPr>
          <p:cNvSpPr>
            <a:spLocks noGrp="1"/>
          </p:cNvSpPr>
          <p:nvPr>
            <p:ph type="sldNum" sz="quarter" idx="12"/>
          </p:nvPr>
        </p:nvSpPr>
        <p:spPr/>
        <p:txBody>
          <a:bodyPr/>
          <a:lstStyle/>
          <a:p>
            <a:fld id="{2AEF1071-237C-4F39-BC68-901E48FF9960}" type="slidenum">
              <a:rPr lang="en-US" smtClean="0"/>
              <a:t>11</a:t>
            </a:fld>
            <a:endParaRPr lang="en-US"/>
          </a:p>
        </p:txBody>
      </p:sp>
      <p:graphicFrame>
        <p:nvGraphicFramePr>
          <p:cNvPr id="7" name="Object 6">
            <a:extLst>
              <a:ext uri="{FF2B5EF4-FFF2-40B4-BE49-F238E27FC236}">
                <a16:creationId xmlns:a16="http://schemas.microsoft.com/office/drawing/2014/main" id="{D5C79372-3B9C-E962-E493-A10319A5F657}"/>
              </a:ext>
            </a:extLst>
          </p:cNvPr>
          <p:cNvGraphicFramePr>
            <a:graphicFrameLocks noChangeAspect="1"/>
          </p:cNvGraphicFramePr>
          <p:nvPr>
            <p:extLst>
              <p:ext uri="{D42A27DB-BD31-4B8C-83A1-F6EECF244321}">
                <p14:modId xmlns:p14="http://schemas.microsoft.com/office/powerpoint/2010/main" val="2954537737"/>
              </p:ext>
            </p:extLst>
          </p:nvPr>
        </p:nvGraphicFramePr>
        <p:xfrm>
          <a:off x="4854059" y="3073400"/>
          <a:ext cx="2483881" cy="1307306"/>
        </p:xfrm>
        <a:graphic>
          <a:graphicData uri="http://schemas.openxmlformats.org/presentationml/2006/ole">
            <mc:AlternateContent xmlns:mc="http://schemas.openxmlformats.org/markup-compatibility/2006">
              <mc:Choice xmlns:v="urn:schemas-microsoft-com:vml" Requires="v">
                <p:oleObj name="Equation" r:id="rId2" imgW="723600" imgH="380880" progId="Equation.DSMT4">
                  <p:embed/>
                </p:oleObj>
              </mc:Choice>
              <mc:Fallback>
                <p:oleObj name="Equation" r:id="rId2" imgW="723600" imgH="380880" progId="Equation.DSMT4">
                  <p:embed/>
                  <p:pic>
                    <p:nvPicPr>
                      <p:cNvPr id="0" name=""/>
                      <p:cNvPicPr/>
                      <p:nvPr/>
                    </p:nvPicPr>
                    <p:blipFill>
                      <a:blip r:embed="rId3"/>
                      <a:stretch>
                        <a:fillRect/>
                      </a:stretch>
                    </p:blipFill>
                    <p:spPr>
                      <a:xfrm>
                        <a:off x="4854059" y="3073400"/>
                        <a:ext cx="2483881" cy="1307306"/>
                      </a:xfrm>
                      <a:prstGeom prst="rect">
                        <a:avLst/>
                      </a:prstGeom>
                    </p:spPr>
                  </p:pic>
                </p:oleObj>
              </mc:Fallback>
            </mc:AlternateContent>
          </a:graphicData>
        </a:graphic>
      </p:graphicFrame>
    </p:spTree>
    <p:extLst>
      <p:ext uri="{BB962C8B-B14F-4D97-AF65-F5344CB8AC3E}">
        <p14:creationId xmlns:p14="http://schemas.microsoft.com/office/powerpoint/2010/main" val="872737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82E4A-994A-373A-D660-D51C42B7B633}"/>
              </a:ext>
            </a:extLst>
          </p:cNvPr>
          <p:cNvSpPr>
            <a:spLocks noGrp="1"/>
          </p:cNvSpPr>
          <p:nvPr>
            <p:ph type="title"/>
          </p:nvPr>
        </p:nvSpPr>
        <p:spPr/>
        <p:txBody>
          <a:bodyPr/>
          <a:lstStyle/>
          <a:p>
            <a:r>
              <a:rPr lang="en-US" dirty="0"/>
              <a:t>Law of Conservation of Magnetic Flux</a:t>
            </a:r>
          </a:p>
        </p:txBody>
      </p:sp>
      <p:sp>
        <p:nvSpPr>
          <p:cNvPr id="3" name="Content Placeholder 2">
            <a:extLst>
              <a:ext uri="{FF2B5EF4-FFF2-40B4-BE49-F238E27FC236}">
                <a16:creationId xmlns:a16="http://schemas.microsoft.com/office/drawing/2014/main" id="{1CF8281C-D356-0651-73C7-3A13014D97C1}"/>
              </a:ext>
            </a:extLst>
          </p:cNvPr>
          <p:cNvSpPr>
            <a:spLocks noGrp="1"/>
          </p:cNvSpPr>
          <p:nvPr>
            <p:ph idx="1"/>
          </p:nvPr>
        </p:nvSpPr>
        <p:spPr/>
        <p:txBody>
          <a:bodyPr/>
          <a:lstStyle/>
          <a:p>
            <a:r>
              <a:rPr lang="en-US" dirty="0"/>
              <a:t>The</a:t>
            </a:r>
            <a:r>
              <a:rPr lang="en-US" b="1" dirty="0"/>
              <a:t> law of conservation of magnetic flux </a:t>
            </a:r>
            <a:r>
              <a:rPr lang="en-US" dirty="0"/>
              <a:t>states that the total outward magnetic flux through any </a:t>
            </a:r>
            <a:r>
              <a:rPr lang="en-US" i="1" dirty="0"/>
              <a:t>closed</a:t>
            </a:r>
            <a:r>
              <a:rPr lang="en-US" dirty="0"/>
              <a:t> surface is </a:t>
            </a:r>
            <a:r>
              <a:rPr lang="en-US" i="1" dirty="0"/>
              <a:t>zero</a:t>
            </a:r>
            <a:r>
              <a:rPr lang="en-US" dirty="0"/>
              <a:t>.</a:t>
            </a:r>
          </a:p>
          <a:p>
            <a:endParaRPr lang="en-US" dirty="0"/>
          </a:p>
          <a:p>
            <a:endParaRPr lang="en-US" dirty="0"/>
          </a:p>
          <a:p>
            <a:endParaRPr lang="en-US" dirty="0"/>
          </a:p>
          <a:p>
            <a:endParaRPr lang="en-US" dirty="0"/>
          </a:p>
          <a:p>
            <a:r>
              <a:rPr lang="en-US" dirty="0"/>
              <a:t>Magnetic field lines always form </a:t>
            </a:r>
            <a:r>
              <a:rPr lang="en-US" i="1" dirty="0"/>
              <a:t>closed loops</a:t>
            </a:r>
            <a:r>
              <a:rPr lang="en-US" dirty="0"/>
              <a:t>. There are </a:t>
            </a:r>
            <a:r>
              <a:rPr lang="en-US" i="1" dirty="0"/>
              <a:t>no magnetic monopoles</a:t>
            </a:r>
            <a:r>
              <a:rPr lang="en-US" dirty="0"/>
              <a:t> (isolated sources or sinks of magnetic flux).</a:t>
            </a:r>
          </a:p>
        </p:txBody>
      </p:sp>
      <p:sp>
        <p:nvSpPr>
          <p:cNvPr id="4" name="Date Placeholder 3">
            <a:extLst>
              <a:ext uri="{FF2B5EF4-FFF2-40B4-BE49-F238E27FC236}">
                <a16:creationId xmlns:a16="http://schemas.microsoft.com/office/drawing/2014/main" id="{0F67B618-CFFF-F255-6D44-FC0011340302}"/>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BD0A983B-8122-0680-B294-1ACC697634CD}"/>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8B5B1AAE-AE7F-20A2-CC50-8ADE7A2D3934}"/>
              </a:ext>
            </a:extLst>
          </p:cNvPr>
          <p:cNvSpPr>
            <a:spLocks noGrp="1"/>
          </p:cNvSpPr>
          <p:nvPr>
            <p:ph type="sldNum" sz="quarter" idx="12"/>
          </p:nvPr>
        </p:nvSpPr>
        <p:spPr/>
        <p:txBody>
          <a:bodyPr/>
          <a:lstStyle/>
          <a:p>
            <a:fld id="{2AEF1071-237C-4F39-BC68-901E48FF9960}" type="slidenum">
              <a:rPr lang="en-US" smtClean="0"/>
              <a:t>12</a:t>
            </a:fld>
            <a:endParaRPr lang="en-US"/>
          </a:p>
        </p:txBody>
      </p:sp>
      <p:graphicFrame>
        <p:nvGraphicFramePr>
          <p:cNvPr id="7" name="Object 6">
            <a:extLst>
              <a:ext uri="{FF2B5EF4-FFF2-40B4-BE49-F238E27FC236}">
                <a16:creationId xmlns:a16="http://schemas.microsoft.com/office/drawing/2014/main" id="{371AC3F9-A92C-269D-3136-CDA7830B6C95}"/>
              </a:ext>
            </a:extLst>
          </p:cNvPr>
          <p:cNvGraphicFramePr>
            <a:graphicFrameLocks noChangeAspect="1"/>
          </p:cNvGraphicFramePr>
          <p:nvPr>
            <p:extLst>
              <p:ext uri="{D42A27DB-BD31-4B8C-83A1-F6EECF244321}">
                <p14:modId xmlns:p14="http://schemas.microsoft.com/office/powerpoint/2010/main" val="3209613376"/>
              </p:ext>
            </p:extLst>
          </p:nvPr>
        </p:nvGraphicFramePr>
        <p:xfrm>
          <a:off x="4454525" y="2865120"/>
          <a:ext cx="3282950" cy="1766887"/>
        </p:xfrm>
        <a:graphic>
          <a:graphicData uri="http://schemas.openxmlformats.org/presentationml/2006/ole">
            <mc:AlternateContent xmlns:mc="http://schemas.openxmlformats.org/markup-compatibility/2006">
              <mc:Choice xmlns:v="urn:schemas-microsoft-com:vml" Requires="v">
                <p:oleObj name="Equation" r:id="rId2" imgW="3282760" imgH="1766529" progId="Equation.DSMT4">
                  <p:embed/>
                </p:oleObj>
              </mc:Choice>
              <mc:Fallback>
                <p:oleObj name="Equation" r:id="rId2" imgW="3282760" imgH="1766529" progId="Equation.DSMT4">
                  <p:embed/>
                  <p:pic>
                    <p:nvPicPr>
                      <p:cNvPr id="0" name=""/>
                      <p:cNvPicPr/>
                      <p:nvPr/>
                    </p:nvPicPr>
                    <p:blipFill>
                      <a:blip r:embed="rId3"/>
                      <a:stretch>
                        <a:fillRect/>
                      </a:stretch>
                    </p:blipFill>
                    <p:spPr>
                      <a:xfrm>
                        <a:off x="4454525" y="2865120"/>
                        <a:ext cx="3282950" cy="1766887"/>
                      </a:xfrm>
                      <a:prstGeom prst="rect">
                        <a:avLst/>
                      </a:prstGeom>
                    </p:spPr>
                  </p:pic>
                </p:oleObj>
              </mc:Fallback>
            </mc:AlternateContent>
          </a:graphicData>
        </a:graphic>
      </p:graphicFrame>
      <p:sp>
        <p:nvSpPr>
          <p:cNvPr id="8" name="Freeform: Shape 7">
            <a:extLst>
              <a:ext uri="{FF2B5EF4-FFF2-40B4-BE49-F238E27FC236}">
                <a16:creationId xmlns:a16="http://schemas.microsoft.com/office/drawing/2014/main" id="{7C9F32AC-ABDC-0594-D51E-011C75438D0C}"/>
              </a:ext>
            </a:extLst>
          </p:cNvPr>
          <p:cNvSpPr/>
          <p:nvPr/>
        </p:nvSpPr>
        <p:spPr>
          <a:xfrm>
            <a:off x="9755354" y="2948225"/>
            <a:ext cx="2037953" cy="1376323"/>
          </a:xfrm>
          <a:custGeom>
            <a:avLst/>
            <a:gdLst>
              <a:gd name="csX0" fmla="*/ 303046 w 2037953"/>
              <a:gd name="csY0" fmla="*/ 95647 h 1376323"/>
              <a:gd name="csX1" fmla="*/ 1603526 w 2037953"/>
              <a:gd name="csY1" fmla="*/ 105807 h 1376323"/>
              <a:gd name="csX2" fmla="*/ 1979446 w 2037953"/>
              <a:gd name="csY2" fmla="*/ 1060847 h 1376323"/>
              <a:gd name="csX3" fmla="*/ 506246 w 2037953"/>
              <a:gd name="csY3" fmla="*/ 1365647 h 1376323"/>
              <a:gd name="csX4" fmla="*/ 8406 w 2037953"/>
              <a:gd name="csY4" fmla="*/ 745887 h 1376323"/>
              <a:gd name="csX5" fmla="*/ 303046 w 2037953"/>
              <a:gd name="csY5" fmla="*/ 95647 h 1376323"/>
            </a:gdLst>
            <a:ahLst/>
            <a:cxnLst>
              <a:cxn ang="0">
                <a:pos x="csX0" y="csY0"/>
              </a:cxn>
              <a:cxn ang="0">
                <a:pos x="csX1" y="csY1"/>
              </a:cxn>
              <a:cxn ang="0">
                <a:pos x="csX2" y="csY2"/>
              </a:cxn>
              <a:cxn ang="0">
                <a:pos x="csX3" y="csY3"/>
              </a:cxn>
              <a:cxn ang="0">
                <a:pos x="csX4" y="csY4"/>
              </a:cxn>
              <a:cxn ang="0">
                <a:pos x="csX5" y="csY5"/>
              </a:cxn>
            </a:cxnLst>
            <a:rect l="l" t="t" r="r" b="b"/>
            <a:pathLst>
              <a:path w="2037953" h="1376323">
                <a:moveTo>
                  <a:pt x="303046" y="95647"/>
                </a:moveTo>
                <a:cubicBezTo>
                  <a:pt x="568899" y="-11033"/>
                  <a:pt x="1324126" y="-55060"/>
                  <a:pt x="1603526" y="105807"/>
                </a:cubicBezTo>
                <a:cubicBezTo>
                  <a:pt x="1882926" y="266674"/>
                  <a:pt x="2162326" y="850874"/>
                  <a:pt x="1979446" y="1060847"/>
                </a:cubicBezTo>
                <a:cubicBezTo>
                  <a:pt x="1796566" y="1270820"/>
                  <a:pt x="834753" y="1418140"/>
                  <a:pt x="506246" y="1365647"/>
                </a:cubicBezTo>
                <a:cubicBezTo>
                  <a:pt x="177739" y="1313154"/>
                  <a:pt x="42273" y="952474"/>
                  <a:pt x="8406" y="745887"/>
                </a:cubicBezTo>
                <a:cubicBezTo>
                  <a:pt x="-25461" y="539300"/>
                  <a:pt x="37193" y="202327"/>
                  <a:pt x="303046" y="95647"/>
                </a:cubicBezTo>
                <a:close/>
              </a:path>
            </a:pathLst>
          </a:custGeom>
          <a:solidFill>
            <a:schemeClr val="tx2">
              <a:lumMod val="25000"/>
              <a:lumOff val="75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No magnetic monopole</a:t>
            </a:r>
          </a:p>
        </p:txBody>
      </p:sp>
      <p:sp>
        <p:nvSpPr>
          <p:cNvPr id="9" name="TextBox 8">
            <a:extLst>
              <a:ext uri="{FF2B5EF4-FFF2-40B4-BE49-F238E27FC236}">
                <a16:creationId xmlns:a16="http://schemas.microsoft.com/office/drawing/2014/main" id="{F628A725-1B8C-CED6-21BD-92F50BF76D3A}"/>
              </a:ext>
            </a:extLst>
          </p:cNvPr>
          <p:cNvSpPr txBox="1"/>
          <p:nvPr/>
        </p:nvSpPr>
        <p:spPr>
          <a:xfrm>
            <a:off x="11526520" y="2865120"/>
            <a:ext cx="338554" cy="461665"/>
          </a:xfrm>
          <a:prstGeom prst="rect">
            <a:avLst/>
          </a:prstGeom>
          <a:noFill/>
        </p:spPr>
        <p:txBody>
          <a:bodyPr wrap="none" rtlCol="0">
            <a:spAutoFit/>
          </a:bodyPr>
          <a:lstStyle/>
          <a:p>
            <a:r>
              <a:rPr lang="en-US" sz="2400" i="1" dirty="0"/>
              <a:t>S</a:t>
            </a:r>
            <a:endParaRPr lang="en-US" i="1" dirty="0"/>
          </a:p>
        </p:txBody>
      </p:sp>
    </p:spTree>
    <p:extLst>
      <p:ext uri="{BB962C8B-B14F-4D97-AF65-F5344CB8AC3E}">
        <p14:creationId xmlns:p14="http://schemas.microsoft.com/office/powerpoint/2010/main" val="1031654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CBB61-BC91-627E-409B-E3EA809BE5F0}"/>
              </a:ext>
            </a:extLst>
          </p:cNvPr>
          <p:cNvSpPr>
            <a:spLocks noGrp="1"/>
          </p:cNvSpPr>
          <p:nvPr>
            <p:ph type="title"/>
          </p:nvPr>
        </p:nvSpPr>
        <p:spPr/>
        <p:txBody>
          <a:bodyPr/>
          <a:lstStyle/>
          <a:p>
            <a:r>
              <a:rPr lang="en-US" dirty="0"/>
              <a:t>Ampere’s Law in Free Space</a:t>
            </a:r>
          </a:p>
        </p:txBody>
      </p:sp>
      <p:sp>
        <p:nvSpPr>
          <p:cNvPr id="4" name="Date Placeholder 3">
            <a:extLst>
              <a:ext uri="{FF2B5EF4-FFF2-40B4-BE49-F238E27FC236}">
                <a16:creationId xmlns:a16="http://schemas.microsoft.com/office/drawing/2014/main" id="{4BC0FE13-3BA7-D00D-F588-4B2BC59086F1}"/>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AC023ABA-FA21-90D4-912C-CB2203C95949}"/>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D532CA85-619D-EB62-8C65-97C535A233EE}"/>
              </a:ext>
            </a:extLst>
          </p:cNvPr>
          <p:cNvSpPr>
            <a:spLocks noGrp="1"/>
          </p:cNvSpPr>
          <p:nvPr>
            <p:ph type="sldNum" sz="quarter" idx="12"/>
          </p:nvPr>
        </p:nvSpPr>
        <p:spPr/>
        <p:txBody>
          <a:bodyPr/>
          <a:lstStyle/>
          <a:p>
            <a:fld id="{2AEF1071-237C-4F39-BC68-901E48FF9960}" type="slidenum">
              <a:rPr lang="en-US" smtClean="0"/>
              <a:t>13</a:t>
            </a:fld>
            <a:endParaRPr lang="en-US"/>
          </a:p>
        </p:txBody>
      </p:sp>
      <p:sp>
        <p:nvSpPr>
          <p:cNvPr id="7" name="Freeform: Shape 6">
            <a:extLst>
              <a:ext uri="{FF2B5EF4-FFF2-40B4-BE49-F238E27FC236}">
                <a16:creationId xmlns:a16="http://schemas.microsoft.com/office/drawing/2014/main" id="{418EC041-823A-8798-5A0D-DDBC85130506}"/>
              </a:ext>
            </a:extLst>
          </p:cNvPr>
          <p:cNvSpPr/>
          <p:nvPr/>
        </p:nvSpPr>
        <p:spPr>
          <a:xfrm>
            <a:off x="9982200" y="1972320"/>
            <a:ext cx="2037953" cy="898287"/>
          </a:xfrm>
          <a:custGeom>
            <a:avLst/>
            <a:gdLst>
              <a:gd name="csX0" fmla="*/ 303046 w 2037953"/>
              <a:gd name="csY0" fmla="*/ 95647 h 1376323"/>
              <a:gd name="csX1" fmla="*/ 1603526 w 2037953"/>
              <a:gd name="csY1" fmla="*/ 105807 h 1376323"/>
              <a:gd name="csX2" fmla="*/ 1979446 w 2037953"/>
              <a:gd name="csY2" fmla="*/ 1060847 h 1376323"/>
              <a:gd name="csX3" fmla="*/ 506246 w 2037953"/>
              <a:gd name="csY3" fmla="*/ 1365647 h 1376323"/>
              <a:gd name="csX4" fmla="*/ 8406 w 2037953"/>
              <a:gd name="csY4" fmla="*/ 745887 h 1376323"/>
              <a:gd name="csX5" fmla="*/ 303046 w 2037953"/>
              <a:gd name="csY5" fmla="*/ 95647 h 1376323"/>
            </a:gdLst>
            <a:ahLst/>
            <a:cxnLst>
              <a:cxn ang="0">
                <a:pos x="csX0" y="csY0"/>
              </a:cxn>
              <a:cxn ang="0">
                <a:pos x="csX1" y="csY1"/>
              </a:cxn>
              <a:cxn ang="0">
                <a:pos x="csX2" y="csY2"/>
              </a:cxn>
              <a:cxn ang="0">
                <a:pos x="csX3" y="csY3"/>
              </a:cxn>
              <a:cxn ang="0">
                <a:pos x="csX4" y="csY4"/>
              </a:cxn>
              <a:cxn ang="0">
                <a:pos x="csX5" y="csY5"/>
              </a:cxn>
            </a:cxnLst>
            <a:rect l="l" t="t" r="r" b="b"/>
            <a:pathLst>
              <a:path w="2037953" h="1376323">
                <a:moveTo>
                  <a:pt x="303046" y="95647"/>
                </a:moveTo>
                <a:cubicBezTo>
                  <a:pt x="568899" y="-11033"/>
                  <a:pt x="1324126" y="-55060"/>
                  <a:pt x="1603526" y="105807"/>
                </a:cubicBezTo>
                <a:cubicBezTo>
                  <a:pt x="1882926" y="266674"/>
                  <a:pt x="2162326" y="850874"/>
                  <a:pt x="1979446" y="1060847"/>
                </a:cubicBezTo>
                <a:cubicBezTo>
                  <a:pt x="1796566" y="1270820"/>
                  <a:pt x="834753" y="1418140"/>
                  <a:pt x="506246" y="1365647"/>
                </a:cubicBezTo>
                <a:cubicBezTo>
                  <a:pt x="177739" y="1313154"/>
                  <a:pt x="42273" y="952474"/>
                  <a:pt x="8406" y="745887"/>
                </a:cubicBezTo>
                <a:cubicBezTo>
                  <a:pt x="-25461" y="539300"/>
                  <a:pt x="37193" y="202327"/>
                  <a:pt x="303046" y="95647"/>
                </a:cubicBezTo>
                <a:close/>
              </a:path>
            </a:pathLst>
          </a:custGeom>
          <a:solidFill>
            <a:schemeClr val="tx2">
              <a:lumMod val="25000"/>
              <a:lumOff val="75000"/>
            </a:schemeClr>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p:txBody>
      </p:sp>
      <p:graphicFrame>
        <p:nvGraphicFramePr>
          <p:cNvPr id="9" name="Object 8">
            <a:extLst>
              <a:ext uri="{FF2B5EF4-FFF2-40B4-BE49-F238E27FC236}">
                <a16:creationId xmlns:a16="http://schemas.microsoft.com/office/drawing/2014/main" id="{F3A56BCD-12A5-E19B-C346-289CC94BFA7F}"/>
              </a:ext>
            </a:extLst>
          </p:cNvPr>
          <p:cNvGraphicFramePr>
            <a:graphicFrameLocks noChangeAspect="1"/>
          </p:cNvGraphicFramePr>
          <p:nvPr>
            <p:extLst>
              <p:ext uri="{D42A27DB-BD31-4B8C-83A1-F6EECF244321}">
                <p14:modId xmlns:p14="http://schemas.microsoft.com/office/powerpoint/2010/main" val="3983868479"/>
              </p:ext>
            </p:extLst>
          </p:nvPr>
        </p:nvGraphicFramePr>
        <p:xfrm>
          <a:off x="1012740" y="2184807"/>
          <a:ext cx="2285280" cy="685800"/>
        </p:xfrm>
        <a:graphic>
          <a:graphicData uri="http://schemas.openxmlformats.org/presentationml/2006/ole">
            <mc:AlternateContent xmlns:mc="http://schemas.openxmlformats.org/markup-compatibility/2006">
              <mc:Choice xmlns:v="urn:schemas-microsoft-com:vml" Requires="v">
                <p:oleObj name="Equation" r:id="rId2" imgW="761760" imgH="228600" progId="Equation.DSMT4">
                  <p:embed/>
                </p:oleObj>
              </mc:Choice>
              <mc:Fallback>
                <p:oleObj name="Equation" r:id="rId2" imgW="761760" imgH="228600" progId="Equation.DSMT4">
                  <p:embed/>
                  <p:pic>
                    <p:nvPicPr>
                      <p:cNvPr id="9" name="Object 8">
                        <a:extLst>
                          <a:ext uri="{FF2B5EF4-FFF2-40B4-BE49-F238E27FC236}">
                            <a16:creationId xmlns:a16="http://schemas.microsoft.com/office/drawing/2014/main" id="{559034FD-B12E-4223-649F-5F2928440A64}"/>
                          </a:ext>
                        </a:extLst>
                      </p:cNvPr>
                      <p:cNvPicPr/>
                      <p:nvPr/>
                    </p:nvPicPr>
                    <p:blipFill>
                      <a:blip r:embed="rId3"/>
                      <a:stretch>
                        <a:fillRect/>
                      </a:stretch>
                    </p:blipFill>
                    <p:spPr>
                      <a:xfrm>
                        <a:off x="1012740" y="2184807"/>
                        <a:ext cx="2285280" cy="6858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12F7EA6F-3403-35EF-7ADC-B2F6C6006B51}"/>
              </a:ext>
            </a:extLst>
          </p:cNvPr>
          <p:cNvGraphicFramePr>
            <a:graphicFrameLocks noChangeAspect="1"/>
          </p:cNvGraphicFramePr>
          <p:nvPr>
            <p:extLst>
              <p:ext uri="{D42A27DB-BD31-4B8C-83A1-F6EECF244321}">
                <p14:modId xmlns:p14="http://schemas.microsoft.com/office/powerpoint/2010/main" val="2909520894"/>
              </p:ext>
            </p:extLst>
          </p:nvPr>
        </p:nvGraphicFramePr>
        <p:xfrm>
          <a:off x="4139125" y="2045548"/>
          <a:ext cx="4457160" cy="1142640"/>
        </p:xfrm>
        <a:graphic>
          <a:graphicData uri="http://schemas.openxmlformats.org/presentationml/2006/ole">
            <mc:AlternateContent xmlns:mc="http://schemas.openxmlformats.org/markup-compatibility/2006">
              <mc:Choice xmlns:v="urn:schemas-microsoft-com:vml" Requires="v">
                <p:oleObj name="Equation" r:id="rId4" imgW="1485720" imgH="380880" progId="Equation.DSMT4">
                  <p:embed/>
                </p:oleObj>
              </mc:Choice>
              <mc:Fallback>
                <p:oleObj name="Equation" r:id="rId4" imgW="1485720" imgH="380880" progId="Equation.DSMT4">
                  <p:embed/>
                  <p:pic>
                    <p:nvPicPr>
                      <p:cNvPr id="10" name="Object 9">
                        <a:extLst>
                          <a:ext uri="{FF2B5EF4-FFF2-40B4-BE49-F238E27FC236}">
                            <a16:creationId xmlns:a16="http://schemas.microsoft.com/office/drawing/2014/main" id="{3F51B0F5-9551-0834-3251-DB07B3E179FE}"/>
                          </a:ext>
                        </a:extLst>
                      </p:cNvPr>
                      <p:cNvPicPr/>
                      <p:nvPr/>
                    </p:nvPicPr>
                    <p:blipFill>
                      <a:blip r:embed="rId5"/>
                      <a:stretch>
                        <a:fillRect/>
                      </a:stretch>
                    </p:blipFill>
                    <p:spPr>
                      <a:xfrm>
                        <a:off x="4139125" y="2045548"/>
                        <a:ext cx="4457160" cy="1142640"/>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82C9249B-01DE-A2C8-3706-B6DB5F41765F}"/>
              </a:ext>
            </a:extLst>
          </p:cNvPr>
          <p:cNvSpPr txBox="1"/>
          <p:nvPr/>
        </p:nvSpPr>
        <p:spPr>
          <a:xfrm>
            <a:off x="5188540" y="3453458"/>
            <a:ext cx="1814920" cy="461665"/>
          </a:xfrm>
          <a:prstGeom prst="rect">
            <a:avLst/>
          </a:prstGeom>
          <a:noFill/>
        </p:spPr>
        <p:txBody>
          <a:bodyPr wrap="none" rtlCol="0">
            <a:spAutoFit/>
          </a:bodyPr>
          <a:lstStyle/>
          <a:p>
            <a:r>
              <a:rPr lang="en-US" sz="2400" dirty="0"/>
              <a:t>Integral form</a:t>
            </a:r>
          </a:p>
        </p:txBody>
      </p:sp>
      <p:sp>
        <p:nvSpPr>
          <p:cNvPr id="13" name="TextBox 12">
            <a:extLst>
              <a:ext uri="{FF2B5EF4-FFF2-40B4-BE49-F238E27FC236}">
                <a16:creationId xmlns:a16="http://schemas.microsoft.com/office/drawing/2014/main" id="{02DDC46A-FD09-F954-1C59-CA3199A1542D}"/>
              </a:ext>
            </a:extLst>
          </p:cNvPr>
          <p:cNvSpPr txBox="1"/>
          <p:nvPr/>
        </p:nvSpPr>
        <p:spPr>
          <a:xfrm>
            <a:off x="986504" y="1741488"/>
            <a:ext cx="2287036" cy="461665"/>
          </a:xfrm>
          <a:prstGeom prst="rect">
            <a:avLst/>
          </a:prstGeom>
          <a:noFill/>
        </p:spPr>
        <p:txBody>
          <a:bodyPr wrap="none" rtlCol="0">
            <a:spAutoFit/>
          </a:bodyPr>
          <a:lstStyle/>
          <a:p>
            <a:r>
              <a:rPr lang="en-US" sz="2400" dirty="0"/>
              <a:t>Differential form</a:t>
            </a:r>
          </a:p>
        </p:txBody>
      </p:sp>
      <p:cxnSp>
        <p:nvCxnSpPr>
          <p:cNvPr id="15" name="Straight Arrow Connector 14">
            <a:extLst>
              <a:ext uri="{FF2B5EF4-FFF2-40B4-BE49-F238E27FC236}">
                <a16:creationId xmlns:a16="http://schemas.microsoft.com/office/drawing/2014/main" id="{9CA0F506-4A13-B146-D9D6-7F5BCDE11D30}"/>
              </a:ext>
            </a:extLst>
          </p:cNvPr>
          <p:cNvCxnSpPr/>
          <p:nvPr/>
        </p:nvCxnSpPr>
        <p:spPr>
          <a:xfrm flipV="1">
            <a:off x="11001176" y="1473567"/>
            <a:ext cx="0" cy="1895792"/>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E77EB87-D5EC-2C2B-E3EF-1DEFE05F22FD}"/>
              </a:ext>
            </a:extLst>
          </p:cNvPr>
          <p:cNvCxnSpPr>
            <a:cxnSpLocks/>
          </p:cNvCxnSpPr>
          <p:nvPr/>
        </p:nvCxnSpPr>
        <p:spPr>
          <a:xfrm rot="300000" flipV="1">
            <a:off x="10974792" y="2840028"/>
            <a:ext cx="127548" cy="22639"/>
          </a:xfrm>
          <a:prstGeom prst="line">
            <a:avLst/>
          </a:prstGeom>
          <a:ln w="190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09ED819-E875-0934-5E7D-B8DE1C10689F}"/>
              </a:ext>
            </a:extLst>
          </p:cNvPr>
          <p:cNvSpPr txBox="1"/>
          <p:nvPr/>
        </p:nvSpPr>
        <p:spPr>
          <a:xfrm>
            <a:off x="10309999" y="2190630"/>
            <a:ext cx="338554" cy="461665"/>
          </a:xfrm>
          <a:prstGeom prst="rect">
            <a:avLst/>
          </a:prstGeom>
          <a:noFill/>
        </p:spPr>
        <p:txBody>
          <a:bodyPr wrap="none" rtlCol="0">
            <a:spAutoFit/>
          </a:bodyPr>
          <a:lstStyle/>
          <a:p>
            <a:r>
              <a:rPr lang="en-US" sz="2400" i="1" dirty="0"/>
              <a:t>S</a:t>
            </a:r>
            <a:endParaRPr lang="en-US" i="1" dirty="0"/>
          </a:p>
        </p:txBody>
      </p:sp>
      <p:sp>
        <p:nvSpPr>
          <p:cNvPr id="25" name="TextBox 24">
            <a:extLst>
              <a:ext uri="{FF2B5EF4-FFF2-40B4-BE49-F238E27FC236}">
                <a16:creationId xmlns:a16="http://schemas.microsoft.com/office/drawing/2014/main" id="{B4FA3898-E4D6-FFAE-8A2C-66EB958BA880}"/>
              </a:ext>
            </a:extLst>
          </p:cNvPr>
          <p:cNvSpPr txBox="1"/>
          <p:nvPr/>
        </p:nvSpPr>
        <p:spPr>
          <a:xfrm>
            <a:off x="10701678" y="1369839"/>
            <a:ext cx="287258" cy="461665"/>
          </a:xfrm>
          <a:prstGeom prst="rect">
            <a:avLst/>
          </a:prstGeom>
          <a:noFill/>
        </p:spPr>
        <p:txBody>
          <a:bodyPr wrap="none" rtlCol="0">
            <a:spAutoFit/>
          </a:bodyPr>
          <a:lstStyle/>
          <a:p>
            <a:r>
              <a:rPr lang="en-US" sz="2400" i="1" dirty="0"/>
              <a:t>I</a:t>
            </a:r>
            <a:endParaRPr lang="en-US" i="1" dirty="0"/>
          </a:p>
        </p:txBody>
      </p:sp>
      <p:graphicFrame>
        <p:nvGraphicFramePr>
          <p:cNvPr id="26" name="Object 25">
            <a:extLst>
              <a:ext uri="{FF2B5EF4-FFF2-40B4-BE49-F238E27FC236}">
                <a16:creationId xmlns:a16="http://schemas.microsoft.com/office/drawing/2014/main" id="{0D3F648E-19B0-9D0E-5001-A9F94EFB32F8}"/>
              </a:ext>
            </a:extLst>
          </p:cNvPr>
          <p:cNvGraphicFramePr>
            <a:graphicFrameLocks noChangeAspect="1"/>
          </p:cNvGraphicFramePr>
          <p:nvPr>
            <p:extLst>
              <p:ext uri="{D42A27DB-BD31-4B8C-83A1-F6EECF244321}">
                <p14:modId xmlns:p14="http://schemas.microsoft.com/office/powerpoint/2010/main" val="891244996"/>
              </p:ext>
            </p:extLst>
          </p:nvPr>
        </p:nvGraphicFramePr>
        <p:xfrm>
          <a:off x="4557587" y="3915123"/>
          <a:ext cx="3076825" cy="1398557"/>
        </p:xfrm>
        <a:graphic>
          <a:graphicData uri="http://schemas.openxmlformats.org/presentationml/2006/ole">
            <mc:AlternateContent xmlns:mc="http://schemas.openxmlformats.org/markup-compatibility/2006">
              <mc:Choice xmlns:v="urn:schemas-microsoft-com:vml" Requires="v">
                <p:oleObj name="Equation" r:id="rId6" imgW="838080" imgH="380880" progId="Equation.DSMT4">
                  <p:embed/>
                </p:oleObj>
              </mc:Choice>
              <mc:Fallback>
                <p:oleObj name="Equation" r:id="rId6" imgW="838080" imgH="380880" progId="Equation.DSMT4">
                  <p:embed/>
                  <p:pic>
                    <p:nvPicPr>
                      <p:cNvPr id="10" name="Object 9">
                        <a:extLst>
                          <a:ext uri="{FF2B5EF4-FFF2-40B4-BE49-F238E27FC236}">
                            <a16:creationId xmlns:a16="http://schemas.microsoft.com/office/drawing/2014/main" id="{12F7EA6F-3403-35EF-7ADC-B2F6C6006B51}"/>
                          </a:ext>
                        </a:extLst>
                      </p:cNvPr>
                      <p:cNvPicPr/>
                      <p:nvPr/>
                    </p:nvPicPr>
                    <p:blipFill>
                      <a:blip r:embed="rId7"/>
                      <a:stretch>
                        <a:fillRect/>
                      </a:stretch>
                    </p:blipFill>
                    <p:spPr>
                      <a:xfrm>
                        <a:off x="4557587" y="3915123"/>
                        <a:ext cx="3076825" cy="1398557"/>
                      </a:xfrm>
                      <a:prstGeom prst="rect">
                        <a:avLst/>
                      </a:prstGeom>
                      <a:ln>
                        <a:solidFill>
                          <a:schemeClr val="tx1"/>
                        </a:solidFill>
                      </a:ln>
                    </p:spPr>
                  </p:pic>
                </p:oleObj>
              </mc:Fallback>
            </mc:AlternateContent>
          </a:graphicData>
        </a:graphic>
      </p:graphicFrame>
      <p:sp>
        <p:nvSpPr>
          <p:cNvPr id="27" name="TextBox 26">
            <a:extLst>
              <a:ext uri="{FF2B5EF4-FFF2-40B4-BE49-F238E27FC236}">
                <a16:creationId xmlns:a16="http://schemas.microsoft.com/office/drawing/2014/main" id="{78E49055-1F9F-8BC4-95CF-82725F67A500}"/>
              </a:ext>
            </a:extLst>
          </p:cNvPr>
          <p:cNvSpPr txBox="1"/>
          <p:nvPr/>
        </p:nvSpPr>
        <p:spPr>
          <a:xfrm>
            <a:off x="10214976" y="2780590"/>
            <a:ext cx="389850" cy="461665"/>
          </a:xfrm>
          <a:prstGeom prst="rect">
            <a:avLst/>
          </a:prstGeom>
          <a:noFill/>
        </p:spPr>
        <p:txBody>
          <a:bodyPr wrap="none" rtlCol="0">
            <a:spAutoFit/>
          </a:bodyPr>
          <a:lstStyle/>
          <a:p>
            <a:r>
              <a:rPr lang="en-US" sz="2400" i="1" dirty="0"/>
              <a:t>C</a:t>
            </a:r>
            <a:endParaRPr lang="en-US" i="1" dirty="0"/>
          </a:p>
        </p:txBody>
      </p:sp>
      <p:sp>
        <p:nvSpPr>
          <p:cNvPr id="30" name="TextBox 29">
            <a:extLst>
              <a:ext uri="{FF2B5EF4-FFF2-40B4-BE49-F238E27FC236}">
                <a16:creationId xmlns:a16="http://schemas.microsoft.com/office/drawing/2014/main" id="{E673B80B-E9A0-4E76-A3CA-6891B3BB6F7C}"/>
              </a:ext>
            </a:extLst>
          </p:cNvPr>
          <p:cNvSpPr txBox="1"/>
          <p:nvPr/>
        </p:nvSpPr>
        <p:spPr>
          <a:xfrm>
            <a:off x="985519" y="5466514"/>
            <a:ext cx="10220960" cy="707886"/>
          </a:xfrm>
          <a:prstGeom prst="rect">
            <a:avLst/>
          </a:prstGeom>
          <a:noFill/>
        </p:spPr>
        <p:txBody>
          <a:bodyPr wrap="square" rtlCol="0">
            <a:spAutoFit/>
          </a:bodyPr>
          <a:lstStyle/>
          <a:p>
            <a:r>
              <a:rPr lang="en-US" sz="2000" b="1" dirty="0"/>
              <a:t>Ampere’s circuital law</a:t>
            </a:r>
            <a:r>
              <a:rPr lang="en-US" sz="2000" dirty="0"/>
              <a:t>: the circulation of the magnetic flux density in free space around any closed path is equal to </a:t>
            </a:r>
            <a:r>
              <a:rPr lang="en-US" sz="2000" i="1" dirty="0"/>
              <a:t>μ</a:t>
            </a:r>
            <a:r>
              <a:rPr lang="en-US" sz="2000" baseline="-25000" dirty="0"/>
              <a:t>0</a:t>
            </a:r>
            <a:r>
              <a:rPr lang="en-US" sz="2000" dirty="0"/>
              <a:t> times the total current flowing through the surface bounded by the path.</a:t>
            </a:r>
          </a:p>
        </p:txBody>
      </p:sp>
    </p:spTree>
    <p:extLst>
      <p:ext uri="{BB962C8B-B14F-4D97-AF65-F5344CB8AC3E}">
        <p14:creationId xmlns:p14="http://schemas.microsoft.com/office/powerpoint/2010/main" val="3015609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3006E658-30C2-13C6-A0D6-D2B77C63DC54}"/>
              </a:ext>
            </a:extLst>
          </p:cNvPr>
          <p:cNvSpPr/>
          <p:nvPr/>
        </p:nvSpPr>
        <p:spPr>
          <a:xfrm>
            <a:off x="2814787" y="2707647"/>
            <a:ext cx="2885440" cy="2940081"/>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55785161-9D4C-98C8-6757-F7FC9907E415}"/>
              </a:ext>
            </a:extLst>
          </p:cNvPr>
          <p:cNvSpPr/>
          <p:nvPr/>
        </p:nvSpPr>
        <p:spPr>
          <a:xfrm>
            <a:off x="6536067" y="2707648"/>
            <a:ext cx="2885440" cy="2940081"/>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9B476B-29F6-6167-161F-A4E5CF717DF4}"/>
              </a:ext>
            </a:extLst>
          </p:cNvPr>
          <p:cNvSpPr>
            <a:spLocks noGrp="1"/>
          </p:cNvSpPr>
          <p:nvPr>
            <p:ph type="title"/>
          </p:nvPr>
        </p:nvSpPr>
        <p:spPr/>
        <p:txBody>
          <a:bodyPr/>
          <a:lstStyle/>
          <a:p>
            <a:r>
              <a:rPr lang="en-US" dirty="0"/>
              <a:t>Postulates of Magnetostatics in Free Space (Differential and Integral Forms)</a:t>
            </a:r>
          </a:p>
        </p:txBody>
      </p:sp>
      <p:sp>
        <p:nvSpPr>
          <p:cNvPr id="4" name="Date Placeholder 3">
            <a:extLst>
              <a:ext uri="{FF2B5EF4-FFF2-40B4-BE49-F238E27FC236}">
                <a16:creationId xmlns:a16="http://schemas.microsoft.com/office/drawing/2014/main" id="{74AC1EBE-2A47-9BC3-8FA8-349118E9F7D9}"/>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B7EB573B-0D2D-B899-4E50-7460FFE1DF37}"/>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8E1B5487-80FF-ADA0-F721-F1EE350762B1}"/>
              </a:ext>
            </a:extLst>
          </p:cNvPr>
          <p:cNvSpPr>
            <a:spLocks noGrp="1"/>
          </p:cNvSpPr>
          <p:nvPr>
            <p:ph type="sldNum" sz="quarter" idx="12"/>
          </p:nvPr>
        </p:nvSpPr>
        <p:spPr/>
        <p:txBody>
          <a:bodyPr/>
          <a:lstStyle/>
          <a:p>
            <a:fld id="{2AEF1071-237C-4F39-BC68-901E48FF9960}" type="slidenum">
              <a:rPr lang="en-US" smtClean="0"/>
              <a:t>14</a:t>
            </a:fld>
            <a:endParaRPr lang="en-US"/>
          </a:p>
        </p:txBody>
      </p:sp>
      <p:graphicFrame>
        <p:nvGraphicFramePr>
          <p:cNvPr id="7" name="Object 6">
            <a:extLst>
              <a:ext uri="{FF2B5EF4-FFF2-40B4-BE49-F238E27FC236}">
                <a16:creationId xmlns:a16="http://schemas.microsoft.com/office/drawing/2014/main" id="{7618E31C-6744-5FA5-675E-75FE695B8F62}"/>
              </a:ext>
            </a:extLst>
          </p:cNvPr>
          <p:cNvGraphicFramePr>
            <a:graphicFrameLocks noChangeAspect="1"/>
          </p:cNvGraphicFramePr>
          <p:nvPr>
            <p:extLst>
              <p:ext uri="{D42A27DB-BD31-4B8C-83A1-F6EECF244321}">
                <p14:modId xmlns:p14="http://schemas.microsoft.com/office/powerpoint/2010/main" val="3431044313"/>
              </p:ext>
            </p:extLst>
          </p:nvPr>
        </p:nvGraphicFramePr>
        <p:xfrm>
          <a:off x="3114867" y="4531360"/>
          <a:ext cx="2285280" cy="685800"/>
        </p:xfrm>
        <a:graphic>
          <a:graphicData uri="http://schemas.openxmlformats.org/presentationml/2006/ole">
            <mc:AlternateContent xmlns:mc="http://schemas.openxmlformats.org/markup-compatibility/2006">
              <mc:Choice xmlns:v="urn:schemas-microsoft-com:vml" Requires="v">
                <p:oleObj name="Equation" r:id="rId2" imgW="761760" imgH="228600" progId="Equation.DSMT4">
                  <p:embed/>
                </p:oleObj>
              </mc:Choice>
              <mc:Fallback>
                <p:oleObj name="Equation" r:id="rId2" imgW="761760" imgH="228600" progId="Equation.DSMT4">
                  <p:embed/>
                  <p:pic>
                    <p:nvPicPr>
                      <p:cNvPr id="9" name="Object 8">
                        <a:extLst>
                          <a:ext uri="{FF2B5EF4-FFF2-40B4-BE49-F238E27FC236}">
                            <a16:creationId xmlns:a16="http://schemas.microsoft.com/office/drawing/2014/main" id="{F3A56BCD-12A5-E19B-C346-289CC94BFA7F}"/>
                          </a:ext>
                        </a:extLst>
                      </p:cNvPr>
                      <p:cNvPicPr/>
                      <p:nvPr/>
                    </p:nvPicPr>
                    <p:blipFill>
                      <a:blip r:embed="rId3"/>
                      <a:stretch>
                        <a:fillRect/>
                      </a:stretch>
                    </p:blipFill>
                    <p:spPr>
                      <a:xfrm>
                        <a:off x="3114867" y="4531360"/>
                        <a:ext cx="2285280" cy="6858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29C37106-545C-79F3-245B-EAFDB579B9FF}"/>
              </a:ext>
            </a:extLst>
          </p:cNvPr>
          <p:cNvGraphicFramePr>
            <a:graphicFrameLocks noChangeAspect="1"/>
          </p:cNvGraphicFramePr>
          <p:nvPr>
            <p:extLst>
              <p:ext uri="{D42A27DB-BD31-4B8C-83A1-F6EECF244321}">
                <p14:modId xmlns:p14="http://schemas.microsoft.com/office/powerpoint/2010/main" val="4223591380"/>
              </p:ext>
            </p:extLst>
          </p:nvPr>
        </p:nvGraphicFramePr>
        <p:xfrm>
          <a:off x="6721667" y="4402803"/>
          <a:ext cx="2514240" cy="1142640"/>
        </p:xfrm>
        <a:graphic>
          <a:graphicData uri="http://schemas.openxmlformats.org/presentationml/2006/ole">
            <mc:AlternateContent xmlns:mc="http://schemas.openxmlformats.org/markup-compatibility/2006">
              <mc:Choice xmlns:v="urn:schemas-microsoft-com:vml" Requires="v">
                <p:oleObj name="Equation" r:id="rId4" imgW="838080" imgH="380880" progId="Equation.DSMT4">
                  <p:embed/>
                </p:oleObj>
              </mc:Choice>
              <mc:Fallback>
                <p:oleObj name="Equation" r:id="rId4" imgW="838080" imgH="380880" progId="Equation.DSMT4">
                  <p:embed/>
                  <p:pic>
                    <p:nvPicPr>
                      <p:cNvPr id="26" name="Object 25">
                        <a:extLst>
                          <a:ext uri="{FF2B5EF4-FFF2-40B4-BE49-F238E27FC236}">
                            <a16:creationId xmlns:a16="http://schemas.microsoft.com/office/drawing/2014/main" id="{0D3F648E-19B0-9D0E-5001-A9F94EFB32F8}"/>
                          </a:ext>
                        </a:extLst>
                      </p:cNvPr>
                      <p:cNvPicPr/>
                      <p:nvPr/>
                    </p:nvPicPr>
                    <p:blipFill>
                      <a:blip r:embed="rId5"/>
                      <a:stretch>
                        <a:fillRect/>
                      </a:stretch>
                    </p:blipFill>
                    <p:spPr>
                      <a:xfrm>
                        <a:off x="6721667" y="4402803"/>
                        <a:ext cx="2514240" cy="1142640"/>
                      </a:xfrm>
                      <a:prstGeom prst="rect">
                        <a:avLst/>
                      </a:prstGeom>
                      <a:ln>
                        <a:noFill/>
                      </a:ln>
                    </p:spPr>
                  </p:pic>
                </p:oleObj>
              </mc:Fallback>
            </mc:AlternateContent>
          </a:graphicData>
        </a:graphic>
      </p:graphicFrame>
      <p:graphicFrame>
        <p:nvGraphicFramePr>
          <p:cNvPr id="9" name="Object 8">
            <a:extLst>
              <a:ext uri="{FF2B5EF4-FFF2-40B4-BE49-F238E27FC236}">
                <a16:creationId xmlns:a16="http://schemas.microsoft.com/office/drawing/2014/main" id="{41B0A6FA-6F56-7FEB-AF4E-D9E31A8051A3}"/>
              </a:ext>
            </a:extLst>
          </p:cNvPr>
          <p:cNvGraphicFramePr>
            <a:graphicFrameLocks noChangeAspect="1"/>
          </p:cNvGraphicFramePr>
          <p:nvPr>
            <p:extLst>
              <p:ext uri="{D42A27DB-BD31-4B8C-83A1-F6EECF244321}">
                <p14:modId xmlns:p14="http://schemas.microsoft.com/office/powerpoint/2010/main" val="547002578"/>
              </p:ext>
            </p:extLst>
          </p:nvPr>
        </p:nvGraphicFramePr>
        <p:xfrm>
          <a:off x="3419427" y="3073929"/>
          <a:ext cx="1676160" cy="532440"/>
        </p:xfrm>
        <a:graphic>
          <a:graphicData uri="http://schemas.openxmlformats.org/presentationml/2006/ole">
            <mc:AlternateContent xmlns:mc="http://schemas.openxmlformats.org/markup-compatibility/2006">
              <mc:Choice xmlns:v="urn:schemas-microsoft-com:vml" Requires="v">
                <p:oleObj name="Equation" r:id="rId6" imgW="558720" imgH="177480" progId="Equation.DSMT4">
                  <p:embed/>
                </p:oleObj>
              </mc:Choice>
              <mc:Fallback>
                <p:oleObj name="Equation" r:id="rId6" imgW="558720" imgH="177480" progId="Equation.DSMT4">
                  <p:embed/>
                  <p:pic>
                    <p:nvPicPr>
                      <p:cNvPr id="9" name="Object 8">
                        <a:extLst>
                          <a:ext uri="{FF2B5EF4-FFF2-40B4-BE49-F238E27FC236}">
                            <a16:creationId xmlns:a16="http://schemas.microsoft.com/office/drawing/2014/main" id="{559034FD-B12E-4223-649F-5F2928440A64}"/>
                          </a:ext>
                        </a:extLst>
                      </p:cNvPr>
                      <p:cNvPicPr/>
                      <p:nvPr/>
                    </p:nvPicPr>
                    <p:blipFill>
                      <a:blip r:embed="rId7"/>
                      <a:stretch>
                        <a:fillRect/>
                      </a:stretch>
                    </p:blipFill>
                    <p:spPr>
                      <a:xfrm>
                        <a:off x="3419427" y="3073929"/>
                        <a:ext cx="1676160" cy="53244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9DD9454B-80EF-6A7B-02B5-95A008CE11A3}"/>
              </a:ext>
            </a:extLst>
          </p:cNvPr>
          <p:cNvGraphicFramePr>
            <a:graphicFrameLocks noChangeAspect="1"/>
          </p:cNvGraphicFramePr>
          <p:nvPr>
            <p:extLst>
              <p:ext uri="{D42A27DB-BD31-4B8C-83A1-F6EECF244321}">
                <p14:modId xmlns:p14="http://schemas.microsoft.com/office/powerpoint/2010/main" val="4010372757"/>
              </p:ext>
            </p:extLst>
          </p:nvPr>
        </p:nvGraphicFramePr>
        <p:xfrm>
          <a:off x="6912287" y="3035049"/>
          <a:ext cx="2133000" cy="1142640"/>
        </p:xfrm>
        <a:graphic>
          <a:graphicData uri="http://schemas.openxmlformats.org/presentationml/2006/ole">
            <mc:AlternateContent xmlns:mc="http://schemas.openxmlformats.org/markup-compatibility/2006">
              <mc:Choice xmlns:v="urn:schemas-microsoft-com:vml" Requires="v">
                <p:oleObj name="Equation" r:id="rId8" imgW="711000" imgH="380880" progId="Equation.DSMT4">
                  <p:embed/>
                </p:oleObj>
              </mc:Choice>
              <mc:Fallback>
                <p:oleObj name="Equation" r:id="rId8" imgW="711000" imgH="380880" progId="Equation.DSMT4">
                  <p:embed/>
                  <p:pic>
                    <p:nvPicPr>
                      <p:cNvPr id="11" name="Object 10">
                        <a:extLst>
                          <a:ext uri="{FF2B5EF4-FFF2-40B4-BE49-F238E27FC236}">
                            <a16:creationId xmlns:a16="http://schemas.microsoft.com/office/drawing/2014/main" id="{C7B7D5A6-1BC5-B0F7-274C-CC2CEFAC18B8}"/>
                          </a:ext>
                        </a:extLst>
                      </p:cNvPr>
                      <p:cNvPicPr/>
                      <p:nvPr/>
                    </p:nvPicPr>
                    <p:blipFill>
                      <a:blip r:embed="rId9"/>
                      <a:stretch>
                        <a:fillRect/>
                      </a:stretch>
                    </p:blipFill>
                    <p:spPr>
                      <a:xfrm>
                        <a:off x="6912287" y="3035049"/>
                        <a:ext cx="2133000" cy="1142640"/>
                      </a:xfrm>
                      <a:prstGeom prst="rect">
                        <a:avLst/>
                      </a:prstGeom>
                      <a:ln>
                        <a:noFill/>
                      </a:ln>
                    </p:spPr>
                  </p:pic>
                </p:oleObj>
              </mc:Fallback>
            </mc:AlternateContent>
          </a:graphicData>
        </a:graphic>
      </p:graphicFrame>
      <p:sp>
        <p:nvSpPr>
          <p:cNvPr id="14" name="TextBox 13">
            <a:extLst>
              <a:ext uri="{FF2B5EF4-FFF2-40B4-BE49-F238E27FC236}">
                <a16:creationId xmlns:a16="http://schemas.microsoft.com/office/drawing/2014/main" id="{8910090C-D9EC-2F7D-BCBE-D9012C61FCA9}"/>
              </a:ext>
            </a:extLst>
          </p:cNvPr>
          <p:cNvSpPr txBox="1"/>
          <p:nvPr/>
        </p:nvSpPr>
        <p:spPr>
          <a:xfrm>
            <a:off x="2937305" y="2193587"/>
            <a:ext cx="2640403" cy="523220"/>
          </a:xfrm>
          <a:prstGeom prst="rect">
            <a:avLst/>
          </a:prstGeom>
          <a:noFill/>
        </p:spPr>
        <p:txBody>
          <a:bodyPr wrap="none" rtlCol="0">
            <a:spAutoFit/>
          </a:bodyPr>
          <a:lstStyle/>
          <a:p>
            <a:pPr algn="ctr"/>
            <a:r>
              <a:rPr lang="en-US" sz="2800" dirty="0"/>
              <a:t>Differential form</a:t>
            </a:r>
          </a:p>
        </p:txBody>
      </p:sp>
      <p:sp>
        <p:nvSpPr>
          <p:cNvPr id="15" name="TextBox 14">
            <a:extLst>
              <a:ext uri="{FF2B5EF4-FFF2-40B4-BE49-F238E27FC236}">
                <a16:creationId xmlns:a16="http://schemas.microsoft.com/office/drawing/2014/main" id="{91459C13-DAF0-C7EA-5DD5-7EB05ED5F94D}"/>
              </a:ext>
            </a:extLst>
          </p:cNvPr>
          <p:cNvSpPr txBox="1"/>
          <p:nvPr/>
        </p:nvSpPr>
        <p:spPr>
          <a:xfrm>
            <a:off x="6912287" y="2193587"/>
            <a:ext cx="2089033" cy="523220"/>
          </a:xfrm>
          <a:prstGeom prst="rect">
            <a:avLst/>
          </a:prstGeom>
          <a:noFill/>
        </p:spPr>
        <p:txBody>
          <a:bodyPr wrap="none" rtlCol="0">
            <a:spAutoFit/>
          </a:bodyPr>
          <a:lstStyle/>
          <a:p>
            <a:pPr algn="ctr"/>
            <a:r>
              <a:rPr lang="en-US" sz="2800" dirty="0"/>
              <a:t>Integral form</a:t>
            </a:r>
          </a:p>
        </p:txBody>
      </p:sp>
    </p:spTree>
    <p:extLst>
      <p:ext uri="{BB962C8B-B14F-4D97-AF65-F5344CB8AC3E}">
        <p14:creationId xmlns:p14="http://schemas.microsoft.com/office/powerpoint/2010/main" val="4137026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B54BA0F0-5285-8CF7-CFAE-B1A890622092}"/>
              </a:ext>
            </a:extLst>
          </p:cNvPr>
          <p:cNvSpPr/>
          <p:nvPr/>
        </p:nvSpPr>
        <p:spPr>
          <a:xfrm>
            <a:off x="10068560" y="1666399"/>
            <a:ext cx="1645920" cy="1645920"/>
          </a:xfrm>
          <a:prstGeom prst="ellipse">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A601EAB-DA0C-2ED9-D2D0-115778C2F2D7}"/>
              </a:ext>
            </a:extLst>
          </p:cNvPr>
          <p:cNvSpPr/>
          <p:nvPr/>
        </p:nvSpPr>
        <p:spPr>
          <a:xfrm>
            <a:off x="10281920" y="1869599"/>
            <a:ext cx="1219200" cy="1239520"/>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0C6D73-A3FD-0627-937E-40DA390448D3}"/>
              </a:ext>
            </a:extLst>
          </p:cNvPr>
          <p:cNvSpPr>
            <a:spLocks noGrp="1"/>
          </p:cNvSpPr>
          <p:nvPr>
            <p:ph type="title"/>
          </p:nvPr>
        </p:nvSpPr>
        <p:spPr/>
        <p:txBody>
          <a:bodyPr>
            <a:normAutofit/>
          </a:bodyPr>
          <a:lstStyle/>
          <a:p>
            <a:r>
              <a:rPr lang="en-US" dirty="0"/>
              <a:t>Fields of an Infinitely Long Straight Wire </a:t>
            </a:r>
          </a:p>
        </p:txBody>
      </p:sp>
      <p:sp>
        <p:nvSpPr>
          <p:cNvPr id="3" name="Content Placeholder 2">
            <a:extLst>
              <a:ext uri="{FF2B5EF4-FFF2-40B4-BE49-F238E27FC236}">
                <a16:creationId xmlns:a16="http://schemas.microsoft.com/office/drawing/2014/main" id="{84761742-0D4A-813E-2409-0FCB61314B56}"/>
              </a:ext>
            </a:extLst>
          </p:cNvPr>
          <p:cNvSpPr>
            <a:spLocks noGrp="1"/>
          </p:cNvSpPr>
          <p:nvPr>
            <p:ph idx="1"/>
          </p:nvPr>
        </p:nvSpPr>
        <p:spPr>
          <a:xfrm>
            <a:off x="838200" y="1825625"/>
            <a:ext cx="8448040" cy="4351338"/>
          </a:xfrm>
        </p:spPr>
        <p:txBody>
          <a:bodyPr/>
          <a:lstStyle/>
          <a:p>
            <a:r>
              <a:rPr lang="en-US" dirty="0"/>
              <a:t>An infinitely long, straight conductor with a circular cross section of radius </a:t>
            </a:r>
            <a:r>
              <a:rPr lang="en-US" i="1" dirty="0"/>
              <a:t>a</a:t>
            </a:r>
            <a:r>
              <a:rPr lang="en-US" dirty="0"/>
              <a:t> carries a steady current </a:t>
            </a:r>
            <a:r>
              <a:rPr lang="en-US" i="1" dirty="0"/>
              <a:t>I</a:t>
            </a:r>
            <a:r>
              <a:rPr lang="en-US" dirty="0"/>
              <a:t>. </a:t>
            </a:r>
            <a:r>
              <a:rPr lang="en-US" b="1" dirty="0"/>
              <a:t>B</a:t>
            </a:r>
            <a:r>
              <a:rPr lang="en-US" dirty="0"/>
              <a:t> = ?</a:t>
            </a:r>
          </a:p>
        </p:txBody>
      </p:sp>
      <p:sp>
        <p:nvSpPr>
          <p:cNvPr id="4" name="Date Placeholder 3">
            <a:extLst>
              <a:ext uri="{FF2B5EF4-FFF2-40B4-BE49-F238E27FC236}">
                <a16:creationId xmlns:a16="http://schemas.microsoft.com/office/drawing/2014/main" id="{151B14F3-8A8D-5496-93FE-A8B939F3E205}"/>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78234043-2C75-4C3E-A8C1-8575DDE2E063}"/>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865C0437-D602-B75E-27B8-32F03AA5EE1D}"/>
              </a:ext>
            </a:extLst>
          </p:cNvPr>
          <p:cNvSpPr>
            <a:spLocks noGrp="1"/>
          </p:cNvSpPr>
          <p:nvPr>
            <p:ph type="sldNum" sz="quarter" idx="12"/>
          </p:nvPr>
        </p:nvSpPr>
        <p:spPr/>
        <p:txBody>
          <a:bodyPr/>
          <a:lstStyle/>
          <a:p>
            <a:fld id="{2AEF1071-237C-4F39-BC68-901E48FF9960}" type="slidenum">
              <a:rPr lang="en-US" smtClean="0"/>
              <a:t>15</a:t>
            </a:fld>
            <a:endParaRPr lang="en-US"/>
          </a:p>
        </p:txBody>
      </p:sp>
      <p:sp>
        <p:nvSpPr>
          <p:cNvPr id="8" name="Oval 7">
            <a:extLst>
              <a:ext uri="{FF2B5EF4-FFF2-40B4-BE49-F238E27FC236}">
                <a16:creationId xmlns:a16="http://schemas.microsoft.com/office/drawing/2014/main" id="{0F47F6DE-37E8-79FE-0CBC-EF6E4188DBE1}"/>
              </a:ext>
            </a:extLst>
          </p:cNvPr>
          <p:cNvSpPr/>
          <p:nvPr/>
        </p:nvSpPr>
        <p:spPr>
          <a:xfrm>
            <a:off x="10868660" y="2466499"/>
            <a:ext cx="45720" cy="45720"/>
          </a:xfrm>
          <a:prstGeom prst="ellipse">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1E585D1-B4DD-B0EE-929B-E023C3C94B0B}"/>
              </a:ext>
            </a:extLst>
          </p:cNvPr>
          <p:cNvSpPr/>
          <p:nvPr/>
        </p:nvSpPr>
        <p:spPr>
          <a:xfrm>
            <a:off x="10480040" y="2077879"/>
            <a:ext cx="822960" cy="822960"/>
          </a:xfrm>
          <a:prstGeom prst="ellipse">
            <a:avLst/>
          </a:prstGeom>
          <a:noFill/>
          <a:ln>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D468B926-BF4F-F542-2ECC-9DAED6C0E27B}"/>
              </a:ext>
            </a:extLst>
          </p:cNvPr>
          <p:cNvCxnSpPr/>
          <p:nvPr/>
        </p:nvCxnSpPr>
        <p:spPr>
          <a:xfrm>
            <a:off x="10857230" y="3312319"/>
            <a:ext cx="8636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2E39CCC-5E86-DD8B-8499-9906AA6490C4}"/>
              </a:ext>
            </a:extLst>
          </p:cNvPr>
          <p:cNvCxnSpPr/>
          <p:nvPr/>
        </p:nvCxnSpPr>
        <p:spPr>
          <a:xfrm>
            <a:off x="10848340" y="2898934"/>
            <a:ext cx="86360"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5FDCB88-EB6A-02BF-B38E-9B1A8619E235}"/>
              </a:ext>
            </a:extLst>
          </p:cNvPr>
          <p:cNvSpPr txBox="1"/>
          <p:nvPr/>
        </p:nvSpPr>
        <p:spPr>
          <a:xfrm>
            <a:off x="10683771" y="2555122"/>
            <a:ext cx="415498" cy="369332"/>
          </a:xfrm>
          <a:prstGeom prst="rect">
            <a:avLst/>
          </a:prstGeom>
          <a:noFill/>
        </p:spPr>
        <p:txBody>
          <a:bodyPr wrap="none" rtlCol="0">
            <a:spAutoFit/>
          </a:bodyPr>
          <a:lstStyle/>
          <a:p>
            <a:r>
              <a:rPr lang="en-US" i="1" dirty="0"/>
              <a:t>C</a:t>
            </a:r>
            <a:r>
              <a:rPr lang="en-US" baseline="-25000" dirty="0"/>
              <a:t>1</a:t>
            </a:r>
            <a:endParaRPr lang="en-US" dirty="0"/>
          </a:p>
        </p:txBody>
      </p:sp>
      <p:sp>
        <p:nvSpPr>
          <p:cNvPr id="17" name="TextBox 16">
            <a:extLst>
              <a:ext uri="{FF2B5EF4-FFF2-40B4-BE49-F238E27FC236}">
                <a16:creationId xmlns:a16="http://schemas.microsoft.com/office/drawing/2014/main" id="{317EE39F-27B8-58F1-A755-A27226A3DE04}"/>
              </a:ext>
            </a:extLst>
          </p:cNvPr>
          <p:cNvSpPr txBox="1"/>
          <p:nvPr/>
        </p:nvSpPr>
        <p:spPr>
          <a:xfrm>
            <a:off x="10692661" y="3276561"/>
            <a:ext cx="415498" cy="369332"/>
          </a:xfrm>
          <a:prstGeom prst="rect">
            <a:avLst/>
          </a:prstGeom>
          <a:noFill/>
        </p:spPr>
        <p:txBody>
          <a:bodyPr wrap="none" rtlCol="0">
            <a:spAutoFit/>
          </a:bodyPr>
          <a:lstStyle/>
          <a:p>
            <a:r>
              <a:rPr lang="en-US" i="1" dirty="0"/>
              <a:t>C</a:t>
            </a:r>
            <a:r>
              <a:rPr lang="en-US" baseline="-25000" dirty="0"/>
              <a:t>2</a:t>
            </a:r>
            <a:endParaRPr lang="en-US" dirty="0"/>
          </a:p>
        </p:txBody>
      </p:sp>
      <p:sp>
        <p:nvSpPr>
          <p:cNvPr id="18" name="TextBox 17">
            <a:extLst>
              <a:ext uri="{FF2B5EF4-FFF2-40B4-BE49-F238E27FC236}">
                <a16:creationId xmlns:a16="http://schemas.microsoft.com/office/drawing/2014/main" id="{97BF2FC7-7641-33DE-200A-028999DBCE46}"/>
              </a:ext>
            </a:extLst>
          </p:cNvPr>
          <p:cNvSpPr txBox="1"/>
          <p:nvPr/>
        </p:nvSpPr>
        <p:spPr>
          <a:xfrm>
            <a:off x="10763193" y="2183886"/>
            <a:ext cx="274434" cy="369332"/>
          </a:xfrm>
          <a:prstGeom prst="rect">
            <a:avLst/>
          </a:prstGeom>
          <a:noFill/>
        </p:spPr>
        <p:txBody>
          <a:bodyPr wrap="none" rtlCol="0">
            <a:spAutoFit/>
          </a:bodyPr>
          <a:lstStyle/>
          <a:p>
            <a:r>
              <a:rPr lang="en-US" i="1" dirty="0"/>
              <a:t>z</a:t>
            </a:r>
            <a:endParaRPr lang="en-US" dirty="0"/>
          </a:p>
        </p:txBody>
      </p:sp>
      <p:sp>
        <p:nvSpPr>
          <p:cNvPr id="19" name="TextBox 18">
            <a:extLst>
              <a:ext uri="{FF2B5EF4-FFF2-40B4-BE49-F238E27FC236}">
                <a16:creationId xmlns:a16="http://schemas.microsoft.com/office/drawing/2014/main" id="{C5BA9B80-B8F8-F863-AECE-1B9F9E442E15}"/>
              </a:ext>
            </a:extLst>
          </p:cNvPr>
          <p:cNvSpPr txBox="1"/>
          <p:nvPr/>
        </p:nvSpPr>
        <p:spPr>
          <a:xfrm>
            <a:off x="10532698" y="2289893"/>
            <a:ext cx="261610" cy="369332"/>
          </a:xfrm>
          <a:prstGeom prst="rect">
            <a:avLst/>
          </a:prstGeom>
          <a:noFill/>
        </p:spPr>
        <p:txBody>
          <a:bodyPr wrap="none" rtlCol="0">
            <a:spAutoFit/>
          </a:bodyPr>
          <a:lstStyle/>
          <a:p>
            <a:r>
              <a:rPr lang="en-US" i="1" dirty="0"/>
              <a:t>I</a:t>
            </a:r>
            <a:endParaRPr lang="en-US" dirty="0"/>
          </a:p>
        </p:txBody>
      </p:sp>
      <p:cxnSp>
        <p:nvCxnSpPr>
          <p:cNvPr id="21" name="Straight Arrow Connector 20">
            <a:extLst>
              <a:ext uri="{FF2B5EF4-FFF2-40B4-BE49-F238E27FC236}">
                <a16:creationId xmlns:a16="http://schemas.microsoft.com/office/drawing/2014/main" id="{05FD1421-07C8-B7E2-DFBF-0789A92472B2}"/>
              </a:ext>
            </a:extLst>
          </p:cNvPr>
          <p:cNvCxnSpPr>
            <a:cxnSpLocks/>
            <a:endCxn id="7" idx="6"/>
          </p:cNvCxnSpPr>
          <p:nvPr/>
        </p:nvCxnSpPr>
        <p:spPr>
          <a:xfrm>
            <a:off x="10914380" y="2489359"/>
            <a:ext cx="58674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E185C98-554A-B198-50E7-3B3F1EAEF08B}"/>
              </a:ext>
            </a:extLst>
          </p:cNvPr>
          <p:cNvSpPr txBox="1"/>
          <p:nvPr/>
        </p:nvSpPr>
        <p:spPr>
          <a:xfrm>
            <a:off x="11051094" y="2203014"/>
            <a:ext cx="300082" cy="369332"/>
          </a:xfrm>
          <a:prstGeom prst="rect">
            <a:avLst/>
          </a:prstGeom>
          <a:noFill/>
        </p:spPr>
        <p:txBody>
          <a:bodyPr wrap="none" rtlCol="0">
            <a:spAutoFit/>
          </a:bodyPr>
          <a:lstStyle/>
          <a:p>
            <a:r>
              <a:rPr lang="en-US" i="1" dirty="0"/>
              <a:t>a</a:t>
            </a:r>
            <a:endParaRPr lang="en-US" dirty="0"/>
          </a:p>
        </p:txBody>
      </p:sp>
      <p:graphicFrame>
        <p:nvGraphicFramePr>
          <p:cNvPr id="28" name="Object 27">
            <a:extLst>
              <a:ext uri="{FF2B5EF4-FFF2-40B4-BE49-F238E27FC236}">
                <a16:creationId xmlns:a16="http://schemas.microsoft.com/office/drawing/2014/main" id="{9194775A-CF34-B329-3597-61CF9D471759}"/>
              </a:ext>
            </a:extLst>
          </p:cNvPr>
          <p:cNvGraphicFramePr>
            <a:graphicFrameLocks noChangeAspect="1"/>
          </p:cNvGraphicFramePr>
          <p:nvPr>
            <p:extLst>
              <p:ext uri="{D42A27DB-BD31-4B8C-83A1-F6EECF244321}">
                <p14:modId xmlns:p14="http://schemas.microsoft.com/office/powerpoint/2010/main" val="3565777855"/>
              </p:ext>
            </p:extLst>
          </p:nvPr>
        </p:nvGraphicFramePr>
        <p:xfrm>
          <a:off x="996325" y="2988365"/>
          <a:ext cx="2142450" cy="571050"/>
        </p:xfrm>
        <a:graphic>
          <a:graphicData uri="http://schemas.openxmlformats.org/presentationml/2006/ole">
            <mc:AlternateContent xmlns:mc="http://schemas.openxmlformats.org/markup-compatibility/2006">
              <mc:Choice xmlns:v="urn:schemas-microsoft-com:vml" Requires="v">
                <p:oleObj name="Equation" r:id="rId2" imgW="952200" imgH="253800" progId="Equation.DSMT4">
                  <p:embed/>
                </p:oleObj>
              </mc:Choice>
              <mc:Fallback>
                <p:oleObj name="Equation" r:id="rId2" imgW="952200" imgH="253800" progId="Equation.DSMT4">
                  <p:embed/>
                  <p:pic>
                    <p:nvPicPr>
                      <p:cNvPr id="0" name=""/>
                      <p:cNvPicPr/>
                      <p:nvPr/>
                    </p:nvPicPr>
                    <p:blipFill>
                      <a:blip r:embed="rId3"/>
                      <a:stretch>
                        <a:fillRect/>
                      </a:stretch>
                    </p:blipFill>
                    <p:spPr>
                      <a:xfrm>
                        <a:off x="996325" y="2988365"/>
                        <a:ext cx="2142450" cy="571050"/>
                      </a:xfrm>
                      <a:prstGeom prst="rect">
                        <a:avLst/>
                      </a:prstGeom>
                    </p:spPr>
                  </p:pic>
                </p:oleObj>
              </mc:Fallback>
            </mc:AlternateContent>
          </a:graphicData>
        </a:graphic>
      </p:graphicFrame>
      <p:sp>
        <p:nvSpPr>
          <p:cNvPr id="29" name="TextBox 28">
            <a:extLst>
              <a:ext uri="{FF2B5EF4-FFF2-40B4-BE49-F238E27FC236}">
                <a16:creationId xmlns:a16="http://schemas.microsoft.com/office/drawing/2014/main" id="{783AD657-0DAC-C5A1-8503-59DDA4C03AB8}"/>
              </a:ext>
            </a:extLst>
          </p:cNvPr>
          <p:cNvSpPr txBox="1"/>
          <p:nvPr/>
        </p:nvSpPr>
        <p:spPr>
          <a:xfrm>
            <a:off x="3581400" y="3003649"/>
            <a:ext cx="3709670" cy="461665"/>
          </a:xfrm>
          <a:prstGeom prst="rect">
            <a:avLst/>
          </a:prstGeom>
          <a:noFill/>
        </p:spPr>
        <p:txBody>
          <a:bodyPr wrap="none" rtlCol="0">
            <a:spAutoFit/>
          </a:bodyPr>
          <a:lstStyle/>
          <a:p>
            <a:r>
              <a:rPr lang="en-US" sz="2400" dirty="0"/>
              <a:t>Due to cylindrical symmetry</a:t>
            </a:r>
          </a:p>
        </p:txBody>
      </p:sp>
      <p:graphicFrame>
        <p:nvGraphicFramePr>
          <p:cNvPr id="30" name="Object 29">
            <a:extLst>
              <a:ext uri="{FF2B5EF4-FFF2-40B4-BE49-F238E27FC236}">
                <a16:creationId xmlns:a16="http://schemas.microsoft.com/office/drawing/2014/main" id="{AA0DDFD7-B50F-490F-4413-19177A90AA58}"/>
              </a:ext>
            </a:extLst>
          </p:cNvPr>
          <p:cNvGraphicFramePr>
            <a:graphicFrameLocks noChangeAspect="1"/>
          </p:cNvGraphicFramePr>
          <p:nvPr>
            <p:extLst>
              <p:ext uri="{D42A27DB-BD31-4B8C-83A1-F6EECF244321}">
                <p14:modId xmlns:p14="http://schemas.microsoft.com/office/powerpoint/2010/main" val="1728886237"/>
              </p:ext>
            </p:extLst>
          </p:nvPr>
        </p:nvGraphicFramePr>
        <p:xfrm>
          <a:off x="1083841" y="3610134"/>
          <a:ext cx="7339012" cy="1085850"/>
        </p:xfrm>
        <a:graphic>
          <a:graphicData uri="http://schemas.openxmlformats.org/presentationml/2006/ole">
            <mc:AlternateContent xmlns:mc="http://schemas.openxmlformats.org/markup-compatibility/2006">
              <mc:Choice xmlns:v="urn:schemas-microsoft-com:vml" Requires="v">
                <p:oleObj name="Equation" r:id="rId4" imgW="3263760" imgH="482400" progId="Equation.DSMT4">
                  <p:embed/>
                </p:oleObj>
              </mc:Choice>
              <mc:Fallback>
                <p:oleObj name="Equation" r:id="rId4" imgW="3263760" imgH="482400" progId="Equation.DSMT4">
                  <p:embed/>
                  <p:pic>
                    <p:nvPicPr>
                      <p:cNvPr id="28" name="Object 27">
                        <a:extLst>
                          <a:ext uri="{FF2B5EF4-FFF2-40B4-BE49-F238E27FC236}">
                            <a16:creationId xmlns:a16="http://schemas.microsoft.com/office/drawing/2014/main" id="{9194775A-CF34-B329-3597-61CF9D471759}"/>
                          </a:ext>
                        </a:extLst>
                      </p:cNvPr>
                      <p:cNvPicPr/>
                      <p:nvPr/>
                    </p:nvPicPr>
                    <p:blipFill>
                      <a:blip r:embed="rId5"/>
                      <a:stretch>
                        <a:fillRect/>
                      </a:stretch>
                    </p:blipFill>
                    <p:spPr>
                      <a:xfrm>
                        <a:off x="1083841" y="3610134"/>
                        <a:ext cx="7339012" cy="1085850"/>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32EE22E0-1C0B-E1C4-B2E7-B21B04B53C18}"/>
              </a:ext>
            </a:extLst>
          </p:cNvPr>
          <p:cNvGraphicFramePr>
            <a:graphicFrameLocks noChangeAspect="1"/>
          </p:cNvGraphicFramePr>
          <p:nvPr>
            <p:extLst>
              <p:ext uri="{D42A27DB-BD31-4B8C-83A1-F6EECF244321}">
                <p14:modId xmlns:p14="http://schemas.microsoft.com/office/powerpoint/2010/main" val="942916941"/>
              </p:ext>
            </p:extLst>
          </p:nvPr>
        </p:nvGraphicFramePr>
        <p:xfrm>
          <a:off x="9051290" y="3645734"/>
          <a:ext cx="2857500" cy="885825"/>
        </p:xfrm>
        <a:graphic>
          <a:graphicData uri="http://schemas.openxmlformats.org/presentationml/2006/ole">
            <mc:AlternateContent xmlns:mc="http://schemas.openxmlformats.org/markup-compatibility/2006">
              <mc:Choice xmlns:v="urn:schemas-microsoft-com:vml" Requires="v">
                <p:oleObj name="Equation" r:id="rId6" imgW="1269720" imgH="393480" progId="Equation.DSMT4">
                  <p:embed/>
                </p:oleObj>
              </mc:Choice>
              <mc:Fallback>
                <p:oleObj name="Equation" r:id="rId6" imgW="1269720" imgH="393480" progId="Equation.DSMT4">
                  <p:embed/>
                  <p:pic>
                    <p:nvPicPr>
                      <p:cNvPr id="28" name="Object 27">
                        <a:extLst>
                          <a:ext uri="{FF2B5EF4-FFF2-40B4-BE49-F238E27FC236}">
                            <a16:creationId xmlns:a16="http://schemas.microsoft.com/office/drawing/2014/main" id="{9194775A-CF34-B329-3597-61CF9D471759}"/>
                          </a:ext>
                        </a:extLst>
                      </p:cNvPr>
                      <p:cNvPicPr/>
                      <p:nvPr/>
                    </p:nvPicPr>
                    <p:blipFill>
                      <a:blip r:embed="rId7"/>
                      <a:stretch>
                        <a:fillRect/>
                      </a:stretch>
                    </p:blipFill>
                    <p:spPr>
                      <a:xfrm>
                        <a:off x="9051290" y="3645734"/>
                        <a:ext cx="2857500" cy="885825"/>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A18A7F4B-6834-3E9B-F289-343E41514DC6}"/>
              </a:ext>
            </a:extLst>
          </p:cNvPr>
          <p:cNvGraphicFramePr>
            <a:graphicFrameLocks noChangeAspect="1"/>
          </p:cNvGraphicFramePr>
          <p:nvPr>
            <p:extLst>
              <p:ext uri="{D42A27DB-BD31-4B8C-83A1-F6EECF244321}">
                <p14:modId xmlns:p14="http://schemas.microsoft.com/office/powerpoint/2010/main" val="1105337773"/>
              </p:ext>
            </p:extLst>
          </p:nvPr>
        </p:nvGraphicFramePr>
        <p:xfrm>
          <a:off x="1083841" y="4937919"/>
          <a:ext cx="6686550" cy="885825"/>
        </p:xfrm>
        <a:graphic>
          <a:graphicData uri="http://schemas.openxmlformats.org/presentationml/2006/ole">
            <mc:AlternateContent xmlns:mc="http://schemas.openxmlformats.org/markup-compatibility/2006">
              <mc:Choice xmlns:v="urn:schemas-microsoft-com:vml" Requires="v">
                <p:oleObj name="Equation" r:id="rId8" imgW="2971800" imgH="393480" progId="Equation.DSMT4">
                  <p:embed/>
                </p:oleObj>
              </mc:Choice>
              <mc:Fallback>
                <p:oleObj name="Equation" r:id="rId8" imgW="2971800" imgH="393480" progId="Equation.DSMT4">
                  <p:embed/>
                  <p:pic>
                    <p:nvPicPr>
                      <p:cNvPr id="0" name=""/>
                      <p:cNvPicPr/>
                      <p:nvPr/>
                    </p:nvPicPr>
                    <p:blipFill>
                      <a:blip r:embed="rId9"/>
                      <a:stretch>
                        <a:fillRect/>
                      </a:stretch>
                    </p:blipFill>
                    <p:spPr>
                      <a:xfrm>
                        <a:off x="1083841" y="4937919"/>
                        <a:ext cx="6686550" cy="885825"/>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853E2DC6-3276-B104-97A7-D0E2643AAEAB}"/>
              </a:ext>
            </a:extLst>
          </p:cNvPr>
          <p:cNvGraphicFramePr>
            <a:graphicFrameLocks noChangeAspect="1"/>
          </p:cNvGraphicFramePr>
          <p:nvPr>
            <p:extLst>
              <p:ext uri="{D42A27DB-BD31-4B8C-83A1-F6EECF244321}">
                <p14:modId xmlns:p14="http://schemas.microsoft.com/office/powerpoint/2010/main" val="1716978606"/>
              </p:ext>
            </p:extLst>
          </p:nvPr>
        </p:nvGraphicFramePr>
        <p:xfrm>
          <a:off x="9061450" y="4748936"/>
          <a:ext cx="2485890" cy="885330"/>
        </p:xfrm>
        <a:graphic>
          <a:graphicData uri="http://schemas.openxmlformats.org/presentationml/2006/ole">
            <mc:AlternateContent xmlns:mc="http://schemas.openxmlformats.org/markup-compatibility/2006">
              <mc:Choice xmlns:v="urn:schemas-microsoft-com:vml" Requires="v">
                <p:oleObj name="Equation" r:id="rId10" imgW="1104840" imgH="393480" progId="Equation.DSMT4">
                  <p:embed/>
                </p:oleObj>
              </mc:Choice>
              <mc:Fallback>
                <p:oleObj name="Equation" r:id="rId10" imgW="1104840" imgH="393480" progId="Equation.DSMT4">
                  <p:embed/>
                  <p:pic>
                    <p:nvPicPr>
                      <p:cNvPr id="0" name=""/>
                      <p:cNvPicPr/>
                      <p:nvPr/>
                    </p:nvPicPr>
                    <p:blipFill>
                      <a:blip r:embed="rId11"/>
                      <a:stretch>
                        <a:fillRect/>
                      </a:stretch>
                    </p:blipFill>
                    <p:spPr>
                      <a:xfrm>
                        <a:off x="9061450" y="4748936"/>
                        <a:ext cx="2485890" cy="885330"/>
                      </a:xfrm>
                      <a:prstGeom prst="rect">
                        <a:avLst/>
                      </a:prstGeom>
                    </p:spPr>
                  </p:pic>
                </p:oleObj>
              </mc:Fallback>
            </mc:AlternateContent>
          </a:graphicData>
        </a:graphic>
      </p:graphicFrame>
    </p:spTree>
    <p:extLst>
      <p:ext uri="{BB962C8B-B14F-4D97-AF65-F5344CB8AC3E}">
        <p14:creationId xmlns:p14="http://schemas.microsoft.com/office/powerpoint/2010/main" val="4017492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F8CD8-613C-959D-02D7-78C848C2EE78}"/>
              </a:ext>
            </a:extLst>
          </p:cNvPr>
          <p:cNvSpPr>
            <a:spLocks noGrp="1"/>
          </p:cNvSpPr>
          <p:nvPr>
            <p:ph type="title"/>
          </p:nvPr>
        </p:nvSpPr>
        <p:spPr/>
        <p:txBody>
          <a:bodyPr/>
          <a:lstStyle/>
          <a:p>
            <a:r>
              <a:rPr lang="en-US" dirty="0"/>
              <a:t>Fields of a Closely Wound Toroidal Coil</a:t>
            </a:r>
          </a:p>
        </p:txBody>
      </p:sp>
      <p:sp>
        <p:nvSpPr>
          <p:cNvPr id="3" name="Content Placeholder 2">
            <a:extLst>
              <a:ext uri="{FF2B5EF4-FFF2-40B4-BE49-F238E27FC236}">
                <a16:creationId xmlns:a16="http://schemas.microsoft.com/office/drawing/2014/main" id="{B8854A62-8A3A-950C-50C6-BB1F8C5F0285}"/>
              </a:ext>
            </a:extLst>
          </p:cNvPr>
          <p:cNvSpPr>
            <a:spLocks noGrp="1"/>
          </p:cNvSpPr>
          <p:nvPr>
            <p:ph idx="1"/>
          </p:nvPr>
        </p:nvSpPr>
        <p:spPr>
          <a:xfrm>
            <a:off x="838200" y="1825625"/>
            <a:ext cx="10297160" cy="4351338"/>
          </a:xfrm>
        </p:spPr>
        <p:txBody>
          <a:bodyPr/>
          <a:lstStyle/>
          <a:p>
            <a:r>
              <a:rPr lang="en-US" dirty="0"/>
              <a:t>A closely wound toroidal coil with an air core having </a:t>
            </a:r>
            <a:r>
              <a:rPr lang="en-US" i="1" dirty="0"/>
              <a:t>N</a:t>
            </a:r>
            <a:r>
              <a:rPr lang="en-US" dirty="0"/>
              <a:t> turns and carrying a current </a:t>
            </a:r>
            <a:r>
              <a:rPr lang="en-US" i="1" dirty="0"/>
              <a:t>I</a:t>
            </a:r>
            <a:r>
              <a:rPr lang="en-US" dirty="0"/>
              <a:t>. The toroid has a mean radius </a:t>
            </a:r>
            <a:r>
              <a:rPr lang="en-US" i="1" dirty="0"/>
              <a:t>b</a:t>
            </a:r>
            <a:r>
              <a:rPr lang="en-US" dirty="0"/>
              <a:t>, and the radius of each turn is </a:t>
            </a:r>
            <a:r>
              <a:rPr lang="en-US" i="1" dirty="0"/>
              <a:t>a</a:t>
            </a:r>
            <a:r>
              <a:rPr lang="en-US" dirty="0"/>
              <a:t>. </a:t>
            </a:r>
            <a:r>
              <a:rPr lang="en-US" b="1" dirty="0"/>
              <a:t>B</a:t>
            </a:r>
            <a:r>
              <a:rPr lang="en-US" dirty="0"/>
              <a:t> = ?</a:t>
            </a:r>
          </a:p>
        </p:txBody>
      </p:sp>
      <p:sp>
        <p:nvSpPr>
          <p:cNvPr id="4" name="Date Placeholder 3">
            <a:extLst>
              <a:ext uri="{FF2B5EF4-FFF2-40B4-BE49-F238E27FC236}">
                <a16:creationId xmlns:a16="http://schemas.microsoft.com/office/drawing/2014/main" id="{A6D78D83-9C2B-EE2A-871E-DAE807BA733A}"/>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AF7E9283-C6DA-AF9D-D68E-D8A1F2779E2E}"/>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FB61624D-305F-84CE-51C4-A1EDA04CC70E}"/>
              </a:ext>
            </a:extLst>
          </p:cNvPr>
          <p:cNvSpPr>
            <a:spLocks noGrp="1"/>
          </p:cNvSpPr>
          <p:nvPr>
            <p:ph type="sldNum" sz="quarter" idx="12"/>
          </p:nvPr>
        </p:nvSpPr>
        <p:spPr/>
        <p:txBody>
          <a:bodyPr/>
          <a:lstStyle/>
          <a:p>
            <a:fld id="{2AEF1071-237C-4F39-BC68-901E48FF9960}" type="slidenum">
              <a:rPr lang="en-US" smtClean="0"/>
              <a:t>16</a:t>
            </a:fld>
            <a:endParaRPr lang="en-US"/>
          </a:p>
        </p:txBody>
      </p:sp>
      <p:pic>
        <p:nvPicPr>
          <p:cNvPr id="7" name="Picture 6">
            <a:extLst>
              <a:ext uri="{FF2B5EF4-FFF2-40B4-BE49-F238E27FC236}">
                <a16:creationId xmlns:a16="http://schemas.microsoft.com/office/drawing/2014/main" id="{CCDC9FA8-3C44-9180-B354-81243CBC7826}"/>
              </a:ext>
            </a:extLst>
          </p:cNvPr>
          <p:cNvPicPr>
            <a:picLocks noChangeAspect="1"/>
          </p:cNvPicPr>
          <p:nvPr/>
        </p:nvPicPr>
        <p:blipFill>
          <a:blip r:embed="rId2">
            <a:clrChange>
              <a:clrFrom>
                <a:srgbClr val="FFFFFF"/>
              </a:clrFrom>
              <a:clrTo>
                <a:srgbClr val="FFFFFF">
                  <a:alpha val="0"/>
                </a:srgbClr>
              </a:clrTo>
            </a:clrChange>
            <a:duotone>
              <a:schemeClr val="accent1">
                <a:shade val="45000"/>
                <a:satMod val="135000"/>
              </a:schemeClr>
              <a:prstClr val="white"/>
            </a:duotone>
          </a:blip>
          <a:stretch>
            <a:fillRect/>
          </a:stretch>
        </p:blipFill>
        <p:spPr>
          <a:xfrm>
            <a:off x="6974326" y="2495358"/>
            <a:ext cx="5162309" cy="4094672"/>
          </a:xfrm>
          <a:prstGeom prst="rect">
            <a:avLst/>
          </a:prstGeom>
        </p:spPr>
      </p:pic>
      <p:graphicFrame>
        <p:nvGraphicFramePr>
          <p:cNvPr id="17" name="Object 16">
            <a:extLst>
              <a:ext uri="{FF2B5EF4-FFF2-40B4-BE49-F238E27FC236}">
                <a16:creationId xmlns:a16="http://schemas.microsoft.com/office/drawing/2014/main" id="{075F1DED-A48E-DF8D-3CF3-D221CEDFC160}"/>
              </a:ext>
            </a:extLst>
          </p:cNvPr>
          <p:cNvGraphicFramePr>
            <a:graphicFrameLocks noChangeAspect="1"/>
          </p:cNvGraphicFramePr>
          <p:nvPr>
            <p:extLst>
              <p:ext uri="{D42A27DB-BD31-4B8C-83A1-F6EECF244321}">
                <p14:modId xmlns:p14="http://schemas.microsoft.com/office/powerpoint/2010/main" val="393521695"/>
              </p:ext>
            </p:extLst>
          </p:nvPr>
        </p:nvGraphicFramePr>
        <p:xfrm>
          <a:off x="325560" y="3195375"/>
          <a:ext cx="1666350" cy="444150"/>
        </p:xfrm>
        <a:graphic>
          <a:graphicData uri="http://schemas.openxmlformats.org/presentationml/2006/ole">
            <mc:AlternateContent xmlns:mc="http://schemas.openxmlformats.org/markup-compatibility/2006">
              <mc:Choice xmlns:v="urn:schemas-microsoft-com:vml" Requires="v">
                <p:oleObj name="Equation" r:id="rId3" imgW="952200" imgH="253800" progId="Equation.DSMT4">
                  <p:embed/>
                </p:oleObj>
              </mc:Choice>
              <mc:Fallback>
                <p:oleObj name="Equation" r:id="rId3" imgW="952200" imgH="253800" progId="Equation.DSMT4">
                  <p:embed/>
                  <p:pic>
                    <p:nvPicPr>
                      <p:cNvPr id="28" name="Object 27">
                        <a:extLst>
                          <a:ext uri="{FF2B5EF4-FFF2-40B4-BE49-F238E27FC236}">
                            <a16:creationId xmlns:a16="http://schemas.microsoft.com/office/drawing/2014/main" id="{9194775A-CF34-B329-3597-61CF9D471759}"/>
                          </a:ext>
                        </a:extLst>
                      </p:cNvPr>
                      <p:cNvPicPr/>
                      <p:nvPr/>
                    </p:nvPicPr>
                    <p:blipFill>
                      <a:blip r:embed="rId4"/>
                      <a:stretch>
                        <a:fillRect/>
                      </a:stretch>
                    </p:blipFill>
                    <p:spPr>
                      <a:xfrm>
                        <a:off x="325560" y="3195375"/>
                        <a:ext cx="1666350" cy="444150"/>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F84C5A1F-B827-48FB-2648-6631A56B8862}"/>
              </a:ext>
            </a:extLst>
          </p:cNvPr>
          <p:cNvSpPr txBox="1"/>
          <p:nvPr/>
        </p:nvSpPr>
        <p:spPr>
          <a:xfrm>
            <a:off x="2478717" y="3217395"/>
            <a:ext cx="3119765" cy="400110"/>
          </a:xfrm>
          <a:prstGeom prst="rect">
            <a:avLst/>
          </a:prstGeom>
          <a:noFill/>
        </p:spPr>
        <p:txBody>
          <a:bodyPr wrap="none" rtlCol="0">
            <a:spAutoFit/>
          </a:bodyPr>
          <a:lstStyle/>
          <a:p>
            <a:r>
              <a:rPr lang="en-US" sz="2000" dirty="0"/>
              <a:t>Due to cylindrical symmetry</a:t>
            </a:r>
          </a:p>
        </p:txBody>
      </p:sp>
      <p:graphicFrame>
        <p:nvGraphicFramePr>
          <p:cNvPr id="19" name="Object 18">
            <a:extLst>
              <a:ext uri="{FF2B5EF4-FFF2-40B4-BE49-F238E27FC236}">
                <a16:creationId xmlns:a16="http://schemas.microsoft.com/office/drawing/2014/main" id="{AD253381-5BE8-3074-186B-CE5D8C980C42}"/>
              </a:ext>
            </a:extLst>
          </p:cNvPr>
          <p:cNvGraphicFramePr>
            <a:graphicFrameLocks noChangeAspect="1"/>
          </p:cNvGraphicFramePr>
          <p:nvPr>
            <p:extLst>
              <p:ext uri="{D42A27DB-BD31-4B8C-83A1-F6EECF244321}">
                <p14:modId xmlns:p14="http://schemas.microsoft.com/office/powerpoint/2010/main" val="4061960522"/>
              </p:ext>
            </p:extLst>
          </p:nvPr>
        </p:nvGraphicFramePr>
        <p:xfrm>
          <a:off x="325560" y="3804942"/>
          <a:ext cx="6511680" cy="666540"/>
        </p:xfrm>
        <a:graphic>
          <a:graphicData uri="http://schemas.openxmlformats.org/presentationml/2006/ole">
            <mc:AlternateContent xmlns:mc="http://schemas.openxmlformats.org/markup-compatibility/2006">
              <mc:Choice xmlns:v="urn:schemas-microsoft-com:vml" Requires="v">
                <p:oleObj name="Equation" r:id="rId5" imgW="3720960" imgH="380880" progId="Equation.DSMT4">
                  <p:embed/>
                </p:oleObj>
              </mc:Choice>
              <mc:Fallback>
                <p:oleObj name="Equation" r:id="rId5" imgW="3720960" imgH="380880" progId="Equation.DSMT4">
                  <p:embed/>
                  <p:pic>
                    <p:nvPicPr>
                      <p:cNvPr id="30" name="Object 29">
                        <a:extLst>
                          <a:ext uri="{FF2B5EF4-FFF2-40B4-BE49-F238E27FC236}">
                            <a16:creationId xmlns:a16="http://schemas.microsoft.com/office/drawing/2014/main" id="{AA0DDFD7-B50F-490F-4413-19177A90AA58}"/>
                          </a:ext>
                        </a:extLst>
                      </p:cNvPr>
                      <p:cNvPicPr/>
                      <p:nvPr/>
                    </p:nvPicPr>
                    <p:blipFill>
                      <a:blip r:embed="rId6"/>
                      <a:stretch>
                        <a:fillRect/>
                      </a:stretch>
                    </p:blipFill>
                    <p:spPr>
                      <a:xfrm>
                        <a:off x="325560" y="3804942"/>
                        <a:ext cx="6511680" cy="66654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EF4F478F-6567-344E-8603-B18749853CE3}"/>
              </a:ext>
            </a:extLst>
          </p:cNvPr>
          <p:cNvGraphicFramePr>
            <a:graphicFrameLocks noChangeAspect="1"/>
          </p:cNvGraphicFramePr>
          <p:nvPr>
            <p:extLst>
              <p:ext uri="{D42A27DB-BD31-4B8C-83A1-F6EECF244321}">
                <p14:modId xmlns:p14="http://schemas.microsoft.com/office/powerpoint/2010/main" val="901105061"/>
              </p:ext>
            </p:extLst>
          </p:nvPr>
        </p:nvGraphicFramePr>
        <p:xfrm>
          <a:off x="2478717" y="4597959"/>
          <a:ext cx="3311525" cy="688975"/>
        </p:xfrm>
        <a:graphic>
          <a:graphicData uri="http://schemas.openxmlformats.org/presentationml/2006/ole">
            <mc:AlternateContent xmlns:mc="http://schemas.openxmlformats.org/markup-compatibility/2006">
              <mc:Choice xmlns:v="urn:schemas-microsoft-com:vml" Requires="v">
                <p:oleObj name="Equation" r:id="rId7" imgW="1892160" imgH="393480" progId="Equation.DSMT4">
                  <p:embed/>
                </p:oleObj>
              </mc:Choice>
              <mc:Fallback>
                <p:oleObj name="Equation" r:id="rId7" imgW="1892160" imgH="393480" progId="Equation.DSMT4">
                  <p:embed/>
                  <p:pic>
                    <p:nvPicPr>
                      <p:cNvPr id="19" name="Object 18">
                        <a:extLst>
                          <a:ext uri="{FF2B5EF4-FFF2-40B4-BE49-F238E27FC236}">
                            <a16:creationId xmlns:a16="http://schemas.microsoft.com/office/drawing/2014/main" id="{AD253381-5BE8-3074-186B-CE5D8C980C42}"/>
                          </a:ext>
                        </a:extLst>
                      </p:cNvPr>
                      <p:cNvPicPr/>
                      <p:nvPr/>
                    </p:nvPicPr>
                    <p:blipFill>
                      <a:blip r:embed="rId8"/>
                      <a:stretch>
                        <a:fillRect/>
                      </a:stretch>
                    </p:blipFill>
                    <p:spPr>
                      <a:xfrm>
                        <a:off x="2478717" y="4597959"/>
                        <a:ext cx="3311525" cy="688975"/>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EA461EA5-A24F-C249-82F6-DE1E48809C49}"/>
              </a:ext>
            </a:extLst>
          </p:cNvPr>
          <p:cNvGraphicFramePr>
            <a:graphicFrameLocks noChangeAspect="1"/>
          </p:cNvGraphicFramePr>
          <p:nvPr>
            <p:extLst>
              <p:ext uri="{D42A27DB-BD31-4B8C-83A1-F6EECF244321}">
                <p14:modId xmlns:p14="http://schemas.microsoft.com/office/powerpoint/2010/main" val="932157582"/>
              </p:ext>
            </p:extLst>
          </p:nvPr>
        </p:nvGraphicFramePr>
        <p:xfrm>
          <a:off x="4789809" y="5588692"/>
          <a:ext cx="1800225" cy="444500"/>
        </p:xfrm>
        <a:graphic>
          <a:graphicData uri="http://schemas.openxmlformats.org/presentationml/2006/ole">
            <mc:AlternateContent xmlns:mc="http://schemas.openxmlformats.org/markup-compatibility/2006">
              <mc:Choice xmlns:v="urn:schemas-microsoft-com:vml" Requires="v">
                <p:oleObj name="Equation" r:id="rId9" imgW="1028520" imgH="253800" progId="Equation.DSMT4">
                  <p:embed/>
                </p:oleObj>
              </mc:Choice>
              <mc:Fallback>
                <p:oleObj name="Equation" r:id="rId9" imgW="1028520" imgH="253800" progId="Equation.DSMT4">
                  <p:embed/>
                  <p:pic>
                    <p:nvPicPr>
                      <p:cNvPr id="20" name="Object 19">
                        <a:extLst>
                          <a:ext uri="{FF2B5EF4-FFF2-40B4-BE49-F238E27FC236}">
                            <a16:creationId xmlns:a16="http://schemas.microsoft.com/office/drawing/2014/main" id="{EF4F478F-6567-344E-8603-B18749853CE3}"/>
                          </a:ext>
                        </a:extLst>
                      </p:cNvPr>
                      <p:cNvPicPr/>
                      <p:nvPr/>
                    </p:nvPicPr>
                    <p:blipFill>
                      <a:blip r:embed="rId10"/>
                      <a:stretch>
                        <a:fillRect/>
                      </a:stretch>
                    </p:blipFill>
                    <p:spPr>
                      <a:xfrm>
                        <a:off x="4789809" y="5588692"/>
                        <a:ext cx="1800225" cy="444500"/>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2FF49F3E-B8B5-2EA0-3CF8-463249BE1561}"/>
              </a:ext>
            </a:extLst>
          </p:cNvPr>
          <p:cNvGraphicFramePr>
            <a:graphicFrameLocks noChangeAspect="1"/>
          </p:cNvGraphicFramePr>
          <p:nvPr>
            <p:extLst>
              <p:ext uri="{D42A27DB-BD31-4B8C-83A1-F6EECF244321}">
                <p14:modId xmlns:p14="http://schemas.microsoft.com/office/powerpoint/2010/main" val="4247060916"/>
              </p:ext>
            </p:extLst>
          </p:nvPr>
        </p:nvGraphicFramePr>
        <p:xfrm>
          <a:off x="2478717" y="5565764"/>
          <a:ext cx="1778000" cy="444500"/>
        </p:xfrm>
        <a:graphic>
          <a:graphicData uri="http://schemas.openxmlformats.org/presentationml/2006/ole">
            <mc:AlternateContent xmlns:mc="http://schemas.openxmlformats.org/markup-compatibility/2006">
              <mc:Choice xmlns:v="urn:schemas-microsoft-com:vml" Requires="v">
                <p:oleObj name="Equation" r:id="rId11" imgW="1015920" imgH="253800" progId="Equation.DSMT4">
                  <p:embed/>
                </p:oleObj>
              </mc:Choice>
              <mc:Fallback>
                <p:oleObj name="Equation" r:id="rId11" imgW="1015920" imgH="253800" progId="Equation.DSMT4">
                  <p:embed/>
                  <p:pic>
                    <p:nvPicPr>
                      <p:cNvPr id="21" name="Object 20">
                        <a:extLst>
                          <a:ext uri="{FF2B5EF4-FFF2-40B4-BE49-F238E27FC236}">
                            <a16:creationId xmlns:a16="http://schemas.microsoft.com/office/drawing/2014/main" id="{EA461EA5-A24F-C249-82F6-DE1E48809C49}"/>
                          </a:ext>
                        </a:extLst>
                      </p:cNvPr>
                      <p:cNvPicPr/>
                      <p:nvPr/>
                    </p:nvPicPr>
                    <p:blipFill>
                      <a:blip r:embed="rId12"/>
                      <a:stretch>
                        <a:fillRect/>
                      </a:stretch>
                    </p:blipFill>
                    <p:spPr>
                      <a:xfrm>
                        <a:off x="2478717" y="5565764"/>
                        <a:ext cx="1778000" cy="444500"/>
                      </a:xfrm>
                      <a:prstGeom prst="rect">
                        <a:avLst/>
                      </a:prstGeom>
                    </p:spPr>
                  </p:pic>
                </p:oleObj>
              </mc:Fallback>
            </mc:AlternateContent>
          </a:graphicData>
        </a:graphic>
      </p:graphicFrame>
    </p:spTree>
    <p:extLst>
      <p:ext uri="{BB962C8B-B14F-4D97-AF65-F5344CB8AC3E}">
        <p14:creationId xmlns:p14="http://schemas.microsoft.com/office/powerpoint/2010/main" val="3532808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B6961-E4B3-FF5D-CF2C-E6D7F276F0C9}"/>
              </a:ext>
            </a:extLst>
          </p:cNvPr>
          <p:cNvSpPr>
            <a:spLocks noGrp="1"/>
          </p:cNvSpPr>
          <p:nvPr>
            <p:ph type="title"/>
          </p:nvPr>
        </p:nvSpPr>
        <p:spPr/>
        <p:txBody>
          <a:bodyPr/>
          <a:lstStyle/>
          <a:p>
            <a:r>
              <a:rPr lang="en-US" dirty="0"/>
              <a:t>Fields of a Current-Carrying Long Solenoid</a:t>
            </a:r>
          </a:p>
        </p:txBody>
      </p:sp>
      <p:sp>
        <p:nvSpPr>
          <p:cNvPr id="3" name="Content Placeholder 2">
            <a:extLst>
              <a:ext uri="{FF2B5EF4-FFF2-40B4-BE49-F238E27FC236}">
                <a16:creationId xmlns:a16="http://schemas.microsoft.com/office/drawing/2014/main" id="{20ADBEBC-14F2-B2E7-7A21-9F073CEB9087}"/>
              </a:ext>
            </a:extLst>
          </p:cNvPr>
          <p:cNvSpPr>
            <a:spLocks noGrp="1"/>
          </p:cNvSpPr>
          <p:nvPr>
            <p:ph idx="1"/>
          </p:nvPr>
        </p:nvSpPr>
        <p:spPr>
          <a:xfrm>
            <a:off x="838200" y="1825625"/>
            <a:ext cx="5257800" cy="4351338"/>
          </a:xfrm>
        </p:spPr>
        <p:txBody>
          <a:bodyPr/>
          <a:lstStyle/>
          <a:p>
            <a:r>
              <a:rPr lang="en-US" dirty="0"/>
              <a:t>An infinitely long solenoid with air core having </a:t>
            </a:r>
            <a:r>
              <a:rPr lang="en-US" i="1" dirty="0"/>
              <a:t>n</a:t>
            </a:r>
            <a:r>
              <a:rPr lang="en-US" dirty="0"/>
              <a:t> closely wound turns per unit length and carrying a current </a:t>
            </a:r>
            <a:r>
              <a:rPr lang="en-US" i="1" dirty="0"/>
              <a:t>I</a:t>
            </a:r>
            <a:r>
              <a:rPr lang="en-US" dirty="0"/>
              <a:t>. </a:t>
            </a:r>
            <a:r>
              <a:rPr lang="en-US" b="1" dirty="0"/>
              <a:t>B</a:t>
            </a:r>
            <a:r>
              <a:rPr lang="en-US" dirty="0"/>
              <a:t> = ?</a:t>
            </a:r>
          </a:p>
        </p:txBody>
      </p:sp>
      <p:sp>
        <p:nvSpPr>
          <p:cNvPr id="4" name="Date Placeholder 3">
            <a:extLst>
              <a:ext uri="{FF2B5EF4-FFF2-40B4-BE49-F238E27FC236}">
                <a16:creationId xmlns:a16="http://schemas.microsoft.com/office/drawing/2014/main" id="{52D08738-EAD0-15AC-374D-1E261C449856}"/>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CD94482D-C100-D82B-1388-C85183F2D174}"/>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1B133765-20F1-AD37-821B-989554B73B7E}"/>
              </a:ext>
            </a:extLst>
          </p:cNvPr>
          <p:cNvSpPr>
            <a:spLocks noGrp="1"/>
          </p:cNvSpPr>
          <p:nvPr>
            <p:ph type="sldNum" sz="quarter" idx="12"/>
          </p:nvPr>
        </p:nvSpPr>
        <p:spPr/>
        <p:txBody>
          <a:bodyPr/>
          <a:lstStyle/>
          <a:p>
            <a:fld id="{2AEF1071-237C-4F39-BC68-901E48FF9960}" type="slidenum">
              <a:rPr lang="en-US" smtClean="0"/>
              <a:t>17</a:t>
            </a:fld>
            <a:endParaRPr lang="en-US"/>
          </a:p>
        </p:txBody>
      </p:sp>
      <p:pic>
        <p:nvPicPr>
          <p:cNvPr id="7" name="Picture 6">
            <a:extLst>
              <a:ext uri="{FF2B5EF4-FFF2-40B4-BE49-F238E27FC236}">
                <a16:creationId xmlns:a16="http://schemas.microsoft.com/office/drawing/2014/main" id="{9BC8E2FD-BFFF-40C6-E837-05892B0B10C4}"/>
              </a:ext>
            </a:extLst>
          </p:cNvPr>
          <p:cNvPicPr>
            <a:picLocks noChangeAspect="1"/>
          </p:cNvPicPr>
          <p:nvPr/>
        </p:nvPicPr>
        <p:blipFill>
          <a:blip r:embed="rId2">
            <a:clrChange>
              <a:clrFrom>
                <a:srgbClr val="FFFFFF"/>
              </a:clrFrom>
              <a:clrTo>
                <a:srgbClr val="FFFFFF">
                  <a:alpha val="0"/>
                </a:srgbClr>
              </a:clrTo>
            </a:clrChange>
            <a:duotone>
              <a:schemeClr val="accent1">
                <a:shade val="45000"/>
                <a:satMod val="135000"/>
              </a:schemeClr>
              <a:prstClr val="white"/>
            </a:duotone>
          </a:blip>
          <a:stretch>
            <a:fillRect/>
          </a:stretch>
        </p:blipFill>
        <p:spPr>
          <a:xfrm>
            <a:off x="6075680" y="1519555"/>
            <a:ext cx="6088284" cy="2311879"/>
          </a:xfrm>
          <a:prstGeom prst="rect">
            <a:avLst/>
          </a:prstGeom>
        </p:spPr>
      </p:pic>
      <p:graphicFrame>
        <p:nvGraphicFramePr>
          <p:cNvPr id="8" name="Object 7">
            <a:extLst>
              <a:ext uri="{FF2B5EF4-FFF2-40B4-BE49-F238E27FC236}">
                <a16:creationId xmlns:a16="http://schemas.microsoft.com/office/drawing/2014/main" id="{7A538275-E2BA-E0AB-4C54-7FF5318B2B97}"/>
              </a:ext>
            </a:extLst>
          </p:cNvPr>
          <p:cNvGraphicFramePr>
            <a:graphicFrameLocks noChangeAspect="1"/>
          </p:cNvGraphicFramePr>
          <p:nvPr>
            <p:extLst>
              <p:ext uri="{D42A27DB-BD31-4B8C-83A1-F6EECF244321}">
                <p14:modId xmlns:p14="http://schemas.microsoft.com/office/powerpoint/2010/main" val="4270073104"/>
              </p:ext>
            </p:extLst>
          </p:nvPr>
        </p:nvGraphicFramePr>
        <p:xfrm>
          <a:off x="988447" y="4215604"/>
          <a:ext cx="3050153" cy="905986"/>
        </p:xfrm>
        <a:graphic>
          <a:graphicData uri="http://schemas.openxmlformats.org/presentationml/2006/ole">
            <mc:AlternateContent xmlns:mc="http://schemas.openxmlformats.org/markup-compatibility/2006">
              <mc:Choice xmlns:v="urn:schemas-microsoft-com:vml" Requires="v">
                <p:oleObj name="Equation" r:id="rId3" imgW="1282680" imgH="380880" progId="Equation.DSMT4">
                  <p:embed/>
                </p:oleObj>
              </mc:Choice>
              <mc:Fallback>
                <p:oleObj name="Equation" r:id="rId3" imgW="1282680" imgH="380880" progId="Equation.DSMT4">
                  <p:embed/>
                  <p:pic>
                    <p:nvPicPr>
                      <p:cNvPr id="0" name=""/>
                      <p:cNvPicPr/>
                      <p:nvPr/>
                    </p:nvPicPr>
                    <p:blipFill>
                      <a:blip r:embed="rId4"/>
                      <a:stretch>
                        <a:fillRect/>
                      </a:stretch>
                    </p:blipFill>
                    <p:spPr>
                      <a:xfrm>
                        <a:off x="988447" y="4215604"/>
                        <a:ext cx="3050153" cy="905986"/>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75D40C56-4D64-36C8-D2A4-D4160703C575}"/>
              </a:ext>
            </a:extLst>
          </p:cNvPr>
          <p:cNvGraphicFramePr>
            <a:graphicFrameLocks noChangeAspect="1"/>
          </p:cNvGraphicFramePr>
          <p:nvPr>
            <p:extLst>
              <p:ext uri="{D42A27DB-BD31-4B8C-83A1-F6EECF244321}">
                <p14:modId xmlns:p14="http://schemas.microsoft.com/office/powerpoint/2010/main" val="2006351394"/>
              </p:ext>
            </p:extLst>
          </p:nvPr>
        </p:nvGraphicFramePr>
        <p:xfrm>
          <a:off x="5152390" y="4067573"/>
          <a:ext cx="2747963" cy="936625"/>
        </p:xfrm>
        <a:graphic>
          <a:graphicData uri="http://schemas.openxmlformats.org/presentationml/2006/ole">
            <mc:AlternateContent xmlns:mc="http://schemas.openxmlformats.org/markup-compatibility/2006">
              <mc:Choice xmlns:v="urn:schemas-microsoft-com:vml" Requires="v">
                <p:oleObj name="Equation" r:id="rId5" imgW="1155600" imgH="393480" progId="Equation.DSMT4">
                  <p:embed/>
                </p:oleObj>
              </mc:Choice>
              <mc:Fallback>
                <p:oleObj name="Equation" r:id="rId5" imgW="1155600" imgH="393480" progId="Equation.DSMT4">
                  <p:embed/>
                  <p:pic>
                    <p:nvPicPr>
                      <p:cNvPr id="8" name="Object 7">
                        <a:extLst>
                          <a:ext uri="{FF2B5EF4-FFF2-40B4-BE49-F238E27FC236}">
                            <a16:creationId xmlns:a16="http://schemas.microsoft.com/office/drawing/2014/main" id="{7A538275-E2BA-E0AB-4C54-7FF5318B2B97}"/>
                          </a:ext>
                        </a:extLst>
                      </p:cNvPr>
                      <p:cNvPicPr/>
                      <p:nvPr/>
                    </p:nvPicPr>
                    <p:blipFill>
                      <a:blip r:embed="rId6"/>
                      <a:stretch>
                        <a:fillRect/>
                      </a:stretch>
                    </p:blipFill>
                    <p:spPr>
                      <a:xfrm>
                        <a:off x="5152390" y="4067573"/>
                        <a:ext cx="2747963" cy="936625"/>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07D7E555-2031-20F0-7330-D6FCC142B747}"/>
              </a:ext>
            </a:extLst>
          </p:cNvPr>
          <p:cNvSpPr txBox="1"/>
          <p:nvPr/>
        </p:nvSpPr>
        <p:spPr>
          <a:xfrm>
            <a:off x="8331200" y="1992474"/>
            <a:ext cx="351378" cy="369332"/>
          </a:xfrm>
          <a:prstGeom prst="rect">
            <a:avLst/>
          </a:prstGeom>
          <a:noFill/>
        </p:spPr>
        <p:txBody>
          <a:bodyPr wrap="none" rtlCol="0">
            <a:spAutoFit/>
          </a:bodyPr>
          <a:lstStyle/>
          <a:p>
            <a:r>
              <a:rPr lang="en-US" i="1" dirty="0">
                <a:solidFill>
                  <a:schemeClr val="accent4">
                    <a:lumMod val="50000"/>
                  </a:schemeClr>
                </a:solidFill>
              </a:rPr>
              <a:t>N</a:t>
            </a:r>
          </a:p>
        </p:txBody>
      </p:sp>
    </p:spTree>
    <p:extLst>
      <p:ext uri="{BB962C8B-B14F-4D97-AF65-F5344CB8AC3E}">
        <p14:creationId xmlns:p14="http://schemas.microsoft.com/office/powerpoint/2010/main" val="700111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BCA64-4B9F-CF08-35F2-61CF33F62B76}"/>
              </a:ext>
            </a:extLst>
          </p:cNvPr>
          <p:cNvSpPr>
            <a:spLocks noGrp="1"/>
          </p:cNvSpPr>
          <p:nvPr>
            <p:ph type="title"/>
          </p:nvPr>
        </p:nvSpPr>
        <p:spPr/>
        <p:txBody>
          <a:bodyPr/>
          <a:lstStyle/>
          <a:p>
            <a:r>
              <a:rPr lang="en-US" dirty="0"/>
              <a:t>Vector Magnetic Potential</a:t>
            </a:r>
          </a:p>
        </p:txBody>
      </p:sp>
      <p:sp>
        <p:nvSpPr>
          <p:cNvPr id="4" name="Date Placeholder 3">
            <a:extLst>
              <a:ext uri="{FF2B5EF4-FFF2-40B4-BE49-F238E27FC236}">
                <a16:creationId xmlns:a16="http://schemas.microsoft.com/office/drawing/2014/main" id="{81393536-9709-0A6F-E27A-26CF76A5BAF0}"/>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460DBA92-9D72-FB98-1149-AE633FE7BF01}"/>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468C4204-59BF-D29F-6A11-37831514AB0D}"/>
              </a:ext>
            </a:extLst>
          </p:cNvPr>
          <p:cNvSpPr>
            <a:spLocks noGrp="1"/>
          </p:cNvSpPr>
          <p:nvPr>
            <p:ph type="sldNum" sz="quarter" idx="12"/>
          </p:nvPr>
        </p:nvSpPr>
        <p:spPr/>
        <p:txBody>
          <a:bodyPr/>
          <a:lstStyle/>
          <a:p>
            <a:fld id="{2AEF1071-237C-4F39-BC68-901E48FF9960}" type="slidenum">
              <a:rPr lang="en-US" smtClean="0"/>
              <a:t>18</a:t>
            </a:fld>
            <a:endParaRPr lang="en-US"/>
          </a:p>
        </p:txBody>
      </p:sp>
      <p:graphicFrame>
        <p:nvGraphicFramePr>
          <p:cNvPr id="7" name="Object 6">
            <a:extLst>
              <a:ext uri="{FF2B5EF4-FFF2-40B4-BE49-F238E27FC236}">
                <a16:creationId xmlns:a16="http://schemas.microsoft.com/office/drawing/2014/main" id="{E46E8F4E-853B-DA09-30B4-B994099795D4}"/>
              </a:ext>
            </a:extLst>
          </p:cNvPr>
          <p:cNvGraphicFramePr>
            <a:graphicFrameLocks noChangeAspect="1"/>
          </p:cNvGraphicFramePr>
          <p:nvPr>
            <p:extLst>
              <p:ext uri="{D42A27DB-BD31-4B8C-83A1-F6EECF244321}">
                <p14:modId xmlns:p14="http://schemas.microsoft.com/office/powerpoint/2010/main" val="965924860"/>
              </p:ext>
            </p:extLst>
          </p:nvPr>
        </p:nvGraphicFramePr>
        <p:xfrm>
          <a:off x="2047239" y="2000884"/>
          <a:ext cx="2077539" cy="661035"/>
        </p:xfrm>
        <a:graphic>
          <a:graphicData uri="http://schemas.openxmlformats.org/presentationml/2006/ole">
            <mc:AlternateContent xmlns:mc="http://schemas.openxmlformats.org/markup-compatibility/2006">
              <mc:Choice xmlns:v="urn:schemas-microsoft-com:vml" Requires="v">
                <p:oleObj name="Equation" r:id="rId2" imgW="558720" imgH="177480" progId="Equation.DSMT4">
                  <p:embed/>
                </p:oleObj>
              </mc:Choice>
              <mc:Fallback>
                <p:oleObj name="Equation" r:id="rId2" imgW="558720" imgH="177480" progId="Equation.DSMT4">
                  <p:embed/>
                  <p:pic>
                    <p:nvPicPr>
                      <p:cNvPr id="0" name=""/>
                      <p:cNvPicPr/>
                      <p:nvPr/>
                    </p:nvPicPr>
                    <p:blipFill>
                      <a:blip r:embed="rId3"/>
                      <a:stretch>
                        <a:fillRect/>
                      </a:stretch>
                    </p:blipFill>
                    <p:spPr>
                      <a:xfrm>
                        <a:off x="2047239" y="2000884"/>
                        <a:ext cx="2077539" cy="66103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2DB9EEE1-C59A-583F-2A96-130E625BECF5}"/>
              </a:ext>
            </a:extLst>
          </p:cNvPr>
          <p:cNvGraphicFramePr>
            <a:graphicFrameLocks noChangeAspect="1"/>
          </p:cNvGraphicFramePr>
          <p:nvPr>
            <p:extLst>
              <p:ext uri="{D42A27DB-BD31-4B8C-83A1-F6EECF244321}">
                <p14:modId xmlns:p14="http://schemas.microsoft.com/office/powerpoint/2010/main" val="471402833"/>
              </p:ext>
            </p:extLst>
          </p:nvPr>
        </p:nvGraphicFramePr>
        <p:xfrm>
          <a:off x="660761" y="2830513"/>
          <a:ext cx="3400425" cy="946150"/>
        </p:xfrm>
        <a:graphic>
          <a:graphicData uri="http://schemas.openxmlformats.org/presentationml/2006/ole">
            <mc:AlternateContent xmlns:mc="http://schemas.openxmlformats.org/markup-compatibility/2006">
              <mc:Choice xmlns:v="urn:schemas-microsoft-com:vml" Requires="v">
                <p:oleObj name="Equation" r:id="rId4" imgW="914400" imgH="253800" progId="Equation.DSMT4">
                  <p:embed/>
                </p:oleObj>
              </mc:Choice>
              <mc:Fallback>
                <p:oleObj name="Equation" r:id="rId4" imgW="914400" imgH="253800" progId="Equation.DSMT4">
                  <p:embed/>
                  <p:pic>
                    <p:nvPicPr>
                      <p:cNvPr id="7" name="Object 6">
                        <a:extLst>
                          <a:ext uri="{FF2B5EF4-FFF2-40B4-BE49-F238E27FC236}">
                            <a16:creationId xmlns:a16="http://schemas.microsoft.com/office/drawing/2014/main" id="{E46E8F4E-853B-DA09-30B4-B994099795D4}"/>
                          </a:ext>
                        </a:extLst>
                      </p:cNvPr>
                      <p:cNvPicPr/>
                      <p:nvPr/>
                    </p:nvPicPr>
                    <p:blipFill>
                      <a:blip r:embed="rId5"/>
                      <a:stretch>
                        <a:fillRect/>
                      </a:stretch>
                    </p:blipFill>
                    <p:spPr>
                      <a:xfrm>
                        <a:off x="660761" y="2830513"/>
                        <a:ext cx="3400425" cy="946150"/>
                      </a:xfrm>
                      <a:prstGeom prst="rect">
                        <a:avLst/>
                      </a:prstGeom>
                    </p:spPr>
                  </p:pic>
                </p:oleObj>
              </mc:Fallback>
            </mc:AlternateContent>
          </a:graphicData>
        </a:graphic>
      </p:graphicFrame>
      <p:sp>
        <p:nvSpPr>
          <p:cNvPr id="9" name="Callout: Right Arrow 8">
            <a:extLst>
              <a:ext uri="{FF2B5EF4-FFF2-40B4-BE49-F238E27FC236}">
                <a16:creationId xmlns:a16="http://schemas.microsoft.com/office/drawing/2014/main" id="{C6E6ABD7-1665-DD21-BD28-A9996EA2C6D1}"/>
              </a:ext>
            </a:extLst>
          </p:cNvPr>
          <p:cNvSpPr/>
          <p:nvPr/>
        </p:nvSpPr>
        <p:spPr>
          <a:xfrm>
            <a:off x="4328160" y="2214880"/>
            <a:ext cx="568960" cy="1325563"/>
          </a:xfrm>
          <a:prstGeom prst="rightArrowCallout">
            <a:avLst>
              <a:gd name="adj1" fmla="val 25000"/>
              <a:gd name="adj2" fmla="val 33271"/>
              <a:gd name="adj3" fmla="val 37500"/>
              <a:gd name="adj4" fmla="val 3104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Object 9">
            <a:extLst>
              <a:ext uri="{FF2B5EF4-FFF2-40B4-BE49-F238E27FC236}">
                <a16:creationId xmlns:a16="http://schemas.microsoft.com/office/drawing/2014/main" id="{E8559044-4F7B-2E92-B49F-C5774E1F7B44}"/>
              </a:ext>
            </a:extLst>
          </p:cNvPr>
          <p:cNvGraphicFramePr>
            <a:graphicFrameLocks noChangeAspect="1"/>
          </p:cNvGraphicFramePr>
          <p:nvPr>
            <p:extLst>
              <p:ext uri="{D42A27DB-BD31-4B8C-83A1-F6EECF244321}">
                <p14:modId xmlns:p14="http://schemas.microsoft.com/office/powerpoint/2010/main" val="759878388"/>
              </p:ext>
            </p:extLst>
          </p:nvPr>
        </p:nvGraphicFramePr>
        <p:xfrm>
          <a:off x="4935538" y="2546350"/>
          <a:ext cx="2408237" cy="661988"/>
        </p:xfrm>
        <a:graphic>
          <a:graphicData uri="http://schemas.openxmlformats.org/presentationml/2006/ole">
            <mc:AlternateContent xmlns:mc="http://schemas.openxmlformats.org/markup-compatibility/2006">
              <mc:Choice xmlns:v="urn:schemas-microsoft-com:vml" Requires="v">
                <p:oleObj name="Equation" r:id="rId6" imgW="647640" imgH="177480" progId="Equation.DSMT4">
                  <p:embed/>
                </p:oleObj>
              </mc:Choice>
              <mc:Fallback>
                <p:oleObj name="Equation" r:id="rId6" imgW="647640" imgH="177480" progId="Equation.DSMT4">
                  <p:embed/>
                  <p:pic>
                    <p:nvPicPr>
                      <p:cNvPr id="7" name="Object 6">
                        <a:extLst>
                          <a:ext uri="{FF2B5EF4-FFF2-40B4-BE49-F238E27FC236}">
                            <a16:creationId xmlns:a16="http://schemas.microsoft.com/office/drawing/2014/main" id="{E46E8F4E-853B-DA09-30B4-B994099795D4}"/>
                          </a:ext>
                        </a:extLst>
                      </p:cNvPr>
                      <p:cNvPicPr/>
                      <p:nvPr/>
                    </p:nvPicPr>
                    <p:blipFill>
                      <a:blip r:embed="rId7"/>
                      <a:stretch>
                        <a:fillRect/>
                      </a:stretch>
                    </p:blipFill>
                    <p:spPr>
                      <a:xfrm>
                        <a:off x="4935538" y="2546350"/>
                        <a:ext cx="2408237" cy="661988"/>
                      </a:xfrm>
                      <a:prstGeom prst="rect">
                        <a:avLst/>
                      </a:prstGeom>
                    </p:spPr>
                  </p:pic>
                </p:oleObj>
              </mc:Fallback>
            </mc:AlternateContent>
          </a:graphicData>
        </a:graphic>
      </p:graphicFrame>
      <p:sp>
        <p:nvSpPr>
          <p:cNvPr id="11" name="Callout: Bent Line 10">
            <a:extLst>
              <a:ext uri="{FF2B5EF4-FFF2-40B4-BE49-F238E27FC236}">
                <a16:creationId xmlns:a16="http://schemas.microsoft.com/office/drawing/2014/main" id="{3E93885A-815B-9249-6BC7-CC7613C7DA4A}"/>
              </a:ext>
            </a:extLst>
          </p:cNvPr>
          <p:cNvSpPr/>
          <p:nvPr/>
        </p:nvSpPr>
        <p:spPr>
          <a:xfrm>
            <a:off x="7610024" y="2071115"/>
            <a:ext cx="2743200" cy="612648"/>
          </a:xfrm>
          <a:prstGeom prst="borderCallout2">
            <a:avLst>
              <a:gd name="adj1" fmla="val 24141"/>
              <a:gd name="adj2" fmla="val -277"/>
              <a:gd name="adj3" fmla="val 24140"/>
              <a:gd name="adj4" fmla="val -7037"/>
              <a:gd name="adj5" fmla="val 114158"/>
              <a:gd name="adj6" fmla="val -1777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Vector Magnetic Potential (Wb/m) </a:t>
            </a:r>
          </a:p>
        </p:txBody>
      </p:sp>
      <p:graphicFrame>
        <p:nvGraphicFramePr>
          <p:cNvPr id="12" name="Object 11">
            <a:extLst>
              <a:ext uri="{FF2B5EF4-FFF2-40B4-BE49-F238E27FC236}">
                <a16:creationId xmlns:a16="http://schemas.microsoft.com/office/drawing/2014/main" id="{0B4A6674-2658-3340-3666-90F4A2CF22AD}"/>
              </a:ext>
            </a:extLst>
          </p:cNvPr>
          <p:cNvGraphicFramePr>
            <a:graphicFrameLocks noChangeAspect="1"/>
          </p:cNvGraphicFramePr>
          <p:nvPr>
            <p:extLst>
              <p:ext uri="{D42A27DB-BD31-4B8C-83A1-F6EECF244321}">
                <p14:modId xmlns:p14="http://schemas.microsoft.com/office/powerpoint/2010/main" val="2434907496"/>
              </p:ext>
            </p:extLst>
          </p:nvPr>
        </p:nvGraphicFramePr>
        <p:xfrm>
          <a:off x="4419600" y="4270375"/>
          <a:ext cx="2408237" cy="661988"/>
        </p:xfrm>
        <a:graphic>
          <a:graphicData uri="http://schemas.openxmlformats.org/presentationml/2006/ole">
            <mc:AlternateContent xmlns:mc="http://schemas.openxmlformats.org/markup-compatibility/2006">
              <mc:Choice xmlns:v="urn:schemas-microsoft-com:vml" Requires="v">
                <p:oleObj name="Equation" r:id="rId8" imgW="647640" imgH="177480" progId="Equation.DSMT4">
                  <p:embed/>
                </p:oleObj>
              </mc:Choice>
              <mc:Fallback>
                <p:oleObj name="Equation" r:id="rId8" imgW="647640" imgH="177480" progId="Equation.DSMT4">
                  <p:embed/>
                  <p:pic>
                    <p:nvPicPr>
                      <p:cNvPr id="10" name="Object 9">
                        <a:extLst>
                          <a:ext uri="{FF2B5EF4-FFF2-40B4-BE49-F238E27FC236}">
                            <a16:creationId xmlns:a16="http://schemas.microsoft.com/office/drawing/2014/main" id="{E8559044-4F7B-2E92-B49F-C5774E1F7B44}"/>
                          </a:ext>
                        </a:extLst>
                      </p:cNvPr>
                      <p:cNvPicPr/>
                      <p:nvPr/>
                    </p:nvPicPr>
                    <p:blipFill>
                      <a:blip r:embed="rId9"/>
                      <a:stretch>
                        <a:fillRect/>
                      </a:stretch>
                    </p:blipFill>
                    <p:spPr>
                      <a:xfrm>
                        <a:off x="4419600" y="4270375"/>
                        <a:ext cx="2408237" cy="661988"/>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9ABEE64E-7533-AE59-4CD1-C3908EFDEBE6}"/>
              </a:ext>
            </a:extLst>
          </p:cNvPr>
          <p:cNvGraphicFramePr>
            <a:graphicFrameLocks noChangeAspect="1"/>
          </p:cNvGraphicFramePr>
          <p:nvPr>
            <p:extLst>
              <p:ext uri="{D42A27DB-BD31-4B8C-83A1-F6EECF244321}">
                <p14:modId xmlns:p14="http://schemas.microsoft.com/office/powerpoint/2010/main" val="1728516873"/>
              </p:ext>
            </p:extLst>
          </p:nvPr>
        </p:nvGraphicFramePr>
        <p:xfrm>
          <a:off x="4584700" y="5032375"/>
          <a:ext cx="2078038" cy="661988"/>
        </p:xfrm>
        <a:graphic>
          <a:graphicData uri="http://schemas.openxmlformats.org/presentationml/2006/ole">
            <mc:AlternateContent xmlns:mc="http://schemas.openxmlformats.org/markup-compatibility/2006">
              <mc:Choice xmlns:v="urn:schemas-microsoft-com:vml" Requires="v">
                <p:oleObj name="Equation" r:id="rId10" imgW="558720" imgH="177480" progId="Equation.DSMT4">
                  <p:embed/>
                </p:oleObj>
              </mc:Choice>
              <mc:Fallback>
                <p:oleObj name="Equation" r:id="rId10" imgW="558720" imgH="177480" progId="Equation.DSMT4">
                  <p:embed/>
                  <p:pic>
                    <p:nvPicPr>
                      <p:cNvPr id="12" name="Object 11">
                        <a:extLst>
                          <a:ext uri="{FF2B5EF4-FFF2-40B4-BE49-F238E27FC236}">
                            <a16:creationId xmlns:a16="http://schemas.microsoft.com/office/drawing/2014/main" id="{0B4A6674-2658-3340-3666-90F4A2CF22AD}"/>
                          </a:ext>
                        </a:extLst>
                      </p:cNvPr>
                      <p:cNvPicPr/>
                      <p:nvPr/>
                    </p:nvPicPr>
                    <p:blipFill>
                      <a:blip r:embed="rId11"/>
                      <a:stretch>
                        <a:fillRect/>
                      </a:stretch>
                    </p:blipFill>
                    <p:spPr>
                      <a:xfrm>
                        <a:off x="4584700" y="5032375"/>
                        <a:ext cx="2078038" cy="661988"/>
                      </a:xfrm>
                      <a:prstGeom prst="rect">
                        <a:avLst/>
                      </a:prstGeom>
                    </p:spPr>
                  </p:pic>
                </p:oleObj>
              </mc:Fallback>
            </mc:AlternateContent>
          </a:graphicData>
        </a:graphic>
      </p:graphicFrame>
    </p:spTree>
    <p:extLst>
      <p:ext uri="{BB962C8B-B14F-4D97-AF65-F5344CB8AC3E}">
        <p14:creationId xmlns:p14="http://schemas.microsoft.com/office/powerpoint/2010/main" val="1095650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F50FB-4B91-071E-E170-0C03FE32DD69}"/>
              </a:ext>
            </a:extLst>
          </p:cNvPr>
          <p:cNvSpPr>
            <a:spLocks noGrp="1"/>
          </p:cNvSpPr>
          <p:nvPr>
            <p:ph type="title"/>
          </p:nvPr>
        </p:nvSpPr>
        <p:spPr/>
        <p:txBody>
          <a:bodyPr/>
          <a:lstStyle/>
          <a:p>
            <a:r>
              <a:rPr lang="en-US" dirty="0"/>
              <a:t>Vector Laplacian of a Vector</a:t>
            </a:r>
          </a:p>
        </p:txBody>
      </p:sp>
      <p:sp>
        <p:nvSpPr>
          <p:cNvPr id="4" name="Date Placeholder 3">
            <a:extLst>
              <a:ext uri="{FF2B5EF4-FFF2-40B4-BE49-F238E27FC236}">
                <a16:creationId xmlns:a16="http://schemas.microsoft.com/office/drawing/2014/main" id="{C9CD16C2-B98F-F90F-4625-7E7C789E6F4D}"/>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31CC49F9-EA72-25F0-D23C-806DDBD28582}"/>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96830A0E-4005-56D5-359A-9C35CB1E16D2}"/>
              </a:ext>
            </a:extLst>
          </p:cNvPr>
          <p:cNvSpPr>
            <a:spLocks noGrp="1"/>
          </p:cNvSpPr>
          <p:nvPr>
            <p:ph type="sldNum" sz="quarter" idx="12"/>
          </p:nvPr>
        </p:nvSpPr>
        <p:spPr/>
        <p:txBody>
          <a:bodyPr/>
          <a:lstStyle/>
          <a:p>
            <a:fld id="{2AEF1071-237C-4F39-BC68-901E48FF9960}" type="slidenum">
              <a:rPr lang="en-US" smtClean="0"/>
              <a:t>19</a:t>
            </a:fld>
            <a:endParaRPr lang="en-US"/>
          </a:p>
        </p:txBody>
      </p:sp>
      <p:graphicFrame>
        <p:nvGraphicFramePr>
          <p:cNvPr id="7" name="Object 6">
            <a:extLst>
              <a:ext uri="{FF2B5EF4-FFF2-40B4-BE49-F238E27FC236}">
                <a16:creationId xmlns:a16="http://schemas.microsoft.com/office/drawing/2014/main" id="{0025BEC7-5F83-815E-E249-ADE03456E2E1}"/>
              </a:ext>
            </a:extLst>
          </p:cNvPr>
          <p:cNvGraphicFramePr>
            <a:graphicFrameLocks noChangeAspect="1"/>
          </p:cNvGraphicFramePr>
          <p:nvPr>
            <p:extLst>
              <p:ext uri="{D42A27DB-BD31-4B8C-83A1-F6EECF244321}">
                <p14:modId xmlns:p14="http://schemas.microsoft.com/office/powerpoint/2010/main" val="1812213645"/>
              </p:ext>
            </p:extLst>
          </p:nvPr>
        </p:nvGraphicFramePr>
        <p:xfrm>
          <a:off x="1019493" y="2513806"/>
          <a:ext cx="10752138" cy="2403475"/>
        </p:xfrm>
        <a:graphic>
          <a:graphicData uri="http://schemas.openxmlformats.org/presentationml/2006/ole">
            <mc:AlternateContent xmlns:mc="http://schemas.openxmlformats.org/markup-compatibility/2006">
              <mc:Choice xmlns:v="urn:schemas-microsoft-com:vml" Requires="v">
                <p:oleObj name="Equation" r:id="rId2" imgW="4431960" imgH="990360" progId="Equation.DSMT4">
                  <p:embed/>
                </p:oleObj>
              </mc:Choice>
              <mc:Fallback>
                <p:oleObj name="Equation" r:id="rId2" imgW="4431960" imgH="990360" progId="Equation.DSMT4">
                  <p:embed/>
                  <p:pic>
                    <p:nvPicPr>
                      <p:cNvPr id="0" name=""/>
                      <p:cNvPicPr/>
                      <p:nvPr/>
                    </p:nvPicPr>
                    <p:blipFill>
                      <a:blip r:embed="rId3"/>
                      <a:stretch>
                        <a:fillRect/>
                      </a:stretch>
                    </p:blipFill>
                    <p:spPr>
                      <a:xfrm>
                        <a:off x="1019493" y="2513806"/>
                        <a:ext cx="10752138" cy="240347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81279303-79BA-4745-74DF-F43E4075580A}"/>
              </a:ext>
            </a:extLst>
          </p:cNvPr>
          <p:cNvGraphicFramePr>
            <a:graphicFrameLocks noChangeAspect="1"/>
          </p:cNvGraphicFramePr>
          <p:nvPr>
            <p:extLst>
              <p:ext uri="{D42A27DB-BD31-4B8C-83A1-F6EECF244321}">
                <p14:modId xmlns:p14="http://schemas.microsoft.com/office/powerpoint/2010/main" val="8458601"/>
              </p:ext>
            </p:extLst>
          </p:nvPr>
        </p:nvGraphicFramePr>
        <p:xfrm>
          <a:off x="1019493" y="1690688"/>
          <a:ext cx="6500813" cy="615950"/>
        </p:xfrm>
        <a:graphic>
          <a:graphicData uri="http://schemas.openxmlformats.org/presentationml/2006/ole">
            <mc:AlternateContent xmlns:mc="http://schemas.openxmlformats.org/markup-compatibility/2006">
              <mc:Choice xmlns:v="urn:schemas-microsoft-com:vml" Requires="v">
                <p:oleObj name="Equation" r:id="rId4" imgW="2679480" imgH="253800" progId="Equation.DSMT4">
                  <p:embed/>
                </p:oleObj>
              </mc:Choice>
              <mc:Fallback>
                <p:oleObj name="Equation" r:id="rId4" imgW="2679480" imgH="253800" progId="Equation.DSMT4">
                  <p:embed/>
                  <p:pic>
                    <p:nvPicPr>
                      <p:cNvPr id="7" name="Object 6">
                        <a:extLst>
                          <a:ext uri="{FF2B5EF4-FFF2-40B4-BE49-F238E27FC236}">
                            <a16:creationId xmlns:a16="http://schemas.microsoft.com/office/drawing/2014/main" id="{0025BEC7-5F83-815E-E249-ADE03456E2E1}"/>
                          </a:ext>
                        </a:extLst>
                      </p:cNvPr>
                      <p:cNvPicPr/>
                      <p:nvPr/>
                    </p:nvPicPr>
                    <p:blipFill>
                      <a:blip r:embed="rId5"/>
                      <a:stretch>
                        <a:fillRect/>
                      </a:stretch>
                    </p:blipFill>
                    <p:spPr>
                      <a:xfrm>
                        <a:off x="1019493" y="1690688"/>
                        <a:ext cx="6500813" cy="61595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C670BD4B-35AA-F74D-9F06-10ECB5DE21FA}"/>
              </a:ext>
            </a:extLst>
          </p:cNvPr>
          <p:cNvGraphicFramePr>
            <a:graphicFrameLocks noChangeAspect="1"/>
          </p:cNvGraphicFramePr>
          <p:nvPr>
            <p:extLst>
              <p:ext uri="{D42A27DB-BD31-4B8C-83A1-F6EECF244321}">
                <p14:modId xmlns:p14="http://schemas.microsoft.com/office/powerpoint/2010/main" val="3504512609"/>
              </p:ext>
            </p:extLst>
          </p:nvPr>
        </p:nvGraphicFramePr>
        <p:xfrm>
          <a:off x="1019493" y="5214154"/>
          <a:ext cx="10738641" cy="845322"/>
        </p:xfrm>
        <a:graphic>
          <a:graphicData uri="http://schemas.openxmlformats.org/presentationml/2006/ole">
            <mc:AlternateContent xmlns:mc="http://schemas.openxmlformats.org/markup-compatibility/2006">
              <mc:Choice xmlns:v="urn:schemas-microsoft-com:vml" Requires="v">
                <p:oleObj name="Equation" r:id="rId6" imgW="3225600" imgH="253800" progId="Equation.DSMT4">
                  <p:embed/>
                </p:oleObj>
              </mc:Choice>
              <mc:Fallback>
                <p:oleObj name="Equation" r:id="rId6" imgW="3225600" imgH="253800" progId="Equation.DSMT4">
                  <p:embed/>
                  <p:pic>
                    <p:nvPicPr>
                      <p:cNvPr id="7" name="Object 6">
                        <a:extLst>
                          <a:ext uri="{FF2B5EF4-FFF2-40B4-BE49-F238E27FC236}">
                            <a16:creationId xmlns:a16="http://schemas.microsoft.com/office/drawing/2014/main" id="{0025BEC7-5F83-815E-E249-ADE03456E2E1}"/>
                          </a:ext>
                        </a:extLst>
                      </p:cNvPr>
                      <p:cNvPicPr/>
                      <p:nvPr/>
                    </p:nvPicPr>
                    <p:blipFill>
                      <a:blip r:embed="rId7"/>
                      <a:stretch>
                        <a:fillRect/>
                      </a:stretch>
                    </p:blipFill>
                    <p:spPr>
                      <a:xfrm>
                        <a:off x="1019493" y="5214154"/>
                        <a:ext cx="10738641" cy="845322"/>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4014195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Magnetostatics</a:t>
            </a:r>
          </a:p>
        </p:txBody>
      </p:sp>
      <p:sp>
        <p:nvSpPr>
          <p:cNvPr id="3" name="Text Placeholder 2"/>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r>
              <a:rPr lang="en-US"/>
              <a:t>Electromagnetics</a:t>
            </a:r>
          </a:p>
        </p:txBody>
      </p:sp>
      <p:sp>
        <p:nvSpPr>
          <p:cNvPr id="5" name="Footer Placeholder 4"/>
          <p:cNvSpPr>
            <a:spLocks noGrp="1"/>
          </p:cNvSpPr>
          <p:nvPr>
            <p:ph type="ftr" sz="quarter" idx="11"/>
          </p:nvPr>
        </p:nvSpPr>
        <p:spPr/>
        <p:txBody>
          <a:bodyPr/>
          <a:lstStyle/>
          <a:p>
            <a:r>
              <a:rPr lang="en-US"/>
              <a:t>Farhad Mazlumi, Civil Aviation Technology College, Tehran</a:t>
            </a:r>
          </a:p>
        </p:txBody>
      </p:sp>
      <p:sp>
        <p:nvSpPr>
          <p:cNvPr id="6" name="Slide Number Placeholder 5"/>
          <p:cNvSpPr>
            <a:spLocks noGrp="1"/>
          </p:cNvSpPr>
          <p:nvPr>
            <p:ph type="sldNum" sz="quarter" idx="12"/>
          </p:nvPr>
        </p:nvSpPr>
        <p:spPr/>
        <p:txBody>
          <a:bodyPr/>
          <a:lstStyle/>
          <a:p>
            <a:fld id="{2AEF1071-237C-4F39-BC68-901E48FF9960}" type="slidenum">
              <a:rPr lang="en-US" smtClean="0"/>
              <a:t>2</a:t>
            </a:fld>
            <a:endParaRPr lang="en-US"/>
          </a:p>
        </p:txBody>
      </p:sp>
    </p:spTree>
    <p:extLst>
      <p:ext uri="{BB962C8B-B14F-4D97-AF65-F5344CB8AC3E}">
        <p14:creationId xmlns:p14="http://schemas.microsoft.com/office/powerpoint/2010/main" val="1823723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C3FCA-E225-0000-0EF8-B41BEA39AD95}"/>
              </a:ext>
            </a:extLst>
          </p:cNvPr>
          <p:cNvSpPr>
            <a:spLocks noGrp="1"/>
          </p:cNvSpPr>
          <p:nvPr>
            <p:ph type="title"/>
          </p:nvPr>
        </p:nvSpPr>
        <p:spPr/>
        <p:txBody>
          <a:bodyPr/>
          <a:lstStyle/>
          <a:p>
            <a:r>
              <a:rPr lang="en-US" dirty="0"/>
              <a:t>Vector Laplacian of a Vector (cont.)</a:t>
            </a:r>
          </a:p>
        </p:txBody>
      </p:sp>
      <p:sp>
        <p:nvSpPr>
          <p:cNvPr id="3" name="Content Placeholder 2">
            <a:extLst>
              <a:ext uri="{FF2B5EF4-FFF2-40B4-BE49-F238E27FC236}">
                <a16:creationId xmlns:a16="http://schemas.microsoft.com/office/drawing/2014/main" id="{AC42640C-4014-A9F2-8E90-43CB56EE93D3}"/>
              </a:ext>
            </a:extLst>
          </p:cNvPr>
          <p:cNvSpPr>
            <a:spLocks noGrp="1"/>
          </p:cNvSpPr>
          <p:nvPr>
            <p:ph idx="1"/>
          </p:nvPr>
        </p:nvSpPr>
        <p:spPr>
          <a:xfrm>
            <a:off x="838200" y="1825624"/>
            <a:ext cx="10515600" cy="4530725"/>
          </a:xfrm>
        </p:spPr>
        <p:txBody>
          <a:bodyPr>
            <a:normAutofit/>
          </a:bodyPr>
          <a:lstStyle/>
          <a:p>
            <a:r>
              <a:rPr lang="en-US" dirty="0"/>
              <a:t>The </a:t>
            </a:r>
            <a:r>
              <a:rPr lang="en-US" i="1" dirty="0"/>
              <a:t>vector Laplacian</a:t>
            </a:r>
            <a:r>
              <a:rPr lang="en-US" dirty="0"/>
              <a:t> of a vector field </a:t>
            </a:r>
            <a:r>
              <a:rPr lang="en-US" b="1" dirty="0"/>
              <a:t>F</a:t>
            </a:r>
            <a:r>
              <a:rPr lang="en-US" dirty="0"/>
              <a:t> is defined as:</a:t>
            </a:r>
          </a:p>
          <a:p>
            <a:endParaRPr lang="en-US" dirty="0"/>
          </a:p>
          <a:p>
            <a:r>
              <a:rPr lang="en-US" dirty="0"/>
              <a:t>This identity is not a new operator but a convenient rewriting of the gradient, divergence, and curl operations. It reduces to the familiar scalar Laplacian applied component-wise only in Cartesian coordinates:</a:t>
            </a:r>
          </a:p>
          <a:p>
            <a:endParaRPr lang="en-US" dirty="0"/>
          </a:p>
          <a:p>
            <a:r>
              <a:rPr lang="en-US" dirty="0"/>
              <a:t>In cylindrical or spherical coordinates, the unit vectors themselves depend on position, so the component-wise form is </a:t>
            </a:r>
            <a:r>
              <a:rPr lang="en-US" i="1" dirty="0"/>
              <a:t>not valid</a:t>
            </a:r>
            <a:r>
              <a:rPr lang="en-US" dirty="0"/>
              <a:t>. The general definition above must be used.</a:t>
            </a:r>
          </a:p>
        </p:txBody>
      </p:sp>
      <p:sp>
        <p:nvSpPr>
          <p:cNvPr id="4" name="Date Placeholder 3">
            <a:extLst>
              <a:ext uri="{FF2B5EF4-FFF2-40B4-BE49-F238E27FC236}">
                <a16:creationId xmlns:a16="http://schemas.microsoft.com/office/drawing/2014/main" id="{07E7F936-7722-CEB7-BE70-B864E8B9EC16}"/>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A500FF3E-E5FA-132D-77B3-DCAB82CD55CF}"/>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3A03875F-6555-A120-C126-4CF81B280B42}"/>
              </a:ext>
            </a:extLst>
          </p:cNvPr>
          <p:cNvSpPr>
            <a:spLocks noGrp="1"/>
          </p:cNvSpPr>
          <p:nvPr>
            <p:ph type="sldNum" sz="quarter" idx="12"/>
          </p:nvPr>
        </p:nvSpPr>
        <p:spPr/>
        <p:txBody>
          <a:bodyPr/>
          <a:lstStyle/>
          <a:p>
            <a:fld id="{2AEF1071-237C-4F39-BC68-901E48FF9960}" type="slidenum">
              <a:rPr lang="en-US" smtClean="0"/>
              <a:t>20</a:t>
            </a:fld>
            <a:endParaRPr lang="en-US"/>
          </a:p>
        </p:txBody>
      </p:sp>
      <p:graphicFrame>
        <p:nvGraphicFramePr>
          <p:cNvPr id="7" name="Object 6">
            <a:extLst>
              <a:ext uri="{FF2B5EF4-FFF2-40B4-BE49-F238E27FC236}">
                <a16:creationId xmlns:a16="http://schemas.microsoft.com/office/drawing/2014/main" id="{0F3D6E1D-C990-9625-A190-BB6EE95E9117}"/>
              </a:ext>
            </a:extLst>
          </p:cNvPr>
          <p:cNvGraphicFramePr>
            <a:graphicFrameLocks noChangeAspect="1"/>
          </p:cNvGraphicFramePr>
          <p:nvPr>
            <p:extLst>
              <p:ext uri="{D42A27DB-BD31-4B8C-83A1-F6EECF244321}">
                <p14:modId xmlns:p14="http://schemas.microsoft.com/office/powerpoint/2010/main" val="1205358600"/>
              </p:ext>
            </p:extLst>
          </p:nvPr>
        </p:nvGraphicFramePr>
        <p:xfrm>
          <a:off x="4016550" y="2304731"/>
          <a:ext cx="4158900" cy="634500"/>
        </p:xfrm>
        <a:graphic>
          <a:graphicData uri="http://schemas.openxmlformats.org/presentationml/2006/ole">
            <mc:AlternateContent xmlns:mc="http://schemas.openxmlformats.org/markup-compatibility/2006">
              <mc:Choice xmlns:v="urn:schemas-microsoft-com:vml" Requires="v">
                <p:oleObj name="Equation" r:id="rId2" imgW="1663560" imgH="253800" progId="Equation.DSMT4">
                  <p:embed/>
                </p:oleObj>
              </mc:Choice>
              <mc:Fallback>
                <p:oleObj name="Equation" r:id="rId2" imgW="1663560" imgH="253800" progId="Equation.DSMT4">
                  <p:embed/>
                  <p:pic>
                    <p:nvPicPr>
                      <p:cNvPr id="0" name=""/>
                      <p:cNvPicPr/>
                      <p:nvPr/>
                    </p:nvPicPr>
                    <p:blipFill>
                      <a:blip r:embed="rId3"/>
                      <a:stretch>
                        <a:fillRect/>
                      </a:stretch>
                    </p:blipFill>
                    <p:spPr>
                      <a:xfrm>
                        <a:off x="4016550" y="2304731"/>
                        <a:ext cx="4158900" cy="6345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B24E5D3B-58E6-0B15-877E-FF177C4EA03E}"/>
              </a:ext>
            </a:extLst>
          </p:cNvPr>
          <p:cNvGraphicFramePr>
            <a:graphicFrameLocks noChangeAspect="1"/>
          </p:cNvGraphicFramePr>
          <p:nvPr>
            <p:extLst>
              <p:ext uri="{D42A27DB-BD31-4B8C-83A1-F6EECF244321}">
                <p14:modId xmlns:p14="http://schemas.microsoft.com/office/powerpoint/2010/main" val="1580000765"/>
              </p:ext>
            </p:extLst>
          </p:nvPr>
        </p:nvGraphicFramePr>
        <p:xfrm>
          <a:off x="3746550" y="4346290"/>
          <a:ext cx="4698900" cy="603000"/>
        </p:xfrm>
        <a:graphic>
          <a:graphicData uri="http://schemas.openxmlformats.org/presentationml/2006/ole">
            <mc:AlternateContent xmlns:mc="http://schemas.openxmlformats.org/markup-compatibility/2006">
              <mc:Choice xmlns:v="urn:schemas-microsoft-com:vml" Requires="v">
                <p:oleObj name="Equation" r:id="rId4" imgW="1879560" imgH="241200" progId="Equation.DSMT4">
                  <p:embed/>
                </p:oleObj>
              </mc:Choice>
              <mc:Fallback>
                <p:oleObj name="Equation" r:id="rId4" imgW="1879560" imgH="241200" progId="Equation.DSMT4">
                  <p:embed/>
                  <p:pic>
                    <p:nvPicPr>
                      <p:cNvPr id="0" name=""/>
                      <p:cNvPicPr/>
                      <p:nvPr/>
                    </p:nvPicPr>
                    <p:blipFill>
                      <a:blip r:embed="rId5"/>
                      <a:stretch>
                        <a:fillRect/>
                      </a:stretch>
                    </p:blipFill>
                    <p:spPr>
                      <a:xfrm>
                        <a:off x="3746550" y="4346290"/>
                        <a:ext cx="4698900" cy="603000"/>
                      </a:xfrm>
                      <a:prstGeom prst="rect">
                        <a:avLst/>
                      </a:prstGeom>
                    </p:spPr>
                  </p:pic>
                </p:oleObj>
              </mc:Fallback>
            </mc:AlternateContent>
          </a:graphicData>
        </a:graphic>
      </p:graphicFrame>
    </p:spTree>
    <p:extLst>
      <p:ext uri="{BB962C8B-B14F-4D97-AF65-F5344CB8AC3E}">
        <p14:creationId xmlns:p14="http://schemas.microsoft.com/office/powerpoint/2010/main" val="3607184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C19A-C134-CFD3-C25D-A64A2CFD039A}"/>
              </a:ext>
            </a:extLst>
          </p:cNvPr>
          <p:cNvSpPr>
            <a:spLocks noGrp="1"/>
          </p:cNvSpPr>
          <p:nvPr>
            <p:ph type="title"/>
          </p:nvPr>
        </p:nvSpPr>
        <p:spPr/>
        <p:txBody>
          <a:bodyPr/>
          <a:lstStyle/>
          <a:p>
            <a:r>
              <a:rPr lang="en-US" dirty="0"/>
              <a:t>Laplacian Operator: Scalar vs. Vector Fields</a:t>
            </a:r>
          </a:p>
        </p:txBody>
      </p:sp>
      <p:sp>
        <p:nvSpPr>
          <p:cNvPr id="3" name="Content Placeholder 2">
            <a:extLst>
              <a:ext uri="{FF2B5EF4-FFF2-40B4-BE49-F238E27FC236}">
                <a16:creationId xmlns:a16="http://schemas.microsoft.com/office/drawing/2014/main" id="{9A7AAF0F-6CDE-E380-87B7-D06F9E9D2B91}"/>
              </a:ext>
            </a:extLst>
          </p:cNvPr>
          <p:cNvSpPr>
            <a:spLocks noGrp="1"/>
          </p:cNvSpPr>
          <p:nvPr>
            <p:ph idx="1"/>
          </p:nvPr>
        </p:nvSpPr>
        <p:spPr>
          <a:xfrm>
            <a:off x="838200" y="1786889"/>
            <a:ext cx="4780280" cy="2673351"/>
          </a:xfrm>
        </p:spPr>
        <p:txBody>
          <a:bodyPr/>
          <a:lstStyle/>
          <a:p>
            <a:r>
              <a:rPr lang="en-US" dirty="0"/>
              <a:t>Laplacian of a scalar field </a:t>
            </a:r>
            <a:r>
              <a:rPr lang="en-US" i="1" dirty="0"/>
              <a:t>f</a:t>
            </a:r>
          </a:p>
          <a:p>
            <a:endParaRPr lang="en-US" i="1" dirty="0"/>
          </a:p>
          <a:p>
            <a:endParaRPr lang="en-US" i="1" dirty="0"/>
          </a:p>
          <a:p>
            <a:endParaRPr lang="en-US" i="1" dirty="0"/>
          </a:p>
          <a:p>
            <a:r>
              <a:rPr lang="en-US" dirty="0"/>
              <a:t>Laplacian of a vector field </a:t>
            </a:r>
            <a:r>
              <a:rPr lang="en-US" b="1" dirty="0"/>
              <a:t>F</a:t>
            </a:r>
          </a:p>
        </p:txBody>
      </p:sp>
      <p:sp>
        <p:nvSpPr>
          <p:cNvPr id="4" name="Date Placeholder 3">
            <a:extLst>
              <a:ext uri="{FF2B5EF4-FFF2-40B4-BE49-F238E27FC236}">
                <a16:creationId xmlns:a16="http://schemas.microsoft.com/office/drawing/2014/main" id="{61304B2A-D19C-348B-154A-ED23D5400FC0}"/>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5CB082E4-45CE-6FAA-7130-398E54B0C58A}"/>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079E5152-DA90-5E45-CB00-38CF0D79D623}"/>
              </a:ext>
            </a:extLst>
          </p:cNvPr>
          <p:cNvSpPr>
            <a:spLocks noGrp="1"/>
          </p:cNvSpPr>
          <p:nvPr>
            <p:ph type="sldNum" sz="quarter" idx="12"/>
          </p:nvPr>
        </p:nvSpPr>
        <p:spPr/>
        <p:txBody>
          <a:bodyPr/>
          <a:lstStyle/>
          <a:p>
            <a:fld id="{2AEF1071-237C-4F39-BC68-901E48FF9960}" type="slidenum">
              <a:rPr lang="en-US" smtClean="0"/>
              <a:t>21</a:t>
            </a:fld>
            <a:endParaRPr lang="en-US"/>
          </a:p>
        </p:txBody>
      </p:sp>
      <p:graphicFrame>
        <p:nvGraphicFramePr>
          <p:cNvPr id="7" name="Object 6">
            <a:extLst>
              <a:ext uri="{FF2B5EF4-FFF2-40B4-BE49-F238E27FC236}">
                <a16:creationId xmlns:a16="http://schemas.microsoft.com/office/drawing/2014/main" id="{4CBFF605-F3DB-840D-D1D9-3E83F078776A}"/>
              </a:ext>
            </a:extLst>
          </p:cNvPr>
          <p:cNvGraphicFramePr>
            <a:graphicFrameLocks noChangeAspect="1"/>
          </p:cNvGraphicFramePr>
          <p:nvPr>
            <p:extLst>
              <p:ext uri="{D42A27DB-BD31-4B8C-83A1-F6EECF244321}">
                <p14:modId xmlns:p14="http://schemas.microsoft.com/office/powerpoint/2010/main" val="2142427523"/>
              </p:ext>
            </p:extLst>
          </p:nvPr>
        </p:nvGraphicFramePr>
        <p:xfrm>
          <a:off x="1800040" y="2672424"/>
          <a:ext cx="2856600" cy="761400"/>
        </p:xfrm>
        <a:graphic>
          <a:graphicData uri="http://schemas.openxmlformats.org/presentationml/2006/ole">
            <mc:AlternateContent xmlns:mc="http://schemas.openxmlformats.org/markup-compatibility/2006">
              <mc:Choice xmlns:v="urn:schemas-microsoft-com:vml" Requires="v">
                <p:oleObj name="Equation" r:id="rId2" imgW="952200" imgH="253800" progId="Equation.DSMT4">
                  <p:embed/>
                </p:oleObj>
              </mc:Choice>
              <mc:Fallback>
                <p:oleObj name="Equation" r:id="rId2" imgW="952200" imgH="253800" progId="Equation.DSMT4">
                  <p:embed/>
                  <p:pic>
                    <p:nvPicPr>
                      <p:cNvPr id="0" name=""/>
                      <p:cNvPicPr/>
                      <p:nvPr/>
                    </p:nvPicPr>
                    <p:blipFill>
                      <a:blip r:embed="rId3"/>
                      <a:stretch>
                        <a:fillRect/>
                      </a:stretch>
                    </p:blipFill>
                    <p:spPr>
                      <a:xfrm>
                        <a:off x="1800040" y="2672424"/>
                        <a:ext cx="2856600" cy="761400"/>
                      </a:xfrm>
                      <a:prstGeom prst="rect">
                        <a:avLst/>
                      </a:prstGeom>
                      <a:ln>
                        <a:solidFill>
                          <a:schemeClr val="tx1"/>
                        </a:solidFill>
                      </a:ln>
                    </p:spPr>
                  </p:pic>
                </p:oleObj>
              </mc:Fallback>
            </mc:AlternateContent>
          </a:graphicData>
        </a:graphic>
      </p:graphicFrame>
      <p:graphicFrame>
        <p:nvGraphicFramePr>
          <p:cNvPr id="9" name="Object 8">
            <a:extLst>
              <a:ext uri="{FF2B5EF4-FFF2-40B4-BE49-F238E27FC236}">
                <a16:creationId xmlns:a16="http://schemas.microsoft.com/office/drawing/2014/main" id="{7CE59FCB-FB3D-25FB-B2D9-DD66FDAA3295}"/>
              </a:ext>
            </a:extLst>
          </p:cNvPr>
          <p:cNvGraphicFramePr>
            <a:graphicFrameLocks noChangeAspect="1"/>
          </p:cNvGraphicFramePr>
          <p:nvPr>
            <p:extLst>
              <p:ext uri="{D42A27DB-BD31-4B8C-83A1-F6EECF244321}">
                <p14:modId xmlns:p14="http://schemas.microsoft.com/office/powerpoint/2010/main" val="1511981646"/>
              </p:ext>
            </p:extLst>
          </p:nvPr>
        </p:nvGraphicFramePr>
        <p:xfrm>
          <a:off x="838200" y="4756716"/>
          <a:ext cx="4990680" cy="761400"/>
        </p:xfrm>
        <a:graphic>
          <a:graphicData uri="http://schemas.openxmlformats.org/presentationml/2006/ole">
            <mc:AlternateContent xmlns:mc="http://schemas.openxmlformats.org/markup-compatibility/2006">
              <mc:Choice xmlns:v="urn:schemas-microsoft-com:vml" Requires="v">
                <p:oleObj name="Equation" r:id="rId4" imgW="1663560" imgH="253800" progId="Equation.DSMT4">
                  <p:embed/>
                </p:oleObj>
              </mc:Choice>
              <mc:Fallback>
                <p:oleObj name="Equation" r:id="rId4" imgW="1663560" imgH="253800" progId="Equation.DSMT4">
                  <p:embed/>
                  <p:pic>
                    <p:nvPicPr>
                      <p:cNvPr id="7" name="Object 6">
                        <a:extLst>
                          <a:ext uri="{FF2B5EF4-FFF2-40B4-BE49-F238E27FC236}">
                            <a16:creationId xmlns:a16="http://schemas.microsoft.com/office/drawing/2014/main" id="{0F3D6E1D-C990-9625-A190-BB6EE95E9117}"/>
                          </a:ext>
                        </a:extLst>
                      </p:cNvPr>
                      <p:cNvPicPr/>
                      <p:nvPr/>
                    </p:nvPicPr>
                    <p:blipFill>
                      <a:blip r:embed="rId5"/>
                      <a:stretch>
                        <a:fillRect/>
                      </a:stretch>
                    </p:blipFill>
                    <p:spPr>
                      <a:xfrm>
                        <a:off x="838200" y="4756716"/>
                        <a:ext cx="4990680" cy="761400"/>
                      </a:xfrm>
                      <a:prstGeom prst="rect">
                        <a:avLst/>
                      </a:prstGeom>
                      <a:ln>
                        <a:solidFill>
                          <a:schemeClr val="tx1"/>
                        </a:solidFill>
                      </a:ln>
                    </p:spPr>
                  </p:pic>
                </p:oleObj>
              </mc:Fallback>
            </mc:AlternateContent>
          </a:graphicData>
        </a:graphic>
      </p:graphicFrame>
      <p:graphicFrame>
        <p:nvGraphicFramePr>
          <p:cNvPr id="10" name="Object 9">
            <a:extLst>
              <a:ext uri="{FF2B5EF4-FFF2-40B4-BE49-F238E27FC236}">
                <a16:creationId xmlns:a16="http://schemas.microsoft.com/office/drawing/2014/main" id="{704FF3EE-EACE-DFB9-D87C-A1832817E7EE}"/>
              </a:ext>
            </a:extLst>
          </p:cNvPr>
          <p:cNvGraphicFramePr>
            <a:graphicFrameLocks noChangeAspect="1"/>
          </p:cNvGraphicFramePr>
          <p:nvPr>
            <p:extLst>
              <p:ext uri="{D42A27DB-BD31-4B8C-83A1-F6EECF244321}">
                <p14:modId xmlns:p14="http://schemas.microsoft.com/office/powerpoint/2010/main" val="403010245"/>
              </p:ext>
            </p:extLst>
          </p:nvPr>
        </p:nvGraphicFramePr>
        <p:xfrm>
          <a:off x="6580320" y="2386764"/>
          <a:ext cx="4609440" cy="1332720"/>
        </p:xfrm>
        <a:graphic>
          <a:graphicData uri="http://schemas.openxmlformats.org/presentationml/2006/ole">
            <mc:AlternateContent xmlns:mc="http://schemas.openxmlformats.org/markup-compatibility/2006">
              <mc:Choice xmlns:v="urn:schemas-microsoft-com:vml" Requires="v">
                <p:oleObj name="Equation" r:id="rId6" imgW="1536480" imgH="444240" progId="Equation.DSMT4">
                  <p:embed/>
                </p:oleObj>
              </mc:Choice>
              <mc:Fallback>
                <p:oleObj name="Equation" r:id="rId6" imgW="1536480" imgH="444240" progId="Equation.DSMT4">
                  <p:embed/>
                  <p:pic>
                    <p:nvPicPr>
                      <p:cNvPr id="0" name=""/>
                      <p:cNvPicPr/>
                      <p:nvPr/>
                    </p:nvPicPr>
                    <p:blipFill>
                      <a:blip r:embed="rId7"/>
                      <a:stretch>
                        <a:fillRect/>
                      </a:stretch>
                    </p:blipFill>
                    <p:spPr>
                      <a:xfrm>
                        <a:off x="6580320" y="2386764"/>
                        <a:ext cx="4609440" cy="133272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CCFF553D-84DF-A7A4-9E4A-EE63DAFACE12}"/>
              </a:ext>
            </a:extLst>
          </p:cNvPr>
          <p:cNvGraphicFramePr>
            <a:graphicFrameLocks noChangeAspect="1"/>
          </p:cNvGraphicFramePr>
          <p:nvPr>
            <p:extLst>
              <p:ext uri="{D42A27DB-BD31-4B8C-83A1-F6EECF244321}">
                <p14:modId xmlns:p14="http://schemas.microsoft.com/office/powerpoint/2010/main" val="3000895648"/>
              </p:ext>
            </p:extLst>
          </p:nvPr>
        </p:nvGraphicFramePr>
        <p:xfrm>
          <a:off x="6363122" y="4775616"/>
          <a:ext cx="5638680" cy="723600"/>
        </p:xfrm>
        <a:graphic>
          <a:graphicData uri="http://schemas.openxmlformats.org/presentationml/2006/ole">
            <mc:AlternateContent xmlns:mc="http://schemas.openxmlformats.org/markup-compatibility/2006">
              <mc:Choice xmlns:v="urn:schemas-microsoft-com:vml" Requires="v">
                <p:oleObj name="Equation" r:id="rId8" imgW="1879560" imgH="241200" progId="Equation.DSMT4">
                  <p:embed/>
                </p:oleObj>
              </mc:Choice>
              <mc:Fallback>
                <p:oleObj name="Equation" r:id="rId8" imgW="1879560" imgH="241200" progId="Equation.DSMT4">
                  <p:embed/>
                  <p:pic>
                    <p:nvPicPr>
                      <p:cNvPr id="8" name="Object 7">
                        <a:extLst>
                          <a:ext uri="{FF2B5EF4-FFF2-40B4-BE49-F238E27FC236}">
                            <a16:creationId xmlns:a16="http://schemas.microsoft.com/office/drawing/2014/main" id="{B24E5D3B-58E6-0B15-877E-FF177C4EA03E}"/>
                          </a:ext>
                        </a:extLst>
                      </p:cNvPr>
                      <p:cNvPicPr/>
                      <p:nvPr/>
                    </p:nvPicPr>
                    <p:blipFill>
                      <a:blip r:embed="rId9"/>
                      <a:stretch>
                        <a:fillRect/>
                      </a:stretch>
                    </p:blipFill>
                    <p:spPr>
                      <a:xfrm>
                        <a:off x="6363122" y="4775616"/>
                        <a:ext cx="5638680" cy="723600"/>
                      </a:xfrm>
                      <a:prstGeom prst="rect">
                        <a:avLst/>
                      </a:prstGeom>
                    </p:spPr>
                  </p:pic>
                </p:oleObj>
              </mc:Fallback>
            </mc:AlternateContent>
          </a:graphicData>
        </a:graphic>
      </p:graphicFrame>
    </p:spTree>
    <p:extLst>
      <p:ext uri="{BB962C8B-B14F-4D97-AF65-F5344CB8AC3E}">
        <p14:creationId xmlns:p14="http://schemas.microsoft.com/office/powerpoint/2010/main" val="381435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AE9CB-34DC-3621-F2F3-75F6094466E6}"/>
              </a:ext>
            </a:extLst>
          </p:cNvPr>
          <p:cNvSpPr>
            <a:spLocks noGrp="1"/>
          </p:cNvSpPr>
          <p:nvPr>
            <p:ph type="title"/>
          </p:nvPr>
        </p:nvSpPr>
        <p:spPr/>
        <p:txBody>
          <a:bodyPr/>
          <a:lstStyle/>
          <a:p>
            <a:r>
              <a:rPr lang="en-US" dirty="0"/>
              <a:t>Vector Poisson’s Equation</a:t>
            </a:r>
          </a:p>
        </p:txBody>
      </p:sp>
      <p:sp>
        <p:nvSpPr>
          <p:cNvPr id="4" name="Date Placeholder 3">
            <a:extLst>
              <a:ext uri="{FF2B5EF4-FFF2-40B4-BE49-F238E27FC236}">
                <a16:creationId xmlns:a16="http://schemas.microsoft.com/office/drawing/2014/main" id="{6AFB4321-0BFD-EABC-3CD0-1DF0DA4BDC29}"/>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278032A3-9078-CFE4-B07F-EB7C371B585F}"/>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46CE08AD-6AC6-41BA-CC57-C0A3BDA4B303}"/>
              </a:ext>
            </a:extLst>
          </p:cNvPr>
          <p:cNvSpPr>
            <a:spLocks noGrp="1"/>
          </p:cNvSpPr>
          <p:nvPr>
            <p:ph type="sldNum" sz="quarter" idx="12"/>
          </p:nvPr>
        </p:nvSpPr>
        <p:spPr/>
        <p:txBody>
          <a:bodyPr/>
          <a:lstStyle/>
          <a:p>
            <a:fld id="{2AEF1071-237C-4F39-BC68-901E48FF9960}" type="slidenum">
              <a:rPr lang="en-US" smtClean="0"/>
              <a:t>22</a:t>
            </a:fld>
            <a:endParaRPr lang="en-US"/>
          </a:p>
        </p:txBody>
      </p:sp>
      <p:graphicFrame>
        <p:nvGraphicFramePr>
          <p:cNvPr id="9" name="Object 8">
            <a:extLst>
              <a:ext uri="{FF2B5EF4-FFF2-40B4-BE49-F238E27FC236}">
                <a16:creationId xmlns:a16="http://schemas.microsoft.com/office/drawing/2014/main" id="{0044BE03-A5B5-ABCB-957A-6F888C6D642C}"/>
              </a:ext>
            </a:extLst>
          </p:cNvPr>
          <p:cNvGraphicFramePr>
            <a:graphicFrameLocks noChangeAspect="1"/>
          </p:cNvGraphicFramePr>
          <p:nvPr>
            <p:extLst>
              <p:ext uri="{D42A27DB-BD31-4B8C-83A1-F6EECF244321}">
                <p14:modId xmlns:p14="http://schemas.microsoft.com/office/powerpoint/2010/main" val="3472465281"/>
              </p:ext>
            </p:extLst>
          </p:nvPr>
        </p:nvGraphicFramePr>
        <p:xfrm>
          <a:off x="838200" y="1699818"/>
          <a:ext cx="2771442" cy="831433"/>
        </p:xfrm>
        <a:graphic>
          <a:graphicData uri="http://schemas.openxmlformats.org/presentationml/2006/ole">
            <mc:AlternateContent xmlns:mc="http://schemas.openxmlformats.org/markup-compatibility/2006">
              <mc:Choice xmlns:v="urn:schemas-microsoft-com:vml" Requires="v">
                <p:oleObj name="Equation" r:id="rId2" imgW="761760" imgH="228600" progId="Equation.DSMT4">
                  <p:embed/>
                </p:oleObj>
              </mc:Choice>
              <mc:Fallback>
                <p:oleObj name="Equation" r:id="rId2" imgW="761760" imgH="228600" progId="Equation.DSMT4">
                  <p:embed/>
                  <p:pic>
                    <p:nvPicPr>
                      <p:cNvPr id="0" name=""/>
                      <p:cNvPicPr/>
                      <p:nvPr/>
                    </p:nvPicPr>
                    <p:blipFill>
                      <a:blip r:embed="rId3"/>
                      <a:stretch>
                        <a:fillRect/>
                      </a:stretch>
                    </p:blipFill>
                    <p:spPr>
                      <a:xfrm>
                        <a:off x="838200" y="1699818"/>
                        <a:ext cx="2771442" cy="83143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02D42DF2-0F76-50A7-99DA-350E90F65CD9}"/>
              </a:ext>
            </a:extLst>
          </p:cNvPr>
          <p:cNvGraphicFramePr>
            <a:graphicFrameLocks noChangeAspect="1"/>
          </p:cNvGraphicFramePr>
          <p:nvPr>
            <p:extLst>
              <p:ext uri="{D42A27DB-BD31-4B8C-83A1-F6EECF244321}">
                <p14:modId xmlns:p14="http://schemas.microsoft.com/office/powerpoint/2010/main" val="1649828712"/>
              </p:ext>
            </p:extLst>
          </p:nvPr>
        </p:nvGraphicFramePr>
        <p:xfrm>
          <a:off x="4271539" y="2215466"/>
          <a:ext cx="3648921" cy="830781"/>
        </p:xfrm>
        <a:graphic>
          <a:graphicData uri="http://schemas.openxmlformats.org/presentationml/2006/ole">
            <mc:AlternateContent xmlns:mc="http://schemas.openxmlformats.org/markup-compatibility/2006">
              <mc:Choice xmlns:v="urn:schemas-microsoft-com:vml" Requires="v">
                <p:oleObj name="Equation" r:id="rId4" imgW="1002960" imgH="228600" progId="Equation.DSMT4">
                  <p:embed/>
                </p:oleObj>
              </mc:Choice>
              <mc:Fallback>
                <p:oleObj name="Equation" r:id="rId4" imgW="1002960" imgH="228600" progId="Equation.DSMT4">
                  <p:embed/>
                  <p:pic>
                    <p:nvPicPr>
                      <p:cNvPr id="9" name="Object 8">
                        <a:extLst>
                          <a:ext uri="{FF2B5EF4-FFF2-40B4-BE49-F238E27FC236}">
                            <a16:creationId xmlns:a16="http://schemas.microsoft.com/office/drawing/2014/main" id="{0044BE03-A5B5-ABCB-957A-6F888C6D642C}"/>
                          </a:ext>
                        </a:extLst>
                      </p:cNvPr>
                      <p:cNvPicPr/>
                      <p:nvPr/>
                    </p:nvPicPr>
                    <p:blipFill>
                      <a:blip r:embed="rId5"/>
                      <a:stretch>
                        <a:fillRect/>
                      </a:stretch>
                    </p:blipFill>
                    <p:spPr>
                      <a:xfrm>
                        <a:off x="4271539" y="2215466"/>
                        <a:ext cx="3648921" cy="830781"/>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099A95F8-07D6-7628-1454-04B54236164D}"/>
              </a:ext>
            </a:extLst>
          </p:cNvPr>
          <p:cNvGraphicFramePr>
            <a:graphicFrameLocks noChangeAspect="1"/>
          </p:cNvGraphicFramePr>
          <p:nvPr>
            <p:extLst>
              <p:ext uri="{D42A27DB-BD31-4B8C-83A1-F6EECF244321}">
                <p14:modId xmlns:p14="http://schemas.microsoft.com/office/powerpoint/2010/main" val="3554373427"/>
              </p:ext>
            </p:extLst>
          </p:nvPr>
        </p:nvGraphicFramePr>
        <p:xfrm>
          <a:off x="3460799" y="3540077"/>
          <a:ext cx="5270400" cy="634500"/>
        </p:xfrm>
        <a:graphic>
          <a:graphicData uri="http://schemas.openxmlformats.org/presentationml/2006/ole">
            <mc:AlternateContent xmlns:mc="http://schemas.openxmlformats.org/markup-compatibility/2006">
              <mc:Choice xmlns:v="urn:schemas-microsoft-com:vml" Requires="v">
                <p:oleObj name="Equation" r:id="rId6" imgW="2108160" imgH="253800" progId="Equation.DSMT4">
                  <p:embed/>
                </p:oleObj>
              </mc:Choice>
              <mc:Fallback>
                <p:oleObj name="Equation" r:id="rId6" imgW="2108160" imgH="253800" progId="Equation.DSMT4">
                  <p:embed/>
                  <p:pic>
                    <p:nvPicPr>
                      <p:cNvPr id="10" name="Object 9">
                        <a:extLst>
                          <a:ext uri="{FF2B5EF4-FFF2-40B4-BE49-F238E27FC236}">
                            <a16:creationId xmlns:a16="http://schemas.microsoft.com/office/drawing/2014/main" id="{02D42DF2-0F76-50A7-99DA-350E90F65CD9}"/>
                          </a:ext>
                        </a:extLst>
                      </p:cNvPr>
                      <p:cNvPicPr/>
                      <p:nvPr/>
                    </p:nvPicPr>
                    <p:blipFill>
                      <a:blip r:embed="rId7"/>
                      <a:stretch>
                        <a:fillRect/>
                      </a:stretch>
                    </p:blipFill>
                    <p:spPr>
                      <a:xfrm>
                        <a:off x="3460799" y="3540077"/>
                        <a:ext cx="5270400" cy="6345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9F7AC6F7-24E8-7B13-BD56-A9C3515E414F}"/>
              </a:ext>
            </a:extLst>
          </p:cNvPr>
          <p:cNvGraphicFramePr>
            <a:graphicFrameLocks noChangeAspect="1"/>
          </p:cNvGraphicFramePr>
          <p:nvPr>
            <p:extLst>
              <p:ext uri="{D42A27DB-BD31-4B8C-83A1-F6EECF244321}">
                <p14:modId xmlns:p14="http://schemas.microsoft.com/office/powerpoint/2010/main" val="3962934830"/>
              </p:ext>
            </p:extLst>
          </p:nvPr>
        </p:nvGraphicFramePr>
        <p:xfrm>
          <a:off x="838199" y="4892568"/>
          <a:ext cx="2097971" cy="652702"/>
        </p:xfrm>
        <a:graphic>
          <a:graphicData uri="http://schemas.openxmlformats.org/presentationml/2006/ole">
            <mc:AlternateContent xmlns:mc="http://schemas.openxmlformats.org/markup-compatibility/2006">
              <mc:Choice xmlns:v="urn:schemas-microsoft-com:vml" Requires="v">
                <p:oleObj name="Equation" r:id="rId8" imgW="571320" imgH="177480" progId="Equation.DSMT4">
                  <p:embed/>
                </p:oleObj>
              </mc:Choice>
              <mc:Fallback>
                <p:oleObj name="Equation" r:id="rId8" imgW="571320" imgH="177480" progId="Equation.DSMT4">
                  <p:embed/>
                  <p:pic>
                    <p:nvPicPr>
                      <p:cNvPr id="11" name="Object 10">
                        <a:extLst>
                          <a:ext uri="{FF2B5EF4-FFF2-40B4-BE49-F238E27FC236}">
                            <a16:creationId xmlns:a16="http://schemas.microsoft.com/office/drawing/2014/main" id="{099A95F8-07D6-7628-1454-04B54236164D}"/>
                          </a:ext>
                        </a:extLst>
                      </p:cNvPr>
                      <p:cNvPicPr/>
                      <p:nvPr/>
                    </p:nvPicPr>
                    <p:blipFill>
                      <a:blip r:embed="rId9"/>
                      <a:stretch>
                        <a:fillRect/>
                      </a:stretch>
                    </p:blipFill>
                    <p:spPr>
                      <a:xfrm>
                        <a:off x="838199" y="4892568"/>
                        <a:ext cx="2097971" cy="652702"/>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8ECE405C-14D0-B5AA-42E7-498C63D1A557}"/>
              </a:ext>
            </a:extLst>
          </p:cNvPr>
          <p:cNvSpPr txBox="1"/>
          <p:nvPr/>
        </p:nvSpPr>
        <p:spPr>
          <a:xfrm>
            <a:off x="834495" y="4495399"/>
            <a:ext cx="2220095" cy="461665"/>
          </a:xfrm>
          <a:prstGeom prst="rect">
            <a:avLst/>
          </a:prstGeom>
          <a:noFill/>
        </p:spPr>
        <p:txBody>
          <a:bodyPr wrap="none" rtlCol="0">
            <a:spAutoFit/>
          </a:bodyPr>
          <a:lstStyle/>
          <a:p>
            <a:r>
              <a:rPr lang="en-US" sz="2400" dirty="0">
                <a:highlight>
                  <a:srgbClr val="FFFF00"/>
                </a:highlight>
              </a:rPr>
              <a:t>Coulomb gauge</a:t>
            </a:r>
          </a:p>
        </p:txBody>
      </p:sp>
      <p:graphicFrame>
        <p:nvGraphicFramePr>
          <p:cNvPr id="16" name="Object 15">
            <a:extLst>
              <a:ext uri="{FF2B5EF4-FFF2-40B4-BE49-F238E27FC236}">
                <a16:creationId xmlns:a16="http://schemas.microsoft.com/office/drawing/2014/main" id="{D285F24B-E622-1879-0344-2D10995BFCB6}"/>
              </a:ext>
            </a:extLst>
          </p:cNvPr>
          <p:cNvGraphicFramePr>
            <a:graphicFrameLocks noChangeAspect="1"/>
          </p:cNvGraphicFramePr>
          <p:nvPr>
            <p:extLst>
              <p:ext uri="{D42A27DB-BD31-4B8C-83A1-F6EECF244321}">
                <p14:modId xmlns:p14="http://schemas.microsoft.com/office/powerpoint/2010/main" val="1389755342"/>
              </p:ext>
            </p:extLst>
          </p:nvPr>
        </p:nvGraphicFramePr>
        <p:xfrm>
          <a:off x="3896305" y="4495399"/>
          <a:ext cx="4399388" cy="1325563"/>
        </p:xfrm>
        <a:graphic>
          <a:graphicData uri="http://schemas.openxmlformats.org/presentationml/2006/ole">
            <mc:AlternateContent xmlns:mc="http://schemas.openxmlformats.org/markup-compatibility/2006">
              <mc:Choice xmlns:v="urn:schemas-microsoft-com:vml" Requires="v">
                <p:oleObj name="Equation" r:id="rId10" imgW="799920" imgH="241200" progId="Equation.DSMT4">
                  <p:embed/>
                </p:oleObj>
              </mc:Choice>
              <mc:Fallback>
                <p:oleObj name="Equation" r:id="rId10" imgW="799920" imgH="241200" progId="Equation.DSMT4">
                  <p:embed/>
                  <p:pic>
                    <p:nvPicPr>
                      <p:cNvPr id="11" name="Object 10">
                        <a:extLst>
                          <a:ext uri="{FF2B5EF4-FFF2-40B4-BE49-F238E27FC236}">
                            <a16:creationId xmlns:a16="http://schemas.microsoft.com/office/drawing/2014/main" id="{099A95F8-07D6-7628-1454-04B54236164D}"/>
                          </a:ext>
                        </a:extLst>
                      </p:cNvPr>
                      <p:cNvPicPr/>
                      <p:nvPr/>
                    </p:nvPicPr>
                    <p:blipFill>
                      <a:blip r:embed="rId11"/>
                      <a:stretch>
                        <a:fillRect/>
                      </a:stretch>
                    </p:blipFill>
                    <p:spPr>
                      <a:xfrm>
                        <a:off x="3896305" y="4495399"/>
                        <a:ext cx="4399388" cy="1325563"/>
                      </a:xfrm>
                      <a:prstGeom prst="rect">
                        <a:avLst/>
                      </a:prstGeom>
                      <a:ln>
                        <a:solidFill>
                          <a:schemeClr val="tx1"/>
                        </a:solidFill>
                      </a:ln>
                    </p:spPr>
                  </p:pic>
                </p:oleObj>
              </mc:Fallback>
            </mc:AlternateContent>
          </a:graphicData>
        </a:graphic>
      </p:graphicFrame>
      <p:graphicFrame>
        <p:nvGraphicFramePr>
          <p:cNvPr id="3" name="Object 2">
            <a:extLst>
              <a:ext uri="{FF2B5EF4-FFF2-40B4-BE49-F238E27FC236}">
                <a16:creationId xmlns:a16="http://schemas.microsoft.com/office/drawing/2014/main" id="{872944E7-454B-E6E7-F583-040028EFBE82}"/>
              </a:ext>
            </a:extLst>
          </p:cNvPr>
          <p:cNvGraphicFramePr>
            <a:graphicFrameLocks noChangeAspect="1"/>
          </p:cNvGraphicFramePr>
          <p:nvPr>
            <p:extLst>
              <p:ext uri="{D42A27DB-BD31-4B8C-83A1-F6EECF244321}">
                <p14:modId xmlns:p14="http://schemas.microsoft.com/office/powerpoint/2010/main" val="3812865761"/>
              </p:ext>
            </p:extLst>
          </p:nvPr>
        </p:nvGraphicFramePr>
        <p:xfrm>
          <a:off x="1182156" y="2642443"/>
          <a:ext cx="2381766" cy="652702"/>
        </p:xfrm>
        <a:graphic>
          <a:graphicData uri="http://schemas.openxmlformats.org/presentationml/2006/ole">
            <mc:AlternateContent xmlns:mc="http://schemas.openxmlformats.org/markup-compatibility/2006">
              <mc:Choice xmlns:v="urn:schemas-microsoft-com:vml" Requires="v">
                <p:oleObj name="Equation" r:id="rId12" imgW="647640" imgH="177480" progId="Equation.DSMT4">
                  <p:embed/>
                </p:oleObj>
              </mc:Choice>
              <mc:Fallback>
                <p:oleObj name="Equation" r:id="rId12" imgW="647640" imgH="177480" progId="Equation.DSMT4">
                  <p:embed/>
                  <p:pic>
                    <p:nvPicPr>
                      <p:cNvPr id="0" name=""/>
                      <p:cNvPicPr/>
                      <p:nvPr/>
                    </p:nvPicPr>
                    <p:blipFill>
                      <a:blip r:embed="rId13"/>
                      <a:stretch>
                        <a:fillRect/>
                      </a:stretch>
                    </p:blipFill>
                    <p:spPr>
                      <a:xfrm>
                        <a:off x="1182156" y="2642443"/>
                        <a:ext cx="2381766" cy="652702"/>
                      </a:xfrm>
                      <a:prstGeom prst="rect">
                        <a:avLst/>
                      </a:prstGeom>
                    </p:spPr>
                  </p:pic>
                </p:oleObj>
              </mc:Fallback>
            </mc:AlternateContent>
          </a:graphicData>
        </a:graphic>
      </p:graphicFrame>
      <p:sp>
        <p:nvSpPr>
          <p:cNvPr id="8" name="Callout: Right Arrow 7">
            <a:extLst>
              <a:ext uri="{FF2B5EF4-FFF2-40B4-BE49-F238E27FC236}">
                <a16:creationId xmlns:a16="http://schemas.microsoft.com/office/drawing/2014/main" id="{627FD36E-3C2C-2296-E16A-8220B861CBD0}"/>
              </a:ext>
            </a:extLst>
          </p:cNvPr>
          <p:cNvSpPr/>
          <p:nvPr/>
        </p:nvSpPr>
        <p:spPr>
          <a:xfrm>
            <a:off x="3563922" y="1839054"/>
            <a:ext cx="568960" cy="1423227"/>
          </a:xfrm>
          <a:prstGeom prst="rightArrowCallout">
            <a:avLst>
              <a:gd name="adj1" fmla="val 25000"/>
              <a:gd name="adj2" fmla="val 33271"/>
              <a:gd name="adj3" fmla="val 35714"/>
              <a:gd name="adj4" fmla="val 3640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llout: Bent Line 13">
            <a:extLst>
              <a:ext uri="{FF2B5EF4-FFF2-40B4-BE49-F238E27FC236}">
                <a16:creationId xmlns:a16="http://schemas.microsoft.com/office/drawing/2014/main" id="{018149B5-DF3D-EF4E-5F40-99A3B8B44404}"/>
              </a:ext>
            </a:extLst>
          </p:cNvPr>
          <p:cNvSpPr/>
          <p:nvPr/>
        </p:nvSpPr>
        <p:spPr>
          <a:xfrm>
            <a:off x="8895080" y="5638800"/>
            <a:ext cx="1915160" cy="717550"/>
          </a:xfrm>
          <a:prstGeom prst="borderCallout2">
            <a:avLst>
              <a:gd name="adj1" fmla="val 70160"/>
              <a:gd name="adj2" fmla="val 388"/>
              <a:gd name="adj3" fmla="val 73476"/>
              <a:gd name="adj4" fmla="val -102714"/>
              <a:gd name="adj5" fmla="val 26711"/>
              <a:gd name="adj6" fmla="val -14899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Vector Poisson’s Equation</a:t>
            </a:r>
          </a:p>
        </p:txBody>
      </p:sp>
    </p:spTree>
    <p:extLst>
      <p:ext uri="{BB962C8B-B14F-4D97-AF65-F5344CB8AC3E}">
        <p14:creationId xmlns:p14="http://schemas.microsoft.com/office/powerpoint/2010/main" val="3744990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B4214431-602E-0DF7-45DD-0E6147D5B36A}"/>
              </a:ext>
            </a:extLst>
          </p:cNvPr>
          <p:cNvSpPr/>
          <p:nvPr/>
        </p:nvSpPr>
        <p:spPr>
          <a:xfrm>
            <a:off x="7884414" y="2983484"/>
            <a:ext cx="73152" cy="73152"/>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F1CEBAAC-6461-3E7A-7DDA-D6D6AFEFA52D}"/>
              </a:ext>
            </a:extLst>
          </p:cNvPr>
          <p:cNvSpPr/>
          <p:nvPr/>
        </p:nvSpPr>
        <p:spPr>
          <a:xfrm>
            <a:off x="7884414" y="3989324"/>
            <a:ext cx="73152" cy="73152"/>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6A44641D-9533-B770-C129-9D145ADFF02A}"/>
              </a:ext>
            </a:extLst>
          </p:cNvPr>
          <p:cNvSpPr/>
          <p:nvPr/>
        </p:nvSpPr>
        <p:spPr>
          <a:xfrm>
            <a:off x="4861814" y="3993134"/>
            <a:ext cx="73152" cy="73152"/>
          </a:xfrm>
          <a:prstGeom prst="ellipse">
            <a:avLst/>
          </a:prstGeom>
          <a:solidFill>
            <a:schemeClr val="tx2">
              <a:lumMod val="50000"/>
              <a:lumOff val="50000"/>
            </a:schemeClr>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400685-EE41-BEC1-376C-CE6CB6526078}"/>
              </a:ext>
            </a:extLst>
          </p:cNvPr>
          <p:cNvSpPr>
            <a:spLocks noGrp="1"/>
          </p:cNvSpPr>
          <p:nvPr>
            <p:ph type="title"/>
          </p:nvPr>
        </p:nvSpPr>
        <p:spPr/>
        <p:txBody>
          <a:bodyPr/>
          <a:lstStyle/>
          <a:p>
            <a:r>
              <a:rPr lang="en-US" dirty="0"/>
              <a:t>Why Is the Coulomb Gauge Called a </a:t>
            </a:r>
            <a:r>
              <a:rPr lang="en-US" i="1" dirty="0"/>
              <a:t>Gauge</a:t>
            </a:r>
            <a:r>
              <a:rPr lang="en-US" dirty="0"/>
              <a:t>?</a:t>
            </a:r>
          </a:p>
        </p:txBody>
      </p:sp>
      <p:sp>
        <p:nvSpPr>
          <p:cNvPr id="3" name="Content Placeholder 2">
            <a:extLst>
              <a:ext uri="{FF2B5EF4-FFF2-40B4-BE49-F238E27FC236}">
                <a16:creationId xmlns:a16="http://schemas.microsoft.com/office/drawing/2014/main" id="{5A4F498B-BFA9-C8EC-6474-09D8891DBC9A}"/>
              </a:ext>
            </a:extLst>
          </p:cNvPr>
          <p:cNvSpPr>
            <a:spLocks noGrp="1"/>
          </p:cNvSpPr>
          <p:nvPr>
            <p:ph idx="1"/>
          </p:nvPr>
        </p:nvSpPr>
        <p:spPr/>
        <p:txBody>
          <a:bodyPr/>
          <a:lstStyle/>
          <a:p>
            <a:r>
              <a:rPr lang="en-US" dirty="0"/>
              <a:t>Suppose a point </a:t>
            </a:r>
            <a:r>
              <a:rPr lang="en-US" i="1" dirty="0"/>
              <a:t>P</a:t>
            </a:r>
            <a:r>
              <a:rPr lang="en-US" dirty="0"/>
              <a:t> on a one-dimensional axis. If the origin is not known, the coordinate of </a:t>
            </a:r>
            <a:r>
              <a:rPr lang="en-US" i="1" dirty="0"/>
              <a:t>P</a:t>
            </a:r>
            <a:r>
              <a:rPr lang="en-US" dirty="0"/>
              <a:t> (</a:t>
            </a:r>
            <a:r>
              <a:rPr lang="en-US" i="1" dirty="0" err="1"/>
              <a:t>x</a:t>
            </a:r>
            <a:r>
              <a:rPr lang="en-US" i="1" baseline="-25000" dirty="0" err="1"/>
              <a:t>P</a:t>
            </a:r>
            <a:r>
              <a:rPr lang="en-US" dirty="0"/>
              <a:t>) cannot be determined.</a:t>
            </a:r>
          </a:p>
          <a:p>
            <a:endParaRPr lang="en-US" dirty="0"/>
          </a:p>
          <a:p>
            <a:r>
              <a:rPr lang="en-US" dirty="0"/>
              <a:t>To define the coordinate quantitatively, we must first choose an origin.</a:t>
            </a:r>
          </a:p>
          <a:p>
            <a:endParaRPr lang="en-US" dirty="0"/>
          </a:p>
          <a:p>
            <a:r>
              <a:rPr lang="en-US" dirty="0"/>
              <a:t>The numerical value of the coordinate depends on this choice. If the origin is changed, the coordinate of the same physical point also changes, even though the point itself remains unchanged.</a:t>
            </a:r>
          </a:p>
          <a:p>
            <a:r>
              <a:rPr lang="en-US" dirty="0"/>
              <a:t>The word “gauge” literally means a choice of measurement.</a:t>
            </a:r>
          </a:p>
        </p:txBody>
      </p:sp>
      <p:sp>
        <p:nvSpPr>
          <p:cNvPr id="4" name="Date Placeholder 3">
            <a:extLst>
              <a:ext uri="{FF2B5EF4-FFF2-40B4-BE49-F238E27FC236}">
                <a16:creationId xmlns:a16="http://schemas.microsoft.com/office/drawing/2014/main" id="{97E0370B-A562-F135-F83F-7CD0761CF03C}"/>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F3CDBE91-D849-FF33-2704-2544846A0524}"/>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CFE5907F-2480-D4A5-9883-5750B11BE38E}"/>
              </a:ext>
            </a:extLst>
          </p:cNvPr>
          <p:cNvSpPr>
            <a:spLocks noGrp="1"/>
          </p:cNvSpPr>
          <p:nvPr>
            <p:ph type="sldNum" sz="quarter" idx="12"/>
          </p:nvPr>
        </p:nvSpPr>
        <p:spPr/>
        <p:txBody>
          <a:bodyPr/>
          <a:lstStyle/>
          <a:p>
            <a:fld id="{2AEF1071-237C-4F39-BC68-901E48FF9960}" type="slidenum">
              <a:rPr lang="en-US" smtClean="0"/>
              <a:t>23</a:t>
            </a:fld>
            <a:endParaRPr lang="en-US"/>
          </a:p>
        </p:txBody>
      </p:sp>
      <p:cxnSp>
        <p:nvCxnSpPr>
          <p:cNvPr id="8" name="Straight Arrow Connector 7">
            <a:extLst>
              <a:ext uri="{FF2B5EF4-FFF2-40B4-BE49-F238E27FC236}">
                <a16:creationId xmlns:a16="http://schemas.microsoft.com/office/drawing/2014/main" id="{3C6E528D-BBAE-A8EF-8ABA-094532B2FF3C}"/>
              </a:ext>
            </a:extLst>
          </p:cNvPr>
          <p:cNvCxnSpPr>
            <a:cxnSpLocks/>
          </p:cNvCxnSpPr>
          <p:nvPr/>
        </p:nvCxnSpPr>
        <p:spPr>
          <a:xfrm flipV="1">
            <a:off x="1524000" y="3020060"/>
            <a:ext cx="9144000"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D441BCF-CBCE-8CD3-2E14-5417C40D4C1E}"/>
              </a:ext>
            </a:extLst>
          </p:cNvPr>
          <p:cNvSpPr txBox="1"/>
          <p:nvPr/>
        </p:nvSpPr>
        <p:spPr>
          <a:xfrm>
            <a:off x="10623162" y="2772048"/>
            <a:ext cx="320922" cy="461665"/>
          </a:xfrm>
          <a:prstGeom prst="rect">
            <a:avLst/>
          </a:prstGeom>
          <a:noFill/>
        </p:spPr>
        <p:txBody>
          <a:bodyPr wrap="none" rtlCol="0">
            <a:spAutoFit/>
          </a:bodyPr>
          <a:lstStyle/>
          <a:p>
            <a:r>
              <a:rPr lang="en-US" sz="2400" i="1" dirty="0"/>
              <a:t>x</a:t>
            </a:r>
            <a:endParaRPr lang="en-US" sz="2000" i="1" dirty="0"/>
          </a:p>
        </p:txBody>
      </p:sp>
      <p:sp>
        <p:nvSpPr>
          <p:cNvPr id="13" name="TextBox 12">
            <a:extLst>
              <a:ext uri="{FF2B5EF4-FFF2-40B4-BE49-F238E27FC236}">
                <a16:creationId xmlns:a16="http://schemas.microsoft.com/office/drawing/2014/main" id="{C8B25E2C-72F7-4759-3658-7C67B69BCA70}"/>
              </a:ext>
            </a:extLst>
          </p:cNvPr>
          <p:cNvSpPr txBox="1"/>
          <p:nvPr/>
        </p:nvSpPr>
        <p:spPr>
          <a:xfrm>
            <a:off x="7758776" y="2594971"/>
            <a:ext cx="372218" cy="461665"/>
          </a:xfrm>
          <a:prstGeom prst="rect">
            <a:avLst/>
          </a:prstGeom>
          <a:noFill/>
        </p:spPr>
        <p:txBody>
          <a:bodyPr wrap="none" rtlCol="0">
            <a:spAutoFit/>
          </a:bodyPr>
          <a:lstStyle/>
          <a:p>
            <a:r>
              <a:rPr lang="en-US" sz="2400" i="1" dirty="0"/>
              <a:t>P</a:t>
            </a:r>
            <a:endParaRPr lang="en-US" sz="2000" i="1" dirty="0"/>
          </a:p>
        </p:txBody>
      </p:sp>
      <p:cxnSp>
        <p:nvCxnSpPr>
          <p:cNvPr id="25" name="Straight Connector 24">
            <a:extLst>
              <a:ext uri="{FF2B5EF4-FFF2-40B4-BE49-F238E27FC236}">
                <a16:creationId xmlns:a16="http://schemas.microsoft.com/office/drawing/2014/main" id="{9F40CEBD-167F-56E8-780A-35EAAB5A8A8D}"/>
              </a:ext>
            </a:extLst>
          </p:cNvPr>
          <p:cNvCxnSpPr>
            <a:cxnSpLocks/>
          </p:cNvCxnSpPr>
          <p:nvPr/>
        </p:nvCxnSpPr>
        <p:spPr>
          <a:xfrm>
            <a:off x="6409690" y="2980691"/>
            <a:ext cx="0" cy="87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F7FBE5-927C-3EC5-4311-E01DDB62F924}"/>
              </a:ext>
            </a:extLst>
          </p:cNvPr>
          <p:cNvCxnSpPr>
            <a:cxnSpLocks/>
          </p:cNvCxnSpPr>
          <p:nvPr/>
        </p:nvCxnSpPr>
        <p:spPr>
          <a:xfrm>
            <a:off x="5654040" y="2980691"/>
            <a:ext cx="0" cy="87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0F3118-1E2B-499D-233C-2D41E394F570}"/>
              </a:ext>
            </a:extLst>
          </p:cNvPr>
          <p:cNvCxnSpPr>
            <a:cxnSpLocks/>
          </p:cNvCxnSpPr>
          <p:nvPr/>
        </p:nvCxnSpPr>
        <p:spPr>
          <a:xfrm>
            <a:off x="4898390" y="2980691"/>
            <a:ext cx="0" cy="87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40FAB54-4BEE-B553-F024-4EFBB622F030}"/>
              </a:ext>
            </a:extLst>
          </p:cNvPr>
          <p:cNvCxnSpPr>
            <a:cxnSpLocks/>
          </p:cNvCxnSpPr>
          <p:nvPr/>
        </p:nvCxnSpPr>
        <p:spPr>
          <a:xfrm>
            <a:off x="4142740" y="2980691"/>
            <a:ext cx="0" cy="87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EFEEADF-7FBA-A87C-D66C-806081225C56}"/>
              </a:ext>
            </a:extLst>
          </p:cNvPr>
          <p:cNvCxnSpPr>
            <a:cxnSpLocks/>
          </p:cNvCxnSpPr>
          <p:nvPr/>
        </p:nvCxnSpPr>
        <p:spPr>
          <a:xfrm>
            <a:off x="3387090" y="2980691"/>
            <a:ext cx="0" cy="87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54FDE9E-15C8-43E8-2022-A7D9CE8B6A20}"/>
              </a:ext>
            </a:extLst>
          </p:cNvPr>
          <p:cNvCxnSpPr>
            <a:cxnSpLocks/>
          </p:cNvCxnSpPr>
          <p:nvPr/>
        </p:nvCxnSpPr>
        <p:spPr>
          <a:xfrm>
            <a:off x="2631440" y="2980691"/>
            <a:ext cx="0" cy="87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DEE229-7739-1DED-08B3-2D3A64D1CBAA}"/>
              </a:ext>
            </a:extLst>
          </p:cNvPr>
          <p:cNvCxnSpPr>
            <a:cxnSpLocks/>
          </p:cNvCxnSpPr>
          <p:nvPr/>
        </p:nvCxnSpPr>
        <p:spPr>
          <a:xfrm>
            <a:off x="7165340" y="2980691"/>
            <a:ext cx="0" cy="87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37E05F-885E-B957-E7B9-9B8AE31CC44B}"/>
              </a:ext>
            </a:extLst>
          </p:cNvPr>
          <p:cNvCxnSpPr>
            <a:cxnSpLocks/>
          </p:cNvCxnSpPr>
          <p:nvPr/>
        </p:nvCxnSpPr>
        <p:spPr>
          <a:xfrm>
            <a:off x="7920990" y="2980691"/>
            <a:ext cx="0" cy="87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ACC5132-E91B-4C32-940E-604752F139C5}"/>
              </a:ext>
            </a:extLst>
          </p:cNvPr>
          <p:cNvCxnSpPr>
            <a:cxnSpLocks/>
          </p:cNvCxnSpPr>
          <p:nvPr/>
        </p:nvCxnSpPr>
        <p:spPr>
          <a:xfrm>
            <a:off x="8676640" y="2980691"/>
            <a:ext cx="0" cy="87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1C17D8C-F584-F951-8AB6-3EA59FC48FE6}"/>
              </a:ext>
            </a:extLst>
          </p:cNvPr>
          <p:cNvCxnSpPr>
            <a:cxnSpLocks/>
          </p:cNvCxnSpPr>
          <p:nvPr/>
        </p:nvCxnSpPr>
        <p:spPr>
          <a:xfrm>
            <a:off x="9432290" y="2980691"/>
            <a:ext cx="0" cy="87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035F570-AD92-8CAB-FBAC-66768BE82FBC}"/>
              </a:ext>
            </a:extLst>
          </p:cNvPr>
          <p:cNvCxnSpPr>
            <a:cxnSpLocks/>
          </p:cNvCxnSpPr>
          <p:nvPr/>
        </p:nvCxnSpPr>
        <p:spPr>
          <a:xfrm>
            <a:off x="10187940" y="2980691"/>
            <a:ext cx="0" cy="87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B18EF42-3E48-F9EF-2D59-682C24355812}"/>
              </a:ext>
            </a:extLst>
          </p:cNvPr>
          <p:cNvCxnSpPr>
            <a:cxnSpLocks/>
          </p:cNvCxnSpPr>
          <p:nvPr/>
        </p:nvCxnSpPr>
        <p:spPr>
          <a:xfrm>
            <a:off x="1875790" y="2980691"/>
            <a:ext cx="0" cy="87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EAC3E9B-4C49-4AD6-9239-E7E1528586CC}"/>
              </a:ext>
            </a:extLst>
          </p:cNvPr>
          <p:cNvCxnSpPr>
            <a:cxnSpLocks/>
          </p:cNvCxnSpPr>
          <p:nvPr/>
        </p:nvCxnSpPr>
        <p:spPr>
          <a:xfrm flipV="1">
            <a:off x="1524000" y="4025900"/>
            <a:ext cx="9144000"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7EC7D1A6-95FA-D15D-2B7A-4BEFAE65EF49}"/>
              </a:ext>
            </a:extLst>
          </p:cNvPr>
          <p:cNvSpPr txBox="1"/>
          <p:nvPr/>
        </p:nvSpPr>
        <p:spPr>
          <a:xfrm>
            <a:off x="10623162" y="3777888"/>
            <a:ext cx="320922" cy="461665"/>
          </a:xfrm>
          <a:prstGeom prst="rect">
            <a:avLst/>
          </a:prstGeom>
          <a:noFill/>
        </p:spPr>
        <p:txBody>
          <a:bodyPr wrap="none" rtlCol="0">
            <a:spAutoFit/>
          </a:bodyPr>
          <a:lstStyle/>
          <a:p>
            <a:r>
              <a:rPr lang="en-US" sz="2400" i="1" dirty="0"/>
              <a:t>x</a:t>
            </a:r>
            <a:endParaRPr lang="en-US" sz="2000" i="1" dirty="0"/>
          </a:p>
        </p:txBody>
      </p:sp>
      <p:sp>
        <p:nvSpPr>
          <p:cNvPr id="40" name="TextBox 39">
            <a:extLst>
              <a:ext uri="{FF2B5EF4-FFF2-40B4-BE49-F238E27FC236}">
                <a16:creationId xmlns:a16="http://schemas.microsoft.com/office/drawing/2014/main" id="{0E159225-FC6E-7D2B-AF01-ED929D7BC5E6}"/>
              </a:ext>
            </a:extLst>
          </p:cNvPr>
          <p:cNvSpPr txBox="1"/>
          <p:nvPr/>
        </p:nvSpPr>
        <p:spPr>
          <a:xfrm>
            <a:off x="7758776" y="3611988"/>
            <a:ext cx="372218" cy="461665"/>
          </a:xfrm>
          <a:prstGeom prst="rect">
            <a:avLst/>
          </a:prstGeom>
          <a:noFill/>
        </p:spPr>
        <p:txBody>
          <a:bodyPr wrap="none" rtlCol="0">
            <a:spAutoFit/>
          </a:bodyPr>
          <a:lstStyle/>
          <a:p>
            <a:r>
              <a:rPr lang="en-US" sz="2400" i="1" dirty="0"/>
              <a:t>P</a:t>
            </a:r>
            <a:endParaRPr lang="en-US" sz="2000" i="1" dirty="0"/>
          </a:p>
        </p:txBody>
      </p:sp>
      <p:cxnSp>
        <p:nvCxnSpPr>
          <p:cNvPr id="41" name="Straight Connector 40">
            <a:extLst>
              <a:ext uri="{FF2B5EF4-FFF2-40B4-BE49-F238E27FC236}">
                <a16:creationId xmlns:a16="http://schemas.microsoft.com/office/drawing/2014/main" id="{00F97046-938D-5931-3C8A-4C0853D8960A}"/>
              </a:ext>
            </a:extLst>
          </p:cNvPr>
          <p:cNvCxnSpPr>
            <a:cxnSpLocks/>
          </p:cNvCxnSpPr>
          <p:nvPr/>
        </p:nvCxnSpPr>
        <p:spPr>
          <a:xfrm>
            <a:off x="6409690" y="3986531"/>
            <a:ext cx="0" cy="87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A42E1B6-D6DA-85D1-6431-60C3104A1362}"/>
              </a:ext>
            </a:extLst>
          </p:cNvPr>
          <p:cNvCxnSpPr>
            <a:cxnSpLocks/>
          </p:cNvCxnSpPr>
          <p:nvPr/>
        </p:nvCxnSpPr>
        <p:spPr>
          <a:xfrm>
            <a:off x="5654040" y="3986531"/>
            <a:ext cx="0" cy="87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5E352C8-6228-9252-CFEB-8C6AE426FA67}"/>
              </a:ext>
            </a:extLst>
          </p:cNvPr>
          <p:cNvCxnSpPr>
            <a:cxnSpLocks/>
          </p:cNvCxnSpPr>
          <p:nvPr/>
        </p:nvCxnSpPr>
        <p:spPr>
          <a:xfrm>
            <a:off x="4898390" y="3986531"/>
            <a:ext cx="0" cy="87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1714338-14BB-223F-3FA2-4D7A548452FF}"/>
              </a:ext>
            </a:extLst>
          </p:cNvPr>
          <p:cNvCxnSpPr>
            <a:cxnSpLocks/>
          </p:cNvCxnSpPr>
          <p:nvPr/>
        </p:nvCxnSpPr>
        <p:spPr>
          <a:xfrm>
            <a:off x="4142740" y="3986531"/>
            <a:ext cx="0" cy="87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9FD142A-4E24-832C-4C67-6890B01FF5C8}"/>
              </a:ext>
            </a:extLst>
          </p:cNvPr>
          <p:cNvCxnSpPr>
            <a:cxnSpLocks/>
          </p:cNvCxnSpPr>
          <p:nvPr/>
        </p:nvCxnSpPr>
        <p:spPr>
          <a:xfrm>
            <a:off x="3387090" y="3986531"/>
            <a:ext cx="0" cy="87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2D6016C-9FE4-6424-9B98-9298B85797A4}"/>
              </a:ext>
            </a:extLst>
          </p:cNvPr>
          <p:cNvCxnSpPr>
            <a:cxnSpLocks/>
          </p:cNvCxnSpPr>
          <p:nvPr/>
        </p:nvCxnSpPr>
        <p:spPr>
          <a:xfrm>
            <a:off x="2631440" y="3986531"/>
            <a:ext cx="0" cy="87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5E13BD3-F9C8-B03C-388A-D7CF734B0F56}"/>
              </a:ext>
            </a:extLst>
          </p:cNvPr>
          <p:cNvCxnSpPr>
            <a:cxnSpLocks/>
          </p:cNvCxnSpPr>
          <p:nvPr/>
        </p:nvCxnSpPr>
        <p:spPr>
          <a:xfrm>
            <a:off x="7165340" y="3986531"/>
            <a:ext cx="0" cy="87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347DB79-D588-7718-A334-4CC0C75FA60B}"/>
              </a:ext>
            </a:extLst>
          </p:cNvPr>
          <p:cNvCxnSpPr>
            <a:cxnSpLocks/>
          </p:cNvCxnSpPr>
          <p:nvPr/>
        </p:nvCxnSpPr>
        <p:spPr>
          <a:xfrm>
            <a:off x="7920990" y="3986531"/>
            <a:ext cx="0" cy="87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5885DC8-58FF-7EA1-DDC3-9BBD1143463E}"/>
              </a:ext>
            </a:extLst>
          </p:cNvPr>
          <p:cNvCxnSpPr>
            <a:cxnSpLocks/>
          </p:cNvCxnSpPr>
          <p:nvPr/>
        </p:nvCxnSpPr>
        <p:spPr>
          <a:xfrm>
            <a:off x="8676640" y="3986531"/>
            <a:ext cx="0" cy="87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2B2C12E-F181-880B-B627-74249A3A1096}"/>
              </a:ext>
            </a:extLst>
          </p:cNvPr>
          <p:cNvCxnSpPr>
            <a:cxnSpLocks/>
          </p:cNvCxnSpPr>
          <p:nvPr/>
        </p:nvCxnSpPr>
        <p:spPr>
          <a:xfrm>
            <a:off x="9432290" y="3986531"/>
            <a:ext cx="0" cy="87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1E3188D-A483-7FA1-364A-FD2F0E6031A4}"/>
              </a:ext>
            </a:extLst>
          </p:cNvPr>
          <p:cNvCxnSpPr>
            <a:cxnSpLocks/>
          </p:cNvCxnSpPr>
          <p:nvPr/>
        </p:nvCxnSpPr>
        <p:spPr>
          <a:xfrm>
            <a:off x="10187940" y="3986531"/>
            <a:ext cx="0" cy="87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62F0C9C-34D7-182A-7B0F-891D68BEE7A2}"/>
              </a:ext>
            </a:extLst>
          </p:cNvPr>
          <p:cNvCxnSpPr>
            <a:cxnSpLocks/>
          </p:cNvCxnSpPr>
          <p:nvPr/>
        </p:nvCxnSpPr>
        <p:spPr>
          <a:xfrm>
            <a:off x="1875790" y="3986531"/>
            <a:ext cx="0" cy="87122"/>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96CEE248-C7E1-6994-2A7F-8486AA07E88B}"/>
              </a:ext>
            </a:extLst>
          </p:cNvPr>
          <p:cNvSpPr txBox="1"/>
          <p:nvPr/>
        </p:nvSpPr>
        <p:spPr>
          <a:xfrm>
            <a:off x="4705965" y="3970972"/>
            <a:ext cx="407484" cy="461665"/>
          </a:xfrm>
          <a:prstGeom prst="rect">
            <a:avLst/>
          </a:prstGeom>
          <a:noFill/>
        </p:spPr>
        <p:txBody>
          <a:bodyPr wrap="none" rtlCol="0">
            <a:spAutoFit/>
          </a:bodyPr>
          <a:lstStyle/>
          <a:p>
            <a:r>
              <a:rPr lang="en-US" sz="2400" dirty="0"/>
              <a:t>O</a:t>
            </a:r>
            <a:endParaRPr lang="en-US" sz="2000" dirty="0"/>
          </a:p>
        </p:txBody>
      </p:sp>
      <p:sp>
        <p:nvSpPr>
          <p:cNvPr id="55" name="Freeform: Shape 54">
            <a:extLst>
              <a:ext uri="{FF2B5EF4-FFF2-40B4-BE49-F238E27FC236}">
                <a16:creationId xmlns:a16="http://schemas.microsoft.com/office/drawing/2014/main" id="{B9711C11-D641-D4B6-C5D9-0BA8C3DB60AE}"/>
              </a:ext>
            </a:extLst>
          </p:cNvPr>
          <p:cNvSpPr/>
          <p:nvPr/>
        </p:nvSpPr>
        <p:spPr>
          <a:xfrm>
            <a:off x="8107680" y="2580526"/>
            <a:ext cx="2113280" cy="335394"/>
          </a:xfrm>
          <a:custGeom>
            <a:avLst/>
            <a:gdLst>
              <a:gd name="csX0" fmla="*/ 0 w 2113280"/>
              <a:gd name="csY0" fmla="*/ 335394 h 335394"/>
              <a:gd name="csX1" fmla="*/ 1209040 w 2113280"/>
              <a:gd name="csY1" fmla="*/ 114 h 335394"/>
              <a:gd name="csX2" fmla="*/ 1107440 w 2113280"/>
              <a:gd name="csY2" fmla="*/ 294754 h 335394"/>
              <a:gd name="csX3" fmla="*/ 2113280 w 2113280"/>
              <a:gd name="csY3" fmla="*/ 30594 h 335394"/>
            </a:gdLst>
            <a:ahLst/>
            <a:cxnLst>
              <a:cxn ang="0">
                <a:pos x="csX0" y="csY0"/>
              </a:cxn>
              <a:cxn ang="0">
                <a:pos x="csX1" y="csY1"/>
              </a:cxn>
              <a:cxn ang="0">
                <a:pos x="csX2" y="csY2"/>
              </a:cxn>
              <a:cxn ang="0">
                <a:pos x="csX3" y="csY3"/>
              </a:cxn>
            </a:cxnLst>
            <a:rect l="l" t="t" r="r" b="b"/>
            <a:pathLst>
              <a:path w="2113280" h="335394">
                <a:moveTo>
                  <a:pt x="0" y="335394"/>
                </a:moveTo>
                <a:cubicBezTo>
                  <a:pt x="512233" y="171140"/>
                  <a:pt x="1024467" y="6887"/>
                  <a:pt x="1209040" y="114"/>
                </a:cubicBezTo>
                <a:cubicBezTo>
                  <a:pt x="1393613" y="-6659"/>
                  <a:pt x="956734" y="289674"/>
                  <a:pt x="1107440" y="294754"/>
                </a:cubicBezTo>
                <a:cubicBezTo>
                  <a:pt x="1258146" y="299834"/>
                  <a:pt x="1835573" y="103407"/>
                  <a:pt x="2113280" y="30594"/>
                </a:cubicBezTo>
              </a:path>
            </a:pathLst>
          </a:custGeom>
          <a:noFill/>
          <a:ln>
            <a:headEnd type="triangle" w="lg"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649FE5D5-3AC6-4E85-02C6-36841856559E}"/>
              </a:ext>
            </a:extLst>
          </p:cNvPr>
          <p:cNvSpPr txBox="1"/>
          <p:nvPr/>
        </p:nvSpPr>
        <p:spPr>
          <a:xfrm>
            <a:off x="10215248" y="2316016"/>
            <a:ext cx="905504" cy="461665"/>
          </a:xfrm>
          <a:prstGeom prst="rect">
            <a:avLst/>
          </a:prstGeom>
          <a:noFill/>
        </p:spPr>
        <p:txBody>
          <a:bodyPr wrap="none" rtlCol="0">
            <a:spAutoFit/>
          </a:bodyPr>
          <a:lstStyle/>
          <a:p>
            <a:r>
              <a:rPr lang="en-US" sz="2400" i="1" dirty="0" err="1"/>
              <a:t>x</a:t>
            </a:r>
            <a:r>
              <a:rPr lang="en-US" sz="2400" i="1" baseline="-25000" dirty="0" err="1"/>
              <a:t>P</a:t>
            </a:r>
            <a:r>
              <a:rPr lang="en-US" sz="2400" i="1" dirty="0"/>
              <a:t> </a:t>
            </a:r>
            <a:r>
              <a:rPr lang="en-US" sz="2400" dirty="0"/>
              <a:t>= ?</a:t>
            </a:r>
            <a:endParaRPr lang="en-US" sz="2000" baseline="-25000" dirty="0"/>
          </a:p>
        </p:txBody>
      </p:sp>
    </p:spTree>
    <p:extLst>
      <p:ext uri="{BB962C8B-B14F-4D97-AF65-F5344CB8AC3E}">
        <p14:creationId xmlns:p14="http://schemas.microsoft.com/office/powerpoint/2010/main" val="3339357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A66F-B15F-F563-0A8F-F7335C0C1DED}"/>
              </a:ext>
            </a:extLst>
          </p:cNvPr>
          <p:cNvSpPr>
            <a:spLocks noGrp="1"/>
          </p:cNvSpPr>
          <p:nvPr>
            <p:ph type="title"/>
          </p:nvPr>
        </p:nvSpPr>
        <p:spPr/>
        <p:txBody>
          <a:bodyPr/>
          <a:lstStyle/>
          <a:p>
            <a:r>
              <a:rPr lang="en-US" dirty="0"/>
              <a:t>Gauge Theory</a:t>
            </a:r>
          </a:p>
        </p:txBody>
      </p:sp>
      <p:sp>
        <p:nvSpPr>
          <p:cNvPr id="3" name="Content Placeholder 2">
            <a:extLst>
              <a:ext uri="{FF2B5EF4-FFF2-40B4-BE49-F238E27FC236}">
                <a16:creationId xmlns:a16="http://schemas.microsoft.com/office/drawing/2014/main" id="{33A41678-92B5-CA26-EFA3-68D09EAD486B}"/>
              </a:ext>
            </a:extLst>
          </p:cNvPr>
          <p:cNvSpPr>
            <a:spLocks noGrp="1"/>
          </p:cNvSpPr>
          <p:nvPr>
            <p:ph idx="1"/>
          </p:nvPr>
        </p:nvSpPr>
        <p:spPr>
          <a:xfrm>
            <a:off x="838200" y="1825625"/>
            <a:ext cx="10515600" cy="4443096"/>
          </a:xfrm>
        </p:spPr>
        <p:txBody>
          <a:bodyPr>
            <a:normAutofit lnSpcReduction="10000"/>
          </a:bodyPr>
          <a:lstStyle/>
          <a:p>
            <a:r>
              <a:rPr lang="en-US" dirty="0"/>
              <a:t>In some physical theories, the variables used to describe a system are not unique.</a:t>
            </a:r>
          </a:p>
          <a:p>
            <a:r>
              <a:rPr lang="en-US" dirty="0"/>
              <a:t>Different mathematical descriptions can correspond to the same physical state.</a:t>
            </a:r>
          </a:p>
          <a:p>
            <a:r>
              <a:rPr lang="en-US" dirty="0"/>
              <a:t>A gauge theory is a theory in which:</a:t>
            </a:r>
          </a:p>
          <a:p>
            <a:pPr lvl="1"/>
            <a:r>
              <a:rPr lang="en-US" dirty="0"/>
              <a:t>There exists a freedom in the description (gauge freedom),</a:t>
            </a:r>
          </a:p>
          <a:p>
            <a:pPr lvl="1"/>
            <a:r>
              <a:rPr lang="en-US" dirty="0"/>
              <a:t>Physical laws depend only on quantities that are independent of this freedom.</a:t>
            </a:r>
          </a:p>
          <a:p>
            <a:r>
              <a:rPr lang="en-US" dirty="0"/>
              <a:t>Gauge theory is about separating physical information from descriptive redundancy. In other words, a gauge theory formalizes the idea that physics is independent of the chosen measurement or representation</a:t>
            </a:r>
          </a:p>
        </p:txBody>
      </p:sp>
      <p:sp>
        <p:nvSpPr>
          <p:cNvPr id="4" name="Date Placeholder 3">
            <a:extLst>
              <a:ext uri="{FF2B5EF4-FFF2-40B4-BE49-F238E27FC236}">
                <a16:creationId xmlns:a16="http://schemas.microsoft.com/office/drawing/2014/main" id="{5727BF8C-1B25-4ABC-0755-0BBB930FC80B}"/>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E0BC3EF9-74A4-DCB0-D0D2-D99E7EDCD97B}"/>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4F732792-3F62-31A3-5B24-9BB7E0AF373A}"/>
              </a:ext>
            </a:extLst>
          </p:cNvPr>
          <p:cNvSpPr>
            <a:spLocks noGrp="1"/>
          </p:cNvSpPr>
          <p:nvPr>
            <p:ph type="sldNum" sz="quarter" idx="12"/>
          </p:nvPr>
        </p:nvSpPr>
        <p:spPr/>
        <p:txBody>
          <a:bodyPr/>
          <a:lstStyle/>
          <a:p>
            <a:fld id="{2AEF1071-237C-4F39-BC68-901E48FF9960}" type="slidenum">
              <a:rPr lang="en-US" smtClean="0"/>
              <a:t>24</a:t>
            </a:fld>
            <a:endParaRPr lang="en-US"/>
          </a:p>
        </p:txBody>
      </p:sp>
    </p:spTree>
    <p:extLst>
      <p:ext uri="{BB962C8B-B14F-4D97-AF65-F5344CB8AC3E}">
        <p14:creationId xmlns:p14="http://schemas.microsoft.com/office/powerpoint/2010/main" val="3645644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1CC6D-CACC-1CA5-08B4-6BB243296130}"/>
              </a:ext>
            </a:extLst>
          </p:cNvPr>
          <p:cNvSpPr>
            <a:spLocks noGrp="1"/>
          </p:cNvSpPr>
          <p:nvPr>
            <p:ph type="title"/>
          </p:nvPr>
        </p:nvSpPr>
        <p:spPr/>
        <p:txBody>
          <a:bodyPr/>
          <a:lstStyle/>
          <a:p>
            <a:r>
              <a:rPr lang="en-US" dirty="0"/>
              <a:t>Gauge Theory: Terms and Structure</a:t>
            </a:r>
          </a:p>
        </p:txBody>
      </p:sp>
      <p:sp>
        <p:nvSpPr>
          <p:cNvPr id="3" name="Content Placeholder 2">
            <a:extLst>
              <a:ext uri="{FF2B5EF4-FFF2-40B4-BE49-F238E27FC236}">
                <a16:creationId xmlns:a16="http://schemas.microsoft.com/office/drawing/2014/main" id="{E0874758-1C20-BCB0-E3F9-E59D103E44DE}"/>
              </a:ext>
            </a:extLst>
          </p:cNvPr>
          <p:cNvSpPr>
            <a:spLocks noGrp="1"/>
          </p:cNvSpPr>
          <p:nvPr>
            <p:ph idx="1"/>
          </p:nvPr>
        </p:nvSpPr>
        <p:spPr/>
        <p:txBody>
          <a:bodyPr>
            <a:normAutofit/>
          </a:bodyPr>
          <a:lstStyle/>
          <a:p>
            <a:r>
              <a:rPr lang="en-US" dirty="0"/>
              <a:t>Gauge Symmetry</a:t>
            </a:r>
          </a:p>
          <a:p>
            <a:pPr lvl="1"/>
            <a:r>
              <a:rPr lang="en-US" i="1" dirty="0"/>
              <a:t>Invariance</a:t>
            </a:r>
            <a:r>
              <a:rPr lang="en-US" dirty="0"/>
              <a:t> of the physical laws under changes of description</a:t>
            </a:r>
          </a:p>
          <a:p>
            <a:r>
              <a:rPr lang="en-US" dirty="0"/>
              <a:t>Gauge Freedom</a:t>
            </a:r>
          </a:p>
          <a:p>
            <a:pPr lvl="1"/>
            <a:r>
              <a:rPr lang="en-US" dirty="0"/>
              <a:t>The </a:t>
            </a:r>
            <a:r>
              <a:rPr lang="en-US" i="1" dirty="0"/>
              <a:t>non-uniqueness</a:t>
            </a:r>
            <a:r>
              <a:rPr lang="en-US" dirty="0"/>
              <a:t> of the variables used to describe the system</a:t>
            </a:r>
          </a:p>
          <a:p>
            <a:r>
              <a:rPr lang="en-US" dirty="0"/>
              <a:t>Gauge Condition</a:t>
            </a:r>
          </a:p>
          <a:p>
            <a:pPr lvl="1"/>
            <a:r>
              <a:rPr lang="en-US" dirty="0"/>
              <a:t>An additional rule used to </a:t>
            </a:r>
            <a:r>
              <a:rPr lang="en-US" i="1" dirty="0"/>
              <a:t>fix</a:t>
            </a:r>
            <a:r>
              <a:rPr lang="en-US" dirty="0"/>
              <a:t> the description </a:t>
            </a:r>
            <a:r>
              <a:rPr lang="en-US" i="1" dirty="0"/>
              <a:t>uniquely</a:t>
            </a:r>
          </a:p>
          <a:p>
            <a:r>
              <a:rPr lang="en-US" dirty="0"/>
              <a:t>Gauge Observables</a:t>
            </a:r>
          </a:p>
          <a:p>
            <a:pPr lvl="1"/>
            <a:r>
              <a:rPr lang="en-US" dirty="0"/>
              <a:t>Quantities that do not depend on the choice of description</a:t>
            </a:r>
          </a:p>
        </p:txBody>
      </p:sp>
      <p:sp>
        <p:nvSpPr>
          <p:cNvPr id="4" name="Date Placeholder 3">
            <a:extLst>
              <a:ext uri="{FF2B5EF4-FFF2-40B4-BE49-F238E27FC236}">
                <a16:creationId xmlns:a16="http://schemas.microsoft.com/office/drawing/2014/main" id="{0216D061-28AC-5694-E06D-366586B406DB}"/>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95A186DC-210B-7D6A-76DE-AEB5229D1C14}"/>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4BB12251-A615-16ED-C406-A641480049EB}"/>
              </a:ext>
            </a:extLst>
          </p:cNvPr>
          <p:cNvSpPr>
            <a:spLocks noGrp="1"/>
          </p:cNvSpPr>
          <p:nvPr>
            <p:ph type="sldNum" sz="quarter" idx="12"/>
          </p:nvPr>
        </p:nvSpPr>
        <p:spPr/>
        <p:txBody>
          <a:bodyPr/>
          <a:lstStyle/>
          <a:p>
            <a:fld id="{2AEF1071-237C-4F39-BC68-901E48FF9960}" type="slidenum">
              <a:rPr lang="en-US" smtClean="0"/>
              <a:t>25</a:t>
            </a:fld>
            <a:endParaRPr lang="en-US"/>
          </a:p>
        </p:txBody>
      </p:sp>
    </p:spTree>
    <p:extLst>
      <p:ext uri="{BB962C8B-B14F-4D97-AF65-F5344CB8AC3E}">
        <p14:creationId xmlns:p14="http://schemas.microsoft.com/office/powerpoint/2010/main" val="3488683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97767-9165-3CF1-B0B4-04FEAA1024D9}"/>
              </a:ext>
            </a:extLst>
          </p:cNvPr>
          <p:cNvSpPr>
            <a:spLocks noGrp="1"/>
          </p:cNvSpPr>
          <p:nvPr>
            <p:ph type="title"/>
          </p:nvPr>
        </p:nvSpPr>
        <p:spPr/>
        <p:txBody>
          <a:bodyPr/>
          <a:lstStyle/>
          <a:p>
            <a:r>
              <a:rPr lang="en-US" dirty="0"/>
              <a:t>Gauge Theory (example)</a:t>
            </a:r>
          </a:p>
        </p:txBody>
      </p:sp>
      <p:sp>
        <p:nvSpPr>
          <p:cNvPr id="3" name="Content Placeholder 2">
            <a:extLst>
              <a:ext uri="{FF2B5EF4-FFF2-40B4-BE49-F238E27FC236}">
                <a16:creationId xmlns:a16="http://schemas.microsoft.com/office/drawing/2014/main" id="{3DDE15C2-8791-376D-09A6-037856FF231E}"/>
              </a:ext>
            </a:extLst>
          </p:cNvPr>
          <p:cNvSpPr>
            <a:spLocks noGrp="1"/>
          </p:cNvSpPr>
          <p:nvPr>
            <p:ph idx="1"/>
          </p:nvPr>
        </p:nvSpPr>
        <p:spPr/>
        <p:txBody>
          <a:bodyPr/>
          <a:lstStyle/>
          <a:p>
            <a:r>
              <a:rPr lang="en-US" dirty="0"/>
              <a:t>Magnetostatics</a:t>
            </a:r>
          </a:p>
          <a:p>
            <a:pPr lvl="1"/>
            <a:r>
              <a:rPr lang="en-US" dirty="0"/>
              <a:t>The magnetic field </a:t>
            </a:r>
            <a:r>
              <a:rPr lang="en-US" b="1" dirty="0"/>
              <a:t>B</a:t>
            </a:r>
            <a:r>
              <a:rPr lang="en-US" dirty="0"/>
              <a:t> is </a:t>
            </a:r>
            <a:r>
              <a:rPr lang="en-US" i="1" dirty="0"/>
              <a:t>physical</a:t>
            </a:r>
            <a:r>
              <a:rPr lang="en-US" dirty="0"/>
              <a:t> and </a:t>
            </a:r>
            <a:r>
              <a:rPr lang="en-US" i="1" dirty="0"/>
              <a:t>observable</a:t>
            </a:r>
            <a:endParaRPr lang="en-US" dirty="0"/>
          </a:p>
          <a:p>
            <a:pPr lvl="1"/>
            <a:r>
              <a:rPr lang="en-US" dirty="0"/>
              <a:t>The vector potential </a:t>
            </a:r>
            <a:r>
              <a:rPr lang="en-US" b="1" dirty="0"/>
              <a:t>A</a:t>
            </a:r>
            <a:r>
              <a:rPr lang="en-US" dirty="0"/>
              <a:t> is </a:t>
            </a:r>
            <a:r>
              <a:rPr lang="en-US" i="1" dirty="0"/>
              <a:t>not</a:t>
            </a:r>
            <a:r>
              <a:rPr lang="en-US" dirty="0"/>
              <a:t> </a:t>
            </a:r>
            <a:r>
              <a:rPr lang="en-US" i="1" dirty="0"/>
              <a:t>uniquely</a:t>
            </a:r>
            <a:r>
              <a:rPr lang="en-US" dirty="0"/>
              <a:t> determined by:</a:t>
            </a:r>
          </a:p>
          <a:p>
            <a:pPr marL="457200" lvl="1" indent="0" algn="ctr">
              <a:buNone/>
            </a:pPr>
            <a:r>
              <a:rPr lang="en-US" sz="3200" dirty="0"/>
              <a:t>∇</a:t>
            </a:r>
            <a:r>
              <a:rPr lang="en-US" sz="3200" dirty="0">
                <a:sym typeface="Symbol" panose="05050102010706020507" pitchFamily="18" charset="2"/>
              </a:rPr>
              <a:t></a:t>
            </a:r>
            <a:r>
              <a:rPr lang="en-US" sz="3200" b="1" dirty="0"/>
              <a:t>A</a:t>
            </a:r>
            <a:r>
              <a:rPr lang="en-US" sz="3200" dirty="0"/>
              <a:t> = </a:t>
            </a:r>
            <a:r>
              <a:rPr lang="en-US" sz="3200" b="1" dirty="0"/>
              <a:t>B</a:t>
            </a:r>
          </a:p>
          <a:p>
            <a:pPr lvl="1"/>
            <a:r>
              <a:rPr lang="en-US" dirty="0"/>
              <a:t>According to Helmholtz’s theorem, </a:t>
            </a:r>
            <a:r>
              <a:rPr lang="en-US" b="1" dirty="0"/>
              <a:t>A</a:t>
            </a:r>
            <a:r>
              <a:rPr lang="en-US" dirty="0"/>
              <a:t> is uniquely determined only after specifying ∇⋅</a:t>
            </a:r>
            <a:r>
              <a:rPr lang="en-US" b="1" dirty="0"/>
              <a:t>A</a:t>
            </a:r>
            <a:endParaRPr lang="en-US" dirty="0"/>
          </a:p>
          <a:p>
            <a:r>
              <a:rPr lang="en-US" dirty="0"/>
              <a:t>Coulomb Gauge</a:t>
            </a:r>
          </a:p>
          <a:p>
            <a:pPr marL="457200" lvl="1" indent="0" algn="ctr">
              <a:buNone/>
            </a:pPr>
            <a:r>
              <a:rPr lang="en-US" sz="3200" dirty="0"/>
              <a:t>∇⋅</a:t>
            </a:r>
            <a:r>
              <a:rPr lang="en-US" sz="3200" b="1" dirty="0"/>
              <a:t>A</a:t>
            </a:r>
            <a:r>
              <a:rPr lang="en-US" sz="3200" dirty="0"/>
              <a:t> = 0</a:t>
            </a:r>
          </a:p>
          <a:p>
            <a:pPr lvl="1"/>
            <a:r>
              <a:rPr lang="en-US" dirty="0"/>
              <a:t>Fixes the description</a:t>
            </a:r>
          </a:p>
          <a:p>
            <a:pPr lvl="1"/>
            <a:r>
              <a:rPr lang="en-US" dirty="0"/>
              <a:t>Does not change the magnetic field</a:t>
            </a:r>
          </a:p>
        </p:txBody>
      </p:sp>
      <p:sp>
        <p:nvSpPr>
          <p:cNvPr id="4" name="Date Placeholder 3">
            <a:extLst>
              <a:ext uri="{FF2B5EF4-FFF2-40B4-BE49-F238E27FC236}">
                <a16:creationId xmlns:a16="http://schemas.microsoft.com/office/drawing/2014/main" id="{31C11C73-E361-4CC5-853F-EF4BC66379CE}"/>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7A8B0D7B-ABDB-48D0-CA09-B8D06AB61196}"/>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88375B88-EDE0-7F92-2117-A9E11B74F2E4}"/>
              </a:ext>
            </a:extLst>
          </p:cNvPr>
          <p:cNvSpPr>
            <a:spLocks noGrp="1"/>
          </p:cNvSpPr>
          <p:nvPr>
            <p:ph type="sldNum" sz="quarter" idx="12"/>
          </p:nvPr>
        </p:nvSpPr>
        <p:spPr/>
        <p:txBody>
          <a:bodyPr/>
          <a:lstStyle/>
          <a:p>
            <a:fld id="{2AEF1071-237C-4F39-BC68-901E48FF9960}" type="slidenum">
              <a:rPr lang="en-US" smtClean="0"/>
              <a:t>26</a:t>
            </a:fld>
            <a:endParaRPr lang="en-US"/>
          </a:p>
        </p:txBody>
      </p:sp>
    </p:spTree>
    <p:extLst>
      <p:ext uri="{BB962C8B-B14F-4D97-AF65-F5344CB8AC3E}">
        <p14:creationId xmlns:p14="http://schemas.microsoft.com/office/powerpoint/2010/main" val="2123147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FF8C2-6404-B273-DCFE-3F07829A1979}"/>
              </a:ext>
            </a:extLst>
          </p:cNvPr>
          <p:cNvSpPr>
            <a:spLocks noGrp="1"/>
          </p:cNvSpPr>
          <p:nvPr>
            <p:ph type="title"/>
          </p:nvPr>
        </p:nvSpPr>
        <p:spPr/>
        <p:txBody>
          <a:bodyPr/>
          <a:lstStyle/>
          <a:p>
            <a:r>
              <a:rPr lang="en-US" dirty="0"/>
              <a:t>Solution of Vector Poisson’s Equation</a:t>
            </a:r>
          </a:p>
        </p:txBody>
      </p:sp>
      <p:sp>
        <p:nvSpPr>
          <p:cNvPr id="4" name="Date Placeholder 3">
            <a:extLst>
              <a:ext uri="{FF2B5EF4-FFF2-40B4-BE49-F238E27FC236}">
                <a16:creationId xmlns:a16="http://schemas.microsoft.com/office/drawing/2014/main" id="{F0BB9A71-4C73-ABA6-A786-627FD3E96571}"/>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7AB2E14E-0AB4-4989-45E5-3B7B85A7C89B}"/>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5BA72578-F1EC-80B8-E0B7-770DC636C932}"/>
              </a:ext>
            </a:extLst>
          </p:cNvPr>
          <p:cNvSpPr>
            <a:spLocks noGrp="1"/>
          </p:cNvSpPr>
          <p:nvPr>
            <p:ph type="sldNum" sz="quarter" idx="12"/>
          </p:nvPr>
        </p:nvSpPr>
        <p:spPr/>
        <p:txBody>
          <a:bodyPr/>
          <a:lstStyle/>
          <a:p>
            <a:fld id="{2AEF1071-237C-4F39-BC68-901E48FF9960}" type="slidenum">
              <a:rPr lang="en-US" smtClean="0"/>
              <a:t>27</a:t>
            </a:fld>
            <a:endParaRPr lang="en-US"/>
          </a:p>
        </p:txBody>
      </p:sp>
      <p:graphicFrame>
        <p:nvGraphicFramePr>
          <p:cNvPr id="7" name="Object 6">
            <a:extLst>
              <a:ext uri="{FF2B5EF4-FFF2-40B4-BE49-F238E27FC236}">
                <a16:creationId xmlns:a16="http://schemas.microsoft.com/office/drawing/2014/main" id="{F9C644FE-0B5A-F045-2492-F6622F6CC69D}"/>
              </a:ext>
            </a:extLst>
          </p:cNvPr>
          <p:cNvGraphicFramePr>
            <a:graphicFrameLocks noChangeAspect="1"/>
          </p:cNvGraphicFramePr>
          <p:nvPr>
            <p:extLst>
              <p:ext uri="{D42A27DB-BD31-4B8C-83A1-F6EECF244321}">
                <p14:modId xmlns:p14="http://schemas.microsoft.com/office/powerpoint/2010/main" val="183691772"/>
              </p:ext>
            </p:extLst>
          </p:nvPr>
        </p:nvGraphicFramePr>
        <p:xfrm>
          <a:off x="976617" y="2208966"/>
          <a:ext cx="2399760" cy="723600"/>
        </p:xfrm>
        <a:graphic>
          <a:graphicData uri="http://schemas.openxmlformats.org/presentationml/2006/ole">
            <mc:AlternateContent xmlns:mc="http://schemas.openxmlformats.org/markup-compatibility/2006">
              <mc:Choice xmlns:v="urn:schemas-microsoft-com:vml" Requires="v">
                <p:oleObj name="Equation" r:id="rId2" imgW="799920" imgH="241200" progId="Equation.DSMT4">
                  <p:embed/>
                </p:oleObj>
              </mc:Choice>
              <mc:Fallback>
                <p:oleObj name="Equation" r:id="rId2" imgW="799920" imgH="241200" progId="Equation.DSMT4">
                  <p:embed/>
                  <p:pic>
                    <p:nvPicPr>
                      <p:cNvPr id="0" name=""/>
                      <p:cNvPicPr/>
                      <p:nvPr/>
                    </p:nvPicPr>
                    <p:blipFill>
                      <a:blip r:embed="rId3"/>
                      <a:stretch>
                        <a:fillRect/>
                      </a:stretch>
                    </p:blipFill>
                    <p:spPr>
                      <a:xfrm>
                        <a:off x="976617" y="2208966"/>
                        <a:ext cx="2399760" cy="723600"/>
                      </a:xfrm>
                      <a:prstGeom prst="rect">
                        <a:avLst/>
                      </a:prstGeom>
                    </p:spPr>
                  </p:pic>
                </p:oleObj>
              </mc:Fallback>
            </mc:AlternateContent>
          </a:graphicData>
        </a:graphic>
      </p:graphicFrame>
      <p:sp>
        <p:nvSpPr>
          <p:cNvPr id="8" name="Rectangle: Rounded Corners 7">
            <a:extLst>
              <a:ext uri="{FF2B5EF4-FFF2-40B4-BE49-F238E27FC236}">
                <a16:creationId xmlns:a16="http://schemas.microsoft.com/office/drawing/2014/main" id="{209F6C42-CFD0-9599-0E41-B7660D0D8F92}"/>
              </a:ext>
            </a:extLst>
          </p:cNvPr>
          <p:cNvSpPr/>
          <p:nvPr/>
        </p:nvSpPr>
        <p:spPr>
          <a:xfrm>
            <a:off x="3467407" y="1690688"/>
            <a:ext cx="208690" cy="19161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a:extLst>
              <a:ext uri="{FF2B5EF4-FFF2-40B4-BE49-F238E27FC236}">
                <a16:creationId xmlns:a16="http://schemas.microsoft.com/office/drawing/2014/main" id="{60EBF2EA-494D-3A58-E380-DFD59353A3DE}"/>
              </a:ext>
            </a:extLst>
          </p:cNvPr>
          <p:cNvGraphicFramePr>
            <a:graphicFrameLocks noChangeAspect="1"/>
          </p:cNvGraphicFramePr>
          <p:nvPr>
            <p:extLst>
              <p:ext uri="{D42A27DB-BD31-4B8C-83A1-F6EECF244321}">
                <p14:modId xmlns:p14="http://schemas.microsoft.com/office/powerpoint/2010/main" val="109008672"/>
              </p:ext>
            </p:extLst>
          </p:nvPr>
        </p:nvGraphicFramePr>
        <p:xfrm>
          <a:off x="3854514" y="1578292"/>
          <a:ext cx="2222100" cy="603000"/>
        </p:xfrm>
        <a:graphic>
          <a:graphicData uri="http://schemas.openxmlformats.org/presentationml/2006/ole">
            <mc:AlternateContent xmlns:mc="http://schemas.openxmlformats.org/markup-compatibility/2006">
              <mc:Choice xmlns:v="urn:schemas-microsoft-com:vml" Requires="v">
                <p:oleObj name="Equation" r:id="rId4" imgW="888840" imgH="241200" progId="Equation.DSMT4">
                  <p:embed/>
                </p:oleObj>
              </mc:Choice>
              <mc:Fallback>
                <p:oleObj name="Equation" r:id="rId4" imgW="888840" imgH="241200" progId="Equation.DSMT4">
                  <p:embed/>
                  <p:pic>
                    <p:nvPicPr>
                      <p:cNvPr id="7" name="Object 6">
                        <a:extLst>
                          <a:ext uri="{FF2B5EF4-FFF2-40B4-BE49-F238E27FC236}">
                            <a16:creationId xmlns:a16="http://schemas.microsoft.com/office/drawing/2014/main" id="{F9C644FE-0B5A-F045-2492-F6622F6CC69D}"/>
                          </a:ext>
                        </a:extLst>
                      </p:cNvPr>
                      <p:cNvPicPr/>
                      <p:nvPr/>
                    </p:nvPicPr>
                    <p:blipFill>
                      <a:blip r:embed="rId5"/>
                      <a:stretch>
                        <a:fillRect/>
                      </a:stretch>
                    </p:blipFill>
                    <p:spPr>
                      <a:xfrm>
                        <a:off x="3854514" y="1578292"/>
                        <a:ext cx="2222100" cy="6030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15212D9D-2A6F-20AB-86D1-5DC576001664}"/>
              </a:ext>
            </a:extLst>
          </p:cNvPr>
          <p:cNvGraphicFramePr>
            <a:graphicFrameLocks noChangeAspect="1"/>
          </p:cNvGraphicFramePr>
          <p:nvPr>
            <p:extLst>
              <p:ext uri="{D42A27DB-BD31-4B8C-83A1-F6EECF244321}">
                <p14:modId xmlns:p14="http://schemas.microsoft.com/office/powerpoint/2010/main" val="1861113434"/>
              </p:ext>
            </p:extLst>
          </p:nvPr>
        </p:nvGraphicFramePr>
        <p:xfrm>
          <a:off x="3873900" y="2298066"/>
          <a:ext cx="2222100" cy="634500"/>
        </p:xfrm>
        <a:graphic>
          <a:graphicData uri="http://schemas.openxmlformats.org/presentationml/2006/ole">
            <mc:AlternateContent xmlns:mc="http://schemas.openxmlformats.org/markup-compatibility/2006">
              <mc:Choice xmlns:v="urn:schemas-microsoft-com:vml" Requires="v">
                <p:oleObj name="Equation" r:id="rId6" imgW="888840" imgH="253800" progId="Equation.DSMT4">
                  <p:embed/>
                </p:oleObj>
              </mc:Choice>
              <mc:Fallback>
                <p:oleObj name="Equation" r:id="rId6" imgW="888840" imgH="253800" progId="Equation.DSMT4">
                  <p:embed/>
                  <p:pic>
                    <p:nvPicPr>
                      <p:cNvPr id="9" name="Object 8">
                        <a:extLst>
                          <a:ext uri="{FF2B5EF4-FFF2-40B4-BE49-F238E27FC236}">
                            <a16:creationId xmlns:a16="http://schemas.microsoft.com/office/drawing/2014/main" id="{60EBF2EA-494D-3A58-E380-DFD59353A3DE}"/>
                          </a:ext>
                        </a:extLst>
                      </p:cNvPr>
                      <p:cNvPicPr/>
                      <p:nvPr/>
                    </p:nvPicPr>
                    <p:blipFill>
                      <a:blip r:embed="rId7"/>
                      <a:stretch>
                        <a:fillRect/>
                      </a:stretch>
                    </p:blipFill>
                    <p:spPr>
                      <a:xfrm>
                        <a:off x="3873900" y="2298066"/>
                        <a:ext cx="2222100" cy="6345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C6182839-A99F-E853-435A-0BD6DA7AC2CC}"/>
              </a:ext>
            </a:extLst>
          </p:cNvPr>
          <p:cNvGraphicFramePr>
            <a:graphicFrameLocks noChangeAspect="1"/>
          </p:cNvGraphicFramePr>
          <p:nvPr>
            <p:extLst>
              <p:ext uri="{D42A27DB-BD31-4B8C-83A1-F6EECF244321}">
                <p14:modId xmlns:p14="http://schemas.microsoft.com/office/powerpoint/2010/main" val="3733513056"/>
              </p:ext>
            </p:extLst>
          </p:nvPr>
        </p:nvGraphicFramePr>
        <p:xfrm>
          <a:off x="3854514" y="3052128"/>
          <a:ext cx="2190600" cy="603000"/>
        </p:xfrm>
        <a:graphic>
          <a:graphicData uri="http://schemas.openxmlformats.org/presentationml/2006/ole">
            <mc:AlternateContent xmlns:mc="http://schemas.openxmlformats.org/markup-compatibility/2006">
              <mc:Choice xmlns:v="urn:schemas-microsoft-com:vml" Requires="v">
                <p:oleObj name="Equation" r:id="rId8" imgW="876240" imgH="241200" progId="Equation.DSMT4">
                  <p:embed/>
                </p:oleObj>
              </mc:Choice>
              <mc:Fallback>
                <p:oleObj name="Equation" r:id="rId8" imgW="876240" imgH="241200" progId="Equation.DSMT4">
                  <p:embed/>
                  <p:pic>
                    <p:nvPicPr>
                      <p:cNvPr id="10" name="Object 9">
                        <a:extLst>
                          <a:ext uri="{FF2B5EF4-FFF2-40B4-BE49-F238E27FC236}">
                            <a16:creationId xmlns:a16="http://schemas.microsoft.com/office/drawing/2014/main" id="{15212D9D-2A6F-20AB-86D1-5DC576001664}"/>
                          </a:ext>
                        </a:extLst>
                      </p:cNvPr>
                      <p:cNvPicPr/>
                      <p:nvPr/>
                    </p:nvPicPr>
                    <p:blipFill>
                      <a:blip r:embed="rId9"/>
                      <a:stretch>
                        <a:fillRect/>
                      </a:stretch>
                    </p:blipFill>
                    <p:spPr>
                      <a:xfrm>
                        <a:off x="3854514" y="3052128"/>
                        <a:ext cx="2190600" cy="6030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2131344D-B8FC-74D5-8616-D6BBEDBA2B46}"/>
              </a:ext>
            </a:extLst>
          </p:cNvPr>
          <p:cNvGraphicFramePr>
            <a:graphicFrameLocks noChangeAspect="1"/>
          </p:cNvGraphicFramePr>
          <p:nvPr>
            <p:extLst>
              <p:ext uri="{D42A27DB-BD31-4B8C-83A1-F6EECF244321}">
                <p14:modId xmlns:p14="http://schemas.microsoft.com/office/powerpoint/2010/main" val="1750398742"/>
              </p:ext>
            </p:extLst>
          </p:nvPr>
        </p:nvGraphicFramePr>
        <p:xfrm>
          <a:off x="1100221" y="4507231"/>
          <a:ext cx="2170800" cy="1294920"/>
        </p:xfrm>
        <a:graphic>
          <a:graphicData uri="http://schemas.openxmlformats.org/presentationml/2006/ole">
            <mc:AlternateContent xmlns:mc="http://schemas.openxmlformats.org/markup-compatibility/2006">
              <mc:Choice xmlns:v="urn:schemas-microsoft-com:vml" Requires="v">
                <p:oleObj name="Equation" r:id="rId10" imgW="723600" imgH="431640" progId="Equation.DSMT4">
                  <p:embed/>
                </p:oleObj>
              </mc:Choice>
              <mc:Fallback>
                <p:oleObj name="Equation" r:id="rId10" imgW="723600" imgH="431640" progId="Equation.DSMT4">
                  <p:embed/>
                  <p:pic>
                    <p:nvPicPr>
                      <p:cNvPr id="11" name="Object 10">
                        <a:extLst>
                          <a:ext uri="{FF2B5EF4-FFF2-40B4-BE49-F238E27FC236}">
                            <a16:creationId xmlns:a16="http://schemas.microsoft.com/office/drawing/2014/main" id="{C6182839-A99F-E853-435A-0BD6DA7AC2CC}"/>
                          </a:ext>
                        </a:extLst>
                      </p:cNvPr>
                      <p:cNvPicPr/>
                      <p:nvPr/>
                    </p:nvPicPr>
                    <p:blipFill>
                      <a:blip r:embed="rId11"/>
                      <a:stretch>
                        <a:fillRect/>
                      </a:stretch>
                    </p:blipFill>
                    <p:spPr>
                      <a:xfrm>
                        <a:off x="1100221" y="4507231"/>
                        <a:ext cx="2170800" cy="129492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50F88A66-01DA-0E2E-AE45-28FA9991D734}"/>
              </a:ext>
            </a:extLst>
          </p:cNvPr>
          <p:cNvGraphicFramePr>
            <a:graphicFrameLocks noChangeAspect="1"/>
          </p:cNvGraphicFramePr>
          <p:nvPr>
            <p:extLst>
              <p:ext uri="{D42A27DB-BD31-4B8C-83A1-F6EECF244321}">
                <p14:modId xmlns:p14="http://schemas.microsoft.com/office/powerpoint/2010/main" val="310949982"/>
              </p:ext>
            </p:extLst>
          </p:nvPr>
        </p:nvGraphicFramePr>
        <p:xfrm>
          <a:off x="6917791" y="4507231"/>
          <a:ext cx="4838400" cy="1409400"/>
        </p:xfrm>
        <a:graphic>
          <a:graphicData uri="http://schemas.openxmlformats.org/presentationml/2006/ole">
            <mc:AlternateContent xmlns:mc="http://schemas.openxmlformats.org/markup-compatibility/2006">
              <mc:Choice xmlns:v="urn:schemas-microsoft-com:vml" Requires="v">
                <p:oleObj name="Equation" r:id="rId12" imgW="1612800" imgH="469800" progId="Equation.DSMT4">
                  <p:embed/>
                </p:oleObj>
              </mc:Choice>
              <mc:Fallback>
                <p:oleObj name="Equation" r:id="rId12" imgW="1612800" imgH="469800" progId="Equation.DSMT4">
                  <p:embed/>
                  <p:pic>
                    <p:nvPicPr>
                      <p:cNvPr id="0" name=""/>
                      <p:cNvPicPr/>
                      <p:nvPr/>
                    </p:nvPicPr>
                    <p:blipFill>
                      <a:blip r:embed="rId13"/>
                      <a:stretch>
                        <a:fillRect/>
                      </a:stretch>
                    </p:blipFill>
                    <p:spPr>
                      <a:xfrm>
                        <a:off x="6917791" y="4507231"/>
                        <a:ext cx="4838400" cy="14094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BFC659CD-C9E3-E2AC-FC6B-4F5DD58CE573}"/>
              </a:ext>
            </a:extLst>
          </p:cNvPr>
          <p:cNvGraphicFramePr>
            <a:graphicFrameLocks noChangeAspect="1"/>
          </p:cNvGraphicFramePr>
          <p:nvPr>
            <p:extLst>
              <p:ext uri="{D42A27DB-BD31-4B8C-83A1-F6EECF244321}">
                <p14:modId xmlns:p14="http://schemas.microsoft.com/office/powerpoint/2010/main" val="1810523553"/>
              </p:ext>
            </p:extLst>
          </p:nvPr>
        </p:nvGraphicFramePr>
        <p:xfrm>
          <a:off x="7127985" y="1985396"/>
          <a:ext cx="4418013" cy="1409700"/>
        </p:xfrm>
        <a:graphic>
          <a:graphicData uri="http://schemas.openxmlformats.org/presentationml/2006/ole">
            <mc:AlternateContent xmlns:mc="http://schemas.openxmlformats.org/markup-compatibility/2006">
              <mc:Choice xmlns:v="urn:schemas-microsoft-com:vml" Requires="v">
                <p:oleObj name="Equation" r:id="rId14" imgW="1473120" imgH="469800" progId="Equation.DSMT4">
                  <p:embed/>
                </p:oleObj>
              </mc:Choice>
              <mc:Fallback>
                <p:oleObj name="Equation" r:id="rId14" imgW="1473120" imgH="469800" progId="Equation.DSMT4">
                  <p:embed/>
                  <p:pic>
                    <p:nvPicPr>
                      <p:cNvPr id="13" name="Object 12">
                        <a:extLst>
                          <a:ext uri="{FF2B5EF4-FFF2-40B4-BE49-F238E27FC236}">
                            <a16:creationId xmlns:a16="http://schemas.microsoft.com/office/drawing/2014/main" id="{50F88A66-01DA-0E2E-AE45-28FA9991D734}"/>
                          </a:ext>
                        </a:extLst>
                      </p:cNvPr>
                      <p:cNvPicPr/>
                      <p:nvPr/>
                    </p:nvPicPr>
                    <p:blipFill>
                      <a:blip r:embed="rId15"/>
                      <a:stretch>
                        <a:fillRect/>
                      </a:stretch>
                    </p:blipFill>
                    <p:spPr>
                      <a:xfrm>
                        <a:off x="7127985" y="1985396"/>
                        <a:ext cx="4418013" cy="1409700"/>
                      </a:xfrm>
                      <a:prstGeom prst="rect">
                        <a:avLst/>
                      </a:prstGeom>
                    </p:spPr>
                  </p:pic>
                </p:oleObj>
              </mc:Fallback>
            </mc:AlternateContent>
          </a:graphicData>
        </a:graphic>
      </p:graphicFrame>
    </p:spTree>
    <p:extLst>
      <p:ext uri="{BB962C8B-B14F-4D97-AF65-F5344CB8AC3E}">
        <p14:creationId xmlns:p14="http://schemas.microsoft.com/office/powerpoint/2010/main" val="3147569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660E8-3B4D-3009-297D-81177A167E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36C3A3-E804-14D4-0FC8-92EEA2930D54}"/>
              </a:ext>
            </a:extLst>
          </p:cNvPr>
          <p:cNvSpPr>
            <a:spLocks noGrp="1"/>
          </p:cNvSpPr>
          <p:nvPr>
            <p:ph type="title"/>
          </p:nvPr>
        </p:nvSpPr>
        <p:spPr/>
        <p:txBody>
          <a:bodyPr/>
          <a:lstStyle/>
          <a:p>
            <a:r>
              <a:rPr lang="en-US" dirty="0"/>
              <a:t>Solution of Vector Poisson’s Equation</a:t>
            </a:r>
            <a:r>
              <a:rPr lang="fa-IR" dirty="0"/>
              <a:t> </a:t>
            </a:r>
            <a:r>
              <a:rPr lang="en-US" dirty="0"/>
              <a:t> (cont.)</a:t>
            </a:r>
          </a:p>
        </p:txBody>
      </p:sp>
      <p:sp>
        <p:nvSpPr>
          <p:cNvPr id="4" name="Date Placeholder 3">
            <a:extLst>
              <a:ext uri="{FF2B5EF4-FFF2-40B4-BE49-F238E27FC236}">
                <a16:creationId xmlns:a16="http://schemas.microsoft.com/office/drawing/2014/main" id="{F086B789-B76B-C4C8-9655-73206A7FB0E2}"/>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6C52C2E9-9A7B-5533-1309-BFD2DC7E22F3}"/>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96CE2482-2F37-E361-03CF-54582BD33B7E}"/>
              </a:ext>
            </a:extLst>
          </p:cNvPr>
          <p:cNvSpPr>
            <a:spLocks noGrp="1"/>
          </p:cNvSpPr>
          <p:nvPr>
            <p:ph type="sldNum" sz="quarter" idx="12"/>
          </p:nvPr>
        </p:nvSpPr>
        <p:spPr/>
        <p:txBody>
          <a:bodyPr/>
          <a:lstStyle/>
          <a:p>
            <a:fld id="{2AEF1071-237C-4F39-BC68-901E48FF9960}" type="slidenum">
              <a:rPr lang="en-US" smtClean="0"/>
              <a:t>28</a:t>
            </a:fld>
            <a:endParaRPr lang="en-US"/>
          </a:p>
        </p:txBody>
      </p:sp>
      <p:graphicFrame>
        <p:nvGraphicFramePr>
          <p:cNvPr id="7" name="Object 6">
            <a:extLst>
              <a:ext uri="{FF2B5EF4-FFF2-40B4-BE49-F238E27FC236}">
                <a16:creationId xmlns:a16="http://schemas.microsoft.com/office/drawing/2014/main" id="{390C2A3E-945B-764F-B776-AA6148B170D9}"/>
              </a:ext>
            </a:extLst>
          </p:cNvPr>
          <p:cNvGraphicFramePr>
            <a:graphicFrameLocks noChangeAspect="1"/>
          </p:cNvGraphicFramePr>
          <p:nvPr>
            <p:extLst>
              <p:ext uri="{D42A27DB-BD31-4B8C-83A1-F6EECF244321}">
                <p14:modId xmlns:p14="http://schemas.microsoft.com/office/powerpoint/2010/main" val="4034521659"/>
              </p:ext>
            </p:extLst>
          </p:nvPr>
        </p:nvGraphicFramePr>
        <p:xfrm>
          <a:off x="1009920" y="1949827"/>
          <a:ext cx="2399760" cy="723600"/>
        </p:xfrm>
        <a:graphic>
          <a:graphicData uri="http://schemas.openxmlformats.org/presentationml/2006/ole">
            <mc:AlternateContent xmlns:mc="http://schemas.openxmlformats.org/markup-compatibility/2006">
              <mc:Choice xmlns:v="urn:schemas-microsoft-com:vml" Requires="v">
                <p:oleObj name="Equation" r:id="rId2" imgW="799920" imgH="241200" progId="Equation.DSMT4">
                  <p:embed/>
                </p:oleObj>
              </mc:Choice>
              <mc:Fallback>
                <p:oleObj name="Equation" r:id="rId2" imgW="799920" imgH="241200" progId="Equation.DSMT4">
                  <p:embed/>
                  <p:pic>
                    <p:nvPicPr>
                      <p:cNvPr id="7" name="Object 6">
                        <a:extLst>
                          <a:ext uri="{FF2B5EF4-FFF2-40B4-BE49-F238E27FC236}">
                            <a16:creationId xmlns:a16="http://schemas.microsoft.com/office/drawing/2014/main" id="{F9C644FE-0B5A-F045-2492-F6622F6CC69D}"/>
                          </a:ext>
                        </a:extLst>
                      </p:cNvPr>
                      <p:cNvPicPr/>
                      <p:nvPr/>
                    </p:nvPicPr>
                    <p:blipFill>
                      <a:blip r:embed="rId3"/>
                      <a:stretch>
                        <a:fillRect/>
                      </a:stretch>
                    </p:blipFill>
                    <p:spPr>
                      <a:xfrm>
                        <a:off x="1009920" y="1949827"/>
                        <a:ext cx="2399760" cy="7236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BF327A1F-07A5-4BF6-94F2-07B7CF2E6D0F}"/>
              </a:ext>
            </a:extLst>
          </p:cNvPr>
          <p:cNvGraphicFramePr>
            <a:graphicFrameLocks noChangeAspect="1"/>
          </p:cNvGraphicFramePr>
          <p:nvPr>
            <p:extLst>
              <p:ext uri="{D42A27DB-BD31-4B8C-83A1-F6EECF244321}">
                <p14:modId xmlns:p14="http://schemas.microsoft.com/office/powerpoint/2010/main" val="2133609545"/>
              </p:ext>
            </p:extLst>
          </p:nvPr>
        </p:nvGraphicFramePr>
        <p:xfrm>
          <a:off x="1009920" y="3105188"/>
          <a:ext cx="4418013" cy="1409700"/>
        </p:xfrm>
        <a:graphic>
          <a:graphicData uri="http://schemas.openxmlformats.org/presentationml/2006/ole">
            <mc:AlternateContent xmlns:mc="http://schemas.openxmlformats.org/markup-compatibility/2006">
              <mc:Choice xmlns:v="urn:schemas-microsoft-com:vml" Requires="v">
                <p:oleObj name="Equation" r:id="rId4" imgW="1473120" imgH="469800" progId="Equation.DSMT4">
                  <p:embed/>
                </p:oleObj>
              </mc:Choice>
              <mc:Fallback>
                <p:oleObj name="Equation" r:id="rId4" imgW="1473120" imgH="469800" progId="Equation.DSMT4">
                  <p:embed/>
                  <p:pic>
                    <p:nvPicPr>
                      <p:cNvPr id="14" name="Object 13">
                        <a:extLst>
                          <a:ext uri="{FF2B5EF4-FFF2-40B4-BE49-F238E27FC236}">
                            <a16:creationId xmlns:a16="http://schemas.microsoft.com/office/drawing/2014/main" id="{BFC659CD-C9E3-E2AC-FC6B-4F5DD58CE573}"/>
                          </a:ext>
                        </a:extLst>
                      </p:cNvPr>
                      <p:cNvPicPr/>
                      <p:nvPr/>
                    </p:nvPicPr>
                    <p:blipFill>
                      <a:blip r:embed="rId5"/>
                      <a:stretch>
                        <a:fillRect/>
                      </a:stretch>
                    </p:blipFill>
                    <p:spPr>
                      <a:xfrm>
                        <a:off x="1009920" y="3105188"/>
                        <a:ext cx="4418013" cy="1409700"/>
                      </a:xfrm>
                      <a:prstGeom prst="rect">
                        <a:avLst/>
                      </a:prstGeom>
                    </p:spPr>
                  </p:pic>
                </p:oleObj>
              </mc:Fallback>
            </mc:AlternateContent>
          </a:graphicData>
        </a:graphic>
      </p:graphicFrame>
      <p:sp>
        <p:nvSpPr>
          <p:cNvPr id="3" name="Freeform: Shape 2">
            <a:extLst>
              <a:ext uri="{FF2B5EF4-FFF2-40B4-BE49-F238E27FC236}">
                <a16:creationId xmlns:a16="http://schemas.microsoft.com/office/drawing/2014/main" id="{9F8B1042-B43F-D474-4BDB-57B994FF1794}"/>
              </a:ext>
            </a:extLst>
          </p:cNvPr>
          <p:cNvSpPr/>
          <p:nvPr/>
        </p:nvSpPr>
        <p:spPr>
          <a:xfrm>
            <a:off x="8248348" y="2903330"/>
            <a:ext cx="2193106" cy="1604743"/>
          </a:xfrm>
          <a:custGeom>
            <a:avLst/>
            <a:gdLst>
              <a:gd name="connsiteX0" fmla="*/ 1779000 w 2211650"/>
              <a:gd name="connsiteY0" fmla="*/ 144831 h 1278267"/>
              <a:gd name="connsiteX1" fmla="*/ 884479 w 2211650"/>
              <a:gd name="connsiteY1" fmla="*/ 15622 h 1278267"/>
              <a:gd name="connsiteX2" fmla="*/ 19774 w 2211650"/>
              <a:gd name="connsiteY2" fmla="*/ 542396 h 1278267"/>
              <a:gd name="connsiteX3" fmla="*/ 377583 w 2211650"/>
              <a:gd name="connsiteY3" fmla="*/ 1148683 h 1278267"/>
              <a:gd name="connsiteX4" fmla="*/ 1480826 w 2211650"/>
              <a:gd name="connsiteY4" fmla="*/ 1238135 h 1278267"/>
              <a:gd name="connsiteX5" fmla="*/ 2186505 w 2211650"/>
              <a:gd name="connsiteY5" fmla="*/ 641787 h 1278267"/>
              <a:gd name="connsiteX6" fmla="*/ 2027479 w 2211650"/>
              <a:gd name="connsiteY6" fmla="*/ 204466 h 1278267"/>
              <a:gd name="connsiteX7" fmla="*/ 1779000 w 2211650"/>
              <a:gd name="connsiteY7" fmla="*/ 144831 h 1278267"/>
              <a:gd name="connsiteX0" fmla="*/ 1779000 w 2220898"/>
              <a:gd name="connsiteY0" fmla="*/ 145917 h 1279353"/>
              <a:gd name="connsiteX1" fmla="*/ 884479 w 2220898"/>
              <a:gd name="connsiteY1" fmla="*/ 16708 h 1279353"/>
              <a:gd name="connsiteX2" fmla="*/ 19774 w 2220898"/>
              <a:gd name="connsiteY2" fmla="*/ 543482 h 1279353"/>
              <a:gd name="connsiteX3" fmla="*/ 377583 w 2220898"/>
              <a:gd name="connsiteY3" fmla="*/ 1149769 h 1279353"/>
              <a:gd name="connsiteX4" fmla="*/ 1480826 w 2220898"/>
              <a:gd name="connsiteY4" fmla="*/ 1239221 h 1279353"/>
              <a:gd name="connsiteX5" fmla="*/ 2186505 w 2220898"/>
              <a:gd name="connsiteY5" fmla="*/ 642873 h 1279353"/>
              <a:gd name="connsiteX6" fmla="*/ 2097053 w 2220898"/>
              <a:gd name="connsiteY6" fmla="*/ 295004 h 1279353"/>
              <a:gd name="connsiteX7" fmla="*/ 1779000 w 2220898"/>
              <a:gd name="connsiteY7" fmla="*/ 145917 h 1279353"/>
              <a:gd name="connsiteX0" fmla="*/ 1779000 w 2193106"/>
              <a:gd name="connsiteY0" fmla="*/ 151721 h 1285157"/>
              <a:gd name="connsiteX1" fmla="*/ 884479 w 2193106"/>
              <a:gd name="connsiteY1" fmla="*/ 22512 h 1285157"/>
              <a:gd name="connsiteX2" fmla="*/ 19774 w 2193106"/>
              <a:gd name="connsiteY2" fmla="*/ 549286 h 1285157"/>
              <a:gd name="connsiteX3" fmla="*/ 377583 w 2193106"/>
              <a:gd name="connsiteY3" fmla="*/ 1155573 h 1285157"/>
              <a:gd name="connsiteX4" fmla="*/ 1480826 w 2193106"/>
              <a:gd name="connsiteY4" fmla="*/ 1245025 h 1285157"/>
              <a:gd name="connsiteX5" fmla="*/ 2186505 w 2193106"/>
              <a:gd name="connsiteY5" fmla="*/ 648677 h 1285157"/>
              <a:gd name="connsiteX6" fmla="*/ 1779000 w 2193106"/>
              <a:gd name="connsiteY6" fmla="*/ 151721 h 12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3106" h="1285157">
                <a:moveTo>
                  <a:pt x="1779000" y="151721"/>
                </a:moveTo>
                <a:cubicBezTo>
                  <a:pt x="1561996" y="47360"/>
                  <a:pt x="1177683" y="-43749"/>
                  <a:pt x="884479" y="22512"/>
                </a:cubicBezTo>
                <a:cubicBezTo>
                  <a:pt x="591275" y="88773"/>
                  <a:pt x="104257" y="360443"/>
                  <a:pt x="19774" y="549286"/>
                </a:cubicBezTo>
                <a:cubicBezTo>
                  <a:pt x="-64709" y="738130"/>
                  <a:pt x="134074" y="1039617"/>
                  <a:pt x="377583" y="1155573"/>
                </a:cubicBezTo>
                <a:cubicBezTo>
                  <a:pt x="621092" y="1271529"/>
                  <a:pt x="1179339" y="1329508"/>
                  <a:pt x="1480826" y="1245025"/>
                </a:cubicBezTo>
                <a:cubicBezTo>
                  <a:pt x="1782313" y="1160542"/>
                  <a:pt x="2095396" y="820955"/>
                  <a:pt x="2186505" y="648677"/>
                </a:cubicBezTo>
                <a:cubicBezTo>
                  <a:pt x="2236201" y="466460"/>
                  <a:pt x="1996004" y="256082"/>
                  <a:pt x="1779000" y="151721"/>
                </a:cubicBezTo>
                <a:close/>
              </a:path>
            </a:pathLst>
          </a:custGeom>
          <a:solidFill>
            <a:srgbClr val="4F81BD">
              <a:alpha val="3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219F00E2-8CD3-039F-FD3F-A619F152434A}"/>
              </a:ext>
            </a:extLst>
          </p:cNvPr>
          <p:cNvSpPr/>
          <p:nvPr/>
        </p:nvSpPr>
        <p:spPr>
          <a:xfrm>
            <a:off x="9064238" y="3971491"/>
            <a:ext cx="365760" cy="3657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1A00B42-560F-7B6A-BF4A-7B9B556316DB}"/>
              </a:ext>
            </a:extLst>
          </p:cNvPr>
          <p:cNvSpPr/>
          <p:nvPr/>
        </p:nvSpPr>
        <p:spPr>
          <a:xfrm>
            <a:off x="9211010" y="4113397"/>
            <a:ext cx="91440" cy="8945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4BE25B4-664F-E82E-4416-D9D79CD9539A}"/>
              </a:ext>
            </a:extLst>
          </p:cNvPr>
          <p:cNvSpPr/>
          <p:nvPr/>
        </p:nvSpPr>
        <p:spPr>
          <a:xfrm>
            <a:off x="11915875" y="4319105"/>
            <a:ext cx="91440" cy="8945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8F27468-ACDA-FCFB-858C-81D43BF13EEB}"/>
              </a:ext>
            </a:extLst>
          </p:cNvPr>
          <p:cNvSpPr/>
          <p:nvPr/>
        </p:nvSpPr>
        <p:spPr>
          <a:xfrm>
            <a:off x="9517689" y="5047102"/>
            <a:ext cx="91440" cy="8945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F16762F7-D2DD-1CD0-F8E4-20201E066F3B}"/>
              </a:ext>
            </a:extLst>
          </p:cNvPr>
          <p:cNvCxnSpPr>
            <a:cxnSpLocks/>
          </p:cNvCxnSpPr>
          <p:nvPr/>
        </p:nvCxnSpPr>
        <p:spPr>
          <a:xfrm flipV="1">
            <a:off x="9563409" y="4355927"/>
            <a:ext cx="2411577" cy="735901"/>
          </a:xfrm>
          <a:prstGeom prst="straightConnector1">
            <a:avLst/>
          </a:prstGeom>
          <a:ln w="19050">
            <a:solidFill>
              <a:schemeClr val="tx1">
                <a:lumMod val="85000"/>
                <a:lumOff val="1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FA6C666-B1C1-7E4E-7D59-874FD99A7753}"/>
              </a:ext>
            </a:extLst>
          </p:cNvPr>
          <p:cNvCxnSpPr>
            <a:cxnSpLocks/>
          </p:cNvCxnSpPr>
          <p:nvPr/>
        </p:nvCxnSpPr>
        <p:spPr>
          <a:xfrm flipH="1" flipV="1">
            <a:off x="9256730" y="4168438"/>
            <a:ext cx="311267" cy="928311"/>
          </a:xfrm>
          <a:prstGeom prst="straightConnector1">
            <a:avLst/>
          </a:prstGeom>
          <a:ln w="19050">
            <a:solidFill>
              <a:schemeClr val="tx1">
                <a:lumMod val="85000"/>
                <a:lumOff val="1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5233A1D-92A8-FD2A-098F-641424AC5E1A}"/>
              </a:ext>
            </a:extLst>
          </p:cNvPr>
          <p:cNvSpPr txBox="1"/>
          <p:nvPr/>
        </p:nvSpPr>
        <p:spPr>
          <a:xfrm>
            <a:off x="9010086" y="2863275"/>
            <a:ext cx="492443" cy="523220"/>
          </a:xfrm>
          <a:prstGeom prst="rect">
            <a:avLst/>
          </a:prstGeom>
          <a:noFill/>
        </p:spPr>
        <p:txBody>
          <a:bodyPr wrap="none" rtlCol="0">
            <a:spAutoFit/>
          </a:bodyPr>
          <a:lstStyle/>
          <a:p>
            <a:pPr algn="ctr"/>
            <a:r>
              <a:rPr lang="en-US" sz="2800" i="1" dirty="0"/>
              <a:t>V</a:t>
            </a:r>
            <a:r>
              <a:rPr lang="en-US" sz="2800" i="1" dirty="0">
                <a:sym typeface="Symbol" panose="05050102010706020507" pitchFamily="18" charset="2"/>
              </a:rPr>
              <a:t></a:t>
            </a:r>
            <a:endParaRPr lang="en-US" sz="2800" baseline="-25000" dirty="0"/>
          </a:p>
        </p:txBody>
      </p:sp>
      <p:sp>
        <p:nvSpPr>
          <p:cNvPr id="22" name="TextBox 21">
            <a:extLst>
              <a:ext uri="{FF2B5EF4-FFF2-40B4-BE49-F238E27FC236}">
                <a16:creationId xmlns:a16="http://schemas.microsoft.com/office/drawing/2014/main" id="{6D3FBFE8-F22E-E884-7B93-DC918E092977}"/>
              </a:ext>
            </a:extLst>
          </p:cNvPr>
          <p:cNvSpPr txBox="1"/>
          <p:nvPr/>
        </p:nvSpPr>
        <p:spPr>
          <a:xfrm>
            <a:off x="9342668" y="5014098"/>
            <a:ext cx="444352" cy="523220"/>
          </a:xfrm>
          <a:prstGeom prst="rect">
            <a:avLst/>
          </a:prstGeom>
          <a:noFill/>
        </p:spPr>
        <p:txBody>
          <a:bodyPr wrap="none" rtlCol="0">
            <a:spAutoFit/>
          </a:bodyPr>
          <a:lstStyle/>
          <a:p>
            <a:pPr algn="ctr"/>
            <a:r>
              <a:rPr lang="en-US" sz="2800" dirty="0"/>
              <a:t>O</a:t>
            </a:r>
            <a:endParaRPr lang="en-US" sz="2800" baseline="-25000" dirty="0"/>
          </a:p>
        </p:txBody>
      </p:sp>
      <p:sp>
        <p:nvSpPr>
          <p:cNvPr id="23" name="TextBox 22">
            <a:extLst>
              <a:ext uri="{FF2B5EF4-FFF2-40B4-BE49-F238E27FC236}">
                <a16:creationId xmlns:a16="http://schemas.microsoft.com/office/drawing/2014/main" id="{D22D0207-B224-3512-D813-B74D01638EEB}"/>
              </a:ext>
            </a:extLst>
          </p:cNvPr>
          <p:cNvSpPr txBox="1"/>
          <p:nvPr/>
        </p:nvSpPr>
        <p:spPr>
          <a:xfrm>
            <a:off x="9185450" y="3654774"/>
            <a:ext cx="627095" cy="461665"/>
          </a:xfrm>
          <a:prstGeom prst="rect">
            <a:avLst/>
          </a:prstGeom>
          <a:noFill/>
        </p:spPr>
        <p:txBody>
          <a:bodyPr wrap="none" rtlCol="0">
            <a:spAutoFit/>
          </a:bodyPr>
          <a:lstStyle/>
          <a:p>
            <a:pPr algn="ctr"/>
            <a:r>
              <a:rPr lang="en-US" sz="2400" i="1" dirty="0">
                <a:sym typeface="Symbol" panose="05050102010706020507" pitchFamily="18" charset="2"/>
              </a:rPr>
              <a:t></a:t>
            </a:r>
            <a:r>
              <a:rPr lang="en-US" sz="2400" dirty="0">
                <a:sym typeface="Symbol" panose="05050102010706020507" pitchFamily="18" charset="2"/>
              </a:rPr>
              <a:t>d</a:t>
            </a:r>
            <a:r>
              <a:rPr lang="en-US" sz="2400" i="1" dirty="0">
                <a:sym typeface="Symbol" panose="05050102010706020507" pitchFamily="18" charset="2"/>
              </a:rPr>
              <a:t>v</a:t>
            </a:r>
            <a:endParaRPr lang="en-US" sz="2400" i="1" baseline="-25000" dirty="0"/>
          </a:p>
        </p:txBody>
      </p:sp>
      <p:graphicFrame>
        <p:nvGraphicFramePr>
          <p:cNvPr id="24" name="Object 23">
            <a:extLst>
              <a:ext uri="{FF2B5EF4-FFF2-40B4-BE49-F238E27FC236}">
                <a16:creationId xmlns:a16="http://schemas.microsoft.com/office/drawing/2014/main" id="{C5D4DE9A-A9A6-E1F5-4636-6E682E0D5139}"/>
              </a:ext>
            </a:extLst>
          </p:cNvPr>
          <p:cNvGraphicFramePr>
            <a:graphicFrameLocks noChangeAspect="1"/>
          </p:cNvGraphicFramePr>
          <p:nvPr>
            <p:extLst>
              <p:ext uri="{D42A27DB-BD31-4B8C-83A1-F6EECF244321}">
                <p14:modId xmlns:p14="http://schemas.microsoft.com/office/powerpoint/2010/main" val="3248013165"/>
              </p:ext>
            </p:extLst>
          </p:nvPr>
        </p:nvGraphicFramePr>
        <p:xfrm>
          <a:off x="9052046" y="4588847"/>
          <a:ext cx="406400" cy="330200"/>
        </p:xfrm>
        <a:graphic>
          <a:graphicData uri="http://schemas.openxmlformats.org/presentationml/2006/ole">
            <mc:AlternateContent xmlns:mc="http://schemas.openxmlformats.org/markup-compatibility/2006">
              <mc:Choice xmlns:v="urn:schemas-microsoft-com:vml" Requires="v">
                <p:oleObj name="Equation" r:id="rId6" imgW="203040" imgH="164880" progId="Equation.DSMT4">
                  <p:embed/>
                </p:oleObj>
              </mc:Choice>
              <mc:Fallback>
                <p:oleObj name="Equation" r:id="rId6" imgW="203040" imgH="164880" progId="Equation.DSMT4">
                  <p:embed/>
                  <p:pic>
                    <p:nvPicPr>
                      <p:cNvPr id="46" name="Object 45">
                        <a:extLst>
                          <a:ext uri="{FF2B5EF4-FFF2-40B4-BE49-F238E27FC236}">
                            <a16:creationId xmlns:a16="http://schemas.microsoft.com/office/drawing/2014/main" id="{1768C613-B804-FED9-B3FD-C8ABA1609DFC}"/>
                          </a:ext>
                        </a:extLst>
                      </p:cNvPr>
                      <p:cNvPicPr/>
                      <p:nvPr/>
                    </p:nvPicPr>
                    <p:blipFill>
                      <a:blip r:embed="rId7"/>
                      <a:stretch>
                        <a:fillRect/>
                      </a:stretch>
                    </p:blipFill>
                    <p:spPr>
                      <a:xfrm>
                        <a:off x="9052046" y="4588847"/>
                        <a:ext cx="406400" cy="330200"/>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4E1C5964-3643-44D6-375D-11C4646A9CF8}"/>
              </a:ext>
            </a:extLst>
          </p:cNvPr>
          <p:cNvGraphicFramePr>
            <a:graphicFrameLocks noChangeAspect="1"/>
          </p:cNvGraphicFramePr>
          <p:nvPr>
            <p:extLst>
              <p:ext uri="{D42A27DB-BD31-4B8C-83A1-F6EECF244321}">
                <p14:modId xmlns:p14="http://schemas.microsoft.com/office/powerpoint/2010/main" val="2677362302"/>
              </p:ext>
            </p:extLst>
          </p:nvPr>
        </p:nvGraphicFramePr>
        <p:xfrm>
          <a:off x="10729379" y="4708780"/>
          <a:ext cx="329760" cy="329760"/>
        </p:xfrm>
        <a:graphic>
          <a:graphicData uri="http://schemas.openxmlformats.org/presentationml/2006/ole">
            <mc:AlternateContent xmlns:mc="http://schemas.openxmlformats.org/markup-compatibility/2006">
              <mc:Choice xmlns:v="urn:schemas-microsoft-com:vml" Requires="v">
                <p:oleObj name="Equation" r:id="rId8" imgW="164880" imgH="164880" progId="Equation.DSMT4">
                  <p:embed/>
                </p:oleObj>
              </mc:Choice>
              <mc:Fallback>
                <p:oleObj name="Equation" r:id="rId8" imgW="164880" imgH="164880" progId="Equation.DSMT4">
                  <p:embed/>
                  <p:pic>
                    <p:nvPicPr>
                      <p:cNvPr id="49" name="Object 48">
                        <a:extLst>
                          <a:ext uri="{FF2B5EF4-FFF2-40B4-BE49-F238E27FC236}">
                            <a16:creationId xmlns:a16="http://schemas.microsoft.com/office/drawing/2014/main" id="{84C10CF4-49D2-0BE2-9D91-E7656DAC4555}"/>
                          </a:ext>
                        </a:extLst>
                      </p:cNvPr>
                      <p:cNvPicPr/>
                      <p:nvPr/>
                    </p:nvPicPr>
                    <p:blipFill>
                      <a:blip r:embed="rId9"/>
                      <a:stretch>
                        <a:fillRect/>
                      </a:stretch>
                    </p:blipFill>
                    <p:spPr>
                      <a:xfrm>
                        <a:off x="10729379" y="4708780"/>
                        <a:ext cx="329760" cy="329760"/>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ACF57381-6635-4BEE-BC04-B442D1005C60}"/>
              </a:ext>
            </a:extLst>
          </p:cNvPr>
          <p:cNvSpPr txBox="1"/>
          <p:nvPr/>
        </p:nvSpPr>
        <p:spPr>
          <a:xfrm rot="193945">
            <a:off x="10013648" y="3864994"/>
            <a:ext cx="1331517" cy="461665"/>
          </a:xfrm>
          <a:prstGeom prst="rect">
            <a:avLst/>
          </a:prstGeom>
          <a:noFill/>
        </p:spPr>
        <p:txBody>
          <a:bodyPr wrap="square" rtlCol="0">
            <a:spAutoFit/>
          </a:bodyPr>
          <a:lstStyle/>
          <a:p>
            <a:pPr algn="ctr"/>
            <a:r>
              <a:rPr lang="en-US" sz="2400" b="1" dirty="0"/>
              <a:t>R </a:t>
            </a:r>
            <a:r>
              <a:rPr lang="en-US" sz="2400" dirty="0"/>
              <a:t>-</a:t>
            </a:r>
            <a:r>
              <a:rPr lang="en-US" sz="2400" b="1" dirty="0"/>
              <a:t> R</a:t>
            </a:r>
            <a:r>
              <a:rPr lang="en-US" sz="2400" b="1" dirty="0">
                <a:sym typeface="Symbol" panose="05050102010706020507" pitchFamily="18" charset="2"/>
              </a:rPr>
              <a:t></a:t>
            </a:r>
            <a:endParaRPr lang="en-US" sz="2400" b="1" baseline="-25000" dirty="0"/>
          </a:p>
        </p:txBody>
      </p:sp>
      <p:cxnSp>
        <p:nvCxnSpPr>
          <p:cNvPr id="27" name="Straight Arrow Connector 26">
            <a:extLst>
              <a:ext uri="{FF2B5EF4-FFF2-40B4-BE49-F238E27FC236}">
                <a16:creationId xmlns:a16="http://schemas.microsoft.com/office/drawing/2014/main" id="{999CD823-3C10-DBB7-2B98-0400F790119B}"/>
              </a:ext>
            </a:extLst>
          </p:cNvPr>
          <p:cNvCxnSpPr>
            <a:cxnSpLocks noChangeAspect="1"/>
            <a:endCxn id="17" idx="6"/>
          </p:cNvCxnSpPr>
          <p:nvPr/>
        </p:nvCxnSpPr>
        <p:spPr>
          <a:xfrm>
            <a:off x="9255246" y="4157161"/>
            <a:ext cx="2697028" cy="198487"/>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ADF5FD5-5E81-A4B5-162D-D2DDFC195726}"/>
              </a:ext>
            </a:extLst>
          </p:cNvPr>
          <p:cNvSpPr txBox="1"/>
          <p:nvPr/>
        </p:nvSpPr>
        <p:spPr>
          <a:xfrm>
            <a:off x="9586192" y="3189981"/>
            <a:ext cx="415499" cy="461665"/>
          </a:xfrm>
          <a:prstGeom prst="rect">
            <a:avLst/>
          </a:prstGeom>
          <a:noFill/>
        </p:spPr>
        <p:txBody>
          <a:bodyPr wrap="none" rtlCol="0">
            <a:spAutoFit/>
          </a:bodyPr>
          <a:lstStyle/>
          <a:p>
            <a:pPr algn="ctr"/>
            <a:r>
              <a:rPr lang="en-US" sz="2400" i="1" dirty="0">
                <a:sym typeface="Symbol" panose="05050102010706020507" pitchFamily="18" charset="2"/>
              </a:rPr>
              <a:t></a:t>
            </a:r>
            <a:r>
              <a:rPr lang="en-US" sz="2400" b="1" dirty="0">
                <a:sym typeface="Symbol" panose="05050102010706020507" pitchFamily="18" charset="2"/>
              </a:rPr>
              <a:t>J</a:t>
            </a:r>
            <a:endParaRPr lang="en-US" sz="2400" b="1" baseline="-25000" dirty="0"/>
          </a:p>
        </p:txBody>
      </p:sp>
      <p:sp>
        <p:nvSpPr>
          <p:cNvPr id="29" name="TextBox 28">
            <a:extLst>
              <a:ext uri="{FF2B5EF4-FFF2-40B4-BE49-F238E27FC236}">
                <a16:creationId xmlns:a16="http://schemas.microsoft.com/office/drawing/2014/main" id="{3011546F-98B8-04FE-A3F4-373F89551682}"/>
              </a:ext>
            </a:extLst>
          </p:cNvPr>
          <p:cNvSpPr txBox="1"/>
          <p:nvPr/>
        </p:nvSpPr>
        <p:spPr>
          <a:xfrm>
            <a:off x="10103754" y="2627456"/>
            <a:ext cx="1992602" cy="707886"/>
          </a:xfrm>
          <a:prstGeom prst="rect">
            <a:avLst/>
          </a:prstGeom>
          <a:noFill/>
        </p:spPr>
        <p:txBody>
          <a:bodyPr wrap="square" rtlCol="0">
            <a:spAutoFit/>
          </a:bodyPr>
          <a:lstStyle/>
          <a:p>
            <a:pPr algn="ctr"/>
            <a:r>
              <a:rPr lang="en-US" sz="2000" dirty="0">
                <a:sym typeface="Symbol" panose="05050102010706020507" pitchFamily="18" charset="2"/>
              </a:rPr>
              <a:t>Volume current density</a:t>
            </a:r>
            <a:endParaRPr lang="en-US" sz="2000" baseline="-25000" dirty="0"/>
          </a:p>
        </p:txBody>
      </p:sp>
      <p:sp>
        <p:nvSpPr>
          <p:cNvPr id="30" name="Freeform: Shape 29">
            <a:extLst>
              <a:ext uri="{FF2B5EF4-FFF2-40B4-BE49-F238E27FC236}">
                <a16:creationId xmlns:a16="http://schemas.microsoft.com/office/drawing/2014/main" id="{8712FBB1-10C3-8EFC-08A0-B5880F685D23}"/>
              </a:ext>
            </a:extLst>
          </p:cNvPr>
          <p:cNvSpPr/>
          <p:nvPr/>
        </p:nvSpPr>
        <p:spPr>
          <a:xfrm>
            <a:off x="9942653" y="2897215"/>
            <a:ext cx="429783" cy="486137"/>
          </a:xfrm>
          <a:custGeom>
            <a:avLst/>
            <a:gdLst>
              <a:gd name="connsiteX0" fmla="*/ 370390 w 429783"/>
              <a:gd name="connsiteY0" fmla="*/ 0 h 486137"/>
              <a:gd name="connsiteX1" fmla="*/ 150471 w 429783"/>
              <a:gd name="connsiteY1" fmla="*/ 150471 h 486137"/>
              <a:gd name="connsiteX2" fmla="*/ 428263 w 429783"/>
              <a:gd name="connsiteY2" fmla="*/ 266218 h 486137"/>
              <a:gd name="connsiteX3" fmla="*/ 0 w 429783"/>
              <a:gd name="connsiteY3" fmla="*/ 486137 h 486137"/>
            </a:gdLst>
            <a:ahLst/>
            <a:cxnLst>
              <a:cxn ang="0">
                <a:pos x="connsiteX0" y="connsiteY0"/>
              </a:cxn>
              <a:cxn ang="0">
                <a:pos x="connsiteX1" y="connsiteY1"/>
              </a:cxn>
              <a:cxn ang="0">
                <a:pos x="connsiteX2" y="connsiteY2"/>
              </a:cxn>
              <a:cxn ang="0">
                <a:pos x="connsiteX3" y="connsiteY3"/>
              </a:cxn>
            </a:cxnLst>
            <a:rect l="l" t="t" r="r" b="b"/>
            <a:pathLst>
              <a:path w="429783" h="486137">
                <a:moveTo>
                  <a:pt x="370390" y="0"/>
                </a:moveTo>
                <a:cubicBezTo>
                  <a:pt x="255607" y="53050"/>
                  <a:pt x="140825" y="106101"/>
                  <a:pt x="150471" y="150471"/>
                </a:cubicBezTo>
                <a:cubicBezTo>
                  <a:pt x="160116" y="194841"/>
                  <a:pt x="453341" y="210274"/>
                  <a:pt x="428263" y="266218"/>
                </a:cubicBezTo>
                <a:cubicBezTo>
                  <a:pt x="403185" y="322162"/>
                  <a:pt x="201592" y="404149"/>
                  <a:pt x="0" y="486137"/>
                </a:cubicBezTo>
              </a:path>
            </a:pathLst>
          </a:custGeom>
          <a:noFill/>
          <a:ln>
            <a:solidFill>
              <a:schemeClr val="tx2">
                <a:lumMod val="75000"/>
              </a:schemeClr>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198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963EE-567E-3BBC-82DA-DF7838EEE154}"/>
              </a:ext>
            </a:extLst>
          </p:cNvPr>
          <p:cNvSpPr>
            <a:spLocks noGrp="1"/>
          </p:cNvSpPr>
          <p:nvPr>
            <p:ph type="title"/>
          </p:nvPr>
        </p:nvSpPr>
        <p:spPr>
          <a:xfrm>
            <a:off x="838200" y="365125"/>
            <a:ext cx="10618694" cy="1325563"/>
          </a:xfrm>
        </p:spPr>
        <p:txBody>
          <a:bodyPr/>
          <a:lstStyle/>
          <a:p>
            <a:r>
              <a:rPr lang="en-US" dirty="0"/>
              <a:t>Magnetic Flux in Terms of Magnetic Potential</a:t>
            </a:r>
          </a:p>
        </p:txBody>
      </p:sp>
      <p:sp>
        <p:nvSpPr>
          <p:cNvPr id="4" name="Date Placeholder 3">
            <a:extLst>
              <a:ext uri="{FF2B5EF4-FFF2-40B4-BE49-F238E27FC236}">
                <a16:creationId xmlns:a16="http://schemas.microsoft.com/office/drawing/2014/main" id="{F32240DE-65BE-E136-FA3F-F9F0E1889C6C}"/>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CBD265D8-C757-A8F3-50D1-9499FFFB57FC}"/>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CA607ECA-7865-D42D-8F11-11B257A6C26A}"/>
              </a:ext>
            </a:extLst>
          </p:cNvPr>
          <p:cNvSpPr>
            <a:spLocks noGrp="1"/>
          </p:cNvSpPr>
          <p:nvPr>
            <p:ph type="sldNum" sz="quarter" idx="12"/>
          </p:nvPr>
        </p:nvSpPr>
        <p:spPr/>
        <p:txBody>
          <a:bodyPr/>
          <a:lstStyle/>
          <a:p>
            <a:fld id="{2AEF1071-237C-4F39-BC68-901E48FF9960}" type="slidenum">
              <a:rPr lang="en-US" smtClean="0"/>
              <a:t>29</a:t>
            </a:fld>
            <a:endParaRPr lang="en-US"/>
          </a:p>
        </p:txBody>
      </p:sp>
      <p:sp>
        <p:nvSpPr>
          <p:cNvPr id="7" name="Freeform: Shape 6">
            <a:extLst>
              <a:ext uri="{FF2B5EF4-FFF2-40B4-BE49-F238E27FC236}">
                <a16:creationId xmlns:a16="http://schemas.microsoft.com/office/drawing/2014/main" id="{803F93EC-742A-5A23-0D8A-E08CF297F666}"/>
              </a:ext>
            </a:extLst>
          </p:cNvPr>
          <p:cNvSpPr/>
          <p:nvPr/>
        </p:nvSpPr>
        <p:spPr>
          <a:xfrm>
            <a:off x="9949927" y="2843690"/>
            <a:ext cx="2037953" cy="898287"/>
          </a:xfrm>
          <a:custGeom>
            <a:avLst/>
            <a:gdLst>
              <a:gd name="csX0" fmla="*/ 303046 w 2037953"/>
              <a:gd name="csY0" fmla="*/ 95647 h 1376323"/>
              <a:gd name="csX1" fmla="*/ 1603526 w 2037953"/>
              <a:gd name="csY1" fmla="*/ 105807 h 1376323"/>
              <a:gd name="csX2" fmla="*/ 1979446 w 2037953"/>
              <a:gd name="csY2" fmla="*/ 1060847 h 1376323"/>
              <a:gd name="csX3" fmla="*/ 506246 w 2037953"/>
              <a:gd name="csY3" fmla="*/ 1365647 h 1376323"/>
              <a:gd name="csX4" fmla="*/ 8406 w 2037953"/>
              <a:gd name="csY4" fmla="*/ 745887 h 1376323"/>
              <a:gd name="csX5" fmla="*/ 303046 w 2037953"/>
              <a:gd name="csY5" fmla="*/ 95647 h 1376323"/>
            </a:gdLst>
            <a:ahLst/>
            <a:cxnLst>
              <a:cxn ang="0">
                <a:pos x="csX0" y="csY0"/>
              </a:cxn>
              <a:cxn ang="0">
                <a:pos x="csX1" y="csY1"/>
              </a:cxn>
              <a:cxn ang="0">
                <a:pos x="csX2" y="csY2"/>
              </a:cxn>
              <a:cxn ang="0">
                <a:pos x="csX3" y="csY3"/>
              </a:cxn>
              <a:cxn ang="0">
                <a:pos x="csX4" y="csY4"/>
              </a:cxn>
              <a:cxn ang="0">
                <a:pos x="csX5" y="csY5"/>
              </a:cxn>
            </a:cxnLst>
            <a:rect l="l" t="t" r="r" b="b"/>
            <a:pathLst>
              <a:path w="2037953" h="1376323">
                <a:moveTo>
                  <a:pt x="303046" y="95647"/>
                </a:moveTo>
                <a:cubicBezTo>
                  <a:pt x="568899" y="-11033"/>
                  <a:pt x="1324126" y="-55060"/>
                  <a:pt x="1603526" y="105807"/>
                </a:cubicBezTo>
                <a:cubicBezTo>
                  <a:pt x="1882926" y="266674"/>
                  <a:pt x="2162326" y="850874"/>
                  <a:pt x="1979446" y="1060847"/>
                </a:cubicBezTo>
                <a:cubicBezTo>
                  <a:pt x="1796566" y="1270820"/>
                  <a:pt x="834753" y="1418140"/>
                  <a:pt x="506246" y="1365647"/>
                </a:cubicBezTo>
                <a:cubicBezTo>
                  <a:pt x="177739" y="1313154"/>
                  <a:pt x="42273" y="952474"/>
                  <a:pt x="8406" y="745887"/>
                </a:cubicBezTo>
                <a:cubicBezTo>
                  <a:pt x="-25461" y="539300"/>
                  <a:pt x="37193" y="202327"/>
                  <a:pt x="303046" y="95647"/>
                </a:cubicBezTo>
                <a:close/>
              </a:path>
            </a:pathLst>
          </a:custGeom>
          <a:solidFill>
            <a:schemeClr val="tx2">
              <a:lumMod val="25000"/>
              <a:lumOff val="75000"/>
            </a:schemeClr>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p:txBody>
      </p:sp>
      <p:cxnSp>
        <p:nvCxnSpPr>
          <p:cNvPr id="8" name="Straight Arrow Connector 7">
            <a:extLst>
              <a:ext uri="{FF2B5EF4-FFF2-40B4-BE49-F238E27FC236}">
                <a16:creationId xmlns:a16="http://schemas.microsoft.com/office/drawing/2014/main" id="{0C2D10D3-5B41-8165-83EE-7D40D8035D3B}"/>
              </a:ext>
            </a:extLst>
          </p:cNvPr>
          <p:cNvCxnSpPr>
            <a:cxnSpLocks/>
          </p:cNvCxnSpPr>
          <p:nvPr/>
        </p:nvCxnSpPr>
        <p:spPr>
          <a:xfrm flipV="1">
            <a:off x="10956663" y="2477930"/>
            <a:ext cx="0" cy="73152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D30A322-3E3A-E429-80A0-E9F2E4BD6E0C}"/>
              </a:ext>
            </a:extLst>
          </p:cNvPr>
          <p:cNvCxnSpPr>
            <a:cxnSpLocks/>
          </p:cNvCxnSpPr>
          <p:nvPr/>
        </p:nvCxnSpPr>
        <p:spPr>
          <a:xfrm rot="-240000" flipV="1">
            <a:off x="10894003" y="3720484"/>
            <a:ext cx="274320" cy="0"/>
          </a:xfrm>
          <a:prstGeom prst="line">
            <a:avLst/>
          </a:prstGeom>
          <a:ln w="28575">
            <a:solidFill>
              <a:srgbClr val="2FA735"/>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E710038-A359-DC60-3465-C6CFAB8AE155}"/>
              </a:ext>
            </a:extLst>
          </p:cNvPr>
          <p:cNvSpPr txBox="1"/>
          <p:nvPr/>
        </p:nvSpPr>
        <p:spPr>
          <a:xfrm>
            <a:off x="10277726" y="3062000"/>
            <a:ext cx="338554" cy="461665"/>
          </a:xfrm>
          <a:prstGeom prst="rect">
            <a:avLst/>
          </a:prstGeom>
          <a:noFill/>
        </p:spPr>
        <p:txBody>
          <a:bodyPr wrap="none" rtlCol="0">
            <a:spAutoFit/>
          </a:bodyPr>
          <a:lstStyle/>
          <a:p>
            <a:r>
              <a:rPr lang="en-US" sz="2400" i="1" dirty="0"/>
              <a:t>S</a:t>
            </a:r>
            <a:endParaRPr lang="en-US" i="1" dirty="0"/>
          </a:p>
        </p:txBody>
      </p:sp>
      <p:sp>
        <p:nvSpPr>
          <p:cNvPr id="12" name="TextBox 11">
            <a:extLst>
              <a:ext uri="{FF2B5EF4-FFF2-40B4-BE49-F238E27FC236}">
                <a16:creationId xmlns:a16="http://schemas.microsoft.com/office/drawing/2014/main" id="{E3E9C12B-C432-2A0C-8D87-3752DFF7C2F8}"/>
              </a:ext>
            </a:extLst>
          </p:cNvPr>
          <p:cNvSpPr txBox="1"/>
          <p:nvPr/>
        </p:nvSpPr>
        <p:spPr>
          <a:xfrm>
            <a:off x="10182703" y="3651960"/>
            <a:ext cx="389850" cy="461665"/>
          </a:xfrm>
          <a:prstGeom prst="rect">
            <a:avLst/>
          </a:prstGeom>
          <a:noFill/>
        </p:spPr>
        <p:txBody>
          <a:bodyPr wrap="none" rtlCol="0">
            <a:spAutoFit/>
          </a:bodyPr>
          <a:lstStyle/>
          <a:p>
            <a:r>
              <a:rPr lang="en-US" sz="2400" i="1" dirty="0"/>
              <a:t>C</a:t>
            </a:r>
            <a:endParaRPr lang="en-US" i="1" dirty="0"/>
          </a:p>
        </p:txBody>
      </p:sp>
      <p:graphicFrame>
        <p:nvGraphicFramePr>
          <p:cNvPr id="14" name="Object 13">
            <a:extLst>
              <a:ext uri="{FF2B5EF4-FFF2-40B4-BE49-F238E27FC236}">
                <a16:creationId xmlns:a16="http://schemas.microsoft.com/office/drawing/2014/main" id="{E0B5C40C-016B-6910-E59A-B0FA343BDC7F}"/>
              </a:ext>
            </a:extLst>
          </p:cNvPr>
          <p:cNvGraphicFramePr>
            <a:graphicFrameLocks noChangeAspect="1"/>
          </p:cNvGraphicFramePr>
          <p:nvPr>
            <p:extLst>
              <p:ext uri="{D42A27DB-BD31-4B8C-83A1-F6EECF244321}">
                <p14:modId xmlns:p14="http://schemas.microsoft.com/office/powerpoint/2010/main" val="3331813697"/>
              </p:ext>
            </p:extLst>
          </p:nvPr>
        </p:nvGraphicFramePr>
        <p:xfrm>
          <a:off x="10785691" y="2049715"/>
          <a:ext cx="285120" cy="399330"/>
        </p:xfrm>
        <a:graphic>
          <a:graphicData uri="http://schemas.openxmlformats.org/presentationml/2006/ole">
            <mc:AlternateContent xmlns:mc="http://schemas.openxmlformats.org/markup-compatibility/2006">
              <mc:Choice xmlns:v="urn:schemas-microsoft-com:vml" Requires="v">
                <p:oleObj name="Equation" r:id="rId2" imgW="126720" imgH="177480" progId="Equation.DSMT4">
                  <p:embed/>
                </p:oleObj>
              </mc:Choice>
              <mc:Fallback>
                <p:oleObj name="Equation" r:id="rId2" imgW="126720" imgH="177480" progId="Equation.DSMT4">
                  <p:embed/>
                  <p:pic>
                    <p:nvPicPr>
                      <p:cNvPr id="0" name=""/>
                      <p:cNvPicPr/>
                      <p:nvPr/>
                    </p:nvPicPr>
                    <p:blipFill>
                      <a:blip r:embed="rId3"/>
                      <a:stretch>
                        <a:fillRect/>
                      </a:stretch>
                    </p:blipFill>
                    <p:spPr>
                      <a:xfrm>
                        <a:off x="10785691" y="2049715"/>
                        <a:ext cx="285120" cy="39933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C1EC1EBB-8954-BEC2-B39D-0B52844F6E90}"/>
              </a:ext>
            </a:extLst>
          </p:cNvPr>
          <p:cNvGraphicFramePr>
            <a:graphicFrameLocks noChangeAspect="1"/>
          </p:cNvGraphicFramePr>
          <p:nvPr>
            <p:extLst>
              <p:ext uri="{D42A27DB-BD31-4B8C-83A1-F6EECF244321}">
                <p14:modId xmlns:p14="http://schemas.microsoft.com/office/powerpoint/2010/main" val="214330697"/>
              </p:ext>
            </p:extLst>
          </p:nvPr>
        </p:nvGraphicFramePr>
        <p:xfrm>
          <a:off x="3783210" y="2190689"/>
          <a:ext cx="4728672" cy="1192102"/>
        </p:xfrm>
        <a:graphic>
          <a:graphicData uri="http://schemas.openxmlformats.org/presentationml/2006/ole">
            <mc:AlternateContent xmlns:mc="http://schemas.openxmlformats.org/markup-compatibility/2006">
              <mc:Choice xmlns:v="urn:schemas-microsoft-com:vml" Requires="v">
                <p:oleObj name="Equation" r:id="rId4" imgW="1511280" imgH="380880" progId="Equation.DSMT4">
                  <p:embed/>
                </p:oleObj>
              </mc:Choice>
              <mc:Fallback>
                <p:oleObj name="Equation" r:id="rId4" imgW="1511280" imgH="380880" progId="Equation.DSMT4">
                  <p:embed/>
                  <p:pic>
                    <p:nvPicPr>
                      <p:cNvPr id="0" name=""/>
                      <p:cNvPicPr/>
                      <p:nvPr/>
                    </p:nvPicPr>
                    <p:blipFill>
                      <a:blip r:embed="rId5"/>
                      <a:stretch>
                        <a:fillRect/>
                      </a:stretch>
                    </p:blipFill>
                    <p:spPr>
                      <a:xfrm>
                        <a:off x="3783210" y="2190689"/>
                        <a:ext cx="4728672" cy="1192102"/>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4518626C-BF90-AF17-9566-DA1557236403}"/>
              </a:ext>
            </a:extLst>
          </p:cNvPr>
          <p:cNvGraphicFramePr>
            <a:graphicFrameLocks noChangeAspect="1"/>
          </p:cNvGraphicFramePr>
          <p:nvPr>
            <p:extLst>
              <p:ext uri="{D42A27DB-BD31-4B8C-83A1-F6EECF244321}">
                <p14:modId xmlns:p14="http://schemas.microsoft.com/office/powerpoint/2010/main" val="3459700840"/>
              </p:ext>
            </p:extLst>
          </p:nvPr>
        </p:nvGraphicFramePr>
        <p:xfrm>
          <a:off x="4481450" y="3882792"/>
          <a:ext cx="3332193" cy="1695132"/>
        </p:xfrm>
        <a:graphic>
          <a:graphicData uri="http://schemas.openxmlformats.org/presentationml/2006/ole">
            <mc:AlternateContent xmlns:mc="http://schemas.openxmlformats.org/markup-compatibility/2006">
              <mc:Choice xmlns:v="urn:schemas-microsoft-com:vml" Requires="v">
                <p:oleObj name="Equation" r:id="rId6" imgW="749160" imgH="380880" progId="Equation.DSMT4">
                  <p:embed/>
                </p:oleObj>
              </mc:Choice>
              <mc:Fallback>
                <p:oleObj name="Equation" r:id="rId6" imgW="749160" imgH="380880" progId="Equation.DSMT4">
                  <p:embed/>
                  <p:pic>
                    <p:nvPicPr>
                      <p:cNvPr id="15" name="Object 14">
                        <a:extLst>
                          <a:ext uri="{FF2B5EF4-FFF2-40B4-BE49-F238E27FC236}">
                            <a16:creationId xmlns:a16="http://schemas.microsoft.com/office/drawing/2014/main" id="{C1EC1EBB-8954-BEC2-B39D-0B52844F6E90}"/>
                          </a:ext>
                        </a:extLst>
                      </p:cNvPr>
                      <p:cNvPicPr/>
                      <p:nvPr/>
                    </p:nvPicPr>
                    <p:blipFill>
                      <a:blip r:embed="rId7"/>
                      <a:stretch>
                        <a:fillRect/>
                      </a:stretch>
                    </p:blipFill>
                    <p:spPr>
                      <a:xfrm>
                        <a:off x="4481450" y="3882792"/>
                        <a:ext cx="3332193" cy="1695132"/>
                      </a:xfrm>
                      <a:prstGeom prst="rect">
                        <a:avLst/>
                      </a:prstGeom>
                      <a:ln>
                        <a:solidFill>
                          <a:schemeClr val="tx1"/>
                        </a:solidFill>
                      </a:ln>
                    </p:spPr>
                  </p:pic>
                </p:oleObj>
              </mc:Fallback>
            </mc:AlternateContent>
          </a:graphicData>
        </a:graphic>
      </p:graphicFrame>
      <p:sp>
        <p:nvSpPr>
          <p:cNvPr id="18" name="TextBox 17">
            <a:extLst>
              <a:ext uri="{FF2B5EF4-FFF2-40B4-BE49-F238E27FC236}">
                <a16:creationId xmlns:a16="http://schemas.microsoft.com/office/drawing/2014/main" id="{CF424670-8E8E-8F4D-240B-B2D3C51D46C6}"/>
              </a:ext>
            </a:extLst>
          </p:cNvPr>
          <p:cNvSpPr txBox="1"/>
          <p:nvPr/>
        </p:nvSpPr>
        <p:spPr>
          <a:xfrm>
            <a:off x="10776196" y="3671147"/>
            <a:ext cx="423514" cy="461665"/>
          </a:xfrm>
          <a:prstGeom prst="rect">
            <a:avLst/>
          </a:prstGeom>
          <a:noFill/>
        </p:spPr>
        <p:txBody>
          <a:bodyPr wrap="none" rtlCol="0">
            <a:spAutoFit/>
          </a:bodyPr>
          <a:lstStyle/>
          <a:p>
            <a:r>
              <a:rPr lang="en-US" sz="2400" dirty="0"/>
              <a:t>d</a:t>
            </a:r>
            <a:r>
              <a:rPr lang="en-US" sz="2400" b="1" dirty="0"/>
              <a:t>l</a:t>
            </a:r>
            <a:endParaRPr lang="en-US" b="1" dirty="0"/>
          </a:p>
        </p:txBody>
      </p:sp>
    </p:spTree>
    <p:extLst>
      <p:ext uri="{BB962C8B-B14F-4D97-AF65-F5344CB8AC3E}">
        <p14:creationId xmlns:p14="http://schemas.microsoft.com/office/powerpoint/2010/main" val="745529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9D16-3132-5AC8-92D6-01B0A894F1CA}"/>
              </a:ext>
            </a:extLst>
          </p:cNvPr>
          <p:cNvSpPr>
            <a:spLocks noGrp="1"/>
          </p:cNvSpPr>
          <p:nvPr>
            <p:ph type="title"/>
          </p:nvPr>
        </p:nvSpPr>
        <p:spPr/>
        <p:txBody>
          <a:bodyPr/>
          <a:lstStyle/>
          <a:p>
            <a:r>
              <a:rPr lang="en-US" dirty="0"/>
              <a:t>Magnetic Force</a:t>
            </a:r>
          </a:p>
        </p:txBody>
      </p:sp>
      <p:sp>
        <p:nvSpPr>
          <p:cNvPr id="3" name="Content Placeholder 2">
            <a:extLst>
              <a:ext uri="{FF2B5EF4-FFF2-40B4-BE49-F238E27FC236}">
                <a16:creationId xmlns:a16="http://schemas.microsoft.com/office/drawing/2014/main" id="{495BC226-3002-00E7-25D4-3967B56A1CB3}"/>
              </a:ext>
            </a:extLst>
          </p:cNvPr>
          <p:cNvSpPr>
            <a:spLocks noGrp="1"/>
          </p:cNvSpPr>
          <p:nvPr>
            <p:ph idx="1"/>
          </p:nvPr>
        </p:nvSpPr>
        <p:spPr>
          <a:xfrm>
            <a:off x="838200" y="1825625"/>
            <a:ext cx="8204200" cy="4351338"/>
          </a:xfrm>
        </p:spPr>
        <p:txBody>
          <a:bodyPr>
            <a:normAutofit/>
          </a:bodyPr>
          <a:lstStyle/>
          <a:p>
            <a:r>
              <a:rPr lang="en-US" sz="2800" dirty="0"/>
              <a:t>In addition to the electric force, a </a:t>
            </a:r>
            <a:r>
              <a:rPr lang="en-US" sz="2800" b="1" dirty="0"/>
              <a:t>magnetic force</a:t>
            </a:r>
            <a:r>
              <a:rPr lang="en-US" sz="2800" dirty="0"/>
              <a:t> acts on a charged particle only when it is </a:t>
            </a:r>
            <a:r>
              <a:rPr lang="en-US" sz="2800" i="1" dirty="0"/>
              <a:t>in motion</a:t>
            </a:r>
            <a:r>
              <a:rPr lang="en-US" sz="2800" dirty="0"/>
              <a:t>.</a:t>
            </a:r>
          </a:p>
          <a:p>
            <a:r>
              <a:rPr lang="en-US" sz="2800" dirty="0"/>
              <a:t>The magnetic force </a:t>
            </a:r>
            <a:r>
              <a:rPr lang="en-US" sz="2800" b="1" dirty="0"/>
              <a:t>F</a:t>
            </a:r>
            <a:r>
              <a:rPr lang="en-US" sz="2800" baseline="-25000" dirty="0"/>
              <a:t>m</a:t>
            </a:r>
            <a:r>
              <a:rPr lang="en-US" sz="2800" dirty="0"/>
              <a:t> is:</a:t>
            </a:r>
          </a:p>
          <a:p>
            <a:pPr lvl="1"/>
            <a:r>
              <a:rPr lang="en-US" dirty="0"/>
              <a:t>Proportional to the charge </a:t>
            </a:r>
            <a:r>
              <a:rPr lang="en-US" i="1" dirty="0"/>
              <a:t>q</a:t>
            </a:r>
            <a:r>
              <a:rPr lang="en-US" dirty="0"/>
              <a:t> and its velocity </a:t>
            </a:r>
            <a:r>
              <a:rPr lang="en-US" b="1" dirty="0"/>
              <a:t>u</a:t>
            </a:r>
            <a:r>
              <a:rPr lang="en-US" dirty="0"/>
              <a:t>.</a:t>
            </a:r>
          </a:p>
          <a:p>
            <a:pPr lvl="1"/>
            <a:r>
              <a:rPr lang="en-US" dirty="0"/>
              <a:t>Perpendicular to the direction of motion (</a:t>
            </a:r>
            <a:r>
              <a:rPr lang="en-US" b="1" dirty="0" err="1"/>
              <a:t>F</a:t>
            </a:r>
            <a:r>
              <a:rPr lang="en-US" baseline="-25000" dirty="0" err="1"/>
              <a:t>m</a:t>
            </a:r>
            <a:r>
              <a:rPr lang="en-US" dirty="0" err="1"/>
              <a:t>⊥</a:t>
            </a:r>
            <a:r>
              <a:rPr lang="en-US" b="1" dirty="0" err="1"/>
              <a:t>u</a:t>
            </a:r>
            <a:r>
              <a:rPr lang="en-US" dirty="0"/>
              <a:t>).</a:t>
            </a:r>
          </a:p>
          <a:p>
            <a:pPr lvl="1"/>
            <a:r>
              <a:rPr lang="en-US" dirty="0"/>
              <a:t>Does no work on the charge, meaning it can change the particle's direction but not its kinetic energy.</a:t>
            </a:r>
          </a:p>
          <a:p>
            <a:r>
              <a:rPr lang="en-US" dirty="0"/>
              <a:t>This force is caused by the presence of a </a:t>
            </a:r>
            <a:r>
              <a:rPr lang="en-US" i="1" dirty="0"/>
              <a:t>magnetic field</a:t>
            </a:r>
            <a:r>
              <a:rPr lang="en-US" dirty="0"/>
              <a:t>, denoted by the vector </a:t>
            </a:r>
            <a:r>
              <a:rPr lang="en-US" b="1" dirty="0"/>
              <a:t>B</a:t>
            </a:r>
            <a:r>
              <a:rPr lang="en-US" dirty="0"/>
              <a:t> (magnetic flux density).</a:t>
            </a:r>
          </a:p>
        </p:txBody>
      </p:sp>
      <p:sp>
        <p:nvSpPr>
          <p:cNvPr id="4" name="Date Placeholder 3">
            <a:extLst>
              <a:ext uri="{FF2B5EF4-FFF2-40B4-BE49-F238E27FC236}">
                <a16:creationId xmlns:a16="http://schemas.microsoft.com/office/drawing/2014/main" id="{F49053DC-B5F5-257C-E419-1BCFBD7D6246}"/>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9BBD4D09-8F0B-DF02-2135-BB98BED6724F}"/>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84DF933A-62C9-39FE-79FF-EE06F4E1EEF5}"/>
              </a:ext>
            </a:extLst>
          </p:cNvPr>
          <p:cNvSpPr>
            <a:spLocks noGrp="1"/>
          </p:cNvSpPr>
          <p:nvPr>
            <p:ph type="sldNum" sz="quarter" idx="12"/>
          </p:nvPr>
        </p:nvSpPr>
        <p:spPr/>
        <p:txBody>
          <a:bodyPr/>
          <a:lstStyle/>
          <a:p>
            <a:fld id="{2AEF1071-237C-4F39-BC68-901E48FF9960}" type="slidenum">
              <a:rPr lang="en-US" smtClean="0"/>
              <a:t>3</a:t>
            </a:fld>
            <a:endParaRPr lang="en-US"/>
          </a:p>
        </p:txBody>
      </p:sp>
      <p:graphicFrame>
        <p:nvGraphicFramePr>
          <p:cNvPr id="7" name="Object 6">
            <a:extLst>
              <a:ext uri="{FF2B5EF4-FFF2-40B4-BE49-F238E27FC236}">
                <a16:creationId xmlns:a16="http://schemas.microsoft.com/office/drawing/2014/main" id="{51C7DD82-C2DF-4E8A-DB0F-81B3BB001C88}"/>
              </a:ext>
            </a:extLst>
          </p:cNvPr>
          <p:cNvGraphicFramePr>
            <a:graphicFrameLocks noChangeAspect="1"/>
          </p:cNvGraphicFramePr>
          <p:nvPr>
            <p:extLst>
              <p:ext uri="{D42A27DB-BD31-4B8C-83A1-F6EECF244321}">
                <p14:modId xmlns:p14="http://schemas.microsoft.com/office/powerpoint/2010/main" val="298900453"/>
              </p:ext>
            </p:extLst>
          </p:nvPr>
        </p:nvGraphicFramePr>
        <p:xfrm>
          <a:off x="9196069" y="2713673"/>
          <a:ext cx="2344683" cy="715327"/>
        </p:xfrm>
        <a:graphic>
          <a:graphicData uri="http://schemas.openxmlformats.org/presentationml/2006/ole">
            <mc:AlternateContent xmlns:mc="http://schemas.openxmlformats.org/markup-compatibility/2006">
              <mc:Choice xmlns:v="urn:schemas-microsoft-com:vml" Requires="v">
                <p:oleObj name="Equation" r:id="rId2" imgW="749160" imgH="228600" progId="Equation.DSMT4">
                  <p:embed/>
                </p:oleObj>
              </mc:Choice>
              <mc:Fallback>
                <p:oleObj name="Equation" r:id="rId2" imgW="749160" imgH="228600" progId="Equation.DSMT4">
                  <p:embed/>
                  <p:pic>
                    <p:nvPicPr>
                      <p:cNvPr id="0" name=""/>
                      <p:cNvPicPr/>
                      <p:nvPr/>
                    </p:nvPicPr>
                    <p:blipFill>
                      <a:blip r:embed="rId3"/>
                      <a:stretch>
                        <a:fillRect/>
                      </a:stretch>
                    </p:blipFill>
                    <p:spPr>
                      <a:xfrm>
                        <a:off x="9196069" y="2713673"/>
                        <a:ext cx="2344683" cy="715327"/>
                      </a:xfrm>
                      <a:prstGeom prst="rect">
                        <a:avLst/>
                      </a:prstGeom>
                    </p:spPr>
                  </p:pic>
                </p:oleObj>
              </mc:Fallback>
            </mc:AlternateContent>
          </a:graphicData>
        </a:graphic>
      </p:graphicFrame>
      <p:cxnSp>
        <p:nvCxnSpPr>
          <p:cNvPr id="9" name="Straight Arrow Connector 8">
            <a:extLst>
              <a:ext uri="{FF2B5EF4-FFF2-40B4-BE49-F238E27FC236}">
                <a16:creationId xmlns:a16="http://schemas.microsoft.com/office/drawing/2014/main" id="{FCD42B64-6F7C-FD9F-24F8-FB37FF48A6FC}"/>
              </a:ext>
            </a:extLst>
          </p:cNvPr>
          <p:cNvCxnSpPr>
            <a:cxnSpLocks/>
          </p:cNvCxnSpPr>
          <p:nvPr/>
        </p:nvCxnSpPr>
        <p:spPr>
          <a:xfrm flipV="1">
            <a:off x="10636512" y="4366260"/>
            <a:ext cx="633468" cy="551498"/>
          </a:xfrm>
          <a:prstGeom prst="straightConnector1">
            <a:avLst/>
          </a:prstGeom>
          <a:ln>
            <a:solidFill>
              <a:schemeClr val="accent3">
                <a:lumMod val="60000"/>
                <a:lumOff val="40000"/>
              </a:schemeClr>
            </a:solidFill>
            <a:headEnd type="oval"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2F31C11-F59D-3860-6645-ED14659EC308}"/>
              </a:ext>
            </a:extLst>
          </p:cNvPr>
          <p:cNvCxnSpPr>
            <a:cxnSpLocks/>
          </p:cNvCxnSpPr>
          <p:nvPr/>
        </p:nvCxnSpPr>
        <p:spPr>
          <a:xfrm flipH="1" flipV="1">
            <a:off x="10110600" y="4470718"/>
            <a:ext cx="522102" cy="440690"/>
          </a:xfrm>
          <a:prstGeom prst="straightConnector1">
            <a:avLst/>
          </a:prstGeom>
          <a:ln>
            <a:solidFill>
              <a:schemeClr val="accent4">
                <a:lumMod val="60000"/>
                <a:lumOff val="4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F63E4D5-C8AD-8969-D145-4F0DC7C7FB4B}"/>
              </a:ext>
            </a:extLst>
          </p:cNvPr>
          <p:cNvCxnSpPr>
            <a:cxnSpLocks/>
          </p:cNvCxnSpPr>
          <p:nvPr/>
        </p:nvCxnSpPr>
        <p:spPr>
          <a:xfrm flipV="1">
            <a:off x="10632702" y="4253865"/>
            <a:ext cx="0" cy="663893"/>
          </a:xfrm>
          <a:prstGeom prst="straightConnector1">
            <a:avLst/>
          </a:prstGeom>
          <a:ln>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712A94F-C1E7-B2B9-7404-7EE9904DB62C}"/>
              </a:ext>
            </a:extLst>
          </p:cNvPr>
          <p:cNvSpPr txBox="1"/>
          <p:nvPr/>
        </p:nvSpPr>
        <p:spPr>
          <a:xfrm>
            <a:off x="11194067" y="4093040"/>
            <a:ext cx="356188" cy="461665"/>
          </a:xfrm>
          <a:prstGeom prst="rect">
            <a:avLst/>
          </a:prstGeom>
          <a:noFill/>
        </p:spPr>
        <p:txBody>
          <a:bodyPr wrap="none" rtlCol="0">
            <a:spAutoFit/>
          </a:bodyPr>
          <a:lstStyle/>
          <a:p>
            <a:pPr algn="ctr"/>
            <a:r>
              <a:rPr lang="en-US" sz="2400" b="1" dirty="0"/>
              <a:t>u</a:t>
            </a:r>
          </a:p>
        </p:txBody>
      </p:sp>
      <p:sp>
        <p:nvSpPr>
          <p:cNvPr id="22" name="TextBox 21">
            <a:extLst>
              <a:ext uri="{FF2B5EF4-FFF2-40B4-BE49-F238E27FC236}">
                <a16:creationId xmlns:a16="http://schemas.microsoft.com/office/drawing/2014/main" id="{D8647348-563B-34EC-9F41-01D422AD9004}"/>
              </a:ext>
            </a:extLst>
          </p:cNvPr>
          <p:cNvSpPr txBox="1"/>
          <p:nvPr/>
        </p:nvSpPr>
        <p:spPr>
          <a:xfrm>
            <a:off x="9790057" y="4239885"/>
            <a:ext cx="389851" cy="461665"/>
          </a:xfrm>
          <a:prstGeom prst="rect">
            <a:avLst/>
          </a:prstGeom>
          <a:noFill/>
        </p:spPr>
        <p:txBody>
          <a:bodyPr wrap="none" rtlCol="0">
            <a:spAutoFit/>
          </a:bodyPr>
          <a:lstStyle/>
          <a:p>
            <a:pPr algn="ctr"/>
            <a:r>
              <a:rPr lang="en-US" sz="2400" b="1" dirty="0"/>
              <a:t>B</a:t>
            </a:r>
          </a:p>
        </p:txBody>
      </p:sp>
      <p:sp>
        <p:nvSpPr>
          <p:cNvPr id="23" name="TextBox 22">
            <a:extLst>
              <a:ext uri="{FF2B5EF4-FFF2-40B4-BE49-F238E27FC236}">
                <a16:creationId xmlns:a16="http://schemas.microsoft.com/office/drawing/2014/main" id="{5B68ED63-1749-DB35-CBF8-00CEA1C4B0CE}"/>
              </a:ext>
            </a:extLst>
          </p:cNvPr>
          <p:cNvSpPr txBox="1"/>
          <p:nvPr/>
        </p:nvSpPr>
        <p:spPr>
          <a:xfrm>
            <a:off x="10420729" y="3848397"/>
            <a:ext cx="532517" cy="461665"/>
          </a:xfrm>
          <a:prstGeom prst="rect">
            <a:avLst/>
          </a:prstGeom>
          <a:noFill/>
        </p:spPr>
        <p:txBody>
          <a:bodyPr wrap="none" rtlCol="0">
            <a:spAutoFit/>
          </a:bodyPr>
          <a:lstStyle/>
          <a:p>
            <a:pPr algn="ctr"/>
            <a:r>
              <a:rPr lang="en-US" sz="2400" b="1" dirty="0"/>
              <a:t>F</a:t>
            </a:r>
            <a:r>
              <a:rPr lang="en-US" sz="2400" baseline="-25000" dirty="0"/>
              <a:t>m</a:t>
            </a:r>
          </a:p>
        </p:txBody>
      </p:sp>
      <p:sp>
        <p:nvSpPr>
          <p:cNvPr id="24" name="TextBox 23">
            <a:extLst>
              <a:ext uri="{FF2B5EF4-FFF2-40B4-BE49-F238E27FC236}">
                <a16:creationId xmlns:a16="http://schemas.microsoft.com/office/drawing/2014/main" id="{794EE142-C11A-CBB5-0BCC-6751EB4A255F}"/>
              </a:ext>
            </a:extLst>
          </p:cNvPr>
          <p:cNvSpPr txBox="1"/>
          <p:nvPr/>
        </p:nvSpPr>
        <p:spPr>
          <a:xfrm>
            <a:off x="10463426" y="4798525"/>
            <a:ext cx="338554" cy="461665"/>
          </a:xfrm>
          <a:prstGeom prst="rect">
            <a:avLst/>
          </a:prstGeom>
          <a:noFill/>
        </p:spPr>
        <p:txBody>
          <a:bodyPr wrap="none" rtlCol="0">
            <a:spAutoFit/>
          </a:bodyPr>
          <a:lstStyle/>
          <a:p>
            <a:pPr algn="ctr"/>
            <a:r>
              <a:rPr lang="en-US" sz="2400" i="1" dirty="0"/>
              <a:t>q</a:t>
            </a:r>
          </a:p>
        </p:txBody>
      </p:sp>
    </p:spTree>
    <p:extLst>
      <p:ext uri="{BB962C8B-B14F-4D97-AF65-F5344CB8AC3E}">
        <p14:creationId xmlns:p14="http://schemas.microsoft.com/office/powerpoint/2010/main" val="1416383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4CBB3-4339-03DD-806E-8C1C3FFAE851}"/>
              </a:ext>
            </a:extLst>
          </p:cNvPr>
          <p:cNvSpPr>
            <a:spLocks noGrp="1"/>
          </p:cNvSpPr>
          <p:nvPr>
            <p:ph type="title"/>
          </p:nvPr>
        </p:nvSpPr>
        <p:spPr/>
        <p:txBody>
          <a:bodyPr/>
          <a:lstStyle/>
          <a:p>
            <a:r>
              <a:rPr lang="en-US" dirty="0"/>
              <a:t>Thin Wire Carrying Current</a:t>
            </a:r>
          </a:p>
        </p:txBody>
      </p:sp>
      <p:sp>
        <p:nvSpPr>
          <p:cNvPr id="3" name="Content Placeholder 2">
            <a:extLst>
              <a:ext uri="{FF2B5EF4-FFF2-40B4-BE49-F238E27FC236}">
                <a16:creationId xmlns:a16="http://schemas.microsoft.com/office/drawing/2014/main" id="{6DF6E9CB-EE4D-0434-B5AD-0FBBECB90CBC}"/>
              </a:ext>
            </a:extLst>
          </p:cNvPr>
          <p:cNvSpPr>
            <a:spLocks noGrp="1"/>
          </p:cNvSpPr>
          <p:nvPr>
            <p:ph idx="1"/>
          </p:nvPr>
        </p:nvSpPr>
        <p:spPr>
          <a:xfrm>
            <a:off x="838200" y="1825625"/>
            <a:ext cx="8585800" cy="863787"/>
          </a:xfrm>
        </p:spPr>
        <p:txBody>
          <a:bodyPr>
            <a:normAutofit/>
          </a:bodyPr>
          <a:lstStyle/>
          <a:p>
            <a:r>
              <a:rPr lang="en-US" dirty="0"/>
              <a:t>A thin wire with cross-sectional area </a:t>
            </a:r>
            <a:r>
              <a:rPr lang="en-US" i="1" dirty="0"/>
              <a:t>S</a:t>
            </a:r>
            <a:r>
              <a:rPr lang="en-US" dirty="0"/>
              <a:t> carrying current </a:t>
            </a:r>
            <a:r>
              <a:rPr lang="en-US" i="1" dirty="0"/>
              <a:t>I</a:t>
            </a:r>
            <a:r>
              <a:rPr lang="en-US" dirty="0"/>
              <a:t>.</a:t>
            </a:r>
          </a:p>
        </p:txBody>
      </p:sp>
      <p:sp>
        <p:nvSpPr>
          <p:cNvPr id="4" name="Date Placeholder 3">
            <a:extLst>
              <a:ext uri="{FF2B5EF4-FFF2-40B4-BE49-F238E27FC236}">
                <a16:creationId xmlns:a16="http://schemas.microsoft.com/office/drawing/2014/main" id="{76F987FD-D8F7-8295-0667-9F418CD570E7}"/>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BB5F45EC-8542-B6F9-3390-D26CE9E6067A}"/>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C7ABE7C5-66DA-9A9C-5847-166EBC13CDF1}"/>
              </a:ext>
            </a:extLst>
          </p:cNvPr>
          <p:cNvSpPr>
            <a:spLocks noGrp="1"/>
          </p:cNvSpPr>
          <p:nvPr>
            <p:ph type="sldNum" sz="quarter" idx="12"/>
          </p:nvPr>
        </p:nvSpPr>
        <p:spPr/>
        <p:txBody>
          <a:bodyPr/>
          <a:lstStyle/>
          <a:p>
            <a:fld id="{2AEF1071-237C-4F39-BC68-901E48FF9960}" type="slidenum">
              <a:rPr lang="en-US" smtClean="0"/>
              <a:t>30</a:t>
            </a:fld>
            <a:endParaRPr lang="en-US"/>
          </a:p>
        </p:txBody>
      </p:sp>
      <p:sp>
        <p:nvSpPr>
          <p:cNvPr id="7" name="Oval 6">
            <a:extLst>
              <a:ext uri="{FF2B5EF4-FFF2-40B4-BE49-F238E27FC236}">
                <a16:creationId xmlns:a16="http://schemas.microsoft.com/office/drawing/2014/main" id="{CD358944-F0C0-20ED-46B9-7462E2B383A6}"/>
              </a:ext>
            </a:extLst>
          </p:cNvPr>
          <p:cNvSpPr/>
          <p:nvPr/>
        </p:nvSpPr>
        <p:spPr>
          <a:xfrm rot="20336208">
            <a:off x="11721369" y="1834993"/>
            <a:ext cx="140128" cy="48982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7CD9A8B-16D2-1EC8-F92B-98813AF583DC}"/>
              </a:ext>
            </a:extLst>
          </p:cNvPr>
          <p:cNvSpPr/>
          <p:nvPr/>
        </p:nvSpPr>
        <p:spPr>
          <a:xfrm rot="20292989">
            <a:off x="9058552" y="3187614"/>
            <a:ext cx="136745" cy="48847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095C9A3-F2A2-296D-0056-F53E2A1B855A}"/>
              </a:ext>
            </a:extLst>
          </p:cNvPr>
          <p:cNvSpPr/>
          <p:nvPr/>
        </p:nvSpPr>
        <p:spPr>
          <a:xfrm>
            <a:off x="9018493" y="1845945"/>
            <a:ext cx="2678654" cy="1366221"/>
          </a:xfrm>
          <a:custGeom>
            <a:avLst/>
            <a:gdLst>
              <a:gd name="csX0" fmla="*/ 0 w 2678654"/>
              <a:gd name="csY0" fmla="*/ 1366221 h 1366221"/>
              <a:gd name="csX1" fmla="*/ 935915 w 2678654"/>
              <a:gd name="csY1" fmla="*/ 677731 h 1366221"/>
              <a:gd name="csX2" fmla="*/ 2043953 w 2678654"/>
              <a:gd name="csY2" fmla="*/ 215153 h 1366221"/>
              <a:gd name="csX3" fmla="*/ 2678654 w 2678654"/>
              <a:gd name="csY3" fmla="*/ 0 h 1366221"/>
            </a:gdLst>
            <a:ahLst/>
            <a:cxnLst>
              <a:cxn ang="0">
                <a:pos x="csX0" y="csY0"/>
              </a:cxn>
              <a:cxn ang="0">
                <a:pos x="csX1" y="csY1"/>
              </a:cxn>
              <a:cxn ang="0">
                <a:pos x="csX2" y="csY2"/>
              </a:cxn>
              <a:cxn ang="0">
                <a:pos x="csX3" y="csY3"/>
              </a:cxn>
            </a:cxnLst>
            <a:rect l="l" t="t" r="r" b="b"/>
            <a:pathLst>
              <a:path w="2678654" h="1366221">
                <a:moveTo>
                  <a:pt x="0" y="1366221"/>
                </a:moveTo>
                <a:cubicBezTo>
                  <a:pt x="297628" y="1117898"/>
                  <a:pt x="595256" y="869576"/>
                  <a:pt x="935915" y="677731"/>
                </a:cubicBezTo>
                <a:cubicBezTo>
                  <a:pt x="1276574" y="485886"/>
                  <a:pt x="1753497" y="328108"/>
                  <a:pt x="2043953" y="215153"/>
                </a:cubicBezTo>
                <a:cubicBezTo>
                  <a:pt x="2334409" y="102198"/>
                  <a:pt x="2438400" y="77096"/>
                  <a:pt x="2678654"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4E19152-18B4-D972-B329-FE5048195BE3}"/>
              </a:ext>
            </a:extLst>
          </p:cNvPr>
          <p:cNvSpPr/>
          <p:nvPr/>
        </p:nvSpPr>
        <p:spPr>
          <a:xfrm>
            <a:off x="9207537" y="2298028"/>
            <a:ext cx="2678654" cy="1366221"/>
          </a:xfrm>
          <a:custGeom>
            <a:avLst/>
            <a:gdLst>
              <a:gd name="csX0" fmla="*/ 0 w 2678654"/>
              <a:gd name="csY0" fmla="*/ 1366221 h 1366221"/>
              <a:gd name="csX1" fmla="*/ 935915 w 2678654"/>
              <a:gd name="csY1" fmla="*/ 677731 h 1366221"/>
              <a:gd name="csX2" fmla="*/ 2043953 w 2678654"/>
              <a:gd name="csY2" fmla="*/ 215153 h 1366221"/>
              <a:gd name="csX3" fmla="*/ 2678654 w 2678654"/>
              <a:gd name="csY3" fmla="*/ 0 h 1366221"/>
            </a:gdLst>
            <a:ahLst/>
            <a:cxnLst>
              <a:cxn ang="0">
                <a:pos x="csX0" y="csY0"/>
              </a:cxn>
              <a:cxn ang="0">
                <a:pos x="csX1" y="csY1"/>
              </a:cxn>
              <a:cxn ang="0">
                <a:pos x="csX2" y="csY2"/>
              </a:cxn>
              <a:cxn ang="0">
                <a:pos x="csX3" y="csY3"/>
              </a:cxn>
            </a:cxnLst>
            <a:rect l="l" t="t" r="r" b="b"/>
            <a:pathLst>
              <a:path w="2678654" h="1366221">
                <a:moveTo>
                  <a:pt x="0" y="1366221"/>
                </a:moveTo>
                <a:cubicBezTo>
                  <a:pt x="297628" y="1117898"/>
                  <a:pt x="595256" y="869576"/>
                  <a:pt x="935915" y="677731"/>
                </a:cubicBezTo>
                <a:cubicBezTo>
                  <a:pt x="1276574" y="485886"/>
                  <a:pt x="1753497" y="328108"/>
                  <a:pt x="2043953" y="215153"/>
                </a:cubicBezTo>
                <a:cubicBezTo>
                  <a:pt x="2334409" y="102198"/>
                  <a:pt x="2438400" y="77096"/>
                  <a:pt x="2678654"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ylinder 10">
            <a:extLst>
              <a:ext uri="{FF2B5EF4-FFF2-40B4-BE49-F238E27FC236}">
                <a16:creationId xmlns:a16="http://schemas.microsoft.com/office/drawing/2014/main" id="{88571DBF-86B2-2D18-4EDF-641CED26031D}"/>
              </a:ext>
            </a:extLst>
          </p:cNvPr>
          <p:cNvSpPr/>
          <p:nvPr/>
        </p:nvSpPr>
        <p:spPr>
          <a:xfrm rot="4168745">
            <a:off x="10776228" y="2011358"/>
            <a:ext cx="492760" cy="653751"/>
          </a:xfrm>
          <a:prstGeom prst="can">
            <a:avLst>
              <a:gd name="adj" fmla="val 32724"/>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003F679-28D8-B121-6710-4F478EB1189C}"/>
              </a:ext>
            </a:extLst>
          </p:cNvPr>
          <p:cNvSpPr txBox="1"/>
          <p:nvPr/>
        </p:nvSpPr>
        <p:spPr>
          <a:xfrm rot="20354262">
            <a:off x="11102546" y="2064980"/>
            <a:ext cx="300082" cy="369332"/>
          </a:xfrm>
          <a:prstGeom prst="rect">
            <a:avLst/>
          </a:prstGeom>
          <a:noFill/>
        </p:spPr>
        <p:txBody>
          <a:bodyPr wrap="none" rtlCol="0">
            <a:spAutoFit/>
          </a:bodyPr>
          <a:lstStyle/>
          <a:p>
            <a:r>
              <a:rPr lang="en-US" i="1" dirty="0"/>
              <a:t>S</a:t>
            </a:r>
            <a:endParaRPr lang="en-US" sz="1400" i="1" dirty="0"/>
          </a:p>
        </p:txBody>
      </p:sp>
      <p:cxnSp>
        <p:nvCxnSpPr>
          <p:cNvPr id="14" name="Straight Arrow Connector 13">
            <a:extLst>
              <a:ext uri="{FF2B5EF4-FFF2-40B4-BE49-F238E27FC236}">
                <a16:creationId xmlns:a16="http://schemas.microsoft.com/office/drawing/2014/main" id="{29F29424-7CBB-4FC3-CE1C-6079E526EB8D}"/>
              </a:ext>
            </a:extLst>
          </p:cNvPr>
          <p:cNvCxnSpPr>
            <a:cxnSpLocks/>
          </p:cNvCxnSpPr>
          <p:nvPr/>
        </p:nvCxnSpPr>
        <p:spPr>
          <a:xfrm flipV="1">
            <a:off x="10281621" y="2481089"/>
            <a:ext cx="384045" cy="145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F4A93C4-0F85-8B35-BB9E-15E62412F8AF}"/>
              </a:ext>
            </a:extLst>
          </p:cNvPr>
          <p:cNvSpPr txBox="1"/>
          <p:nvPr/>
        </p:nvSpPr>
        <p:spPr>
          <a:xfrm>
            <a:off x="10297630" y="2353227"/>
            <a:ext cx="300082" cy="369332"/>
          </a:xfrm>
          <a:prstGeom prst="rect">
            <a:avLst/>
          </a:prstGeom>
          <a:noFill/>
        </p:spPr>
        <p:txBody>
          <a:bodyPr wrap="none" rtlCol="0">
            <a:spAutoFit/>
          </a:bodyPr>
          <a:lstStyle/>
          <a:p>
            <a:r>
              <a:rPr lang="en-US" b="1" dirty="0"/>
              <a:t>J</a:t>
            </a:r>
          </a:p>
        </p:txBody>
      </p:sp>
      <p:cxnSp>
        <p:nvCxnSpPr>
          <p:cNvPr id="17" name="Straight Connector 16">
            <a:extLst>
              <a:ext uri="{FF2B5EF4-FFF2-40B4-BE49-F238E27FC236}">
                <a16:creationId xmlns:a16="http://schemas.microsoft.com/office/drawing/2014/main" id="{99F82A6C-FE75-F8B0-ABAD-A79A3563A1F5}"/>
              </a:ext>
            </a:extLst>
          </p:cNvPr>
          <p:cNvCxnSpPr>
            <a:cxnSpLocks/>
          </p:cNvCxnSpPr>
          <p:nvPr/>
        </p:nvCxnSpPr>
        <p:spPr>
          <a:xfrm flipV="1">
            <a:off x="10900405" y="2521493"/>
            <a:ext cx="479901" cy="181843"/>
          </a:xfrm>
          <a:prstGeom prst="line">
            <a:avLst/>
          </a:prstGeom>
          <a:ln w="28575">
            <a:solidFill>
              <a:srgbClr val="2FA735"/>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48B0601-5549-15DE-F723-665A05890B9C}"/>
              </a:ext>
            </a:extLst>
          </p:cNvPr>
          <p:cNvSpPr txBox="1"/>
          <p:nvPr/>
        </p:nvSpPr>
        <p:spPr>
          <a:xfrm>
            <a:off x="10956792" y="2553724"/>
            <a:ext cx="500458" cy="461665"/>
          </a:xfrm>
          <a:prstGeom prst="rect">
            <a:avLst/>
          </a:prstGeom>
          <a:noFill/>
        </p:spPr>
        <p:txBody>
          <a:bodyPr wrap="none" rtlCol="0">
            <a:spAutoFit/>
          </a:bodyPr>
          <a:lstStyle/>
          <a:p>
            <a:r>
              <a:rPr lang="en-US" sz="2400" dirty="0"/>
              <a:t>d</a:t>
            </a:r>
            <a:r>
              <a:rPr lang="en-US" sz="2400" b="1" dirty="0"/>
              <a:t>l</a:t>
            </a:r>
            <a:r>
              <a:rPr lang="en-US" sz="2400" b="1" dirty="0">
                <a:sym typeface="Symbol" panose="05050102010706020507" pitchFamily="18" charset="2"/>
              </a:rPr>
              <a:t></a:t>
            </a:r>
            <a:endParaRPr lang="en-US" b="1" dirty="0"/>
          </a:p>
        </p:txBody>
      </p:sp>
      <p:sp>
        <p:nvSpPr>
          <p:cNvPr id="22" name="TextBox 21">
            <a:extLst>
              <a:ext uri="{FF2B5EF4-FFF2-40B4-BE49-F238E27FC236}">
                <a16:creationId xmlns:a16="http://schemas.microsoft.com/office/drawing/2014/main" id="{1351F30E-AD27-A9A1-A830-2C82715020AF}"/>
              </a:ext>
            </a:extLst>
          </p:cNvPr>
          <p:cNvSpPr txBox="1"/>
          <p:nvPr/>
        </p:nvSpPr>
        <p:spPr>
          <a:xfrm>
            <a:off x="10675401" y="2138097"/>
            <a:ext cx="550151" cy="461665"/>
          </a:xfrm>
          <a:prstGeom prst="rect">
            <a:avLst/>
          </a:prstGeom>
          <a:noFill/>
        </p:spPr>
        <p:txBody>
          <a:bodyPr wrap="none" rtlCol="0">
            <a:spAutoFit/>
          </a:bodyPr>
          <a:lstStyle/>
          <a:p>
            <a:r>
              <a:rPr lang="en-US" sz="2400" dirty="0"/>
              <a:t>d</a:t>
            </a:r>
            <a:r>
              <a:rPr lang="en-US" sz="2400" i="1" dirty="0"/>
              <a:t>v</a:t>
            </a:r>
            <a:r>
              <a:rPr lang="en-US" sz="2400" dirty="0">
                <a:sym typeface="Symbol" panose="05050102010706020507" pitchFamily="18" charset="2"/>
              </a:rPr>
              <a:t></a:t>
            </a:r>
            <a:endParaRPr lang="en-US" dirty="0"/>
          </a:p>
        </p:txBody>
      </p:sp>
      <p:graphicFrame>
        <p:nvGraphicFramePr>
          <p:cNvPr id="23" name="Object 22">
            <a:extLst>
              <a:ext uri="{FF2B5EF4-FFF2-40B4-BE49-F238E27FC236}">
                <a16:creationId xmlns:a16="http://schemas.microsoft.com/office/drawing/2014/main" id="{5737260D-9230-01EF-0FF8-2512D2EB3DE1}"/>
              </a:ext>
            </a:extLst>
          </p:cNvPr>
          <p:cNvGraphicFramePr>
            <a:graphicFrameLocks noChangeAspect="1"/>
          </p:cNvGraphicFramePr>
          <p:nvPr>
            <p:extLst>
              <p:ext uri="{D42A27DB-BD31-4B8C-83A1-F6EECF244321}">
                <p14:modId xmlns:p14="http://schemas.microsoft.com/office/powerpoint/2010/main" val="2177539560"/>
              </p:ext>
            </p:extLst>
          </p:nvPr>
        </p:nvGraphicFramePr>
        <p:xfrm>
          <a:off x="1041087" y="3057391"/>
          <a:ext cx="4000500" cy="443700"/>
        </p:xfrm>
        <a:graphic>
          <a:graphicData uri="http://schemas.openxmlformats.org/presentationml/2006/ole">
            <mc:AlternateContent xmlns:mc="http://schemas.openxmlformats.org/markup-compatibility/2006">
              <mc:Choice xmlns:v="urn:schemas-microsoft-com:vml" Requires="v">
                <p:oleObj name="Equation" r:id="rId2" imgW="1600200" imgH="177480" progId="Equation.DSMT4">
                  <p:embed/>
                </p:oleObj>
              </mc:Choice>
              <mc:Fallback>
                <p:oleObj name="Equation" r:id="rId2" imgW="1600200" imgH="177480" progId="Equation.DSMT4">
                  <p:embed/>
                  <p:pic>
                    <p:nvPicPr>
                      <p:cNvPr id="0" name=""/>
                      <p:cNvPicPr/>
                      <p:nvPr/>
                    </p:nvPicPr>
                    <p:blipFill>
                      <a:blip r:embed="rId3"/>
                      <a:stretch>
                        <a:fillRect/>
                      </a:stretch>
                    </p:blipFill>
                    <p:spPr>
                      <a:xfrm>
                        <a:off x="1041087" y="3057391"/>
                        <a:ext cx="4000500" cy="44370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8FE5D34E-7B41-41D4-8147-1DF2353810B2}"/>
              </a:ext>
            </a:extLst>
          </p:cNvPr>
          <p:cNvGraphicFramePr>
            <a:graphicFrameLocks noChangeAspect="1"/>
          </p:cNvGraphicFramePr>
          <p:nvPr>
            <p:extLst>
              <p:ext uri="{D42A27DB-BD31-4B8C-83A1-F6EECF244321}">
                <p14:modId xmlns:p14="http://schemas.microsoft.com/office/powerpoint/2010/main" val="2536047299"/>
              </p:ext>
            </p:extLst>
          </p:nvPr>
        </p:nvGraphicFramePr>
        <p:xfrm>
          <a:off x="6221544" y="4133039"/>
          <a:ext cx="5264439" cy="1644221"/>
        </p:xfrm>
        <a:graphic>
          <a:graphicData uri="http://schemas.openxmlformats.org/presentationml/2006/ole">
            <mc:AlternateContent xmlns:mc="http://schemas.openxmlformats.org/markup-compatibility/2006">
              <mc:Choice xmlns:v="urn:schemas-microsoft-com:vml" Requires="v">
                <p:oleObj name="Equation" r:id="rId4" imgW="1422360" imgH="444240" progId="Equation.DSMT4">
                  <p:embed/>
                </p:oleObj>
              </mc:Choice>
              <mc:Fallback>
                <p:oleObj name="Equation" r:id="rId4" imgW="1422360" imgH="444240" progId="Equation.DSMT4">
                  <p:embed/>
                  <p:pic>
                    <p:nvPicPr>
                      <p:cNvPr id="0" name=""/>
                      <p:cNvPicPr/>
                      <p:nvPr/>
                    </p:nvPicPr>
                    <p:blipFill>
                      <a:blip r:embed="rId5"/>
                      <a:stretch>
                        <a:fillRect/>
                      </a:stretch>
                    </p:blipFill>
                    <p:spPr>
                      <a:xfrm>
                        <a:off x="6221544" y="4133039"/>
                        <a:ext cx="5264439" cy="1644221"/>
                      </a:xfrm>
                      <a:prstGeom prst="rect">
                        <a:avLst/>
                      </a:prstGeom>
                      <a:ln>
                        <a:solidFill>
                          <a:schemeClr val="tx1"/>
                        </a:solidFill>
                      </a:ln>
                    </p:spPr>
                  </p:pic>
                </p:oleObj>
              </mc:Fallback>
            </mc:AlternateContent>
          </a:graphicData>
        </a:graphic>
      </p:graphicFrame>
      <p:graphicFrame>
        <p:nvGraphicFramePr>
          <p:cNvPr id="25" name="Object 24">
            <a:extLst>
              <a:ext uri="{FF2B5EF4-FFF2-40B4-BE49-F238E27FC236}">
                <a16:creationId xmlns:a16="http://schemas.microsoft.com/office/drawing/2014/main" id="{0105F12A-55CC-5037-7F08-5B50A3F47ECC}"/>
              </a:ext>
            </a:extLst>
          </p:cNvPr>
          <p:cNvGraphicFramePr>
            <a:graphicFrameLocks noChangeAspect="1"/>
          </p:cNvGraphicFramePr>
          <p:nvPr>
            <p:extLst>
              <p:ext uri="{D42A27DB-BD31-4B8C-83A1-F6EECF244321}">
                <p14:modId xmlns:p14="http://schemas.microsoft.com/office/powerpoint/2010/main" val="1801836313"/>
              </p:ext>
            </p:extLst>
          </p:nvPr>
        </p:nvGraphicFramePr>
        <p:xfrm>
          <a:off x="1041087" y="4341470"/>
          <a:ext cx="3682800" cy="1174500"/>
        </p:xfrm>
        <a:graphic>
          <a:graphicData uri="http://schemas.openxmlformats.org/presentationml/2006/ole">
            <mc:AlternateContent xmlns:mc="http://schemas.openxmlformats.org/markup-compatibility/2006">
              <mc:Choice xmlns:v="urn:schemas-microsoft-com:vml" Requires="v">
                <p:oleObj name="Equation" r:id="rId6" imgW="1473120" imgH="469800" progId="Equation.DSMT4">
                  <p:embed/>
                </p:oleObj>
              </mc:Choice>
              <mc:Fallback>
                <p:oleObj name="Equation" r:id="rId6" imgW="1473120" imgH="469800" progId="Equation.DSMT4">
                  <p:embed/>
                  <p:pic>
                    <p:nvPicPr>
                      <p:cNvPr id="0" name=""/>
                      <p:cNvPicPr/>
                      <p:nvPr/>
                    </p:nvPicPr>
                    <p:blipFill>
                      <a:blip r:embed="rId7"/>
                      <a:stretch>
                        <a:fillRect/>
                      </a:stretch>
                    </p:blipFill>
                    <p:spPr>
                      <a:xfrm>
                        <a:off x="1041087" y="4341470"/>
                        <a:ext cx="3682800" cy="1174500"/>
                      </a:xfrm>
                      <a:prstGeom prst="rect">
                        <a:avLst/>
                      </a:prstGeom>
                    </p:spPr>
                  </p:pic>
                </p:oleObj>
              </mc:Fallback>
            </mc:AlternateContent>
          </a:graphicData>
        </a:graphic>
      </p:graphicFrame>
      <p:cxnSp>
        <p:nvCxnSpPr>
          <p:cNvPr id="15" name="Straight Arrow Connector 14">
            <a:extLst>
              <a:ext uri="{FF2B5EF4-FFF2-40B4-BE49-F238E27FC236}">
                <a16:creationId xmlns:a16="http://schemas.microsoft.com/office/drawing/2014/main" id="{A09B5FFF-3AAF-C407-F30A-82205344E4C0}"/>
              </a:ext>
            </a:extLst>
          </p:cNvPr>
          <p:cNvCxnSpPr>
            <a:cxnSpLocks/>
          </p:cNvCxnSpPr>
          <p:nvPr/>
        </p:nvCxnSpPr>
        <p:spPr>
          <a:xfrm flipV="1">
            <a:off x="10235689" y="2351247"/>
            <a:ext cx="384045" cy="145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0D33961-DB9B-168F-7230-550EE14DCBFC}"/>
              </a:ext>
            </a:extLst>
          </p:cNvPr>
          <p:cNvCxnSpPr>
            <a:cxnSpLocks/>
          </p:cNvCxnSpPr>
          <p:nvPr/>
        </p:nvCxnSpPr>
        <p:spPr>
          <a:xfrm flipV="1">
            <a:off x="10328624" y="2603216"/>
            <a:ext cx="384045" cy="145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21E97CA-E351-4ED8-2BD6-8C98F7092082}"/>
              </a:ext>
            </a:extLst>
          </p:cNvPr>
          <p:cNvCxnSpPr>
            <a:cxnSpLocks/>
          </p:cNvCxnSpPr>
          <p:nvPr/>
        </p:nvCxnSpPr>
        <p:spPr>
          <a:xfrm flipV="1">
            <a:off x="9239160" y="3057391"/>
            <a:ext cx="369679" cy="2820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E2D9AE5-E1C0-D66A-DC76-BF0508BA9A86}"/>
              </a:ext>
            </a:extLst>
          </p:cNvPr>
          <p:cNvSpPr txBox="1"/>
          <p:nvPr/>
        </p:nvSpPr>
        <p:spPr>
          <a:xfrm>
            <a:off x="9183117" y="2866558"/>
            <a:ext cx="287258" cy="461665"/>
          </a:xfrm>
          <a:prstGeom prst="rect">
            <a:avLst/>
          </a:prstGeom>
          <a:noFill/>
        </p:spPr>
        <p:txBody>
          <a:bodyPr wrap="none" rtlCol="0">
            <a:spAutoFit/>
          </a:bodyPr>
          <a:lstStyle/>
          <a:p>
            <a:r>
              <a:rPr lang="en-US" sz="2400" i="1" dirty="0"/>
              <a:t>I</a:t>
            </a:r>
          </a:p>
        </p:txBody>
      </p:sp>
    </p:spTree>
    <p:extLst>
      <p:ext uri="{BB962C8B-B14F-4D97-AF65-F5344CB8AC3E}">
        <p14:creationId xmlns:p14="http://schemas.microsoft.com/office/powerpoint/2010/main" val="334451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E6FD9-AB02-7222-1FD1-00F491128A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A0DBCF-7889-48DB-C29E-AAFF46634461}"/>
              </a:ext>
            </a:extLst>
          </p:cNvPr>
          <p:cNvSpPr>
            <a:spLocks noGrp="1"/>
          </p:cNvSpPr>
          <p:nvPr>
            <p:ph type="title"/>
          </p:nvPr>
        </p:nvSpPr>
        <p:spPr>
          <a:xfrm>
            <a:off x="838200" y="365125"/>
            <a:ext cx="11201400" cy="1325563"/>
          </a:xfrm>
        </p:spPr>
        <p:txBody>
          <a:bodyPr/>
          <a:lstStyle/>
          <a:p>
            <a:r>
              <a:rPr lang="en-US" dirty="0"/>
              <a:t>Magnetic Potential due to Current-Carrying Wire</a:t>
            </a:r>
          </a:p>
        </p:txBody>
      </p:sp>
      <p:sp>
        <p:nvSpPr>
          <p:cNvPr id="3" name="Content Placeholder 2">
            <a:extLst>
              <a:ext uri="{FF2B5EF4-FFF2-40B4-BE49-F238E27FC236}">
                <a16:creationId xmlns:a16="http://schemas.microsoft.com/office/drawing/2014/main" id="{86EBA558-3E59-3BC6-A1F7-F70EAF93626A}"/>
              </a:ext>
            </a:extLst>
          </p:cNvPr>
          <p:cNvSpPr>
            <a:spLocks noGrp="1"/>
          </p:cNvSpPr>
          <p:nvPr>
            <p:ph idx="1"/>
          </p:nvPr>
        </p:nvSpPr>
        <p:spPr>
          <a:xfrm>
            <a:off x="838200" y="1825625"/>
            <a:ext cx="10515600" cy="863787"/>
          </a:xfrm>
        </p:spPr>
        <p:txBody>
          <a:bodyPr>
            <a:normAutofit/>
          </a:bodyPr>
          <a:lstStyle/>
          <a:p>
            <a:r>
              <a:rPr lang="en-US" dirty="0"/>
              <a:t>Vector magnetic potential due to a thin wire with cross-sectional area </a:t>
            </a:r>
            <a:r>
              <a:rPr lang="en-US" i="1" dirty="0"/>
              <a:t>S</a:t>
            </a:r>
            <a:r>
              <a:rPr lang="en-US" dirty="0"/>
              <a:t> carrying current </a:t>
            </a:r>
            <a:r>
              <a:rPr lang="en-US" i="1" dirty="0"/>
              <a:t>I</a:t>
            </a:r>
            <a:r>
              <a:rPr lang="en-US" dirty="0"/>
              <a:t>.</a:t>
            </a:r>
          </a:p>
        </p:txBody>
      </p:sp>
      <p:sp>
        <p:nvSpPr>
          <p:cNvPr id="4" name="Date Placeholder 3">
            <a:extLst>
              <a:ext uri="{FF2B5EF4-FFF2-40B4-BE49-F238E27FC236}">
                <a16:creationId xmlns:a16="http://schemas.microsoft.com/office/drawing/2014/main" id="{E90AB8F5-88E8-C186-0EBB-F5942C540044}"/>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E4238A99-2370-F044-CBE6-F92CCC76914C}"/>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14EE080B-E590-A415-8A86-B76F4D990AAE}"/>
              </a:ext>
            </a:extLst>
          </p:cNvPr>
          <p:cNvSpPr>
            <a:spLocks noGrp="1"/>
          </p:cNvSpPr>
          <p:nvPr>
            <p:ph type="sldNum" sz="quarter" idx="12"/>
          </p:nvPr>
        </p:nvSpPr>
        <p:spPr/>
        <p:txBody>
          <a:bodyPr/>
          <a:lstStyle/>
          <a:p>
            <a:fld id="{2AEF1071-237C-4F39-BC68-901E48FF9960}" type="slidenum">
              <a:rPr lang="en-US" smtClean="0"/>
              <a:t>31</a:t>
            </a:fld>
            <a:endParaRPr lang="en-US"/>
          </a:p>
        </p:txBody>
      </p:sp>
      <p:graphicFrame>
        <p:nvGraphicFramePr>
          <p:cNvPr id="24" name="Object 23">
            <a:extLst>
              <a:ext uri="{FF2B5EF4-FFF2-40B4-BE49-F238E27FC236}">
                <a16:creationId xmlns:a16="http://schemas.microsoft.com/office/drawing/2014/main" id="{EB123F0C-88E9-0B02-D033-77E346010B6D}"/>
              </a:ext>
            </a:extLst>
          </p:cNvPr>
          <p:cNvGraphicFramePr>
            <a:graphicFrameLocks noChangeAspect="1"/>
          </p:cNvGraphicFramePr>
          <p:nvPr>
            <p:extLst>
              <p:ext uri="{D42A27DB-BD31-4B8C-83A1-F6EECF244321}">
                <p14:modId xmlns:p14="http://schemas.microsoft.com/office/powerpoint/2010/main" val="330858971"/>
              </p:ext>
            </p:extLst>
          </p:nvPr>
        </p:nvGraphicFramePr>
        <p:xfrm>
          <a:off x="3418663" y="3147065"/>
          <a:ext cx="5264439" cy="1644221"/>
        </p:xfrm>
        <a:graphic>
          <a:graphicData uri="http://schemas.openxmlformats.org/presentationml/2006/ole">
            <mc:AlternateContent xmlns:mc="http://schemas.openxmlformats.org/markup-compatibility/2006">
              <mc:Choice xmlns:v="urn:schemas-microsoft-com:vml" Requires="v">
                <p:oleObj name="Equation" r:id="rId2" imgW="1422360" imgH="444240" progId="Equation.DSMT4">
                  <p:embed/>
                </p:oleObj>
              </mc:Choice>
              <mc:Fallback>
                <p:oleObj name="Equation" r:id="rId2" imgW="1422360" imgH="444240" progId="Equation.DSMT4">
                  <p:embed/>
                  <p:pic>
                    <p:nvPicPr>
                      <p:cNvPr id="24" name="Object 23">
                        <a:extLst>
                          <a:ext uri="{FF2B5EF4-FFF2-40B4-BE49-F238E27FC236}">
                            <a16:creationId xmlns:a16="http://schemas.microsoft.com/office/drawing/2014/main" id="{8FE5D34E-7B41-41D4-8147-1DF2353810B2}"/>
                          </a:ext>
                        </a:extLst>
                      </p:cNvPr>
                      <p:cNvPicPr/>
                      <p:nvPr/>
                    </p:nvPicPr>
                    <p:blipFill>
                      <a:blip r:embed="rId3"/>
                      <a:stretch>
                        <a:fillRect/>
                      </a:stretch>
                    </p:blipFill>
                    <p:spPr>
                      <a:xfrm>
                        <a:off x="3418663" y="3147065"/>
                        <a:ext cx="5264439" cy="1644221"/>
                      </a:xfrm>
                      <a:prstGeom prst="rect">
                        <a:avLst/>
                      </a:prstGeom>
                      <a:ln>
                        <a:solidFill>
                          <a:schemeClr val="tx1"/>
                        </a:solidFill>
                      </a:ln>
                    </p:spPr>
                  </p:pic>
                </p:oleObj>
              </mc:Fallback>
            </mc:AlternateContent>
          </a:graphicData>
        </a:graphic>
      </p:graphicFrame>
      <p:sp>
        <p:nvSpPr>
          <p:cNvPr id="13" name="Freeform: Shape 12">
            <a:extLst>
              <a:ext uri="{FF2B5EF4-FFF2-40B4-BE49-F238E27FC236}">
                <a16:creationId xmlns:a16="http://schemas.microsoft.com/office/drawing/2014/main" id="{702275EF-3381-7062-D625-842A16832CC9}"/>
              </a:ext>
            </a:extLst>
          </p:cNvPr>
          <p:cNvSpPr/>
          <p:nvPr/>
        </p:nvSpPr>
        <p:spPr>
          <a:xfrm rot="2195834">
            <a:off x="9980887" y="3033179"/>
            <a:ext cx="1786890" cy="1746148"/>
          </a:xfrm>
          <a:custGeom>
            <a:avLst/>
            <a:gdLst>
              <a:gd name="csX0" fmla="*/ 2196495 w 2463140"/>
              <a:gd name="csY0" fmla="*/ 468466 h 1746148"/>
              <a:gd name="csX1" fmla="*/ 926495 w 2463140"/>
              <a:gd name="csY1" fmla="*/ 1106 h 1746148"/>
              <a:gd name="csX2" fmla="*/ 1935 w 2463140"/>
              <a:gd name="csY2" fmla="*/ 600546 h 1746148"/>
              <a:gd name="csX3" fmla="*/ 733455 w 2463140"/>
              <a:gd name="csY3" fmla="*/ 1738466 h 1746148"/>
              <a:gd name="csX4" fmla="*/ 2338735 w 2463140"/>
              <a:gd name="csY4" fmla="*/ 1067906 h 1746148"/>
              <a:gd name="csX5" fmla="*/ 2196495 w 2463140"/>
              <a:gd name="csY5" fmla="*/ 468466 h 1746148"/>
            </a:gdLst>
            <a:ahLst/>
            <a:cxnLst>
              <a:cxn ang="0">
                <a:pos x="csX0" y="csY0"/>
              </a:cxn>
              <a:cxn ang="0">
                <a:pos x="csX1" y="csY1"/>
              </a:cxn>
              <a:cxn ang="0">
                <a:pos x="csX2" y="csY2"/>
              </a:cxn>
              <a:cxn ang="0">
                <a:pos x="csX3" y="csY3"/>
              </a:cxn>
              <a:cxn ang="0">
                <a:pos x="csX4" y="csY4"/>
              </a:cxn>
              <a:cxn ang="0">
                <a:pos x="csX5" y="csY5"/>
              </a:cxn>
            </a:cxnLst>
            <a:rect l="l" t="t" r="r" b="b"/>
            <a:pathLst>
              <a:path w="2463140" h="1746148">
                <a:moveTo>
                  <a:pt x="2196495" y="468466"/>
                </a:moveTo>
                <a:cubicBezTo>
                  <a:pt x="1961122" y="290666"/>
                  <a:pt x="1292255" y="-20907"/>
                  <a:pt x="926495" y="1106"/>
                </a:cubicBezTo>
                <a:cubicBezTo>
                  <a:pt x="560735" y="23119"/>
                  <a:pt x="34108" y="310986"/>
                  <a:pt x="1935" y="600546"/>
                </a:cubicBezTo>
                <a:cubicBezTo>
                  <a:pt x="-30238" y="890106"/>
                  <a:pt x="343988" y="1660573"/>
                  <a:pt x="733455" y="1738466"/>
                </a:cubicBezTo>
                <a:cubicBezTo>
                  <a:pt x="1122922" y="1816359"/>
                  <a:pt x="2094895" y="1281266"/>
                  <a:pt x="2338735" y="1067906"/>
                </a:cubicBezTo>
                <a:cubicBezTo>
                  <a:pt x="2582575" y="854546"/>
                  <a:pt x="2431868" y="646266"/>
                  <a:pt x="2196495" y="468466"/>
                </a:cubicBezTo>
                <a:close/>
              </a:path>
            </a:pathLst>
          </a:cu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CF015310-A583-C2F1-F961-45D9DDA6FB7F}"/>
              </a:ext>
            </a:extLst>
          </p:cNvPr>
          <p:cNvCxnSpPr>
            <a:cxnSpLocks/>
          </p:cNvCxnSpPr>
          <p:nvPr/>
        </p:nvCxnSpPr>
        <p:spPr>
          <a:xfrm flipV="1">
            <a:off x="10261600" y="4579029"/>
            <a:ext cx="464263" cy="729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8481223-D74B-3F02-CB4C-78E473347EDD}"/>
              </a:ext>
            </a:extLst>
          </p:cNvPr>
          <p:cNvCxnSpPr>
            <a:cxnSpLocks/>
          </p:cNvCxnSpPr>
          <p:nvPr/>
        </p:nvCxnSpPr>
        <p:spPr>
          <a:xfrm flipV="1">
            <a:off x="10261600" y="4695190"/>
            <a:ext cx="1623060" cy="613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0F48FFE-961D-7F79-126D-F6276DF4FECB}"/>
              </a:ext>
            </a:extLst>
          </p:cNvPr>
          <p:cNvCxnSpPr>
            <a:cxnSpLocks/>
          </p:cNvCxnSpPr>
          <p:nvPr/>
        </p:nvCxnSpPr>
        <p:spPr>
          <a:xfrm>
            <a:off x="10556361" y="4563745"/>
            <a:ext cx="349129" cy="152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8A619CD-FFC4-439E-DF5B-D58AF08D433C}"/>
              </a:ext>
            </a:extLst>
          </p:cNvPr>
          <p:cNvSpPr txBox="1"/>
          <p:nvPr/>
        </p:nvSpPr>
        <p:spPr>
          <a:xfrm>
            <a:off x="10493731" y="4175444"/>
            <a:ext cx="500458" cy="461665"/>
          </a:xfrm>
          <a:prstGeom prst="rect">
            <a:avLst/>
          </a:prstGeom>
          <a:noFill/>
        </p:spPr>
        <p:txBody>
          <a:bodyPr wrap="none" rtlCol="0">
            <a:spAutoFit/>
          </a:bodyPr>
          <a:lstStyle/>
          <a:p>
            <a:r>
              <a:rPr lang="en-US" sz="2400" dirty="0"/>
              <a:t>d</a:t>
            </a:r>
            <a:r>
              <a:rPr lang="en-US" sz="2400" b="1" dirty="0"/>
              <a:t>l</a:t>
            </a:r>
            <a:r>
              <a:rPr lang="en-US" sz="2400" b="1" dirty="0">
                <a:sym typeface="Symbol" panose="05050102010706020507" pitchFamily="18" charset="2"/>
              </a:rPr>
              <a:t></a:t>
            </a:r>
            <a:endParaRPr lang="en-US" b="1" dirty="0"/>
          </a:p>
        </p:txBody>
      </p:sp>
      <p:sp>
        <p:nvSpPr>
          <p:cNvPr id="30" name="TextBox 29">
            <a:extLst>
              <a:ext uri="{FF2B5EF4-FFF2-40B4-BE49-F238E27FC236}">
                <a16:creationId xmlns:a16="http://schemas.microsoft.com/office/drawing/2014/main" id="{0DCA6AE9-21DF-D753-F87E-3CEE4221489D}"/>
              </a:ext>
            </a:extLst>
          </p:cNvPr>
          <p:cNvSpPr txBox="1"/>
          <p:nvPr/>
        </p:nvSpPr>
        <p:spPr>
          <a:xfrm>
            <a:off x="10011059" y="5197938"/>
            <a:ext cx="423514" cy="461665"/>
          </a:xfrm>
          <a:prstGeom prst="rect">
            <a:avLst/>
          </a:prstGeom>
          <a:noFill/>
        </p:spPr>
        <p:txBody>
          <a:bodyPr wrap="none" rtlCol="0">
            <a:spAutoFit/>
          </a:bodyPr>
          <a:lstStyle/>
          <a:p>
            <a:r>
              <a:rPr lang="en-US" sz="2400" dirty="0"/>
              <a:t>O</a:t>
            </a:r>
            <a:endParaRPr lang="en-US" dirty="0"/>
          </a:p>
        </p:txBody>
      </p:sp>
      <p:sp>
        <p:nvSpPr>
          <p:cNvPr id="31" name="TextBox 30">
            <a:extLst>
              <a:ext uri="{FF2B5EF4-FFF2-40B4-BE49-F238E27FC236}">
                <a16:creationId xmlns:a16="http://schemas.microsoft.com/office/drawing/2014/main" id="{2366D37A-E725-33AA-8203-6AA2316B0C0E}"/>
              </a:ext>
            </a:extLst>
          </p:cNvPr>
          <p:cNvSpPr txBox="1"/>
          <p:nvPr/>
        </p:nvSpPr>
        <p:spPr>
          <a:xfrm>
            <a:off x="10985101" y="4909024"/>
            <a:ext cx="407484" cy="461665"/>
          </a:xfrm>
          <a:prstGeom prst="rect">
            <a:avLst/>
          </a:prstGeom>
          <a:noFill/>
        </p:spPr>
        <p:txBody>
          <a:bodyPr wrap="none" rtlCol="0">
            <a:spAutoFit/>
          </a:bodyPr>
          <a:lstStyle/>
          <a:p>
            <a:r>
              <a:rPr lang="en-US" sz="2400" b="1" dirty="0"/>
              <a:t>R</a:t>
            </a:r>
            <a:endParaRPr lang="en-US" b="1" dirty="0"/>
          </a:p>
        </p:txBody>
      </p:sp>
      <p:sp>
        <p:nvSpPr>
          <p:cNvPr id="32" name="TextBox 31">
            <a:extLst>
              <a:ext uri="{FF2B5EF4-FFF2-40B4-BE49-F238E27FC236}">
                <a16:creationId xmlns:a16="http://schemas.microsoft.com/office/drawing/2014/main" id="{B87AFE97-A964-3573-9065-7F693901A0B1}"/>
              </a:ext>
            </a:extLst>
          </p:cNvPr>
          <p:cNvSpPr txBox="1"/>
          <p:nvPr/>
        </p:nvSpPr>
        <p:spPr>
          <a:xfrm>
            <a:off x="10100804" y="4679992"/>
            <a:ext cx="484428" cy="461665"/>
          </a:xfrm>
          <a:prstGeom prst="rect">
            <a:avLst/>
          </a:prstGeom>
          <a:noFill/>
        </p:spPr>
        <p:txBody>
          <a:bodyPr wrap="none" rtlCol="0">
            <a:spAutoFit/>
          </a:bodyPr>
          <a:lstStyle/>
          <a:p>
            <a:r>
              <a:rPr lang="en-US" sz="2400" b="1" dirty="0"/>
              <a:t>R</a:t>
            </a:r>
            <a:r>
              <a:rPr lang="en-US" sz="2400" b="1" dirty="0">
                <a:sym typeface="Symbol" panose="05050102010706020507" pitchFamily="18" charset="2"/>
              </a:rPr>
              <a:t></a:t>
            </a:r>
            <a:endParaRPr lang="en-US" b="1" dirty="0"/>
          </a:p>
        </p:txBody>
      </p:sp>
      <p:sp>
        <p:nvSpPr>
          <p:cNvPr id="33" name="TextBox 32">
            <a:extLst>
              <a:ext uri="{FF2B5EF4-FFF2-40B4-BE49-F238E27FC236}">
                <a16:creationId xmlns:a16="http://schemas.microsoft.com/office/drawing/2014/main" id="{6119F717-3293-6F85-F8EF-BA8B3865A657}"/>
              </a:ext>
            </a:extLst>
          </p:cNvPr>
          <p:cNvSpPr txBox="1"/>
          <p:nvPr/>
        </p:nvSpPr>
        <p:spPr>
          <a:xfrm>
            <a:off x="9710954" y="3565738"/>
            <a:ext cx="389850" cy="461665"/>
          </a:xfrm>
          <a:prstGeom prst="rect">
            <a:avLst/>
          </a:prstGeom>
          <a:noFill/>
        </p:spPr>
        <p:txBody>
          <a:bodyPr wrap="none" rtlCol="0">
            <a:spAutoFit/>
          </a:bodyPr>
          <a:lstStyle/>
          <a:p>
            <a:r>
              <a:rPr lang="en-US" sz="2400" i="1" dirty="0"/>
              <a:t>C</a:t>
            </a:r>
            <a:endParaRPr lang="en-US" i="1" dirty="0"/>
          </a:p>
        </p:txBody>
      </p:sp>
      <p:cxnSp>
        <p:nvCxnSpPr>
          <p:cNvPr id="34" name="Straight Arrow Connector 33">
            <a:extLst>
              <a:ext uri="{FF2B5EF4-FFF2-40B4-BE49-F238E27FC236}">
                <a16:creationId xmlns:a16="http://schemas.microsoft.com/office/drawing/2014/main" id="{D5E986CA-A706-E21C-2F75-8ADEFE2462C0}"/>
              </a:ext>
            </a:extLst>
          </p:cNvPr>
          <p:cNvCxnSpPr>
            <a:cxnSpLocks/>
          </p:cNvCxnSpPr>
          <p:nvPr/>
        </p:nvCxnSpPr>
        <p:spPr>
          <a:xfrm flipH="1" flipV="1">
            <a:off x="11612245" y="3735283"/>
            <a:ext cx="28575" cy="912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29B76C69-0E15-0949-EB87-8EB51601F598}"/>
              </a:ext>
            </a:extLst>
          </p:cNvPr>
          <p:cNvSpPr txBox="1"/>
          <p:nvPr/>
        </p:nvSpPr>
        <p:spPr>
          <a:xfrm>
            <a:off x="11612245" y="3550063"/>
            <a:ext cx="287258" cy="461665"/>
          </a:xfrm>
          <a:prstGeom prst="rect">
            <a:avLst/>
          </a:prstGeom>
          <a:noFill/>
        </p:spPr>
        <p:txBody>
          <a:bodyPr wrap="none" rtlCol="0">
            <a:spAutoFit/>
          </a:bodyPr>
          <a:lstStyle/>
          <a:p>
            <a:r>
              <a:rPr lang="en-US" sz="2400" i="1" dirty="0"/>
              <a:t>I</a:t>
            </a:r>
            <a:endParaRPr lang="en-US" b="1" i="1" dirty="0"/>
          </a:p>
        </p:txBody>
      </p:sp>
    </p:spTree>
    <p:extLst>
      <p:ext uri="{BB962C8B-B14F-4D97-AF65-F5344CB8AC3E}">
        <p14:creationId xmlns:p14="http://schemas.microsoft.com/office/powerpoint/2010/main" val="2897764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EEF68-88E4-7403-5BE1-1F9C2A05E7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BB6BA9-CF3A-0C23-E9F0-93C669B75C52}"/>
              </a:ext>
            </a:extLst>
          </p:cNvPr>
          <p:cNvSpPr>
            <a:spLocks noGrp="1"/>
          </p:cNvSpPr>
          <p:nvPr>
            <p:ph type="title"/>
          </p:nvPr>
        </p:nvSpPr>
        <p:spPr/>
        <p:txBody>
          <a:bodyPr/>
          <a:lstStyle/>
          <a:p>
            <a:r>
              <a:rPr lang="en-US" dirty="0"/>
              <a:t>Magnetic Field due to Current-Carrying Wire</a:t>
            </a:r>
          </a:p>
        </p:txBody>
      </p:sp>
      <p:sp>
        <p:nvSpPr>
          <p:cNvPr id="4" name="Date Placeholder 3">
            <a:extLst>
              <a:ext uri="{FF2B5EF4-FFF2-40B4-BE49-F238E27FC236}">
                <a16:creationId xmlns:a16="http://schemas.microsoft.com/office/drawing/2014/main" id="{3AB76766-41A9-18C0-BD47-A873454CE639}"/>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1A8C6749-EFCE-89AF-0E06-320C653FC3B8}"/>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14284770-3BD9-971B-72DF-0AC7214844EE}"/>
              </a:ext>
            </a:extLst>
          </p:cNvPr>
          <p:cNvSpPr>
            <a:spLocks noGrp="1"/>
          </p:cNvSpPr>
          <p:nvPr>
            <p:ph type="sldNum" sz="quarter" idx="12"/>
          </p:nvPr>
        </p:nvSpPr>
        <p:spPr/>
        <p:txBody>
          <a:bodyPr/>
          <a:lstStyle/>
          <a:p>
            <a:fld id="{2AEF1071-237C-4F39-BC68-901E48FF9960}" type="slidenum">
              <a:rPr lang="en-US" smtClean="0"/>
              <a:t>32</a:t>
            </a:fld>
            <a:endParaRPr lang="en-US"/>
          </a:p>
        </p:txBody>
      </p:sp>
      <p:graphicFrame>
        <p:nvGraphicFramePr>
          <p:cNvPr id="13" name="Object 12">
            <a:extLst>
              <a:ext uri="{FF2B5EF4-FFF2-40B4-BE49-F238E27FC236}">
                <a16:creationId xmlns:a16="http://schemas.microsoft.com/office/drawing/2014/main" id="{6967473D-A108-90AA-31CB-CDE03FF81764}"/>
              </a:ext>
            </a:extLst>
          </p:cNvPr>
          <p:cNvGraphicFramePr>
            <a:graphicFrameLocks noChangeAspect="1"/>
          </p:cNvGraphicFramePr>
          <p:nvPr>
            <p:extLst>
              <p:ext uri="{D42A27DB-BD31-4B8C-83A1-F6EECF244321}">
                <p14:modId xmlns:p14="http://schemas.microsoft.com/office/powerpoint/2010/main" val="2183539191"/>
              </p:ext>
            </p:extLst>
          </p:nvPr>
        </p:nvGraphicFramePr>
        <p:xfrm>
          <a:off x="370840" y="1749425"/>
          <a:ext cx="2844720" cy="888480"/>
        </p:xfrm>
        <a:graphic>
          <a:graphicData uri="http://schemas.openxmlformats.org/presentationml/2006/ole">
            <mc:AlternateContent xmlns:mc="http://schemas.openxmlformats.org/markup-compatibility/2006">
              <mc:Choice xmlns:v="urn:schemas-microsoft-com:vml" Requires="v">
                <p:oleObj name="Equation" r:id="rId2" imgW="1422360" imgH="444240" progId="Equation.DSMT4">
                  <p:embed/>
                </p:oleObj>
              </mc:Choice>
              <mc:Fallback>
                <p:oleObj name="Equation" r:id="rId2" imgW="1422360" imgH="444240" progId="Equation.DSMT4">
                  <p:embed/>
                  <p:pic>
                    <p:nvPicPr>
                      <p:cNvPr id="24" name="Object 23">
                        <a:extLst>
                          <a:ext uri="{FF2B5EF4-FFF2-40B4-BE49-F238E27FC236}">
                            <a16:creationId xmlns:a16="http://schemas.microsoft.com/office/drawing/2014/main" id="{879157E2-B99F-4219-6A37-F9B3821BC67C}"/>
                          </a:ext>
                        </a:extLst>
                      </p:cNvPr>
                      <p:cNvPicPr/>
                      <p:nvPr/>
                    </p:nvPicPr>
                    <p:blipFill>
                      <a:blip r:embed="rId3"/>
                      <a:stretch>
                        <a:fillRect/>
                      </a:stretch>
                    </p:blipFill>
                    <p:spPr>
                      <a:xfrm>
                        <a:off x="370840" y="1749425"/>
                        <a:ext cx="2844720" cy="888480"/>
                      </a:xfrm>
                      <a:prstGeom prst="rect">
                        <a:avLst/>
                      </a:prstGeom>
                      <a:ln>
                        <a:noFill/>
                      </a:ln>
                    </p:spPr>
                  </p:pic>
                </p:oleObj>
              </mc:Fallback>
            </mc:AlternateContent>
          </a:graphicData>
        </a:graphic>
      </p:graphicFrame>
      <p:graphicFrame>
        <p:nvGraphicFramePr>
          <p:cNvPr id="15" name="Object 14">
            <a:extLst>
              <a:ext uri="{FF2B5EF4-FFF2-40B4-BE49-F238E27FC236}">
                <a16:creationId xmlns:a16="http://schemas.microsoft.com/office/drawing/2014/main" id="{A12E35A1-3451-7A00-A667-A14911E611E4}"/>
              </a:ext>
            </a:extLst>
          </p:cNvPr>
          <p:cNvGraphicFramePr>
            <a:graphicFrameLocks noChangeAspect="1"/>
          </p:cNvGraphicFramePr>
          <p:nvPr>
            <p:extLst>
              <p:ext uri="{D42A27DB-BD31-4B8C-83A1-F6EECF244321}">
                <p14:modId xmlns:p14="http://schemas.microsoft.com/office/powerpoint/2010/main" val="3105606504"/>
              </p:ext>
            </p:extLst>
          </p:nvPr>
        </p:nvGraphicFramePr>
        <p:xfrm>
          <a:off x="3695880" y="1680653"/>
          <a:ext cx="4063680" cy="1015920"/>
        </p:xfrm>
        <a:graphic>
          <a:graphicData uri="http://schemas.openxmlformats.org/presentationml/2006/ole">
            <mc:AlternateContent xmlns:mc="http://schemas.openxmlformats.org/markup-compatibility/2006">
              <mc:Choice xmlns:v="urn:schemas-microsoft-com:vml" Requires="v">
                <p:oleObj name="Equation" r:id="rId4" imgW="2031840" imgH="507960" progId="Equation.DSMT4">
                  <p:embed/>
                </p:oleObj>
              </mc:Choice>
              <mc:Fallback>
                <p:oleObj name="Equation" r:id="rId4" imgW="2031840" imgH="507960" progId="Equation.DSMT4">
                  <p:embed/>
                  <p:pic>
                    <p:nvPicPr>
                      <p:cNvPr id="15" name="Object 14">
                        <a:extLst>
                          <a:ext uri="{FF2B5EF4-FFF2-40B4-BE49-F238E27FC236}">
                            <a16:creationId xmlns:a16="http://schemas.microsoft.com/office/drawing/2014/main" id="{E1A2D151-4F65-2489-E49D-73C56E95ABAF}"/>
                          </a:ext>
                        </a:extLst>
                      </p:cNvPr>
                      <p:cNvPicPr/>
                      <p:nvPr/>
                    </p:nvPicPr>
                    <p:blipFill>
                      <a:blip r:embed="rId5"/>
                      <a:stretch>
                        <a:fillRect/>
                      </a:stretch>
                    </p:blipFill>
                    <p:spPr>
                      <a:xfrm>
                        <a:off x="3695880" y="1680653"/>
                        <a:ext cx="4063680" cy="101592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B371124F-2D1D-7FA6-AC1C-EB3DEB91CC93}"/>
              </a:ext>
            </a:extLst>
          </p:cNvPr>
          <p:cNvGraphicFramePr>
            <a:graphicFrameLocks noChangeAspect="1"/>
          </p:cNvGraphicFramePr>
          <p:nvPr>
            <p:extLst>
              <p:ext uri="{D42A27DB-BD31-4B8C-83A1-F6EECF244321}">
                <p14:modId xmlns:p14="http://schemas.microsoft.com/office/powerpoint/2010/main" val="3149185575"/>
              </p:ext>
            </p:extLst>
          </p:nvPr>
        </p:nvGraphicFramePr>
        <p:xfrm>
          <a:off x="8239880" y="1934813"/>
          <a:ext cx="3581280" cy="507600"/>
        </p:xfrm>
        <a:graphic>
          <a:graphicData uri="http://schemas.openxmlformats.org/presentationml/2006/ole">
            <mc:AlternateContent xmlns:mc="http://schemas.openxmlformats.org/markup-compatibility/2006">
              <mc:Choice xmlns:v="urn:schemas-microsoft-com:vml" Requires="v">
                <p:oleObj name="Equation" r:id="rId6" imgW="1790640" imgH="253800" progId="Equation.DSMT4">
                  <p:embed/>
                </p:oleObj>
              </mc:Choice>
              <mc:Fallback>
                <p:oleObj name="Equation" r:id="rId6" imgW="1790640" imgH="253800" progId="Equation.DSMT4">
                  <p:embed/>
                  <p:pic>
                    <p:nvPicPr>
                      <p:cNvPr id="0" name=""/>
                      <p:cNvPicPr/>
                      <p:nvPr/>
                    </p:nvPicPr>
                    <p:blipFill>
                      <a:blip r:embed="rId7"/>
                      <a:stretch>
                        <a:fillRect/>
                      </a:stretch>
                    </p:blipFill>
                    <p:spPr>
                      <a:xfrm>
                        <a:off x="8239880" y="1934813"/>
                        <a:ext cx="3581280" cy="50760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8A5B01FC-A75C-2572-AB0C-360B0F878980}"/>
              </a:ext>
            </a:extLst>
          </p:cNvPr>
          <p:cNvGraphicFramePr>
            <a:graphicFrameLocks noChangeAspect="1"/>
          </p:cNvGraphicFramePr>
          <p:nvPr>
            <p:extLst>
              <p:ext uri="{D42A27DB-BD31-4B8C-83A1-F6EECF244321}">
                <p14:modId xmlns:p14="http://schemas.microsoft.com/office/powerpoint/2010/main" val="138632364"/>
              </p:ext>
            </p:extLst>
          </p:nvPr>
        </p:nvGraphicFramePr>
        <p:xfrm>
          <a:off x="370840" y="2967685"/>
          <a:ext cx="8508960" cy="1015920"/>
        </p:xfrm>
        <a:graphic>
          <a:graphicData uri="http://schemas.openxmlformats.org/presentationml/2006/ole">
            <mc:AlternateContent xmlns:mc="http://schemas.openxmlformats.org/markup-compatibility/2006">
              <mc:Choice xmlns:v="urn:schemas-microsoft-com:vml" Requires="v">
                <p:oleObj name="Equation" r:id="rId8" imgW="4254480" imgH="507960" progId="Equation.DSMT4">
                  <p:embed/>
                </p:oleObj>
              </mc:Choice>
              <mc:Fallback>
                <p:oleObj name="Equation" r:id="rId8" imgW="4254480" imgH="507960" progId="Equation.DSMT4">
                  <p:embed/>
                  <p:pic>
                    <p:nvPicPr>
                      <p:cNvPr id="15" name="Object 14">
                        <a:extLst>
                          <a:ext uri="{FF2B5EF4-FFF2-40B4-BE49-F238E27FC236}">
                            <a16:creationId xmlns:a16="http://schemas.microsoft.com/office/drawing/2014/main" id="{A12E35A1-3451-7A00-A667-A14911E611E4}"/>
                          </a:ext>
                        </a:extLst>
                      </p:cNvPr>
                      <p:cNvPicPr/>
                      <p:nvPr/>
                    </p:nvPicPr>
                    <p:blipFill>
                      <a:blip r:embed="rId9"/>
                      <a:stretch>
                        <a:fillRect/>
                      </a:stretch>
                    </p:blipFill>
                    <p:spPr>
                      <a:xfrm>
                        <a:off x="370840" y="2967685"/>
                        <a:ext cx="8508960" cy="101592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AEA792D0-7821-D7AC-2132-AB91C5251A55}"/>
              </a:ext>
            </a:extLst>
          </p:cNvPr>
          <p:cNvGraphicFramePr>
            <a:graphicFrameLocks noChangeAspect="1"/>
          </p:cNvGraphicFramePr>
          <p:nvPr>
            <p:extLst>
              <p:ext uri="{D42A27DB-BD31-4B8C-83A1-F6EECF244321}">
                <p14:modId xmlns:p14="http://schemas.microsoft.com/office/powerpoint/2010/main" val="800385317"/>
              </p:ext>
            </p:extLst>
          </p:nvPr>
        </p:nvGraphicFramePr>
        <p:xfrm>
          <a:off x="370840" y="4313385"/>
          <a:ext cx="3175000" cy="1041400"/>
        </p:xfrm>
        <a:graphic>
          <a:graphicData uri="http://schemas.openxmlformats.org/presentationml/2006/ole">
            <mc:AlternateContent xmlns:mc="http://schemas.openxmlformats.org/markup-compatibility/2006">
              <mc:Choice xmlns:v="urn:schemas-microsoft-com:vml" Requires="v">
                <p:oleObj name="Equation" r:id="rId10" imgW="1587240" imgH="520560" progId="Equation.DSMT4">
                  <p:embed/>
                </p:oleObj>
              </mc:Choice>
              <mc:Fallback>
                <p:oleObj name="Equation" r:id="rId10" imgW="1587240" imgH="520560" progId="Equation.DSMT4">
                  <p:embed/>
                  <p:pic>
                    <p:nvPicPr>
                      <p:cNvPr id="23" name="Object 22">
                        <a:extLst>
                          <a:ext uri="{FF2B5EF4-FFF2-40B4-BE49-F238E27FC236}">
                            <a16:creationId xmlns:a16="http://schemas.microsoft.com/office/drawing/2014/main" id="{8A5B01FC-A75C-2572-AB0C-360B0F878980}"/>
                          </a:ext>
                        </a:extLst>
                      </p:cNvPr>
                      <p:cNvPicPr/>
                      <p:nvPr/>
                    </p:nvPicPr>
                    <p:blipFill>
                      <a:blip r:embed="rId11"/>
                      <a:stretch>
                        <a:fillRect/>
                      </a:stretch>
                    </p:blipFill>
                    <p:spPr>
                      <a:xfrm>
                        <a:off x="370840" y="4313385"/>
                        <a:ext cx="3175000" cy="1041400"/>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D9F13AC5-10DC-BC13-AFC2-4EC942019497}"/>
              </a:ext>
            </a:extLst>
          </p:cNvPr>
          <p:cNvGraphicFramePr>
            <a:graphicFrameLocks noChangeAspect="1"/>
          </p:cNvGraphicFramePr>
          <p:nvPr>
            <p:extLst>
              <p:ext uri="{D42A27DB-BD31-4B8C-83A1-F6EECF244321}">
                <p14:modId xmlns:p14="http://schemas.microsoft.com/office/powerpoint/2010/main" val="1033656159"/>
              </p:ext>
            </p:extLst>
          </p:nvPr>
        </p:nvGraphicFramePr>
        <p:xfrm>
          <a:off x="6540479" y="4313386"/>
          <a:ext cx="5280682" cy="1745310"/>
        </p:xfrm>
        <a:graphic>
          <a:graphicData uri="http://schemas.openxmlformats.org/presentationml/2006/ole">
            <mc:AlternateContent xmlns:mc="http://schemas.openxmlformats.org/markup-compatibility/2006">
              <mc:Choice xmlns:v="urn:schemas-microsoft-com:vml" Requires="v">
                <p:oleObj name="Equation" r:id="rId12" imgW="1498320" imgH="495000" progId="Equation.DSMT4">
                  <p:embed/>
                </p:oleObj>
              </mc:Choice>
              <mc:Fallback>
                <p:oleObj name="Equation" r:id="rId12" imgW="1498320" imgH="495000" progId="Equation.DSMT4">
                  <p:embed/>
                  <p:pic>
                    <p:nvPicPr>
                      <p:cNvPr id="15" name="Object 14">
                        <a:extLst>
                          <a:ext uri="{FF2B5EF4-FFF2-40B4-BE49-F238E27FC236}">
                            <a16:creationId xmlns:a16="http://schemas.microsoft.com/office/drawing/2014/main" id="{A12E35A1-3451-7A00-A667-A14911E611E4}"/>
                          </a:ext>
                        </a:extLst>
                      </p:cNvPr>
                      <p:cNvPicPr/>
                      <p:nvPr/>
                    </p:nvPicPr>
                    <p:blipFill>
                      <a:blip r:embed="rId13"/>
                      <a:stretch>
                        <a:fillRect/>
                      </a:stretch>
                    </p:blipFill>
                    <p:spPr>
                      <a:xfrm>
                        <a:off x="6540479" y="4313386"/>
                        <a:ext cx="5280682" cy="1745310"/>
                      </a:xfrm>
                      <a:prstGeom prst="rect">
                        <a:avLst/>
                      </a:prstGeom>
                      <a:ln>
                        <a:solidFill>
                          <a:schemeClr val="tx1"/>
                        </a:solidFill>
                      </a:ln>
                    </p:spPr>
                  </p:pic>
                </p:oleObj>
              </mc:Fallback>
            </mc:AlternateContent>
          </a:graphicData>
        </a:graphic>
      </p:graphicFrame>
      <p:sp>
        <p:nvSpPr>
          <p:cNvPr id="28" name="TextBox 27">
            <a:extLst>
              <a:ext uri="{FF2B5EF4-FFF2-40B4-BE49-F238E27FC236}">
                <a16:creationId xmlns:a16="http://schemas.microsoft.com/office/drawing/2014/main" id="{4F49D998-2182-C095-12C6-02562D52D1F4}"/>
              </a:ext>
            </a:extLst>
          </p:cNvPr>
          <p:cNvSpPr txBox="1"/>
          <p:nvPr/>
        </p:nvSpPr>
        <p:spPr>
          <a:xfrm>
            <a:off x="3545840" y="4541697"/>
            <a:ext cx="389850" cy="584775"/>
          </a:xfrm>
          <a:prstGeom prst="rect">
            <a:avLst/>
          </a:prstGeom>
          <a:noFill/>
        </p:spPr>
        <p:txBody>
          <a:bodyPr wrap="none" rtlCol="0">
            <a:spAutoFit/>
          </a:bodyPr>
          <a:lstStyle/>
          <a:p>
            <a:r>
              <a:rPr lang="en-US" sz="3200" b="1" dirty="0">
                <a:solidFill>
                  <a:srgbClr val="FF0000"/>
                </a:solidFill>
              </a:rPr>
              <a:t>?</a:t>
            </a:r>
            <a:endParaRPr lang="en-US" sz="2400" b="1" dirty="0">
              <a:solidFill>
                <a:srgbClr val="FF0000"/>
              </a:solidFill>
            </a:endParaRPr>
          </a:p>
        </p:txBody>
      </p:sp>
      <p:sp>
        <p:nvSpPr>
          <p:cNvPr id="29" name="TextBox 28">
            <a:extLst>
              <a:ext uri="{FF2B5EF4-FFF2-40B4-BE49-F238E27FC236}">
                <a16:creationId xmlns:a16="http://schemas.microsoft.com/office/drawing/2014/main" id="{76C76456-A917-0AF0-841F-FA89EF9BA5DF}"/>
              </a:ext>
            </a:extLst>
          </p:cNvPr>
          <p:cNvSpPr txBox="1"/>
          <p:nvPr/>
        </p:nvSpPr>
        <p:spPr>
          <a:xfrm>
            <a:off x="3581400" y="2825725"/>
            <a:ext cx="338554" cy="461665"/>
          </a:xfrm>
          <a:prstGeom prst="rect">
            <a:avLst/>
          </a:prstGeom>
          <a:noFill/>
        </p:spPr>
        <p:txBody>
          <a:bodyPr wrap="none" rtlCol="0">
            <a:spAutoFit/>
          </a:bodyPr>
          <a:lstStyle/>
          <a:p>
            <a:r>
              <a:rPr lang="en-US" sz="2400" b="1" dirty="0">
                <a:solidFill>
                  <a:srgbClr val="FF0000"/>
                </a:solidFill>
              </a:rPr>
              <a:t>0</a:t>
            </a:r>
            <a:endParaRPr lang="en-US" b="1" dirty="0">
              <a:solidFill>
                <a:srgbClr val="FF0000"/>
              </a:solidFill>
            </a:endParaRPr>
          </a:p>
        </p:txBody>
      </p:sp>
    </p:spTree>
    <p:extLst>
      <p:ext uri="{BB962C8B-B14F-4D97-AF65-F5344CB8AC3E}">
        <p14:creationId xmlns:p14="http://schemas.microsoft.com/office/powerpoint/2010/main" val="1827087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6C0E5-AD76-7403-52B4-393222F4A4D8}"/>
              </a:ext>
            </a:extLst>
          </p:cNvPr>
          <p:cNvSpPr>
            <a:spLocks noGrp="1"/>
          </p:cNvSpPr>
          <p:nvPr>
            <p:ph type="title"/>
          </p:nvPr>
        </p:nvSpPr>
        <p:spPr/>
        <p:txBody>
          <a:bodyPr/>
          <a:lstStyle/>
          <a:p>
            <a:r>
              <a:rPr lang="en-US" dirty="0"/>
              <a:t>Gradient of Reciprocal of Distance</a:t>
            </a:r>
          </a:p>
        </p:txBody>
      </p:sp>
      <p:sp>
        <p:nvSpPr>
          <p:cNvPr id="4" name="Date Placeholder 3">
            <a:extLst>
              <a:ext uri="{FF2B5EF4-FFF2-40B4-BE49-F238E27FC236}">
                <a16:creationId xmlns:a16="http://schemas.microsoft.com/office/drawing/2014/main" id="{FF5A2228-0E03-21D0-C1B6-9F501738FEBC}"/>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53950B58-3649-D939-49D1-39DC597A8605}"/>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C4F86A39-F35C-4647-AB62-9BD0FFD85F3A}"/>
              </a:ext>
            </a:extLst>
          </p:cNvPr>
          <p:cNvSpPr>
            <a:spLocks noGrp="1"/>
          </p:cNvSpPr>
          <p:nvPr>
            <p:ph type="sldNum" sz="quarter" idx="12"/>
          </p:nvPr>
        </p:nvSpPr>
        <p:spPr/>
        <p:txBody>
          <a:bodyPr/>
          <a:lstStyle/>
          <a:p>
            <a:fld id="{2AEF1071-237C-4F39-BC68-901E48FF9960}" type="slidenum">
              <a:rPr lang="en-US" smtClean="0"/>
              <a:t>33</a:t>
            </a:fld>
            <a:endParaRPr lang="en-US"/>
          </a:p>
        </p:txBody>
      </p:sp>
      <p:graphicFrame>
        <p:nvGraphicFramePr>
          <p:cNvPr id="7" name="Object 6">
            <a:extLst>
              <a:ext uri="{FF2B5EF4-FFF2-40B4-BE49-F238E27FC236}">
                <a16:creationId xmlns:a16="http://schemas.microsoft.com/office/drawing/2014/main" id="{28143A2A-1F19-9B87-A684-C4DA2072C186}"/>
              </a:ext>
            </a:extLst>
          </p:cNvPr>
          <p:cNvGraphicFramePr>
            <a:graphicFrameLocks noChangeAspect="1"/>
          </p:cNvGraphicFramePr>
          <p:nvPr>
            <p:extLst>
              <p:ext uri="{D42A27DB-BD31-4B8C-83A1-F6EECF244321}">
                <p14:modId xmlns:p14="http://schemas.microsoft.com/office/powerpoint/2010/main" val="3190378717"/>
              </p:ext>
            </p:extLst>
          </p:nvPr>
        </p:nvGraphicFramePr>
        <p:xfrm>
          <a:off x="838200" y="1878013"/>
          <a:ext cx="6772275" cy="3054350"/>
        </p:xfrm>
        <a:graphic>
          <a:graphicData uri="http://schemas.openxmlformats.org/presentationml/2006/ole">
            <mc:AlternateContent xmlns:mc="http://schemas.openxmlformats.org/markup-compatibility/2006">
              <mc:Choice xmlns:v="urn:schemas-microsoft-com:vml" Requires="v">
                <p:oleObj name="Equation" r:id="rId2" imgW="4279680" imgH="1930320" progId="Equation.DSMT4">
                  <p:embed/>
                </p:oleObj>
              </mc:Choice>
              <mc:Fallback>
                <p:oleObj name="Equation" r:id="rId2" imgW="4279680" imgH="1930320" progId="Equation.DSMT4">
                  <p:embed/>
                  <p:pic>
                    <p:nvPicPr>
                      <p:cNvPr id="0" name=""/>
                      <p:cNvPicPr/>
                      <p:nvPr/>
                    </p:nvPicPr>
                    <p:blipFill>
                      <a:blip r:embed="rId3"/>
                      <a:stretch>
                        <a:fillRect/>
                      </a:stretch>
                    </p:blipFill>
                    <p:spPr>
                      <a:xfrm>
                        <a:off x="838200" y="1878013"/>
                        <a:ext cx="6772275" cy="305435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55D8F470-5E25-DF25-8BCB-A23FC6D7E221}"/>
              </a:ext>
            </a:extLst>
          </p:cNvPr>
          <p:cNvGraphicFramePr>
            <a:graphicFrameLocks noChangeAspect="1"/>
          </p:cNvGraphicFramePr>
          <p:nvPr>
            <p:extLst>
              <p:ext uri="{D42A27DB-BD31-4B8C-83A1-F6EECF244321}">
                <p14:modId xmlns:p14="http://schemas.microsoft.com/office/powerpoint/2010/main" val="3396905109"/>
              </p:ext>
            </p:extLst>
          </p:nvPr>
        </p:nvGraphicFramePr>
        <p:xfrm>
          <a:off x="838200" y="5141913"/>
          <a:ext cx="8059738" cy="1004887"/>
        </p:xfrm>
        <a:graphic>
          <a:graphicData uri="http://schemas.openxmlformats.org/presentationml/2006/ole">
            <mc:AlternateContent xmlns:mc="http://schemas.openxmlformats.org/markup-compatibility/2006">
              <mc:Choice xmlns:v="urn:schemas-microsoft-com:vml" Requires="v">
                <p:oleObj name="Equation" r:id="rId4" imgW="5092560" imgH="634680" progId="Equation.DSMT4">
                  <p:embed/>
                </p:oleObj>
              </mc:Choice>
              <mc:Fallback>
                <p:oleObj name="Equation" r:id="rId4" imgW="5092560" imgH="634680" progId="Equation.DSMT4">
                  <p:embed/>
                  <p:pic>
                    <p:nvPicPr>
                      <p:cNvPr id="7" name="Object 6">
                        <a:extLst>
                          <a:ext uri="{FF2B5EF4-FFF2-40B4-BE49-F238E27FC236}">
                            <a16:creationId xmlns:a16="http://schemas.microsoft.com/office/drawing/2014/main" id="{28143A2A-1F19-9B87-A684-C4DA2072C186}"/>
                          </a:ext>
                        </a:extLst>
                      </p:cNvPr>
                      <p:cNvPicPr/>
                      <p:nvPr/>
                    </p:nvPicPr>
                    <p:blipFill>
                      <a:blip r:embed="rId5"/>
                      <a:stretch>
                        <a:fillRect/>
                      </a:stretch>
                    </p:blipFill>
                    <p:spPr>
                      <a:xfrm>
                        <a:off x="838200" y="5141913"/>
                        <a:ext cx="8059738" cy="1004887"/>
                      </a:xfrm>
                      <a:prstGeom prst="rect">
                        <a:avLst/>
                      </a:prstGeom>
                    </p:spPr>
                  </p:pic>
                </p:oleObj>
              </mc:Fallback>
            </mc:AlternateContent>
          </a:graphicData>
        </a:graphic>
      </p:graphicFrame>
    </p:spTree>
    <p:extLst>
      <p:ext uri="{BB962C8B-B14F-4D97-AF65-F5344CB8AC3E}">
        <p14:creationId xmlns:p14="http://schemas.microsoft.com/office/powerpoint/2010/main" val="1334168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84C6B-18E6-EE21-30D6-44E5DDB489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7B46C2-F53C-88AC-C75B-1E155F51303B}"/>
              </a:ext>
            </a:extLst>
          </p:cNvPr>
          <p:cNvSpPr>
            <a:spLocks noGrp="1"/>
          </p:cNvSpPr>
          <p:nvPr>
            <p:ph type="title"/>
          </p:nvPr>
        </p:nvSpPr>
        <p:spPr/>
        <p:txBody>
          <a:bodyPr/>
          <a:lstStyle/>
          <a:p>
            <a:r>
              <a:rPr lang="en-US" dirty="0" err="1"/>
              <a:t>Biot</a:t>
            </a:r>
            <a:r>
              <a:rPr lang="en-US" dirty="0"/>
              <a:t>-Savart Law</a:t>
            </a:r>
          </a:p>
        </p:txBody>
      </p:sp>
      <p:sp>
        <p:nvSpPr>
          <p:cNvPr id="3" name="Content Placeholder 2">
            <a:extLst>
              <a:ext uri="{FF2B5EF4-FFF2-40B4-BE49-F238E27FC236}">
                <a16:creationId xmlns:a16="http://schemas.microsoft.com/office/drawing/2014/main" id="{8759796A-C5CD-5220-D483-5EB921239F5E}"/>
              </a:ext>
            </a:extLst>
          </p:cNvPr>
          <p:cNvSpPr>
            <a:spLocks noGrp="1"/>
          </p:cNvSpPr>
          <p:nvPr>
            <p:ph idx="1"/>
          </p:nvPr>
        </p:nvSpPr>
        <p:spPr>
          <a:xfrm>
            <a:off x="838200" y="1825625"/>
            <a:ext cx="6863080" cy="1174500"/>
          </a:xfrm>
        </p:spPr>
        <p:txBody>
          <a:bodyPr>
            <a:normAutofit/>
          </a:bodyPr>
          <a:lstStyle/>
          <a:p>
            <a:r>
              <a:rPr lang="en-US" dirty="0"/>
              <a:t>Magnetic flux density due to a thin wire with cross-sectional area </a:t>
            </a:r>
            <a:r>
              <a:rPr lang="en-US" i="1" dirty="0"/>
              <a:t>S</a:t>
            </a:r>
            <a:r>
              <a:rPr lang="en-US" dirty="0"/>
              <a:t> carrying current </a:t>
            </a:r>
            <a:r>
              <a:rPr lang="en-US" i="1" dirty="0"/>
              <a:t>I</a:t>
            </a:r>
            <a:r>
              <a:rPr lang="en-US" dirty="0"/>
              <a:t>.</a:t>
            </a:r>
          </a:p>
        </p:txBody>
      </p:sp>
      <p:sp>
        <p:nvSpPr>
          <p:cNvPr id="4" name="Date Placeholder 3">
            <a:extLst>
              <a:ext uri="{FF2B5EF4-FFF2-40B4-BE49-F238E27FC236}">
                <a16:creationId xmlns:a16="http://schemas.microsoft.com/office/drawing/2014/main" id="{DC35AC76-A142-9354-4255-934A52A99EDB}"/>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BBCAF9AD-31CB-6B66-BE28-FADC468A645E}"/>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9478B4EB-8634-9749-2B4D-2072C4674255}"/>
              </a:ext>
            </a:extLst>
          </p:cNvPr>
          <p:cNvSpPr>
            <a:spLocks noGrp="1"/>
          </p:cNvSpPr>
          <p:nvPr>
            <p:ph type="sldNum" sz="quarter" idx="12"/>
          </p:nvPr>
        </p:nvSpPr>
        <p:spPr/>
        <p:txBody>
          <a:bodyPr/>
          <a:lstStyle/>
          <a:p>
            <a:fld id="{2AEF1071-237C-4F39-BC68-901E48FF9960}" type="slidenum">
              <a:rPr lang="en-US" smtClean="0"/>
              <a:t>34</a:t>
            </a:fld>
            <a:endParaRPr lang="en-US"/>
          </a:p>
        </p:txBody>
      </p:sp>
      <p:sp>
        <p:nvSpPr>
          <p:cNvPr id="19" name="Freeform: Shape 18">
            <a:extLst>
              <a:ext uri="{FF2B5EF4-FFF2-40B4-BE49-F238E27FC236}">
                <a16:creationId xmlns:a16="http://schemas.microsoft.com/office/drawing/2014/main" id="{4F564574-D975-8C1B-7A7A-D5B79708961D}"/>
              </a:ext>
            </a:extLst>
          </p:cNvPr>
          <p:cNvSpPr/>
          <p:nvPr/>
        </p:nvSpPr>
        <p:spPr>
          <a:xfrm rot="2195834">
            <a:off x="9858967" y="1803819"/>
            <a:ext cx="1786890" cy="1746148"/>
          </a:xfrm>
          <a:custGeom>
            <a:avLst/>
            <a:gdLst>
              <a:gd name="csX0" fmla="*/ 2196495 w 2463140"/>
              <a:gd name="csY0" fmla="*/ 468466 h 1746148"/>
              <a:gd name="csX1" fmla="*/ 926495 w 2463140"/>
              <a:gd name="csY1" fmla="*/ 1106 h 1746148"/>
              <a:gd name="csX2" fmla="*/ 1935 w 2463140"/>
              <a:gd name="csY2" fmla="*/ 600546 h 1746148"/>
              <a:gd name="csX3" fmla="*/ 733455 w 2463140"/>
              <a:gd name="csY3" fmla="*/ 1738466 h 1746148"/>
              <a:gd name="csX4" fmla="*/ 2338735 w 2463140"/>
              <a:gd name="csY4" fmla="*/ 1067906 h 1746148"/>
              <a:gd name="csX5" fmla="*/ 2196495 w 2463140"/>
              <a:gd name="csY5" fmla="*/ 468466 h 1746148"/>
            </a:gdLst>
            <a:ahLst/>
            <a:cxnLst>
              <a:cxn ang="0">
                <a:pos x="csX0" y="csY0"/>
              </a:cxn>
              <a:cxn ang="0">
                <a:pos x="csX1" y="csY1"/>
              </a:cxn>
              <a:cxn ang="0">
                <a:pos x="csX2" y="csY2"/>
              </a:cxn>
              <a:cxn ang="0">
                <a:pos x="csX3" y="csY3"/>
              </a:cxn>
              <a:cxn ang="0">
                <a:pos x="csX4" y="csY4"/>
              </a:cxn>
              <a:cxn ang="0">
                <a:pos x="csX5" y="csY5"/>
              </a:cxn>
            </a:cxnLst>
            <a:rect l="l" t="t" r="r" b="b"/>
            <a:pathLst>
              <a:path w="2463140" h="1746148">
                <a:moveTo>
                  <a:pt x="2196495" y="468466"/>
                </a:moveTo>
                <a:cubicBezTo>
                  <a:pt x="1961122" y="290666"/>
                  <a:pt x="1292255" y="-20907"/>
                  <a:pt x="926495" y="1106"/>
                </a:cubicBezTo>
                <a:cubicBezTo>
                  <a:pt x="560735" y="23119"/>
                  <a:pt x="34108" y="310986"/>
                  <a:pt x="1935" y="600546"/>
                </a:cubicBezTo>
                <a:cubicBezTo>
                  <a:pt x="-30238" y="890106"/>
                  <a:pt x="343988" y="1660573"/>
                  <a:pt x="733455" y="1738466"/>
                </a:cubicBezTo>
                <a:cubicBezTo>
                  <a:pt x="1122922" y="1816359"/>
                  <a:pt x="2094895" y="1281266"/>
                  <a:pt x="2338735" y="1067906"/>
                </a:cubicBezTo>
                <a:cubicBezTo>
                  <a:pt x="2582575" y="854546"/>
                  <a:pt x="2431868" y="646266"/>
                  <a:pt x="2196495" y="468466"/>
                </a:cubicBezTo>
                <a:close/>
              </a:path>
            </a:pathLst>
          </a:cu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9696C1A2-2BBC-05F4-FE82-23D4B6C6EED7}"/>
              </a:ext>
            </a:extLst>
          </p:cNvPr>
          <p:cNvCxnSpPr>
            <a:cxnSpLocks/>
          </p:cNvCxnSpPr>
          <p:nvPr/>
        </p:nvCxnSpPr>
        <p:spPr>
          <a:xfrm flipV="1">
            <a:off x="10139680" y="3349669"/>
            <a:ext cx="464263" cy="729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B90C303-7F87-DFBA-0711-E9555A3F8DD8}"/>
              </a:ext>
            </a:extLst>
          </p:cNvPr>
          <p:cNvCxnSpPr>
            <a:cxnSpLocks/>
          </p:cNvCxnSpPr>
          <p:nvPr/>
        </p:nvCxnSpPr>
        <p:spPr>
          <a:xfrm flipV="1">
            <a:off x="10139680" y="3465830"/>
            <a:ext cx="1623060" cy="613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5B7F10D-08AC-917A-DB93-0EB08D5E461F}"/>
              </a:ext>
            </a:extLst>
          </p:cNvPr>
          <p:cNvCxnSpPr>
            <a:cxnSpLocks/>
          </p:cNvCxnSpPr>
          <p:nvPr/>
        </p:nvCxnSpPr>
        <p:spPr>
          <a:xfrm>
            <a:off x="10434441" y="3334385"/>
            <a:ext cx="349129" cy="152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0EBDC0B-6CFB-5D2E-00EB-48CBEA22225C}"/>
              </a:ext>
            </a:extLst>
          </p:cNvPr>
          <p:cNvSpPr txBox="1"/>
          <p:nvPr/>
        </p:nvSpPr>
        <p:spPr>
          <a:xfrm>
            <a:off x="10371811" y="2946084"/>
            <a:ext cx="500458" cy="461665"/>
          </a:xfrm>
          <a:prstGeom prst="rect">
            <a:avLst/>
          </a:prstGeom>
          <a:noFill/>
        </p:spPr>
        <p:txBody>
          <a:bodyPr wrap="none" rtlCol="0">
            <a:spAutoFit/>
          </a:bodyPr>
          <a:lstStyle/>
          <a:p>
            <a:r>
              <a:rPr lang="en-US" sz="2400" dirty="0"/>
              <a:t>d</a:t>
            </a:r>
            <a:r>
              <a:rPr lang="en-US" sz="2400" b="1" dirty="0"/>
              <a:t>l</a:t>
            </a:r>
            <a:r>
              <a:rPr lang="en-US" sz="2400" b="1" dirty="0">
                <a:sym typeface="Symbol" panose="05050102010706020507" pitchFamily="18" charset="2"/>
              </a:rPr>
              <a:t></a:t>
            </a:r>
            <a:endParaRPr lang="en-US" b="1" dirty="0"/>
          </a:p>
        </p:txBody>
      </p:sp>
      <p:sp>
        <p:nvSpPr>
          <p:cNvPr id="37" name="TextBox 36">
            <a:extLst>
              <a:ext uri="{FF2B5EF4-FFF2-40B4-BE49-F238E27FC236}">
                <a16:creationId xmlns:a16="http://schemas.microsoft.com/office/drawing/2014/main" id="{0384F41C-FA3E-0425-3127-69055864AA5D}"/>
              </a:ext>
            </a:extLst>
          </p:cNvPr>
          <p:cNvSpPr txBox="1"/>
          <p:nvPr/>
        </p:nvSpPr>
        <p:spPr>
          <a:xfrm>
            <a:off x="9889139" y="3968578"/>
            <a:ext cx="423514" cy="461665"/>
          </a:xfrm>
          <a:prstGeom prst="rect">
            <a:avLst/>
          </a:prstGeom>
          <a:noFill/>
        </p:spPr>
        <p:txBody>
          <a:bodyPr wrap="none" rtlCol="0">
            <a:spAutoFit/>
          </a:bodyPr>
          <a:lstStyle/>
          <a:p>
            <a:r>
              <a:rPr lang="en-US" sz="2400" dirty="0"/>
              <a:t>O</a:t>
            </a:r>
            <a:endParaRPr lang="en-US" dirty="0"/>
          </a:p>
        </p:txBody>
      </p:sp>
      <p:sp>
        <p:nvSpPr>
          <p:cNvPr id="38" name="TextBox 37">
            <a:extLst>
              <a:ext uri="{FF2B5EF4-FFF2-40B4-BE49-F238E27FC236}">
                <a16:creationId xmlns:a16="http://schemas.microsoft.com/office/drawing/2014/main" id="{54491993-D363-4CC9-6919-05AED4BF39EC}"/>
              </a:ext>
            </a:extLst>
          </p:cNvPr>
          <p:cNvSpPr txBox="1"/>
          <p:nvPr/>
        </p:nvSpPr>
        <p:spPr>
          <a:xfrm>
            <a:off x="10863181" y="3679664"/>
            <a:ext cx="407484" cy="461665"/>
          </a:xfrm>
          <a:prstGeom prst="rect">
            <a:avLst/>
          </a:prstGeom>
          <a:noFill/>
        </p:spPr>
        <p:txBody>
          <a:bodyPr wrap="none" rtlCol="0">
            <a:spAutoFit/>
          </a:bodyPr>
          <a:lstStyle/>
          <a:p>
            <a:r>
              <a:rPr lang="en-US" sz="2400" b="1" dirty="0"/>
              <a:t>R</a:t>
            </a:r>
            <a:endParaRPr lang="en-US" b="1" dirty="0"/>
          </a:p>
        </p:txBody>
      </p:sp>
      <p:sp>
        <p:nvSpPr>
          <p:cNvPr id="39" name="TextBox 38">
            <a:extLst>
              <a:ext uri="{FF2B5EF4-FFF2-40B4-BE49-F238E27FC236}">
                <a16:creationId xmlns:a16="http://schemas.microsoft.com/office/drawing/2014/main" id="{BC743866-03FB-BEAC-7553-607324E4C3BE}"/>
              </a:ext>
            </a:extLst>
          </p:cNvPr>
          <p:cNvSpPr txBox="1"/>
          <p:nvPr/>
        </p:nvSpPr>
        <p:spPr>
          <a:xfrm>
            <a:off x="9978884" y="3450632"/>
            <a:ext cx="484428" cy="461665"/>
          </a:xfrm>
          <a:prstGeom prst="rect">
            <a:avLst/>
          </a:prstGeom>
          <a:noFill/>
        </p:spPr>
        <p:txBody>
          <a:bodyPr wrap="none" rtlCol="0">
            <a:spAutoFit/>
          </a:bodyPr>
          <a:lstStyle/>
          <a:p>
            <a:r>
              <a:rPr lang="en-US" sz="2400" b="1" dirty="0"/>
              <a:t>R</a:t>
            </a:r>
            <a:r>
              <a:rPr lang="en-US" sz="2400" b="1" dirty="0">
                <a:sym typeface="Symbol" panose="05050102010706020507" pitchFamily="18" charset="2"/>
              </a:rPr>
              <a:t></a:t>
            </a:r>
            <a:endParaRPr lang="en-US" b="1" dirty="0"/>
          </a:p>
        </p:txBody>
      </p:sp>
      <p:sp>
        <p:nvSpPr>
          <p:cNvPr id="40" name="TextBox 39">
            <a:extLst>
              <a:ext uri="{FF2B5EF4-FFF2-40B4-BE49-F238E27FC236}">
                <a16:creationId xmlns:a16="http://schemas.microsoft.com/office/drawing/2014/main" id="{E8F5E101-100C-215D-C647-963BD0335AA6}"/>
              </a:ext>
            </a:extLst>
          </p:cNvPr>
          <p:cNvSpPr txBox="1"/>
          <p:nvPr/>
        </p:nvSpPr>
        <p:spPr>
          <a:xfrm>
            <a:off x="9589034" y="2336378"/>
            <a:ext cx="389850" cy="461665"/>
          </a:xfrm>
          <a:prstGeom prst="rect">
            <a:avLst/>
          </a:prstGeom>
          <a:noFill/>
        </p:spPr>
        <p:txBody>
          <a:bodyPr wrap="none" rtlCol="0">
            <a:spAutoFit/>
          </a:bodyPr>
          <a:lstStyle/>
          <a:p>
            <a:r>
              <a:rPr lang="en-US" sz="2400" i="1" dirty="0"/>
              <a:t>C</a:t>
            </a:r>
            <a:endParaRPr lang="en-US" i="1" dirty="0"/>
          </a:p>
        </p:txBody>
      </p:sp>
      <p:cxnSp>
        <p:nvCxnSpPr>
          <p:cNvPr id="42" name="Straight Arrow Connector 41">
            <a:extLst>
              <a:ext uri="{FF2B5EF4-FFF2-40B4-BE49-F238E27FC236}">
                <a16:creationId xmlns:a16="http://schemas.microsoft.com/office/drawing/2014/main" id="{4BF3C12D-B949-798C-26DE-13684DA1A8F9}"/>
              </a:ext>
            </a:extLst>
          </p:cNvPr>
          <p:cNvCxnSpPr>
            <a:cxnSpLocks/>
          </p:cNvCxnSpPr>
          <p:nvPr/>
        </p:nvCxnSpPr>
        <p:spPr>
          <a:xfrm flipH="1" flipV="1">
            <a:off x="11490325" y="2505923"/>
            <a:ext cx="28575" cy="912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0393759F-C77F-718F-6326-A94971A0F017}"/>
              </a:ext>
            </a:extLst>
          </p:cNvPr>
          <p:cNvSpPr txBox="1"/>
          <p:nvPr/>
        </p:nvSpPr>
        <p:spPr>
          <a:xfrm>
            <a:off x="11490325" y="2320703"/>
            <a:ext cx="287258" cy="461665"/>
          </a:xfrm>
          <a:prstGeom prst="rect">
            <a:avLst/>
          </a:prstGeom>
          <a:noFill/>
        </p:spPr>
        <p:txBody>
          <a:bodyPr wrap="none" rtlCol="0">
            <a:spAutoFit/>
          </a:bodyPr>
          <a:lstStyle/>
          <a:p>
            <a:r>
              <a:rPr lang="en-US" sz="2400" i="1" dirty="0"/>
              <a:t>I</a:t>
            </a:r>
            <a:endParaRPr lang="en-US" b="1" i="1" dirty="0"/>
          </a:p>
        </p:txBody>
      </p:sp>
      <p:graphicFrame>
        <p:nvGraphicFramePr>
          <p:cNvPr id="50" name="Object 49">
            <a:extLst>
              <a:ext uri="{FF2B5EF4-FFF2-40B4-BE49-F238E27FC236}">
                <a16:creationId xmlns:a16="http://schemas.microsoft.com/office/drawing/2014/main" id="{14889332-BDCA-7B62-0D67-3EDF585A4037}"/>
              </a:ext>
            </a:extLst>
          </p:cNvPr>
          <p:cNvGraphicFramePr>
            <a:graphicFrameLocks noChangeAspect="1"/>
          </p:cNvGraphicFramePr>
          <p:nvPr>
            <p:extLst>
              <p:ext uri="{D42A27DB-BD31-4B8C-83A1-F6EECF244321}">
                <p14:modId xmlns:p14="http://schemas.microsoft.com/office/powerpoint/2010/main" val="853012790"/>
              </p:ext>
            </p:extLst>
          </p:nvPr>
        </p:nvGraphicFramePr>
        <p:xfrm>
          <a:off x="3271228" y="3502342"/>
          <a:ext cx="5649543" cy="1596610"/>
        </p:xfrm>
        <a:graphic>
          <a:graphicData uri="http://schemas.openxmlformats.org/presentationml/2006/ole">
            <mc:AlternateContent xmlns:mc="http://schemas.openxmlformats.org/markup-compatibility/2006">
              <mc:Choice xmlns:v="urn:schemas-microsoft-com:vml" Requires="v">
                <p:oleObj name="Equation" r:id="rId2" imgW="1752480" imgH="495000" progId="Equation.DSMT4">
                  <p:embed/>
                </p:oleObj>
              </mc:Choice>
              <mc:Fallback>
                <p:oleObj name="Equation" r:id="rId2" imgW="1752480" imgH="495000" progId="Equation.DSMT4">
                  <p:embed/>
                  <p:pic>
                    <p:nvPicPr>
                      <p:cNvPr id="0" name=""/>
                      <p:cNvPicPr/>
                      <p:nvPr/>
                    </p:nvPicPr>
                    <p:blipFill>
                      <a:blip r:embed="rId3"/>
                      <a:stretch>
                        <a:fillRect/>
                      </a:stretch>
                    </p:blipFill>
                    <p:spPr>
                      <a:xfrm>
                        <a:off x="3271228" y="3502342"/>
                        <a:ext cx="5649543" cy="159661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126322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64880-C606-C2F4-8E0C-B49FE634EF30}"/>
              </a:ext>
            </a:extLst>
          </p:cNvPr>
          <p:cNvSpPr>
            <a:spLocks noGrp="1"/>
          </p:cNvSpPr>
          <p:nvPr>
            <p:ph type="title"/>
          </p:nvPr>
        </p:nvSpPr>
        <p:spPr/>
        <p:txBody>
          <a:bodyPr/>
          <a:lstStyle/>
          <a:p>
            <a:r>
              <a:rPr lang="en-US" dirty="0"/>
              <a:t>Magnetic Field of a Current-Carrying Straight Wire</a:t>
            </a:r>
          </a:p>
        </p:txBody>
      </p:sp>
      <p:sp>
        <p:nvSpPr>
          <p:cNvPr id="3" name="Content Placeholder 2">
            <a:extLst>
              <a:ext uri="{FF2B5EF4-FFF2-40B4-BE49-F238E27FC236}">
                <a16:creationId xmlns:a16="http://schemas.microsoft.com/office/drawing/2014/main" id="{0359ABA1-21C1-EE16-7A61-8E8125781054}"/>
              </a:ext>
            </a:extLst>
          </p:cNvPr>
          <p:cNvSpPr>
            <a:spLocks noGrp="1"/>
          </p:cNvSpPr>
          <p:nvPr>
            <p:ph idx="1"/>
          </p:nvPr>
        </p:nvSpPr>
        <p:spPr>
          <a:xfrm>
            <a:off x="838200" y="1825625"/>
            <a:ext cx="9913620" cy="940435"/>
          </a:xfrm>
        </p:spPr>
        <p:txBody>
          <a:bodyPr/>
          <a:lstStyle/>
          <a:p>
            <a:r>
              <a:rPr lang="en-US" dirty="0"/>
              <a:t>A direct current </a:t>
            </a:r>
            <a:r>
              <a:rPr lang="en-US" i="1" dirty="0"/>
              <a:t>I</a:t>
            </a:r>
            <a:r>
              <a:rPr lang="en-US" dirty="0"/>
              <a:t> flows in a straight wire of length 2</a:t>
            </a:r>
            <a:r>
              <a:rPr lang="en-US" i="1" dirty="0"/>
              <a:t>L</a:t>
            </a:r>
            <a:r>
              <a:rPr lang="en-US" dirty="0"/>
              <a:t>. Find </a:t>
            </a:r>
            <a:r>
              <a:rPr lang="en-US" b="1" dirty="0"/>
              <a:t>B</a:t>
            </a:r>
            <a:r>
              <a:rPr lang="en-US" dirty="0"/>
              <a:t> at a point located at a distance </a:t>
            </a:r>
            <a:r>
              <a:rPr lang="en-US" i="1" dirty="0"/>
              <a:t>r</a:t>
            </a:r>
            <a:r>
              <a:rPr lang="en-US" dirty="0"/>
              <a:t> from the wire in the bisecting plane.</a:t>
            </a:r>
          </a:p>
        </p:txBody>
      </p:sp>
      <p:sp>
        <p:nvSpPr>
          <p:cNvPr id="4" name="Date Placeholder 3">
            <a:extLst>
              <a:ext uri="{FF2B5EF4-FFF2-40B4-BE49-F238E27FC236}">
                <a16:creationId xmlns:a16="http://schemas.microsoft.com/office/drawing/2014/main" id="{7E029E64-85B5-302F-0AD9-BFBC1DA67E47}"/>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C4C3964D-2F70-FE5D-BA18-C26E5B476884}"/>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C9FCF0B4-1941-E317-BBF2-FE9112739B3E}"/>
              </a:ext>
            </a:extLst>
          </p:cNvPr>
          <p:cNvSpPr>
            <a:spLocks noGrp="1"/>
          </p:cNvSpPr>
          <p:nvPr>
            <p:ph type="sldNum" sz="quarter" idx="12"/>
          </p:nvPr>
        </p:nvSpPr>
        <p:spPr/>
        <p:txBody>
          <a:bodyPr/>
          <a:lstStyle/>
          <a:p>
            <a:fld id="{2AEF1071-237C-4F39-BC68-901E48FF9960}" type="slidenum">
              <a:rPr lang="en-US" smtClean="0"/>
              <a:t>35</a:t>
            </a:fld>
            <a:endParaRPr lang="en-US"/>
          </a:p>
        </p:txBody>
      </p:sp>
      <p:cxnSp>
        <p:nvCxnSpPr>
          <p:cNvPr id="8" name="Straight Arrow Connector 7">
            <a:extLst>
              <a:ext uri="{FF2B5EF4-FFF2-40B4-BE49-F238E27FC236}">
                <a16:creationId xmlns:a16="http://schemas.microsoft.com/office/drawing/2014/main" id="{0BF3A13E-19FE-5FC6-7D88-58B439FC2172}"/>
              </a:ext>
            </a:extLst>
          </p:cNvPr>
          <p:cNvCxnSpPr/>
          <p:nvPr/>
        </p:nvCxnSpPr>
        <p:spPr>
          <a:xfrm flipV="1">
            <a:off x="11176000" y="2692400"/>
            <a:ext cx="0" cy="2286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CA4EB5-6DF6-6D80-13AD-BA62BE888717}"/>
              </a:ext>
            </a:extLst>
          </p:cNvPr>
          <p:cNvCxnSpPr/>
          <p:nvPr/>
        </p:nvCxnSpPr>
        <p:spPr>
          <a:xfrm flipV="1">
            <a:off x="11176000" y="2946400"/>
            <a:ext cx="0" cy="19202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910297BE-2BA8-48C3-10D6-0C14006D9408}"/>
              </a:ext>
            </a:extLst>
          </p:cNvPr>
          <p:cNvSpPr/>
          <p:nvPr/>
        </p:nvSpPr>
        <p:spPr>
          <a:xfrm>
            <a:off x="11153140" y="3883660"/>
            <a:ext cx="45720" cy="4572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D0B7AAA-0AC0-FCEA-5762-AD0420C43E5C}"/>
              </a:ext>
            </a:extLst>
          </p:cNvPr>
          <p:cNvSpPr txBox="1"/>
          <p:nvPr/>
        </p:nvSpPr>
        <p:spPr>
          <a:xfrm>
            <a:off x="11102343" y="2365950"/>
            <a:ext cx="251457" cy="400110"/>
          </a:xfrm>
          <a:prstGeom prst="rect">
            <a:avLst/>
          </a:prstGeom>
          <a:noFill/>
        </p:spPr>
        <p:txBody>
          <a:bodyPr wrap="square" rtlCol="0">
            <a:spAutoFit/>
          </a:bodyPr>
          <a:lstStyle/>
          <a:p>
            <a:r>
              <a:rPr lang="en-US" sz="2000" i="1" dirty="0"/>
              <a:t>z</a:t>
            </a:r>
          </a:p>
        </p:txBody>
      </p:sp>
      <p:sp>
        <p:nvSpPr>
          <p:cNvPr id="15" name="TextBox 14">
            <a:extLst>
              <a:ext uri="{FF2B5EF4-FFF2-40B4-BE49-F238E27FC236}">
                <a16:creationId xmlns:a16="http://schemas.microsoft.com/office/drawing/2014/main" id="{5340E455-7C8E-4E4D-6960-CDD7C74CA036}"/>
              </a:ext>
            </a:extLst>
          </p:cNvPr>
          <p:cNvSpPr txBox="1"/>
          <p:nvPr/>
        </p:nvSpPr>
        <p:spPr>
          <a:xfrm>
            <a:off x="11405875" y="3819654"/>
            <a:ext cx="297175" cy="400110"/>
          </a:xfrm>
          <a:prstGeom prst="rect">
            <a:avLst/>
          </a:prstGeom>
          <a:noFill/>
        </p:spPr>
        <p:txBody>
          <a:bodyPr wrap="square" rtlCol="0">
            <a:spAutoFit/>
          </a:bodyPr>
          <a:lstStyle/>
          <a:p>
            <a:r>
              <a:rPr lang="en-US" sz="2000" b="1" dirty="0">
                <a:solidFill>
                  <a:schemeClr val="tx2">
                    <a:lumMod val="50000"/>
                    <a:lumOff val="50000"/>
                  </a:schemeClr>
                </a:solidFill>
              </a:rPr>
              <a:t>R</a:t>
            </a:r>
          </a:p>
        </p:txBody>
      </p:sp>
      <p:sp>
        <p:nvSpPr>
          <p:cNvPr id="16" name="TextBox 15">
            <a:extLst>
              <a:ext uri="{FF2B5EF4-FFF2-40B4-BE49-F238E27FC236}">
                <a16:creationId xmlns:a16="http://schemas.microsoft.com/office/drawing/2014/main" id="{8180899E-022D-D848-381D-F9281C5A31BB}"/>
              </a:ext>
            </a:extLst>
          </p:cNvPr>
          <p:cNvSpPr txBox="1"/>
          <p:nvPr/>
        </p:nvSpPr>
        <p:spPr>
          <a:xfrm>
            <a:off x="11451593" y="3585756"/>
            <a:ext cx="251457" cy="400110"/>
          </a:xfrm>
          <a:prstGeom prst="rect">
            <a:avLst/>
          </a:prstGeom>
          <a:noFill/>
        </p:spPr>
        <p:txBody>
          <a:bodyPr wrap="square" rtlCol="0">
            <a:spAutoFit/>
          </a:bodyPr>
          <a:lstStyle/>
          <a:p>
            <a:r>
              <a:rPr lang="en-US" sz="2000" i="1" dirty="0">
                <a:solidFill>
                  <a:schemeClr val="tx2">
                    <a:lumMod val="50000"/>
                    <a:lumOff val="50000"/>
                  </a:schemeClr>
                </a:solidFill>
              </a:rPr>
              <a:t>r</a:t>
            </a:r>
          </a:p>
        </p:txBody>
      </p:sp>
      <p:sp>
        <p:nvSpPr>
          <p:cNvPr id="19" name="TextBox 18">
            <a:extLst>
              <a:ext uri="{FF2B5EF4-FFF2-40B4-BE49-F238E27FC236}">
                <a16:creationId xmlns:a16="http://schemas.microsoft.com/office/drawing/2014/main" id="{531D0DB7-5B71-4652-E8C5-63D8934D7A33}"/>
              </a:ext>
            </a:extLst>
          </p:cNvPr>
          <p:cNvSpPr txBox="1"/>
          <p:nvPr/>
        </p:nvSpPr>
        <p:spPr>
          <a:xfrm>
            <a:off x="10806432" y="3345725"/>
            <a:ext cx="455923" cy="400110"/>
          </a:xfrm>
          <a:prstGeom prst="rect">
            <a:avLst/>
          </a:prstGeom>
          <a:noFill/>
        </p:spPr>
        <p:txBody>
          <a:bodyPr wrap="square" rtlCol="0">
            <a:spAutoFit/>
          </a:bodyPr>
          <a:lstStyle/>
          <a:p>
            <a:r>
              <a:rPr lang="en-US" sz="2000" b="1" dirty="0">
                <a:solidFill>
                  <a:srgbClr val="FF0000"/>
                </a:solidFill>
              </a:rPr>
              <a:t>R</a:t>
            </a:r>
            <a:r>
              <a:rPr lang="en-US" sz="2000" b="1" dirty="0">
                <a:solidFill>
                  <a:srgbClr val="FF0000"/>
                </a:solidFill>
                <a:sym typeface="Symbol" panose="05050102010706020507" pitchFamily="18" charset="2"/>
              </a:rPr>
              <a:t></a:t>
            </a:r>
            <a:endParaRPr lang="en-US" sz="2000" b="1" dirty="0">
              <a:solidFill>
                <a:srgbClr val="FF0000"/>
              </a:solidFill>
            </a:endParaRPr>
          </a:p>
        </p:txBody>
      </p:sp>
      <p:sp>
        <p:nvSpPr>
          <p:cNvPr id="20" name="TextBox 19">
            <a:extLst>
              <a:ext uri="{FF2B5EF4-FFF2-40B4-BE49-F238E27FC236}">
                <a16:creationId xmlns:a16="http://schemas.microsoft.com/office/drawing/2014/main" id="{CAB88E3F-16AE-CABF-27E1-3C66B13768B9}"/>
              </a:ext>
            </a:extLst>
          </p:cNvPr>
          <p:cNvSpPr txBox="1"/>
          <p:nvPr/>
        </p:nvSpPr>
        <p:spPr>
          <a:xfrm>
            <a:off x="11158852" y="2895421"/>
            <a:ext cx="455923" cy="400110"/>
          </a:xfrm>
          <a:prstGeom prst="rect">
            <a:avLst/>
          </a:prstGeom>
          <a:noFill/>
        </p:spPr>
        <p:txBody>
          <a:bodyPr wrap="square" rtlCol="0">
            <a:spAutoFit/>
          </a:bodyPr>
          <a:lstStyle/>
          <a:p>
            <a:r>
              <a:rPr lang="en-US" sz="2000" i="1" dirty="0">
                <a:solidFill>
                  <a:srgbClr val="FF0000"/>
                </a:solidFill>
              </a:rPr>
              <a:t>z</a:t>
            </a:r>
            <a:r>
              <a:rPr lang="en-US" sz="2000" dirty="0">
                <a:solidFill>
                  <a:srgbClr val="FF0000"/>
                </a:solidFill>
                <a:sym typeface="Symbol" panose="05050102010706020507" pitchFamily="18" charset="2"/>
              </a:rPr>
              <a:t></a:t>
            </a:r>
            <a:endParaRPr lang="en-US" sz="2000" dirty="0">
              <a:solidFill>
                <a:srgbClr val="FF0000"/>
              </a:solidFill>
            </a:endParaRPr>
          </a:p>
        </p:txBody>
      </p:sp>
      <p:sp>
        <p:nvSpPr>
          <p:cNvPr id="21" name="TextBox 20">
            <a:extLst>
              <a:ext uri="{FF2B5EF4-FFF2-40B4-BE49-F238E27FC236}">
                <a16:creationId xmlns:a16="http://schemas.microsoft.com/office/drawing/2014/main" id="{AF7979EE-738C-485F-7836-188CCD934AE8}"/>
              </a:ext>
            </a:extLst>
          </p:cNvPr>
          <p:cNvSpPr txBox="1"/>
          <p:nvPr/>
        </p:nvSpPr>
        <p:spPr>
          <a:xfrm>
            <a:off x="10897877" y="2704118"/>
            <a:ext cx="455923" cy="400110"/>
          </a:xfrm>
          <a:prstGeom prst="rect">
            <a:avLst/>
          </a:prstGeom>
          <a:noFill/>
        </p:spPr>
        <p:txBody>
          <a:bodyPr wrap="square" rtlCol="0">
            <a:spAutoFit/>
          </a:bodyPr>
          <a:lstStyle/>
          <a:p>
            <a:r>
              <a:rPr lang="en-US" sz="2000" i="1" dirty="0"/>
              <a:t>L</a:t>
            </a:r>
            <a:endParaRPr lang="en-US" sz="2000" dirty="0"/>
          </a:p>
        </p:txBody>
      </p:sp>
      <p:sp>
        <p:nvSpPr>
          <p:cNvPr id="22" name="TextBox 21">
            <a:extLst>
              <a:ext uri="{FF2B5EF4-FFF2-40B4-BE49-F238E27FC236}">
                <a16:creationId xmlns:a16="http://schemas.microsoft.com/office/drawing/2014/main" id="{9B9B7ACE-9FF3-26CB-D606-A4F4E9077406}"/>
              </a:ext>
            </a:extLst>
          </p:cNvPr>
          <p:cNvSpPr txBox="1"/>
          <p:nvPr/>
        </p:nvSpPr>
        <p:spPr>
          <a:xfrm>
            <a:off x="10817855" y="4634170"/>
            <a:ext cx="455923" cy="400110"/>
          </a:xfrm>
          <a:prstGeom prst="rect">
            <a:avLst/>
          </a:prstGeom>
          <a:noFill/>
        </p:spPr>
        <p:txBody>
          <a:bodyPr wrap="square" rtlCol="0">
            <a:spAutoFit/>
          </a:bodyPr>
          <a:lstStyle/>
          <a:p>
            <a:r>
              <a:rPr lang="en-US" sz="2000" i="1" dirty="0"/>
              <a:t>-L</a:t>
            </a:r>
            <a:endParaRPr lang="en-US" sz="2000" dirty="0"/>
          </a:p>
        </p:txBody>
      </p:sp>
      <p:cxnSp>
        <p:nvCxnSpPr>
          <p:cNvPr id="24" name="Straight Connector 23">
            <a:extLst>
              <a:ext uri="{FF2B5EF4-FFF2-40B4-BE49-F238E27FC236}">
                <a16:creationId xmlns:a16="http://schemas.microsoft.com/office/drawing/2014/main" id="{01B2EEEA-873D-BD5D-FD13-662A24EC32E6}"/>
              </a:ext>
            </a:extLst>
          </p:cNvPr>
          <p:cNvCxnSpPr>
            <a:cxnSpLocks/>
          </p:cNvCxnSpPr>
          <p:nvPr/>
        </p:nvCxnSpPr>
        <p:spPr>
          <a:xfrm>
            <a:off x="11176000" y="3049756"/>
            <a:ext cx="0" cy="274320"/>
          </a:xfrm>
          <a:prstGeom prst="line">
            <a:avLst/>
          </a:prstGeom>
          <a:ln w="38100">
            <a:solidFill>
              <a:srgbClr val="96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B2AE8C7-B773-02A3-95B2-88D0EED984E5}"/>
              </a:ext>
            </a:extLst>
          </p:cNvPr>
          <p:cNvSpPr txBox="1"/>
          <p:nvPr/>
        </p:nvSpPr>
        <p:spPr>
          <a:xfrm>
            <a:off x="10751820" y="2993961"/>
            <a:ext cx="517515" cy="400110"/>
          </a:xfrm>
          <a:prstGeom prst="rect">
            <a:avLst/>
          </a:prstGeom>
          <a:noFill/>
        </p:spPr>
        <p:txBody>
          <a:bodyPr wrap="square" rtlCol="0">
            <a:spAutoFit/>
          </a:bodyPr>
          <a:lstStyle/>
          <a:p>
            <a:r>
              <a:rPr lang="en-US" sz="2000" dirty="0" err="1">
                <a:solidFill>
                  <a:srgbClr val="C00000"/>
                </a:solidFill>
              </a:rPr>
              <a:t>d</a:t>
            </a:r>
            <a:r>
              <a:rPr lang="en-US" sz="2000" i="1" dirty="0" err="1">
                <a:solidFill>
                  <a:srgbClr val="C00000"/>
                </a:solidFill>
              </a:rPr>
              <a:t>z</a:t>
            </a:r>
            <a:r>
              <a:rPr lang="en-US" sz="2000" dirty="0">
                <a:solidFill>
                  <a:srgbClr val="C00000"/>
                </a:solidFill>
                <a:sym typeface="Symbol" panose="05050102010706020507" pitchFamily="18" charset="2"/>
              </a:rPr>
              <a:t></a:t>
            </a:r>
            <a:endParaRPr lang="en-US" sz="2000" dirty="0">
              <a:solidFill>
                <a:srgbClr val="C00000"/>
              </a:solidFill>
            </a:endParaRPr>
          </a:p>
        </p:txBody>
      </p:sp>
      <p:cxnSp>
        <p:nvCxnSpPr>
          <p:cNvPr id="17" name="Straight Arrow Connector 16">
            <a:extLst>
              <a:ext uri="{FF2B5EF4-FFF2-40B4-BE49-F238E27FC236}">
                <a16:creationId xmlns:a16="http://schemas.microsoft.com/office/drawing/2014/main" id="{9C80B9C4-32E4-058F-5396-A1F2B190CDC5}"/>
              </a:ext>
            </a:extLst>
          </p:cNvPr>
          <p:cNvCxnSpPr>
            <a:cxnSpLocks/>
          </p:cNvCxnSpPr>
          <p:nvPr/>
        </p:nvCxnSpPr>
        <p:spPr>
          <a:xfrm flipV="1">
            <a:off x="11176000" y="3184525"/>
            <a:ext cx="0" cy="7223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7236568-E494-DED0-4342-5558265C751F}"/>
              </a:ext>
            </a:extLst>
          </p:cNvPr>
          <p:cNvCxnSpPr/>
          <p:nvPr/>
        </p:nvCxnSpPr>
        <p:spPr>
          <a:xfrm>
            <a:off x="11176000" y="3906520"/>
            <a:ext cx="853440" cy="0"/>
          </a:xfrm>
          <a:prstGeom prst="straightConnector1">
            <a:avLst/>
          </a:prstGeom>
          <a:ln>
            <a:solidFill>
              <a:schemeClr val="tx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7" name="Object 26">
            <a:extLst>
              <a:ext uri="{FF2B5EF4-FFF2-40B4-BE49-F238E27FC236}">
                <a16:creationId xmlns:a16="http://schemas.microsoft.com/office/drawing/2014/main" id="{0B2B5EE6-09EE-A184-2F3F-DB5B1278CC17}"/>
              </a:ext>
            </a:extLst>
          </p:cNvPr>
          <p:cNvGraphicFramePr>
            <a:graphicFrameLocks noChangeAspect="1"/>
          </p:cNvGraphicFramePr>
          <p:nvPr>
            <p:extLst>
              <p:ext uri="{D42A27DB-BD31-4B8C-83A1-F6EECF244321}">
                <p14:modId xmlns:p14="http://schemas.microsoft.com/office/powerpoint/2010/main" val="1801146823"/>
              </p:ext>
            </p:extLst>
          </p:nvPr>
        </p:nvGraphicFramePr>
        <p:xfrm>
          <a:off x="905685" y="3100411"/>
          <a:ext cx="888480" cy="354960"/>
        </p:xfrm>
        <a:graphic>
          <a:graphicData uri="http://schemas.openxmlformats.org/presentationml/2006/ole">
            <mc:AlternateContent xmlns:mc="http://schemas.openxmlformats.org/markup-compatibility/2006">
              <mc:Choice xmlns:v="urn:schemas-microsoft-com:vml" Requires="v">
                <p:oleObj name="Equation" r:id="rId2" imgW="444240" imgH="177480" progId="Equation.DSMT4">
                  <p:embed/>
                </p:oleObj>
              </mc:Choice>
              <mc:Fallback>
                <p:oleObj name="Equation" r:id="rId2" imgW="444240" imgH="177480" progId="Equation.DSMT4">
                  <p:embed/>
                  <p:pic>
                    <p:nvPicPr>
                      <p:cNvPr id="0" name=""/>
                      <p:cNvPicPr/>
                      <p:nvPr/>
                    </p:nvPicPr>
                    <p:blipFill>
                      <a:blip r:embed="rId3"/>
                      <a:stretch>
                        <a:fillRect/>
                      </a:stretch>
                    </p:blipFill>
                    <p:spPr>
                      <a:xfrm>
                        <a:off x="905685" y="3100411"/>
                        <a:ext cx="888480" cy="354960"/>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0AB15FB1-5FBB-EDE2-CE95-6CD6BBA9F4C4}"/>
              </a:ext>
            </a:extLst>
          </p:cNvPr>
          <p:cNvGraphicFramePr>
            <a:graphicFrameLocks noChangeAspect="1"/>
          </p:cNvGraphicFramePr>
          <p:nvPr>
            <p:extLst>
              <p:ext uri="{D42A27DB-BD31-4B8C-83A1-F6EECF244321}">
                <p14:modId xmlns:p14="http://schemas.microsoft.com/office/powerpoint/2010/main" val="1770907808"/>
              </p:ext>
            </p:extLst>
          </p:nvPr>
        </p:nvGraphicFramePr>
        <p:xfrm>
          <a:off x="2640416" y="3113011"/>
          <a:ext cx="1041120" cy="329760"/>
        </p:xfrm>
        <a:graphic>
          <a:graphicData uri="http://schemas.openxmlformats.org/presentationml/2006/ole">
            <mc:AlternateContent xmlns:mc="http://schemas.openxmlformats.org/markup-compatibility/2006">
              <mc:Choice xmlns:v="urn:schemas-microsoft-com:vml" Requires="v">
                <p:oleObj name="Equation" r:id="rId4" imgW="520560" imgH="164880" progId="Equation.DSMT4">
                  <p:embed/>
                </p:oleObj>
              </mc:Choice>
              <mc:Fallback>
                <p:oleObj name="Equation" r:id="rId4" imgW="520560" imgH="164880" progId="Equation.DSMT4">
                  <p:embed/>
                  <p:pic>
                    <p:nvPicPr>
                      <p:cNvPr id="27" name="Object 26">
                        <a:extLst>
                          <a:ext uri="{FF2B5EF4-FFF2-40B4-BE49-F238E27FC236}">
                            <a16:creationId xmlns:a16="http://schemas.microsoft.com/office/drawing/2014/main" id="{0B2B5EE6-09EE-A184-2F3F-DB5B1278CC17}"/>
                          </a:ext>
                        </a:extLst>
                      </p:cNvPr>
                      <p:cNvPicPr/>
                      <p:nvPr/>
                    </p:nvPicPr>
                    <p:blipFill>
                      <a:blip r:embed="rId5"/>
                      <a:stretch>
                        <a:fillRect/>
                      </a:stretch>
                    </p:blipFill>
                    <p:spPr>
                      <a:xfrm>
                        <a:off x="2640416" y="3113011"/>
                        <a:ext cx="1041120" cy="329760"/>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8D717548-372F-9373-D622-C6D4A7631FEE}"/>
              </a:ext>
            </a:extLst>
          </p:cNvPr>
          <p:cNvGraphicFramePr>
            <a:graphicFrameLocks noChangeAspect="1"/>
          </p:cNvGraphicFramePr>
          <p:nvPr>
            <p:extLst>
              <p:ext uri="{D42A27DB-BD31-4B8C-83A1-F6EECF244321}">
                <p14:modId xmlns:p14="http://schemas.microsoft.com/office/powerpoint/2010/main" val="1249496389"/>
              </p:ext>
            </p:extLst>
          </p:nvPr>
        </p:nvGraphicFramePr>
        <p:xfrm>
          <a:off x="4527787" y="3100411"/>
          <a:ext cx="2082240" cy="354960"/>
        </p:xfrm>
        <a:graphic>
          <a:graphicData uri="http://schemas.openxmlformats.org/presentationml/2006/ole">
            <mc:AlternateContent xmlns:mc="http://schemas.openxmlformats.org/markup-compatibility/2006">
              <mc:Choice xmlns:v="urn:schemas-microsoft-com:vml" Requires="v">
                <p:oleObj name="Equation" r:id="rId6" imgW="1041120" imgH="177480" progId="Equation.DSMT4">
                  <p:embed/>
                </p:oleObj>
              </mc:Choice>
              <mc:Fallback>
                <p:oleObj name="Equation" r:id="rId6" imgW="1041120" imgH="177480" progId="Equation.DSMT4">
                  <p:embed/>
                  <p:pic>
                    <p:nvPicPr>
                      <p:cNvPr id="28" name="Object 27">
                        <a:extLst>
                          <a:ext uri="{FF2B5EF4-FFF2-40B4-BE49-F238E27FC236}">
                            <a16:creationId xmlns:a16="http://schemas.microsoft.com/office/drawing/2014/main" id="{0AB15FB1-5FBB-EDE2-CE95-6CD6BBA9F4C4}"/>
                          </a:ext>
                        </a:extLst>
                      </p:cNvPr>
                      <p:cNvPicPr/>
                      <p:nvPr/>
                    </p:nvPicPr>
                    <p:blipFill>
                      <a:blip r:embed="rId7"/>
                      <a:stretch>
                        <a:fillRect/>
                      </a:stretch>
                    </p:blipFill>
                    <p:spPr>
                      <a:xfrm>
                        <a:off x="4527787" y="3100411"/>
                        <a:ext cx="2082240" cy="354960"/>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7225621F-704C-14B5-330F-0B92F1F1B31A}"/>
              </a:ext>
            </a:extLst>
          </p:cNvPr>
          <p:cNvGraphicFramePr>
            <a:graphicFrameLocks noChangeAspect="1"/>
          </p:cNvGraphicFramePr>
          <p:nvPr>
            <p:extLst>
              <p:ext uri="{D42A27DB-BD31-4B8C-83A1-F6EECF244321}">
                <p14:modId xmlns:p14="http://schemas.microsoft.com/office/powerpoint/2010/main" val="1259638402"/>
              </p:ext>
            </p:extLst>
          </p:nvPr>
        </p:nvGraphicFramePr>
        <p:xfrm>
          <a:off x="905685" y="4218449"/>
          <a:ext cx="1193760" cy="354960"/>
        </p:xfrm>
        <a:graphic>
          <a:graphicData uri="http://schemas.openxmlformats.org/presentationml/2006/ole">
            <mc:AlternateContent xmlns:mc="http://schemas.openxmlformats.org/markup-compatibility/2006">
              <mc:Choice xmlns:v="urn:schemas-microsoft-com:vml" Requires="v">
                <p:oleObj name="Equation" r:id="rId8" imgW="596880" imgH="177480" progId="Equation.DSMT4">
                  <p:embed/>
                </p:oleObj>
              </mc:Choice>
              <mc:Fallback>
                <p:oleObj name="Equation" r:id="rId8" imgW="596880" imgH="177480" progId="Equation.DSMT4">
                  <p:embed/>
                  <p:pic>
                    <p:nvPicPr>
                      <p:cNvPr id="29" name="Object 28">
                        <a:extLst>
                          <a:ext uri="{FF2B5EF4-FFF2-40B4-BE49-F238E27FC236}">
                            <a16:creationId xmlns:a16="http://schemas.microsoft.com/office/drawing/2014/main" id="{8D717548-372F-9373-D622-C6D4A7631FEE}"/>
                          </a:ext>
                        </a:extLst>
                      </p:cNvPr>
                      <p:cNvPicPr/>
                      <p:nvPr/>
                    </p:nvPicPr>
                    <p:blipFill>
                      <a:blip r:embed="rId9"/>
                      <a:stretch>
                        <a:fillRect/>
                      </a:stretch>
                    </p:blipFill>
                    <p:spPr>
                      <a:xfrm>
                        <a:off x="905685" y="4218449"/>
                        <a:ext cx="1193760" cy="354960"/>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4E529CED-F1C6-58C3-F771-B528588557A6}"/>
              </a:ext>
            </a:extLst>
          </p:cNvPr>
          <p:cNvGraphicFramePr>
            <a:graphicFrameLocks noChangeAspect="1"/>
          </p:cNvGraphicFramePr>
          <p:nvPr>
            <p:extLst>
              <p:ext uri="{D42A27DB-BD31-4B8C-83A1-F6EECF244321}">
                <p14:modId xmlns:p14="http://schemas.microsoft.com/office/powerpoint/2010/main" val="4022976335"/>
              </p:ext>
            </p:extLst>
          </p:nvPr>
        </p:nvGraphicFramePr>
        <p:xfrm>
          <a:off x="7456277" y="2985931"/>
          <a:ext cx="2412720" cy="583920"/>
        </p:xfrm>
        <a:graphic>
          <a:graphicData uri="http://schemas.openxmlformats.org/presentationml/2006/ole">
            <mc:AlternateContent xmlns:mc="http://schemas.openxmlformats.org/markup-compatibility/2006">
              <mc:Choice xmlns:v="urn:schemas-microsoft-com:vml" Requires="v">
                <p:oleObj name="Equation" r:id="rId10" imgW="1206360" imgH="291960" progId="Equation.DSMT4">
                  <p:embed/>
                </p:oleObj>
              </mc:Choice>
              <mc:Fallback>
                <p:oleObj name="Equation" r:id="rId10" imgW="1206360" imgH="291960" progId="Equation.DSMT4">
                  <p:embed/>
                  <p:pic>
                    <p:nvPicPr>
                      <p:cNvPr id="29" name="Object 28">
                        <a:extLst>
                          <a:ext uri="{FF2B5EF4-FFF2-40B4-BE49-F238E27FC236}">
                            <a16:creationId xmlns:a16="http://schemas.microsoft.com/office/drawing/2014/main" id="{8D717548-372F-9373-D622-C6D4A7631FEE}"/>
                          </a:ext>
                        </a:extLst>
                      </p:cNvPr>
                      <p:cNvPicPr/>
                      <p:nvPr/>
                    </p:nvPicPr>
                    <p:blipFill>
                      <a:blip r:embed="rId11"/>
                      <a:stretch>
                        <a:fillRect/>
                      </a:stretch>
                    </p:blipFill>
                    <p:spPr>
                      <a:xfrm>
                        <a:off x="7456277" y="2985931"/>
                        <a:ext cx="2412720" cy="583920"/>
                      </a:xfrm>
                      <a:prstGeom prst="rect">
                        <a:avLst/>
                      </a:prstGeom>
                    </p:spPr>
                  </p:pic>
                </p:oleObj>
              </mc:Fallback>
            </mc:AlternateContent>
          </a:graphicData>
        </a:graphic>
      </p:graphicFrame>
      <p:cxnSp>
        <p:nvCxnSpPr>
          <p:cNvPr id="33" name="Straight Connector 32">
            <a:extLst>
              <a:ext uri="{FF2B5EF4-FFF2-40B4-BE49-F238E27FC236}">
                <a16:creationId xmlns:a16="http://schemas.microsoft.com/office/drawing/2014/main" id="{1881B37C-E279-DCC2-B140-E03EDAE81B1C}"/>
              </a:ext>
            </a:extLst>
          </p:cNvPr>
          <p:cNvCxnSpPr>
            <a:cxnSpLocks/>
          </p:cNvCxnSpPr>
          <p:nvPr/>
        </p:nvCxnSpPr>
        <p:spPr>
          <a:xfrm>
            <a:off x="11129327" y="3057376"/>
            <a:ext cx="933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92084A8-4AAC-3702-07B5-2E640BE8ED35}"/>
              </a:ext>
            </a:extLst>
          </p:cNvPr>
          <p:cNvCxnSpPr>
            <a:cxnSpLocks/>
          </p:cNvCxnSpPr>
          <p:nvPr/>
        </p:nvCxnSpPr>
        <p:spPr>
          <a:xfrm>
            <a:off x="11125838" y="3325832"/>
            <a:ext cx="93345"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6" name="Object 35">
            <a:extLst>
              <a:ext uri="{FF2B5EF4-FFF2-40B4-BE49-F238E27FC236}">
                <a16:creationId xmlns:a16="http://schemas.microsoft.com/office/drawing/2014/main" id="{52A96CD5-1299-8C42-8D1F-7063694699B3}"/>
              </a:ext>
            </a:extLst>
          </p:cNvPr>
          <p:cNvGraphicFramePr>
            <a:graphicFrameLocks noChangeAspect="1"/>
          </p:cNvGraphicFramePr>
          <p:nvPr>
            <p:extLst>
              <p:ext uri="{D42A27DB-BD31-4B8C-83A1-F6EECF244321}">
                <p14:modId xmlns:p14="http://schemas.microsoft.com/office/powerpoint/2010/main" val="1912091062"/>
              </p:ext>
            </p:extLst>
          </p:nvPr>
        </p:nvGraphicFramePr>
        <p:xfrm>
          <a:off x="2640416" y="4218449"/>
          <a:ext cx="4775040" cy="507600"/>
        </p:xfrm>
        <a:graphic>
          <a:graphicData uri="http://schemas.openxmlformats.org/presentationml/2006/ole">
            <mc:AlternateContent xmlns:mc="http://schemas.openxmlformats.org/markup-compatibility/2006">
              <mc:Choice xmlns:v="urn:schemas-microsoft-com:vml" Requires="v">
                <p:oleObj name="Equation" r:id="rId12" imgW="2387520" imgH="253800" progId="Equation.DSMT4">
                  <p:embed/>
                </p:oleObj>
              </mc:Choice>
              <mc:Fallback>
                <p:oleObj name="Equation" r:id="rId12" imgW="2387520" imgH="253800" progId="Equation.DSMT4">
                  <p:embed/>
                  <p:pic>
                    <p:nvPicPr>
                      <p:cNvPr id="29" name="Object 28">
                        <a:extLst>
                          <a:ext uri="{FF2B5EF4-FFF2-40B4-BE49-F238E27FC236}">
                            <a16:creationId xmlns:a16="http://schemas.microsoft.com/office/drawing/2014/main" id="{8D717548-372F-9373-D622-C6D4A7631FEE}"/>
                          </a:ext>
                        </a:extLst>
                      </p:cNvPr>
                      <p:cNvPicPr/>
                      <p:nvPr/>
                    </p:nvPicPr>
                    <p:blipFill>
                      <a:blip r:embed="rId13"/>
                      <a:stretch>
                        <a:fillRect/>
                      </a:stretch>
                    </p:blipFill>
                    <p:spPr>
                      <a:xfrm>
                        <a:off x="2640416" y="4218449"/>
                        <a:ext cx="4775040" cy="507600"/>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B95C75D2-BE58-06DA-C1B8-784DD30FE1E2}"/>
              </a:ext>
            </a:extLst>
          </p:cNvPr>
          <p:cNvGraphicFramePr>
            <a:graphicFrameLocks noChangeAspect="1"/>
          </p:cNvGraphicFramePr>
          <p:nvPr>
            <p:extLst>
              <p:ext uri="{D42A27DB-BD31-4B8C-83A1-F6EECF244321}">
                <p14:modId xmlns:p14="http://schemas.microsoft.com/office/powerpoint/2010/main" val="1143414455"/>
              </p:ext>
            </p:extLst>
          </p:nvPr>
        </p:nvGraphicFramePr>
        <p:xfrm>
          <a:off x="905685" y="5201110"/>
          <a:ext cx="8229600" cy="1167840"/>
        </p:xfrm>
        <a:graphic>
          <a:graphicData uri="http://schemas.openxmlformats.org/presentationml/2006/ole">
            <mc:AlternateContent xmlns:mc="http://schemas.openxmlformats.org/markup-compatibility/2006">
              <mc:Choice xmlns:v="urn:schemas-microsoft-com:vml" Requires="v">
                <p:oleObj name="Equation" r:id="rId14" imgW="4114800" imgH="583920" progId="Equation.DSMT4">
                  <p:embed/>
                </p:oleObj>
              </mc:Choice>
              <mc:Fallback>
                <p:oleObj name="Equation" r:id="rId14" imgW="4114800" imgH="583920" progId="Equation.DSMT4">
                  <p:embed/>
                  <p:pic>
                    <p:nvPicPr>
                      <p:cNvPr id="0" name=""/>
                      <p:cNvPicPr/>
                      <p:nvPr/>
                    </p:nvPicPr>
                    <p:blipFill>
                      <a:blip r:embed="rId15"/>
                      <a:stretch>
                        <a:fillRect/>
                      </a:stretch>
                    </p:blipFill>
                    <p:spPr>
                      <a:xfrm>
                        <a:off x="905685" y="5201110"/>
                        <a:ext cx="8229600" cy="1167840"/>
                      </a:xfrm>
                      <a:prstGeom prst="rect">
                        <a:avLst/>
                      </a:prstGeom>
                    </p:spPr>
                  </p:pic>
                </p:oleObj>
              </mc:Fallback>
            </mc:AlternateContent>
          </a:graphicData>
        </a:graphic>
      </p:graphicFrame>
    </p:spTree>
    <p:extLst>
      <p:ext uri="{BB962C8B-B14F-4D97-AF65-F5344CB8AC3E}">
        <p14:creationId xmlns:p14="http://schemas.microsoft.com/office/powerpoint/2010/main" val="187309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893D5-44D7-9AE2-9B2A-905EB27D7E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53BC67-B90A-9086-170D-5A691C5B1D87}"/>
              </a:ext>
            </a:extLst>
          </p:cNvPr>
          <p:cNvSpPr>
            <a:spLocks noGrp="1"/>
          </p:cNvSpPr>
          <p:nvPr>
            <p:ph type="title"/>
          </p:nvPr>
        </p:nvSpPr>
        <p:spPr/>
        <p:txBody>
          <a:bodyPr/>
          <a:lstStyle/>
          <a:p>
            <a:r>
              <a:rPr lang="en-US" dirty="0"/>
              <a:t>Magnetic Field of a Current-Carrying Straight Wire (cont.)</a:t>
            </a:r>
          </a:p>
        </p:txBody>
      </p:sp>
      <p:sp>
        <p:nvSpPr>
          <p:cNvPr id="3" name="Content Placeholder 2">
            <a:extLst>
              <a:ext uri="{FF2B5EF4-FFF2-40B4-BE49-F238E27FC236}">
                <a16:creationId xmlns:a16="http://schemas.microsoft.com/office/drawing/2014/main" id="{DC4A29DA-53D1-D048-E0B9-F3957AA0A2B5}"/>
              </a:ext>
            </a:extLst>
          </p:cNvPr>
          <p:cNvSpPr>
            <a:spLocks noGrp="1"/>
          </p:cNvSpPr>
          <p:nvPr>
            <p:ph idx="1"/>
          </p:nvPr>
        </p:nvSpPr>
        <p:spPr>
          <a:xfrm>
            <a:off x="838200" y="1825625"/>
            <a:ext cx="9913620" cy="940435"/>
          </a:xfrm>
        </p:spPr>
        <p:txBody>
          <a:bodyPr/>
          <a:lstStyle/>
          <a:p>
            <a:r>
              <a:rPr lang="en-US" dirty="0"/>
              <a:t>A direct current </a:t>
            </a:r>
            <a:r>
              <a:rPr lang="en-US" i="1" dirty="0"/>
              <a:t>I</a:t>
            </a:r>
            <a:r>
              <a:rPr lang="en-US" dirty="0"/>
              <a:t> flows in a straight wire of length 2</a:t>
            </a:r>
            <a:r>
              <a:rPr lang="en-US" i="1" dirty="0"/>
              <a:t>L</a:t>
            </a:r>
            <a:r>
              <a:rPr lang="en-US" dirty="0"/>
              <a:t>. Find </a:t>
            </a:r>
            <a:r>
              <a:rPr lang="en-US" b="1" dirty="0"/>
              <a:t>B</a:t>
            </a:r>
            <a:r>
              <a:rPr lang="en-US" dirty="0"/>
              <a:t> at a point located at a distance </a:t>
            </a:r>
            <a:r>
              <a:rPr lang="en-US" i="1" dirty="0"/>
              <a:t>r</a:t>
            </a:r>
            <a:r>
              <a:rPr lang="en-US" dirty="0"/>
              <a:t> from the wire in the bisecting plane.</a:t>
            </a:r>
          </a:p>
        </p:txBody>
      </p:sp>
      <p:sp>
        <p:nvSpPr>
          <p:cNvPr id="4" name="Date Placeholder 3">
            <a:extLst>
              <a:ext uri="{FF2B5EF4-FFF2-40B4-BE49-F238E27FC236}">
                <a16:creationId xmlns:a16="http://schemas.microsoft.com/office/drawing/2014/main" id="{B13D5355-7A49-539A-4DD8-218F7BD13B56}"/>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1E992DEE-FD89-EE2D-518C-9229FE95ABA6}"/>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2E424F7A-3CE8-BAA0-2CC2-F0AA339F2C24}"/>
              </a:ext>
            </a:extLst>
          </p:cNvPr>
          <p:cNvSpPr>
            <a:spLocks noGrp="1"/>
          </p:cNvSpPr>
          <p:nvPr>
            <p:ph type="sldNum" sz="quarter" idx="12"/>
          </p:nvPr>
        </p:nvSpPr>
        <p:spPr/>
        <p:txBody>
          <a:bodyPr/>
          <a:lstStyle/>
          <a:p>
            <a:fld id="{2AEF1071-237C-4F39-BC68-901E48FF9960}" type="slidenum">
              <a:rPr lang="en-US" smtClean="0"/>
              <a:t>36</a:t>
            </a:fld>
            <a:endParaRPr lang="en-US"/>
          </a:p>
        </p:txBody>
      </p:sp>
      <p:cxnSp>
        <p:nvCxnSpPr>
          <p:cNvPr id="8" name="Straight Arrow Connector 7">
            <a:extLst>
              <a:ext uri="{FF2B5EF4-FFF2-40B4-BE49-F238E27FC236}">
                <a16:creationId xmlns:a16="http://schemas.microsoft.com/office/drawing/2014/main" id="{C4413865-F52C-0030-27FA-AEFAB1F22E8A}"/>
              </a:ext>
            </a:extLst>
          </p:cNvPr>
          <p:cNvCxnSpPr/>
          <p:nvPr/>
        </p:nvCxnSpPr>
        <p:spPr>
          <a:xfrm flipV="1">
            <a:off x="11176000" y="3190240"/>
            <a:ext cx="0" cy="2286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F45C121-1513-0003-A964-A6643E380EDB}"/>
              </a:ext>
            </a:extLst>
          </p:cNvPr>
          <p:cNvCxnSpPr/>
          <p:nvPr/>
        </p:nvCxnSpPr>
        <p:spPr>
          <a:xfrm flipV="1">
            <a:off x="11176000" y="3444240"/>
            <a:ext cx="0" cy="19202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898C1451-5D31-0546-8991-5939D1A23BC5}"/>
              </a:ext>
            </a:extLst>
          </p:cNvPr>
          <p:cNvSpPr/>
          <p:nvPr/>
        </p:nvSpPr>
        <p:spPr>
          <a:xfrm>
            <a:off x="11153140" y="4381500"/>
            <a:ext cx="45720" cy="4572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53A3C7F-FC81-C767-C0E8-B62A381F8CE9}"/>
              </a:ext>
            </a:extLst>
          </p:cNvPr>
          <p:cNvSpPr txBox="1"/>
          <p:nvPr/>
        </p:nvSpPr>
        <p:spPr>
          <a:xfrm>
            <a:off x="11102343" y="2863790"/>
            <a:ext cx="251457" cy="400110"/>
          </a:xfrm>
          <a:prstGeom prst="rect">
            <a:avLst/>
          </a:prstGeom>
          <a:noFill/>
        </p:spPr>
        <p:txBody>
          <a:bodyPr wrap="square" rtlCol="0">
            <a:spAutoFit/>
          </a:bodyPr>
          <a:lstStyle/>
          <a:p>
            <a:r>
              <a:rPr lang="en-US" sz="2000" i="1" dirty="0"/>
              <a:t>z</a:t>
            </a:r>
          </a:p>
        </p:txBody>
      </p:sp>
      <p:sp>
        <p:nvSpPr>
          <p:cNvPr id="15" name="TextBox 14">
            <a:extLst>
              <a:ext uri="{FF2B5EF4-FFF2-40B4-BE49-F238E27FC236}">
                <a16:creationId xmlns:a16="http://schemas.microsoft.com/office/drawing/2014/main" id="{34A94DC0-1392-47A8-41BF-1272631CBB32}"/>
              </a:ext>
            </a:extLst>
          </p:cNvPr>
          <p:cNvSpPr txBox="1"/>
          <p:nvPr/>
        </p:nvSpPr>
        <p:spPr>
          <a:xfrm>
            <a:off x="11405875" y="4317494"/>
            <a:ext cx="297175" cy="400110"/>
          </a:xfrm>
          <a:prstGeom prst="rect">
            <a:avLst/>
          </a:prstGeom>
          <a:noFill/>
        </p:spPr>
        <p:txBody>
          <a:bodyPr wrap="square" rtlCol="0">
            <a:spAutoFit/>
          </a:bodyPr>
          <a:lstStyle/>
          <a:p>
            <a:r>
              <a:rPr lang="en-US" sz="2000" b="1" dirty="0">
                <a:solidFill>
                  <a:schemeClr val="tx2">
                    <a:lumMod val="50000"/>
                    <a:lumOff val="50000"/>
                  </a:schemeClr>
                </a:solidFill>
              </a:rPr>
              <a:t>R</a:t>
            </a:r>
          </a:p>
        </p:txBody>
      </p:sp>
      <p:sp>
        <p:nvSpPr>
          <p:cNvPr id="16" name="TextBox 15">
            <a:extLst>
              <a:ext uri="{FF2B5EF4-FFF2-40B4-BE49-F238E27FC236}">
                <a16:creationId xmlns:a16="http://schemas.microsoft.com/office/drawing/2014/main" id="{1630B0B6-EE51-BCA8-3FC0-604D1606CD3D}"/>
              </a:ext>
            </a:extLst>
          </p:cNvPr>
          <p:cNvSpPr txBox="1"/>
          <p:nvPr/>
        </p:nvSpPr>
        <p:spPr>
          <a:xfrm>
            <a:off x="11451593" y="4083596"/>
            <a:ext cx="251457" cy="400110"/>
          </a:xfrm>
          <a:prstGeom prst="rect">
            <a:avLst/>
          </a:prstGeom>
          <a:noFill/>
        </p:spPr>
        <p:txBody>
          <a:bodyPr wrap="square" rtlCol="0">
            <a:spAutoFit/>
          </a:bodyPr>
          <a:lstStyle/>
          <a:p>
            <a:r>
              <a:rPr lang="en-US" sz="2000" i="1" dirty="0">
                <a:solidFill>
                  <a:schemeClr val="tx2">
                    <a:lumMod val="50000"/>
                    <a:lumOff val="50000"/>
                  </a:schemeClr>
                </a:solidFill>
              </a:rPr>
              <a:t>r</a:t>
            </a:r>
          </a:p>
        </p:txBody>
      </p:sp>
      <p:sp>
        <p:nvSpPr>
          <p:cNvPr id="19" name="TextBox 18">
            <a:extLst>
              <a:ext uri="{FF2B5EF4-FFF2-40B4-BE49-F238E27FC236}">
                <a16:creationId xmlns:a16="http://schemas.microsoft.com/office/drawing/2014/main" id="{01B14671-3F6F-70D8-D506-2E772AEF59A1}"/>
              </a:ext>
            </a:extLst>
          </p:cNvPr>
          <p:cNvSpPr txBox="1"/>
          <p:nvPr/>
        </p:nvSpPr>
        <p:spPr>
          <a:xfrm>
            <a:off x="10806432" y="3843565"/>
            <a:ext cx="455923" cy="400110"/>
          </a:xfrm>
          <a:prstGeom prst="rect">
            <a:avLst/>
          </a:prstGeom>
          <a:noFill/>
        </p:spPr>
        <p:txBody>
          <a:bodyPr wrap="square" rtlCol="0">
            <a:spAutoFit/>
          </a:bodyPr>
          <a:lstStyle/>
          <a:p>
            <a:r>
              <a:rPr lang="en-US" sz="2000" b="1" dirty="0">
                <a:solidFill>
                  <a:srgbClr val="FF0000"/>
                </a:solidFill>
              </a:rPr>
              <a:t>R</a:t>
            </a:r>
            <a:r>
              <a:rPr lang="en-US" sz="2000" b="1" dirty="0">
                <a:solidFill>
                  <a:srgbClr val="FF0000"/>
                </a:solidFill>
                <a:sym typeface="Symbol" panose="05050102010706020507" pitchFamily="18" charset="2"/>
              </a:rPr>
              <a:t></a:t>
            </a:r>
            <a:endParaRPr lang="en-US" sz="2000" b="1" dirty="0">
              <a:solidFill>
                <a:srgbClr val="FF0000"/>
              </a:solidFill>
            </a:endParaRPr>
          </a:p>
        </p:txBody>
      </p:sp>
      <p:sp>
        <p:nvSpPr>
          <p:cNvPr id="20" name="TextBox 19">
            <a:extLst>
              <a:ext uri="{FF2B5EF4-FFF2-40B4-BE49-F238E27FC236}">
                <a16:creationId xmlns:a16="http://schemas.microsoft.com/office/drawing/2014/main" id="{F027B082-D22D-1C93-FD0B-154AD7CBC51F}"/>
              </a:ext>
            </a:extLst>
          </p:cNvPr>
          <p:cNvSpPr txBox="1"/>
          <p:nvPr/>
        </p:nvSpPr>
        <p:spPr>
          <a:xfrm>
            <a:off x="11158852" y="3393261"/>
            <a:ext cx="455923" cy="400110"/>
          </a:xfrm>
          <a:prstGeom prst="rect">
            <a:avLst/>
          </a:prstGeom>
          <a:noFill/>
        </p:spPr>
        <p:txBody>
          <a:bodyPr wrap="square" rtlCol="0">
            <a:spAutoFit/>
          </a:bodyPr>
          <a:lstStyle/>
          <a:p>
            <a:r>
              <a:rPr lang="en-US" sz="2000" i="1" dirty="0">
                <a:solidFill>
                  <a:srgbClr val="FF0000"/>
                </a:solidFill>
              </a:rPr>
              <a:t>z</a:t>
            </a:r>
            <a:r>
              <a:rPr lang="en-US" sz="2000" dirty="0">
                <a:solidFill>
                  <a:srgbClr val="FF0000"/>
                </a:solidFill>
                <a:sym typeface="Symbol" panose="05050102010706020507" pitchFamily="18" charset="2"/>
              </a:rPr>
              <a:t></a:t>
            </a:r>
            <a:endParaRPr lang="en-US" sz="2000" dirty="0">
              <a:solidFill>
                <a:srgbClr val="FF0000"/>
              </a:solidFill>
            </a:endParaRPr>
          </a:p>
        </p:txBody>
      </p:sp>
      <p:sp>
        <p:nvSpPr>
          <p:cNvPr id="21" name="TextBox 20">
            <a:extLst>
              <a:ext uri="{FF2B5EF4-FFF2-40B4-BE49-F238E27FC236}">
                <a16:creationId xmlns:a16="http://schemas.microsoft.com/office/drawing/2014/main" id="{35DD25CC-96A1-251A-221C-AED94FF9DEA0}"/>
              </a:ext>
            </a:extLst>
          </p:cNvPr>
          <p:cNvSpPr txBox="1"/>
          <p:nvPr/>
        </p:nvSpPr>
        <p:spPr>
          <a:xfrm>
            <a:off x="10897877" y="3201958"/>
            <a:ext cx="455923" cy="400110"/>
          </a:xfrm>
          <a:prstGeom prst="rect">
            <a:avLst/>
          </a:prstGeom>
          <a:noFill/>
        </p:spPr>
        <p:txBody>
          <a:bodyPr wrap="square" rtlCol="0">
            <a:spAutoFit/>
          </a:bodyPr>
          <a:lstStyle/>
          <a:p>
            <a:r>
              <a:rPr lang="en-US" sz="2000" i="1" dirty="0"/>
              <a:t>L</a:t>
            </a:r>
            <a:endParaRPr lang="en-US" sz="2000" dirty="0"/>
          </a:p>
        </p:txBody>
      </p:sp>
      <p:sp>
        <p:nvSpPr>
          <p:cNvPr id="22" name="TextBox 21">
            <a:extLst>
              <a:ext uri="{FF2B5EF4-FFF2-40B4-BE49-F238E27FC236}">
                <a16:creationId xmlns:a16="http://schemas.microsoft.com/office/drawing/2014/main" id="{B9710EAC-1690-0045-8A9A-32D4BCC154A2}"/>
              </a:ext>
            </a:extLst>
          </p:cNvPr>
          <p:cNvSpPr txBox="1"/>
          <p:nvPr/>
        </p:nvSpPr>
        <p:spPr>
          <a:xfrm>
            <a:off x="10817855" y="5132010"/>
            <a:ext cx="455923" cy="400110"/>
          </a:xfrm>
          <a:prstGeom prst="rect">
            <a:avLst/>
          </a:prstGeom>
          <a:noFill/>
        </p:spPr>
        <p:txBody>
          <a:bodyPr wrap="square" rtlCol="0">
            <a:spAutoFit/>
          </a:bodyPr>
          <a:lstStyle/>
          <a:p>
            <a:r>
              <a:rPr lang="en-US" sz="2000" i="1" dirty="0"/>
              <a:t>-L</a:t>
            </a:r>
            <a:endParaRPr lang="en-US" sz="2000" dirty="0"/>
          </a:p>
        </p:txBody>
      </p:sp>
      <p:cxnSp>
        <p:nvCxnSpPr>
          <p:cNvPr id="24" name="Straight Connector 23">
            <a:extLst>
              <a:ext uri="{FF2B5EF4-FFF2-40B4-BE49-F238E27FC236}">
                <a16:creationId xmlns:a16="http://schemas.microsoft.com/office/drawing/2014/main" id="{34F10733-DFB4-14E0-1C48-37A92215571B}"/>
              </a:ext>
            </a:extLst>
          </p:cNvPr>
          <p:cNvCxnSpPr>
            <a:cxnSpLocks/>
          </p:cNvCxnSpPr>
          <p:nvPr/>
        </p:nvCxnSpPr>
        <p:spPr>
          <a:xfrm>
            <a:off x="11176000" y="3547596"/>
            <a:ext cx="0" cy="274320"/>
          </a:xfrm>
          <a:prstGeom prst="line">
            <a:avLst/>
          </a:prstGeom>
          <a:ln w="38100">
            <a:solidFill>
              <a:srgbClr val="96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F7EB857-8523-E92D-6B57-6C83331745C7}"/>
              </a:ext>
            </a:extLst>
          </p:cNvPr>
          <p:cNvSpPr txBox="1"/>
          <p:nvPr/>
        </p:nvSpPr>
        <p:spPr>
          <a:xfrm>
            <a:off x="10751820" y="3491801"/>
            <a:ext cx="517515" cy="400110"/>
          </a:xfrm>
          <a:prstGeom prst="rect">
            <a:avLst/>
          </a:prstGeom>
          <a:noFill/>
        </p:spPr>
        <p:txBody>
          <a:bodyPr wrap="square" rtlCol="0">
            <a:spAutoFit/>
          </a:bodyPr>
          <a:lstStyle/>
          <a:p>
            <a:r>
              <a:rPr lang="en-US" sz="2000" dirty="0" err="1">
                <a:solidFill>
                  <a:srgbClr val="C00000"/>
                </a:solidFill>
              </a:rPr>
              <a:t>d</a:t>
            </a:r>
            <a:r>
              <a:rPr lang="en-US" sz="2000" i="1" dirty="0" err="1">
                <a:solidFill>
                  <a:srgbClr val="C00000"/>
                </a:solidFill>
              </a:rPr>
              <a:t>z</a:t>
            </a:r>
            <a:r>
              <a:rPr lang="en-US" sz="2000" dirty="0">
                <a:solidFill>
                  <a:srgbClr val="C00000"/>
                </a:solidFill>
                <a:sym typeface="Symbol" panose="05050102010706020507" pitchFamily="18" charset="2"/>
              </a:rPr>
              <a:t></a:t>
            </a:r>
            <a:endParaRPr lang="en-US" sz="2000" dirty="0">
              <a:solidFill>
                <a:srgbClr val="C00000"/>
              </a:solidFill>
            </a:endParaRPr>
          </a:p>
        </p:txBody>
      </p:sp>
      <p:cxnSp>
        <p:nvCxnSpPr>
          <p:cNvPr id="17" name="Straight Arrow Connector 16">
            <a:extLst>
              <a:ext uri="{FF2B5EF4-FFF2-40B4-BE49-F238E27FC236}">
                <a16:creationId xmlns:a16="http://schemas.microsoft.com/office/drawing/2014/main" id="{9025912E-977F-3B83-B41B-AD765FDB18B4}"/>
              </a:ext>
            </a:extLst>
          </p:cNvPr>
          <p:cNvCxnSpPr>
            <a:cxnSpLocks/>
          </p:cNvCxnSpPr>
          <p:nvPr/>
        </p:nvCxnSpPr>
        <p:spPr>
          <a:xfrm flipV="1">
            <a:off x="11176000" y="3682365"/>
            <a:ext cx="0" cy="7223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0DA2BEC-2065-693D-8017-6EF7E0B990D8}"/>
              </a:ext>
            </a:extLst>
          </p:cNvPr>
          <p:cNvCxnSpPr/>
          <p:nvPr/>
        </p:nvCxnSpPr>
        <p:spPr>
          <a:xfrm>
            <a:off x="11176000" y="4404360"/>
            <a:ext cx="853440" cy="0"/>
          </a:xfrm>
          <a:prstGeom prst="straightConnector1">
            <a:avLst/>
          </a:prstGeom>
          <a:ln>
            <a:solidFill>
              <a:schemeClr val="tx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85CD16E-7CC5-02AD-0A2D-FC6232772A72}"/>
              </a:ext>
            </a:extLst>
          </p:cNvPr>
          <p:cNvCxnSpPr>
            <a:cxnSpLocks/>
          </p:cNvCxnSpPr>
          <p:nvPr/>
        </p:nvCxnSpPr>
        <p:spPr>
          <a:xfrm>
            <a:off x="11129327" y="3555216"/>
            <a:ext cx="933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3E5BE50-C2E4-DBB9-16C2-936853DFAEC8}"/>
              </a:ext>
            </a:extLst>
          </p:cNvPr>
          <p:cNvCxnSpPr>
            <a:cxnSpLocks/>
          </p:cNvCxnSpPr>
          <p:nvPr/>
        </p:nvCxnSpPr>
        <p:spPr>
          <a:xfrm>
            <a:off x="11125838" y="3823672"/>
            <a:ext cx="93345"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8" name="Object 37">
            <a:extLst>
              <a:ext uri="{FF2B5EF4-FFF2-40B4-BE49-F238E27FC236}">
                <a16:creationId xmlns:a16="http://schemas.microsoft.com/office/drawing/2014/main" id="{B3F1A0A0-290F-F7A8-E619-25B39621CE18}"/>
              </a:ext>
            </a:extLst>
          </p:cNvPr>
          <p:cNvGraphicFramePr>
            <a:graphicFrameLocks noChangeAspect="1"/>
          </p:cNvGraphicFramePr>
          <p:nvPr>
            <p:extLst>
              <p:ext uri="{D42A27DB-BD31-4B8C-83A1-F6EECF244321}">
                <p14:modId xmlns:p14="http://schemas.microsoft.com/office/powerpoint/2010/main" val="289964988"/>
              </p:ext>
            </p:extLst>
          </p:nvPr>
        </p:nvGraphicFramePr>
        <p:xfrm>
          <a:off x="5067300" y="3148211"/>
          <a:ext cx="3784600" cy="863600"/>
        </p:xfrm>
        <a:graphic>
          <a:graphicData uri="http://schemas.openxmlformats.org/presentationml/2006/ole">
            <mc:AlternateContent xmlns:mc="http://schemas.openxmlformats.org/markup-compatibility/2006">
              <mc:Choice xmlns:v="urn:schemas-microsoft-com:vml" Requires="v">
                <p:oleObj name="Equation" r:id="rId2" imgW="1892160" imgH="431640" progId="Equation.DSMT4">
                  <p:embed/>
                </p:oleObj>
              </mc:Choice>
              <mc:Fallback>
                <p:oleObj name="Equation" r:id="rId2" imgW="1892160" imgH="431640" progId="Equation.DSMT4">
                  <p:embed/>
                  <p:pic>
                    <p:nvPicPr>
                      <p:cNvPr id="38" name="Object 37">
                        <a:extLst>
                          <a:ext uri="{FF2B5EF4-FFF2-40B4-BE49-F238E27FC236}">
                            <a16:creationId xmlns:a16="http://schemas.microsoft.com/office/drawing/2014/main" id="{B95C75D2-BE58-06DA-C1B8-784DD30FE1E2}"/>
                          </a:ext>
                        </a:extLst>
                      </p:cNvPr>
                      <p:cNvPicPr/>
                      <p:nvPr/>
                    </p:nvPicPr>
                    <p:blipFill>
                      <a:blip r:embed="rId3"/>
                      <a:stretch>
                        <a:fillRect/>
                      </a:stretch>
                    </p:blipFill>
                    <p:spPr>
                      <a:xfrm>
                        <a:off x="5067300" y="3148211"/>
                        <a:ext cx="3784600" cy="8636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2DEDE9E-5498-B7AE-2234-7ED3F74EAA01}"/>
              </a:ext>
            </a:extLst>
          </p:cNvPr>
          <p:cNvGraphicFramePr>
            <a:graphicFrameLocks noChangeAspect="1"/>
          </p:cNvGraphicFramePr>
          <p:nvPr>
            <p:extLst>
              <p:ext uri="{D42A27DB-BD31-4B8C-83A1-F6EECF244321}">
                <p14:modId xmlns:p14="http://schemas.microsoft.com/office/powerpoint/2010/main" val="1920209825"/>
              </p:ext>
            </p:extLst>
          </p:nvPr>
        </p:nvGraphicFramePr>
        <p:xfrm>
          <a:off x="5588000" y="4513898"/>
          <a:ext cx="2743200" cy="787400"/>
        </p:xfrm>
        <a:graphic>
          <a:graphicData uri="http://schemas.openxmlformats.org/presentationml/2006/ole">
            <mc:AlternateContent xmlns:mc="http://schemas.openxmlformats.org/markup-compatibility/2006">
              <mc:Choice xmlns:v="urn:schemas-microsoft-com:vml" Requires="v">
                <p:oleObj name="Equation" r:id="rId4" imgW="1371600" imgH="393480" progId="Equation.DSMT4">
                  <p:embed/>
                </p:oleObj>
              </mc:Choice>
              <mc:Fallback>
                <p:oleObj name="Equation" r:id="rId4" imgW="1371600" imgH="393480" progId="Equation.DSMT4">
                  <p:embed/>
                  <p:pic>
                    <p:nvPicPr>
                      <p:cNvPr id="38" name="Object 37">
                        <a:extLst>
                          <a:ext uri="{FF2B5EF4-FFF2-40B4-BE49-F238E27FC236}">
                            <a16:creationId xmlns:a16="http://schemas.microsoft.com/office/drawing/2014/main" id="{B3F1A0A0-290F-F7A8-E619-25B39621CE18}"/>
                          </a:ext>
                        </a:extLst>
                      </p:cNvPr>
                      <p:cNvPicPr/>
                      <p:nvPr/>
                    </p:nvPicPr>
                    <p:blipFill>
                      <a:blip r:embed="rId5"/>
                      <a:stretch>
                        <a:fillRect/>
                      </a:stretch>
                    </p:blipFill>
                    <p:spPr>
                      <a:xfrm>
                        <a:off x="5588000" y="4513898"/>
                        <a:ext cx="2743200" cy="7874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1F37676D-4277-B2A1-62EA-7FAFE7BED4AA}"/>
              </a:ext>
            </a:extLst>
          </p:cNvPr>
          <p:cNvSpPr txBox="1"/>
          <p:nvPr/>
        </p:nvSpPr>
        <p:spPr>
          <a:xfrm>
            <a:off x="2669011" y="3338854"/>
            <a:ext cx="2122697" cy="461665"/>
          </a:xfrm>
          <a:prstGeom prst="rect">
            <a:avLst/>
          </a:prstGeom>
          <a:noFill/>
        </p:spPr>
        <p:txBody>
          <a:bodyPr wrap="none" rtlCol="0">
            <a:spAutoFit/>
          </a:bodyPr>
          <a:lstStyle/>
          <a:p>
            <a:r>
              <a:rPr lang="en-US" sz="2400" dirty="0" err="1"/>
              <a:t>Biot</a:t>
            </a:r>
            <a:r>
              <a:rPr lang="en-US" sz="2400" dirty="0"/>
              <a:t>-Savart law</a:t>
            </a:r>
          </a:p>
        </p:txBody>
      </p:sp>
      <p:sp>
        <p:nvSpPr>
          <p:cNvPr id="13" name="TextBox 12">
            <a:extLst>
              <a:ext uri="{FF2B5EF4-FFF2-40B4-BE49-F238E27FC236}">
                <a16:creationId xmlns:a16="http://schemas.microsoft.com/office/drawing/2014/main" id="{DC2FB0C5-ED57-3F5D-0DC4-E405C64914ED}"/>
              </a:ext>
            </a:extLst>
          </p:cNvPr>
          <p:cNvSpPr txBox="1"/>
          <p:nvPr/>
        </p:nvSpPr>
        <p:spPr>
          <a:xfrm>
            <a:off x="2782738" y="4676765"/>
            <a:ext cx="1902124" cy="461665"/>
          </a:xfrm>
          <a:prstGeom prst="rect">
            <a:avLst/>
          </a:prstGeom>
          <a:noFill/>
        </p:spPr>
        <p:txBody>
          <a:bodyPr wrap="none" rtlCol="0">
            <a:spAutoFit/>
          </a:bodyPr>
          <a:lstStyle/>
          <a:p>
            <a:r>
              <a:rPr lang="en-US" sz="2400" dirty="0"/>
              <a:t>Ampere’s law</a:t>
            </a:r>
          </a:p>
        </p:txBody>
      </p:sp>
      <p:pic>
        <p:nvPicPr>
          <p:cNvPr id="18" name="Picture 17" descr="A black silhouette of a person&#10;&#10;AI-generated content may be incorrect.">
            <a:extLst>
              <a:ext uri="{FF2B5EF4-FFF2-40B4-BE49-F238E27FC236}">
                <a16:creationId xmlns:a16="http://schemas.microsoft.com/office/drawing/2014/main" id="{29735FFA-0023-BB5F-1877-84F396ECAFFE}"/>
              </a:ext>
            </a:extLst>
          </p:cNvPr>
          <p:cNvPicPr>
            <a:picLocks noChangeAspect="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1059693" y="3041204"/>
            <a:ext cx="1431519" cy="2456277"/>
          </a:xfrm>
          <a:prstGeom prst="rect">
            <a:avLst/>
          </a:prstGeom>
        </p:spPr>
      </p:pic>
    </p:spTree>
    <p:extLst>
      <p:ext uri="{BB962C8B-B14F-4D97-AF65-F5344CB8AC3E}">
        <p14:creationId xmlns:p14="http://schemas.microsoft.com/office/powerpoint/2010/main" val="4048939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EE0A0-3BBA-6B19-E85C-675164C7C36C}"/>
              </a:ext>
            </a:extLst>
          </p:cNvPr>
          <p:cNvSpPr>
            <a:spLocks noGrp="1"/>
          </p:cNvSpPr>
          <p:nvPr>
            <p:ph type="title"/>
          </p:nvPr>
        </p:nvSpPr>
        <p:spPr/>
        <p:txBody>
          <a:bodyPr/>
          <a:lstStyle/>
          <a:p>
            <a:r>
              <a:rPr lang="en-US" dirty="0"/>
              <a:t>Magnetic Field of a Square Loop Carrying Current</a:t>
            </a:r>
          </a:p>
        </p:txBody>
      </p:sp>
      <p:sp>
        <p:nvSpPr>
          <p:cNvPr id="3" name="Content Placeholder 2">
            <a:extLst>
              <a:ext uri="{FF2B5EF4-FFF2-40B4-BE49-F238E27FC236}">
                <a16:creationId xmlns:a16="http://schemas.microsoft.com/office/drawing/2014/main" id="{3C477CB0-B5F2-6AC9-F634-750EC98D9263}"/>
              </a:ext>
            </a:extLst>
          </p:cNvPr>
          <p:cNvSpPr>
            <a:spLocks noGrp="1"/>
          </p:cNvSpPr>
          <p:nvPr>
            <p:ph idx="1"/>
          </p:nvPr>
        </p:nvSpPr>
        <p:spPr>
          <a:xfrm>
            <a:off x="838199" y="1825625"/>
            <a:ext cx="8460569" cy="937895"/>
          </a:xfrm>
        </p:spPr>
        <p:txBody>
          <a:bodyPr/>
          <a:lstStyle/>
          <a:p>
            <a:r>
              <a:rPr lang="en-US" dirty="0"/>
              <a:t>The magnetic flux density at the center of a square loop, with side </a:t>
            </a:r>
            <a:r>
              <a:rPr lang="en-US" i="1" dirty="0"/>
              <a:t>w</a:t>
            </a:r>
            <a:r>
              <a:rPr lang="en-US" dirty="0"/>
              <a:t> carrying a direct current </a:t>
            </a:r>
            <a:r>
              <a:rPr lang="en-US" i="1" dirty="0"/>
              <a:t>I</a:t>
            </a:r>
            <a:r>
              <a:rPr lang="en-US" dirty="0"/>
              <a:t>.</a:t>
            </a:r>
          </a:p>
        </p:txBody>
      </p:sp>
      <p:sp>
        <p:nvSpPr>
          <p:cNvPr id="4" name="Date Placeholder 3">
            <a:extLst>
              <a:ext uri="{FF2B5EF4-FFF2-40B4-BE49-F238E27FC236}">
                <a16:creationId xmlns:a16="http://schemas.microsoft.com/office/drawing/2014/main" id="{C194693C-6446-BB63-5B23-23E43F57BBC2}"/>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F00E81A7-390C-6CD9-9489-5313230099EA}"/>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CC476718-2FC6-CA39-FF19-AB8EA0F32C28}"/>
              </a:ext>
            </a:extLst>
          </p:cNvPr>
          <p:cNvSpPr>
            <a:spLocks noGrp="1"/>
          </p:cNvSpPr>
          <p:nvPr>
            <p:ph type="sldNum" sz="quarter" idx="12"/>
          </p:nvPr>
        </p:nvSpPr>
        <p:spPr/>
        <p:txBody>
          <a:bodyPr/>
          <a:lstStyle/>
          <a:p>
            <a:fld id="{2AEF1071-237C-4F39-BC68-901E48FF9960}" type="slidenum">
              <a:rPr lang="en-US" smtClean="0"/>
              <a:t>37</a:t>
            </a:fld>
            <a:endParaRPr lang="en-US"/>
          </a:p>
        </p:txBody>
      </p:sp>
      <p:sp>
        <p:nvSpPr>
          <p:cNvPr id="7" name="Parallelogram 6">
            <a:extLst>
              <a:ext uri="{FF2B5EF4-FFF2-40B4-BE49-F238E27FC236}">
                <a16:creationId xmlns:a16="http://schemas.microsoft.com/office/drawing/2014/main" id="{2AD3B2D9-1E67-703B-6583-EF68D9CB54B1}"/>
              </a:ext>
            </a:extLst>
          </p:cNvPr>
          <p:cNvSpPr/>
          <p:nvPr/>
        </p:nvSpPr>
        <p:spPr>
          <a:xfrm>
            <a:off x="9731861" y="1935480"/>
            <a:ext cx="2001520" cy="1493520"/>
          </a:xfrm>
          <a:prstGeom prst="parallelogram">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F5619D29-5AFE-BEA7-5B43-580CB617526A}"/>
              </a:ext>
            </a:extLst>
          </p:cNvPr>
          <p:cNvCxnSpPr/>
          <p:nvPr/>
        </p:nvCxnSpPr>
        <p:spPr>
          <a:xfrm>
            <a:off x="10388451" y="3429000"/>
            <a:ext cx="274320"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B24C0EA-D4F9-A3D9-F0AC-7AE066C7354C}"/>
              </a:ext>
            </a:extLst>
          </p:cNvPr>
          <p:cNvCxnSpPr>
            <a:cxnSpLocks/>
          </p:cNvCxnSpPr>
          <p:nvPr/>
        </p:nvCxnSpPr>
        <p:spPr>
          <a:xfrm flipH="1">
            <a:off x="10967571" y="1935480"/>
            <a:ext cx="274320"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CA44594-F1B3-9D06-53C2-EDB8771A982A}"/>
              </a:ext>
            </a:extLst>
          </p:cNvPr>
          <p:cNvCxnSpPr>
            <a:cxnSpLocks/>
            <a:stCxn id="7" idx="2"/>
          </p:cNvCxnSpPr>
          <p:nvPr/>
        </p:nvCxnSpPr>
        <p:spPr>
          <a:xfrm flipV="1">
            <a:off x="11546691" y="2426335"/>
            <a:ext cx="64135" cy="25590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4AE6214-6AC1-C5A6-147C-08F66CC76EFA}"/>
              </a:ext>
            </a:extLst>
          </p:cNvPr>
          <p:cNvCxnSpPr>
            <a:cxnSpLocks/>
            <a:endCxn id="7" idx="5"/>
          </p:cNvCxnSpPr>
          <p:nvPr/>
        </p:nvCxnSpPr>
        <p:spPr>
          <a:xfrm flipH="1">
            <a:off x="9918551" y="2489200"/>
            <a:ext cx="48260" cy="19304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8145084-084E-B333-12FF-B961CB586D05}"/>
              </a:ext>
            </a:extLst>
          </p:cNvPr>
          <p:cNvCxnSpPr/>
          <p:nvPr/>
        </p:nvCxnSpPr>
        <p:spPr>
          <a:xfrm flipV="1">
            <a:off x="10734018" y="1559242"/>
            <a:ext cx="0" cy="1122680"/>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FE8B99F-C88C-3FE0-0980-537F1C72D814}"/>
              </a:ext>
            </a:extLst>
          </p:cNvPr>
          <p:cNvSpPr txBox="1"/>
          <p:nvPr/>
        </p:nvSpPr>
        <p:spPr>
          <a:xfrm>
            <a:off x="10510325" y="1221711"/>
            <a:ext cx="304892" cy="461665"/>
          </a:xfrm>
          <a:prstGeom prst="rect">
            <a:avLst/>
          </a:prstGeom>
          <a:noFill/>
        </p:spPr>
        <p:txBody>
          <a:bodyPr wrap="none" rtlCol="0">
            <a:spAutoFit/>
          </a:bodyPr>
          <a:lstStyle/>
          <a:p>
            <a:r>
              <a:rPr lang="en-US" sz="2400" i="1" dirty="0"/>
              <a:t>z</a:t>
            </a:r>
            <a:endParaRPr lang="en-US" i="1" dirty="0"/>
          </a:p>
        </p:txBody>
      </p:sp>
      <p:sp>
        <p:nvSpPr>
          <p:cNvPr id="25" name="Oval 24">
            <a:extLst>
              <a:ext uri="{FF2B5EF4-FFF2-40B4-BE49-F238E27FC236}">
                <a16:creationId xmlns:a16="http://schemas.microsoft.com/office/drawing/2014/main" id="{C13E4FC9-F21D-F66C-2A0B-6AF38DE81981}"/>
              </a:ext>
            </a:extLst>
          </p:cNvPr>
          <p:cNvSpPr/>
          <p:nvPr/>
        </p:nvSpPr>
        <p:spPr>
          <a:xfrm>
            <a:off x="10712555" y="2659380"/>
            <a:ext cx="45720" cy="45720"/>
          </a:xfrm>
          <a:prstGeom prst="ellipse">
            <a:avLst/>
          </a:prstGeom>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1532E50-90F4-86FD-684D-00165262F02B}"/>
              </a:ext>
            </a:extLst>
          </p:cNvPr>
          <p:cNvSpPr txBox="1"/>
          <p:nvPr/>
        </p:nvSpPr>
        <p:spPr>
          <a:xfrm>
            <a:off x="11612493" y="2319327"/>
            <a:ext cx="304892" cy="523220"/>
          </a:xfrm>
          <a:prstGeom prst="rect">
            <a:avLst/>
          </a:prstGeom>
          <a:noFill/>
        </p:spPr>
        <p:txBody>
          <a:bodyPr wrap="none" rtlCol="0">
            <a:spAutoFit/>
          </a:bodyPr>
          <a:lstStyle/>
          <a:p>
            <a:r>
              <a:rPr lang="en-US" sz="2800" i="1" dirty="0"/>
              <a:t>I</a:t>
            </a:r>
            <a:endParaRPr lang="en-US" sz="2000" i="1" dirty="0"/>
          </a:p>
        </p:txBody>
      </p:sp>
      <p:graphicFrame>
        <p:nvGraphicFramePr>
          <p:cNvPr id="27" name="Object 26">
            <a:extLst>
              <a:ext uri="{FF2B5EF4-FFF2-40B4-BE49-F238E27FC236}">
                <a16:creationId xmlns:a16="http://schemas.microsoft.com/office/drawing/2014/main" id="{6F09A921-4F5A-D9F6-C527-9DB94DE29708}"/>
              </a:ext>
            </a:extLst>
          </p:cNvPr>
          <p:cNvGraphicFramePr>
            <a:graphicFrameLocks noChangeAspect="1"/>
          </p:cNvGraphicFramePr>
          <p:nvPr>
            <p:extLst>
              <p:ext uri="{D42A27DB-BD31-4B8C-83A1-F6EECF244321}">
                <p14:modId xmlns:p14="http://schemas.microsoft.com/office/powerpoint/2010/main" val="2842153842"/>
              </p:ext>
            </p:extLst>
          </p:nvPr>
        </p:nvGraphicFramePr>
        <p:xfrm>
          <a:off x="6541009" y="4747577"/>
          <a:ext cx="3784600" cy="862013"/>
        </p:xfrm>
        <a:graphic>
          <a:graphicData uri="http://schemas.openxmlformats.org/presentationml/2006/ole">
            <mc:AlternateContent xmlns:mc="http://schemas.openxmlformats.org/markup-compatibility/2006">
              <mc:Choice xmlns:v="urn:schemas-microsoft-com:vml" Requires="v">
                <p:oleObj name="Equation" r:id="rId2" imgW="3784367" imgH="862715" progId="Equation.DSMT4">
                  <p:embed/>
                </p:oleObj>
              </mc:Choice>
              <mc:Fallback>
                <p:oleObj name="Equation" r:id="rId2" imgW="3784367" imgH="862715" progId="Equation.DSMT4">
                  <p:embed/>
                  <p:pic>
                    <p:nvPicPr>
                      <p:cNvPr id="0" name=""/>
                      <p:cNvPicPr/>
                      <p:nvPr/>
                    </p:nvPicPr>
                    <p:blipFill>
                      <a:blip r:embed="rId3"/>
                      <a:stretch>
                        <a:fillRect/>
                      </a:stretch>
                    </p:blipFill>
                    <p:spPr>
                      <a:xfrm>
                        <a:off x="6541009" y="4747577"/>
                        <a:ext cx="3784600" cy="862013"/>
                      </a:xfrm>
                      <a:prstGeom prst="rect">
                        <a:avLst/>
                      </a:prstGeom>
                    </p:spPr>
                  </p:pic>
                </p:oleObj>
              </mc:Fallback>
            </mc:AlternateContent>
          </a:graphicData>
        </a:graphic>
      </p:graphicFrame>
      <p:sp>
        <p:nvSpPr>
          <p:cNvPr id="28" name="TextBox 27">
            <a:extLst>
              <a:ext uri="{FF2B5EF4-FFF2-40B4-BE49-F238E27FC236}">
                <a16:creationId xmlns:a16="http://schemas.microsoft.com/office/drawing/2014/main" id="{2370B4BA-AA87-6E5F-2293-F8FE72D592DB}"/>
              </a:ext>
            </a:extLst>
          </p:cNvPr>
          <p:cNvSpPr txBox="1"/>
          <p:nvPr/>
        </p:nvSpPr>
        <p:spPr>
          <a:xfrm>
            <a:off x="9847088" y="2627927"/>
            <a:ext cx="389850" cy="461665"/>
          </a:xfrm>
          <a:prstGeom prst="rect">
            <a:avLst/>
          </a:prstGeom>
          <a:noFill/>
        </p:spPr>
        <p:txBody>
          <a:bodyPr wrap="none" rtlCol="0">
            <a:spAutoFit/>
          </a:bodyPr>
          <a:lstStyle/>
          <a:p>
            <a:r>
              <a:rPr lang="en-US" sz="2400" i="1" dirty="0"/>
              <a:t>w</a:t>
            </a:r>
            <a:endParaRPr lang="en-US" sz="2000" i="1" dirty="0"/>
          </a:p>
        </p:txBody>
      </p:sp>
      <p:sp>
        <p:nvSpPr>
          <p:cNvPr id="29" name="TextBox 28">
            <a:extLst>
              <a:ext uri="{FF2B5EF4-FFF2-40B4-BE49-F238E27FC236}">
                <a16:creationId xmlns:a16="http://schemas.microsoft.com/office/drawing/2014/main" id="{143D37D4-2431-6A8F-8FD5-55BC0074F583}"/>
              </a:ext>
            </a:extLst>
          </p:cNvPr>
          <p:cNvSpPr txBox="1"/>
          <p:nvPr/>
        </p:nvSpPr>
        <p:spPr>
          <a:xfrm>
            <a:off x="10508356" y="2650787"/>
            <a:ext cx="407484" cy="461665"/>
          </a:xfrm>
          <a:prstGeom prst="rect">
            <a:avLst/>
          </a:prstGeom>
          <a:noFill/>
        </p:spPr>
        <p:txBody>
          <a:bodyPr wrap="none" rtlCol="0">
            <a:spAutoFit/>
          </a:bodyPr>
          <a:lstStyle/>
          <a:p>
            <a:r>
              <a:rPr lang="en-US" sz="2400" dirty="0"/>
              <a:t>O</a:t>
            </a:r>
            <a:endParaRPr lang="en-US" sz="2000" dirty="0"/>
          </a:p>
        </p:txBody>
      </p:sp>
      <p:graphicFrame>
        <p:nvGraphicFramePr>
          <p:cNvPr id="31" name="Object 30">
            <a:extLst>
              <a:ext uri="{FF2B5EF4-FFF2-40B4-BE49-F238E27FC236}">
                <a16:creationId xmlns:a16="http://schemas.microsoft.com/office/drawing/2014/main" id="{1E9EED34-4A2E-7C6F-B06F-D052B213977D}"/>
              </a:ext>
            </a:extLst>
          </p:cNvPr>
          <p:cNvGraphicFramePr>
            <a:graphicFrameLocks noChangeAspect="1"/>
          </p:cNvGraphicFramePr>
          <p:nvPr>
            <p:extLst>
              <p:ext uri="{D42A27DB-BD31-4B8C-83A1-F6EECF244321}">
                <p14:modId xmlns:p14="http://schemas.microsoft.com/office/powerpoint/2010/main" val="1231936611"/>
              </p:ext>
            </p:extLst>
          </p:nvPr>
        </p:nvGraphicFramePr>
        <p:xfrm>
          <a:off x="8417115" y="2850979"/>
          <a:ext cx="733320" cy="688590"/>
        </p:xfrm>
        <a:graphic>
          <a:graphicData uri="http://schemas.openxmlformats.org/presentationml/2006/ole">
            <mc:AlternateContent xmlns:mc="http://schemas.openxmlformats.org/markup-compatibility/2006">
              <mc:Choice xmlns:v="urn:schemas-microsoft-com:vml" Requires="v">
                <p:oleObj name="Equation" r:id="rId4" imgW="419040" imgH="393480" progId="Equation.DSMT4">
                  <p:embed/>
                </p:oleObj>
              </mc:Choice>
              <mc:Fallback>
                <p:oleObj name="Equation" r:id="rId4" imgW="419040" imgH="393480" progId="Equation.DSMT4">
                  <p:embed/>
                  <p:pic>
                    <p:nvPicPr>
                      <p:cNvPr id="0" name=""/>
                      <p:cNvPicPr/>
                      <p:nvPr/>
                    </p:nvPicPr>
                    <p:blipFill>
                      <a:blip r:embed="rId5"/>
                      <a:stretch>
                        <a:fillRect/>
                      </a:stretch>
                    </p:blipFill>
                    <p:spPr>
                      <a:xfrm>
                        <a:off x="8417115" y="2850979"/>
                        <a:ext cx="733320" cy="688590"/>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6FAF6A6D-079F-8613-E116-B26B8D642F73}"/>
              </a:ext>
            </a:extLst>
          </p:cNvPr>
          <p:cNvGraphicFramePr>
            <a:graphicFrameLocks noChangeAspect="1"/>
          </p:cNvGraphicFramePr>
          <p:nvPr>
            <p:extLst>
              <p:ext uri="{D42A27DB-BD31-4B8C-83A1-F6EECF244321}">
                <p14:modId xmlns:p14="http://schemas.microsoft.com/office/powerpoint/2010/main" val="3680649559"/>
              </p:ext>
            </p:extLst>
          </p:nvPr>
        </p:nvGraphicFramePr>
        <p:xfrm>
          <a:off x="1053988" y="2508033"/>
          <a:ext cx="4711140" cy="1533420"/>
        </p:xfrm>
        <a:graphic>
          <a:graphicData uri="http://schemas.openxmlformats.org/presentationml/2006/ole">
            <mc:AlternateContent xmlns:mc="http://schemas.openxmlformats.org/markup-compatibility/2006">
              <mc:Choice xmlns:v="urn:schemas-microsoft-com:vml" Requires="v">
                <p:oleObj name="Equation" r:id="rId6" imgW="2692080" imgH="876240" progId="Equation.DSMT4">
                  <p:embed/>
                </p:oleObj>
              </mc:Choice>
              <mc:Fallback>
                <p:oleObj name="Equation" r:id="rId6" imgW="2692080" imgH="876240" progId="Equation.DSMT4">
                  <p:embed/>
                  <p:pic>
                    <p:nvPicPr>
                      <p:cNvPr id="0" name=""/>
                      <p:cNvPicPr/>
                      <p:nvPr/>
                    </p:nvPicPr>
                    <p:blipFill>
                      <a:blip r:embed="rId7"/>
                      <a:stretch>
                        <a:fillRect/>
                      </a:stretch>
                    </p:blipFill>
                    <p:spPr>
                      <a:xfrm>
                        <a:off x="1053988" y="2508033"/>
                        <a:ext cx="4711140" cy="1533420"/>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50B8A0A2-61F4-28F1-5152-8BD59F513AB0}"/>
              </a:ext>
            </a:extLst>
          </p:cNvPr>
          <p:cNvGraphicFramePr>
            <a:graphicFrameLocks noChangeAspect="1"/>
          </p:cNvGraphicFramePr>
          <p:nvPr>
            <p:extLst>
              <p:ext uri="{D42A27DB-BD31-4B8C-83A1-F6EECF244321}">
                <p14:modId xmlns:p14="http://schemas.microsoft.com/office/powerpoint/2010/main" val="483431898"/>
              </p:ext>
            </p:extLst>
          </p:nvPr>
        </p:nvGraphicFramePr>
        <p:xfrm>
          <a:off x="7231445" y="2851822"/>
          <a:ext cx="688590" cy="688590"/>
        </p:xfrm>
        <a:graphic>
          <a:graphicData uri="http://schemas.openxmlformats.org/presentationml/2006/ole">
            <mc:AlternateContent xmlns:mc="http://schemas.openxmlformats.org/markup-compatibility/2006">
              <mc:Choice xmlns:v="urn:schemas-microsoft-com:vml" Requires="v">
                <p:oleObj name="Equation" r:id="rId8" imgW="393480" imgH="393480" progId="Equation.DSMT4">
                  <p:embed/>
                </p:oleObj>
              </mc:Choice>
              <mc:Fallback>
                <p:oleObj name="Equation" r:id="rId8" imgW="393480" imgH="393480" progId="Equation.DSMT4">
                  <p:embed/>
                  <p:pic>
                    <p:nvPicPr>
                      <p:cNvPr id="31" name="Object 30">
                        <a:extLst>
                          <a:ext uri="{FF2B5EF4-FFF2-40B4-BE49-F238E27FC236}">
                            <a16:creationId xmlns:a16="http://schemas.microsoft.com/office/drawing/2014/main" id="{1E9EED34-4A2E-7C6F-B06F-D052B213977D}"/>
                          </a:ext>
                        </a:extLst>
                      </p:cNvPr>
                      <p:cNvPicPr/>
                      <p:nvPr/>
                    </p:nvPicPr>
                    <p:blipFill>
                      <a:blip r:embed="rId9"/>
                      <a:stretch>
                        <a:fillRect/>
                      </a:stretch>
                    </p:blipFill>
                    <p:spPr>
                      <a:xfrm>
                        <a:off x="7231445" y="2851822"/>
                        <a:ext cx="688590" cy="688590"/>
                      </a:xfrm>
                      <a:prstGeom prst="rect">
                        <a:avLst/>
                      </a:prstGeom>
                    </p:spPr>
                  </p:pic>
                </p:oleObj>
              </mc:Fallback>
            </mc:AlternateContent>
          </a:graphicData>
        </a:graphic>
      </p:graphicFrame>
      <p:cxnSp>
        <p:nvCxnSpPr>
          <p:cNvPr id="37" name="Straight Arrow Connector 36">
            <a:extLst>
              <a:ext uri="{FF2B5EF4-FFF2-40B4-BE49-F238E27FC236}">
                <a16:creationId xmlns:a16="http://schemas.microsoft.com/office/drawing/2014/main" id="{675E63F7-AAF4-372E-8FF3-F228465770C4}"/>
              </a:ext>
            </a:extLst>
          </p:cNvPr>
          <p:cNvCxnSpPr/>
          <p:nvPr/>
        </p:nvCxnSpPr>
        <p:spPr>
          <a:xfrm flipV="1">
            <a:off x="10792954" y="3932872"/>
            <a:ext cx="0" cy="2286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44BFB7E-73CE-207F-4BD5-7990DE593DF5}"/>
              </a:ext>
            </a:extLst>
          </p:cNvPr>
          <p:cNvCxnSpPr/>
          <p:nvPr/>
        </p:nvCxnSpPr>
        <p:spPr>
          <a:xfrm flipV="1">
            <a:off x="10792954" y="4186872"/>
            <a:ext cx="0" cy="19202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11B5085A-937B-42B4-826D-5A16523AF9A4}"/>
              </a:ext>
            </a:extLst>
          </p:cNvPr>
          <p:cNvSpPr/>
          <p:nvPr/>
        </p:nvSpPr>
        <p:spPr>
          <a:xfrm>
            <a:off x="10770094" y="5124132"/>
            <a:ext cx="45720" cy="4572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28B88FF-5145-CE29-03EB-EEBA1BF49180}"/>
              </a:ext>
            </a:extLst>
          </p:cNvPr>
          <p:cNvSpPr txBox="1"/>
          <p:nvPr/>
        </p:nvSpPr>
        <p:spPr>
          <a:xfrm>
            <a:off x="10719297" y="3606422"/>
            <a:ext cx="251457" cy="400110"/>
          </a:xfrm>
          <a:prstGeom prst="rect">
            <a:avLst/>
          </a:prstGeom>
          <a:noFill/>
        </p:spPr>
        <p:txBody>
          <a:bodyPr wrap="square" rtlCol="0">
            <a:spAutoFit/>
          </a:bodyPr>
          <a:lstStyle/>
          <a:p>
            <a:r>
              <a:rPr lang="en-US" sz="2000" i="1" dirty="0"/>
              <a:t>z</a:t>
            </a:r>
          </a:p>
        </p:txBody>
      </p:sp>
      <p:sp>
        <p:nvSpPr>
          <p:cNvPr id="41" name="TextBox 40">
            <a:extLst>
              <a:ext uri="{FF2B5EF4-FFF2-40B4-BE49-F238E27FC236}">
                <a16:creationId xmlns:a16="http://schemas.microsoft.com/office/drawing/2014/main" id="{D35568BD-7E8F-E47A-358C-BC2C6B5F6CD2}"/>
              </a:ext>
            </a:extLst>
          </p:cNvPr>
          <p:cNvSpPr txBox="1"/>
          <p:nvPr/>
        </p:nvSpPr>
        <p:spPr>
          <a:xfrm>
            <a:off x="11022829" y="5060126"/>
            <a:ext cx="297175" cy="400110"/>
          </a:xfrm>
          <a:prstGeom prst="rect">
            <a:avLst/>
          </a:prstGeom>
          <a:noFill/>
        </p:spPr>
        <p:txBody>
          <a:bodyPr wrap="square" rtlCol="0">
            <a:spAutoFit/>
          </a:bodyPr>
          <a:lstStyle/>
          <a:p>
            <a:r>
              <a:rPr lang="en-US" sz="2000" b="1" dirty="0">
                <a:solidFill>
                  <a:schemeClr val="tx2">
                    <a:lumMod val="50000"/>
                    <a:lumOff val="50000"/>
                  </a:schemeClr>
                </a:solidFill>
              </a:rPr>
              <a:t>R</a:t>
            </a:r>
          </a:p>
        </p:txBody>
      </p:sp>
      <p:sp>
        <p:nvSpPr>
          <p:cNvPr id="42" name="TextBox 41">
            <a:extLst>
              <a:ext uri="{FF2B5EF4-FFF2-40B4-BE49-F238E27FC236}">
                <a16:creationId xmlns:a16="http://schemas.microsoft.com/office/drawing/2014/main" id="{06428661-517E-7B83-7561-BE5214F7A448}"/>
              </a:ext>
            </a:extLst>
          </p:cNvPr>
          <p:cNvSpPr txBox="1"/>
          <p:nvPr/>
        </p:nvSpPr>
        <p:spPr>
          <a:xfrm>
            <a:off x="11068547" y="4826228"/>
            <a:ext cx="251457" cy="400110"/>
          </a:xfrm>
          <a:prstGeom prst="rect">
            <a:avLst/>
          </a:prstGeom>
          <a:noFill/>
        </p:spPr>
        <p:txBody>
          <a:bodyPr wrap="square" rtlCol="0">
            <a:spAutoFit/>
          </a:bodyPr>
          <a:lstStyle/>
          <a:p>
            <a:r>
              <a:rPr lang="en-US" sz="2000" i="1" dirty="0">
                <a:solidFill>
                  <a:schemeClr val="tx2">
                    <a:lumMod val="50000"/>
                    <a:lumOff val="50000"/>
                  </a:schemeClr>
                </a:solidFill>
              </a:rPr>
              <a:t>r</a:t>
            </a:r>
          </a:p>
        </p:txBody>
      </p:sp>
      <p:sp>
        <p:nvSpPr>
          <p:cNvPr id="43" name="TextBox 42">
            <a:extLst>
              <a:ext uri="{FF2B5EF4-FFF2-40B4-BE49-F238E27FC236}">
                <a16:creationId xmlns:a16="http://schemas.microsoft.com/office/drawing/2014/main" id="{7CBEF70A-D2BF-9769-CA27-9BAB5F9C57B8}"/>
              </a:ext>
            </a:extLst>
          </p:cNvPr>
          <p:cNvSpPr txBox="1"/>
          <p:nvPr/>
        </p:nvSpPr>
        <p:spPr>
          <a:xfrm>
            <a:off x="10423386" y="4586197"/>
            <a:ext cx="455923" cy="400110"/>
          </a:xfrm>
          <a:prstGeom prst="rect">
            <a:avLst/>
          </a:prstGeom>
          <a:noFill/>
        </p:spPr>
        <p:txBody>
          <a:bodyPr wrap="square" rtlCol="0">
            <a:spAutoFit/>
          </a:bodyPr>
          <a:lstStyle/>
          <a:p>
            <a:r>
              <a:rPr lang="en-US" sz="2000" b="1" dirty="0">
                <a:solidFill>
                  <a:srgbClr val="FF0000"/>
                </a:solidFill>
              </a:rPr>
              <a:t>R</a:t>
            </a:r>
            <a:r>
              <a:rPr lang="en-US" sz="2000" b="1" dirty="0">
                <a:solidFill>
                  <a:srgbClr val="FF0000"/>
                </a:solidFill>
                <a:sym typeface="Symbol" panose="05050102010706020507" pitchFamily="18" charset="2"/>
              </a:rPr>
              <a:t></a:t>
            </a:r>
            <a:endParaRPr lang="en-US" sz="2000" b="1" dirty="0">
              <a:solidFill>
                <a:srgbClr val="FF0000"/>
              </a:solidFill>
            </a:endParaRPr>
          </a:p>
        </p:txBody>
      </p:sp>
      <p:sp>
        <p:nvSpPr>
          <p:cNvPr id="44" name="TextBox 43">
            <a:extLst>
              <a:ext uri="{FF2B5EF4-FFF2-40B4-BE49-F238E27FC236}">
                <a16:creationId xmlns:a16="http://schemas.microsoft.com/office/drawing/2014/main" id="{602CF17E-3735-3963-5D89-4DE56A0B01E0}"/>
              </a:ext>
            </a:extLst>
          </p:cNvPr>
          <p:cNvSpPr txBox="1"/>
          <p:nvPr/>
        </p:nvSpPr>
        <p:spPr>
          <a:xfrm>
            <a:off x="10775806" y="4135893"/>
            <a:ext cx="455923" cy="400110"/>
          </a:xfrm>
          <a:prstGeom prst="rect">
            <a:avLst/>
          </a:prstGeom>
          <a:noFill/>
        </p:spPr>
        <p:txBody>
          <a:bodyPr wrap="square" rtlCol="0">
            <a:spAutoFit/>
          </a:bodyPr>
          <a:lstStyle/>
          <a:p>
            <a:r>
              <a:rPr lang="en-US" sz="2000" i="1" dirty="0">
                <a:solidFill>
                  <a:srgbClr val="FF0000"/>
                </a:solidFill>
              </a:rPr>
              <a:t>z</a:t>
            </a:r>
            <a:r>
              <a:rPr lang="en-US" sz="2000" dirty="0">
                <a:solidFill>
                  <a:srgbClr val="FF0000"/>
                </a:solidFill>
                <a:sym typeface="Symbol" panose="05050102010706020507" pitchFamily="18" charset="2"/>
              </a:rPr>
              <a:t></a:t>
            </a:r>
            <a:endParaRPr lang="en-US" sz="2000" dirty="0">
              <a:solidFill>
                <a:srgbClr val="FF0000"/>
              </a:solidFill>
            </a:endParaRPr>
          </a:p>
        </p:txBody>
      </p:sp>
      <p:sp>
        <p:nvSpPr>
          <p:cNvPr id="45" name="TextBox 44">
            <a:extLst>
              <a:ext uri="{FF2B5EF4-FFF2-40B4-BE49-F238E27FC236}">
                <a16:creationId xmlns:a16="http://schemas.microsoft.com/office/drawing/2014/main" id="{AFB9E154-8A06-56E2-E97D-6FEA889123FD}"/>
              </a:ext>
            </a:extLst>
          </p:cNvPr>
          <p:cNvSpPr txBox="1"/>
          <p:nvPr/>
        </p:nvSpPr>
        <p:spPr>
          <a:xfrm>
            <a:off x="10514831" y="3944590"/>
            <a:ext cx="455923" cy="400110"/>
          </a:xfrm>
          <a:prstGeom prst="rect">
            <a:avLst/>
          </a:prstGeom>
          <a:noFill/>
        </p:spPr>
        <p:txBody>
          <a:bodyPr wrap="square" rtlCol="0">
            <a:spAutoFit/>
          </a:bodyPr>
          <a:lstStyle/>
          <a:p>
            <a:r>
              <a:rPr lang="en-US" sz="2000" i="1" dirty="0"/>
              <a:t>L</a:t>
            </a:r>
            <a:endParaRPr lang="en-US" sz="2000" dirty="0"/>
          </a:p>
        </p:txBody>
      </p:sp>
      <p:sp>
        <p:nvSpPr>
          <p:cNvPr id="46" name="TextBox 45">
            <a:extLst>
              <a:ext uri="{FF2B5EF4-FFF2-40B4-BE49-F238E27FC236}">
                <a16:creationId xmlns:a16="http://schemas.microsoft.com/office/drawing/2014/main" id="{9E6F3416-50A6-E936-DEE2-06DC87EA0E51}"/>
              </a:ext>
            </a:extLst>
          </p:cNvPr>
          <p:cNvSpPr txBox="1"/>
          <p:nvPr/>
        </p:nvSpPr>
        <p:spPr>
          <a:xfrm>
            <a:off x="10434809" y="5874642"/>
            <a:ext cx="455923" cy="400110"/>
          </a:xfrm>
          <a:prstGeom prst="rect">
            <a:avLst/>
          </a:prstGeom>
          <a:noFill/>
        </p:spPr>
        <p:txBody>
          <a:bodyPr wrap="square" rtlCol="0">
            <a:spAutoFit/>
          </a:bodyPr>
          <a:lstStyle/>
          <a:p>
            <a:r>
              <a:rPr lang="en-US" sz="2000" i="1" dirty="0"/>
              <a:t>-L</a:t>
            </a:r>
            <a:endParaRPr lang="en-US" sz="2000" dirty="0"/>
          </a:p>
        </p:txBody>
      </p:sp>
      <p:cxnSp>
        <p:nvCxnSpPr>
          <p:cNvPr id="47" name="Straight Connector 46">
            <a:extLst>
              <a:ext uri="{FF2B5EF4-FFF2-40B4-BE49-F238E27FC236}">
                <a16:creationId xmlns:a16="http://schemas.microsoft.com/office/drawing/2014/main" id="{79BE0C80-F32E-6902-5F39-47B0DFCA9F45}"/>
              </a:ext>
            </a:extLst>
          </p:cNvPr>
          <p:cNvCxnSpPr>
            <a:cxnSpLocks/>
          </p:cNvCxnSpPr>
          <p:nvPr/>
        </p:nvCxnSpPr>
        <p:spPr>
          <a:xfrm>
            <a:off x="10792954" y="4290228"/>
            <a:ext cx="0" cy="274320"/>
          </a:xfrm>
          <a:prstGeom prst="line">
            <a:avLst/>
          </a:prstGeom>
          <a:ln w="38100">
            <a:solidFill>
              <a:srgbClr val="96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AE207BE5-60A9-5259-9AA6-EDAA904BB164}"/>
              </a:ext>
            </a:extLst>
          </p:cNvPr>
          <p:cNvSpPr txBox="1"/>
          <p:nvPr/>
        </p:nvSpPr>
        <p:spPr>
          <a:xfrm>
            <a:off x="10368774" y="4234433"/>
            <a:ext cx="517515" cy="400110"/>
          </a:xfrm>
          <a:prstGeom prst="rect">
            <a:avLst/>
          </a:prstGeom>
          <a:noFill/>
        </p:spPr>
        <p:txBody>
          <a:bodyPr wrap="square" rtlCol="0">
            <a:spAutoFit/>
          </a:bodyPr>
          <a:lstStyle/>
          <a:p>
            <a:r>
              <a:rPr lang="en-US" sz="2000" dirty="0" err="1">
                <a:solidFill>
                  <a:srgbClr val="C00000"/>
                </a:solidFill>
              </a:rPr>
              <a:t>d</a:t>
            </a:r>
            <a:r>
              <a:rPr lang="en-US" sz="2000" i="1" dirty="0" err="1">
                <a:solidFill>
                  <a:srgbClr val="C00000"/>
                </a:solidFill>
              </a:rPr>
              <a:t>z</a:t>
            </a:r>
            <a:r>
              <a:rPr lang="en-US" sz="2000" dirty="0">
                <a:solidFill>
                  <a:srgbClr val="C00000"/>
                </a:solidFill>
                <a:sym typeface="Symbol" panose="05050102010706020507" pitchFamily="18" charset="2"/>
              </a:rPr>
              <a:t></a:t>
            </a:r>
            <a:endParaRPr lang="en-US" sz="2000" dirty="0">
              <a:solidFill>
                <a:srgbClr val="C00000"/>
              </a:solidFill>
            </a:endParaRPr>
          </a:p>
        </p:txBody>
      </p:sp>
      <p:cxnSp>
        <p:nvCxnSpPr>
          <p:cNvPr id="49" name="Straight Arrow Connector 48">
            <a:extLst>
              <a:ext uri="{FF2B5EF4-FFF2-40B4-BE49-F238E27FC236}">
                <a16:creationId xmlns:a16="http://schemas.microsoft.com/office/drawing/2014/main" id="{082A7748-8BE4-FACF-F346-1FA382BB9802}"/>
              </a:ext>
            </a:extLst>
          </p:cNvPr>
          <p:cNvCxnSpPr>
            <a:cxnSpLocks/>
          </p:cNvCxnSpPr>
          <p:nvPr/>
        </p:nvCxnSpPr>
        <p:spPr>
          <a:xfrm flipV="1">
            <a:off x="10792954" y="4424997"/>
            <a:ext cx="0" cy="7223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601C3A8-E2C3-C60A-7D12-BEA9BD480F8E}"/>
              </a:ext>
            </a:extLst>
          </p:cNvPr>
          <p:cNvCxnSpPr/>
          <p:nvPr/>
        </p:nvCxnSpPr>
        <p:spPr>
          <a:xfrm>
            <a:off x="10792954" y="5146992"/>
            <a:ext cx="853440" cy="0"/>
          </a:xfrm>
          <a:prstGeom prst="straightConnector1">
            <a:avLst/>
          </a:prstGeom>
          <a:ln>
            <a:solidFill>
              <a:schemeClr val="tx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0977F47-D6EA-5AE0-E57F-C65C3FC5579C}"/>
              </a:ext>
            </a:extLst>
          </p:cNvPr>
          <p:cNvCxnSpPr>
            <a:cxnSpLocks/>
          </p:cNvCxnSpPr>
          <p:nvPr/>
        </p:nvCxnSpPr>
        <p:spPr>
          <a:xfrm>
            <a:off x="10746281" y="4297848"/>
            <a:ext cx="933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99AC51B-A485-6327-2860-0E496B0B3558}"/>
              </a:ext>
            </a:extLst>
          </p:cNvPr>
          <p:cNvCxnSpPr>
            <a:cxnSpLocks/>
          </p:cNvCxnSpPr>
          <p:nvPr/>
        </p:nvCxnSpPr>
        <p:spPr>
          <a:xfrm>
            <a:off x="10742792" y="4566304"/>
            <a:ext cx="93345"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DB98FA59-7ECF-D754-F0E6-F2E114E36676}"/>
              </a:ext>
            </a:extLst>
          </p:cNvPr>
          <p:cNvSpPr/>
          <p:nvPr/>
        </p:nvSpPr>
        <p:spPr>
          <a:xfrm>
            <a:off x="6441440" y="3635693"/>
            <a:ext cx="5547358" cy="266223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4" name="Object 53">
            <a:extLst>
              <a:ext uri="{FF2B5EF4-FFF2-40B4-BE49-F238E27FC236}">
                <a16:creationId xmlns:a16="http://schemas.microsoft.com/office/drawing/2014/main" id="{144E59AA-F88C-4BE2-0B9C-71490D40560C}"/>
              </a:ext>
            </a:extLst>
          </p:cNvPr>
          <p:cNvGraphicFramePr>
            <a:graphicFrameLocks noChangeAspect="1"/>
          </p:cNvGraphicFramePr>
          <p:nvPr>
            <p:extLst>
              <p:ext uri="{D42A27DB-BD31-4B8C-83A1-F6EECF244321}">
                <p14:modId xmlns:p14="http://schemas.microsoft.com/office/powerpoint/2010/main" val="3707517252"/>
              </p:ext>
            </p:extLst>
          </p:nvPr>
        </p:nvGraphicFramePr>
        <p:xfrm>
          <a:off x="1058556" y="4533304"/>
          <a:ext cx="4915539" cy="1256604"/>
        </p:xfrm>
        <a:graphic>
          <a:graphicData uri="http://schemas.openxmlformats.org/presentationml/2006/ole">
            <mc:AlternateContent xmlns:mc="http://schemas.openxmlformats.org/markup-compatibility/2006">
              <mc:Choice xmlns:v="urn:schemas-microsoft-com:vml" Requires="v">
                <p:oleObj name="Equation" r:id="rId10" imgW="1688760" imgH="431640" progId="Equation.DSMT4">
                  <p:embed/>
                </p:oleObj>
              </mc:Choice>
              <mc:Fallback>
                <p:oleObj name="Equation" r:id="rId10" imgW="1688760" imgH="431640" progId="Equation.DSMT4">
                  <p:embed/>
                  <p:pic>
                    <p:nvPicPr>
                      <p:cNvPr id="33" name="Object 32">
                        <a:extLst>
                          <a:ext uri="{FF2B5EF4-FFF2-40B4-BE49-F238E27FC236}">
                            <a16:creationId xmlns:a16="http://schemas.microsoft.com/office/drawing/2014/main" id="{6FAF6A6D-079F-8613-E116-B26B8D642F73}"/>
                          </a:ext>
                        </a:extLst>
                      </p:cNvPr>
                      <p:cNvPicPr/>
                      <p:nvPr/>
                    </p:nvPicPr>
                    <p:blipFill>
                      <a:blip r:embed="rId11"/>
                      <a:stretch>
                        <a:fillRect/>
                      </a:stretch>
                    </p:blipFill>
                    <p:spPr>
                      <a:xfrm>
                        <a:off x="1058556" y="4533304"/>
                        <a:ext cx="4915539" cy="1256604"/>
                      </a:xfrm>
                      <a:prstGeom prst="rect">
                        <a:avLst/>
                      </a:prstGeom>
                    </p:spPr>
                  </p:pic>
                </p:oleObj>
              </mc:Fallback>
            </mc:AlternateContent>
          </a:graphicData>
        </a:graphic>
      </p:graphicFrame>
    </p:spTree>
    <p:extLst>
      <p:ext uri="{BB962C8B-B14F-4D97-AF65-F5344CB8AC3E}">
        <p14:creationId xmlns:p14="http://schemas.microsoft.com/office/powerpoint/2010/main" val="3085931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4817F-DD6B-EF15-78CB-1ED31BFA311D}"/>
              </a:ext>
            </a:extLst>
          </p:cNvPr>
          <p:cNvSpPr>
            <a:spLocks noGrp="1"/>
          </p:cNvSpPr>
          <p:nvPr>
            <p:ph type="title"/>
          </p:nvPr>
        </p:nvSpPr>
        <p:spPr/>
        <p:txBody>
          <a:bodyPr/>
          <a:lstStyle/>
          <a:p>
            <a:r>
              <a:rPr lang="en-US" dirty="0"/>
              <a:t>Magnetic Field of a Carrying Current Circular Loop</a:t>
            </a:r>
          </a:p>
        </p:txBody>
      </p:sp>
      <p:sp>
        <p:nvSpPr>
          <p:cNvPr id="3" name="Content Placeholder 2">
            <a:extLst>
              <a:ext uri="{FF2B5EF4-FFF2-40B4-BE49-F238E27FC236}">
                <a16:creationId xmlns:a16="http://schemas.microsoft.com/office/drawing/2014/main" id="{0A70A9B6-0BA1-3E14-A062-EED739F040C5}"/>
              </a:ext>
            </a:extLst>
          </p:cNvPr>
          <p:cNvSpPr>
            <a:spLocks noGrp="1"/>
          </p:cNvSpPr>
          <p:nvPr>
            <p:ph idx="1"/>
          </p:nvPr>
        </p:nvSpPr>
        <p:spPr>
          <a:xfrm>
            <a:off x="838200" y="1825625"/>
            <a:ext cx="8945408" cy="962679"/>
          </a:xfrm>
        </p:spPr>
        <p:txBody>
          <a:bodyPr/>
          <a:lstStyle/>
          <a:p>
            <a:r>
              <a:rPr lang="en-US" dirty="0"/>
              <a:t>The magnetic flux density at a point on the axis of a circular loop of radius </a:t>
            </a:r>
            <a:r>
              <a:rPr lang="en-US" i="1" dirty="0"/>
              <a:t>a</a:t>
            </a:r>
            <a:r>
              <a:rPr lang="en-US" dirty="0"/>
              <a:t> that carries a direct current </a:t>
            </a:r>
            <a:r>
              <a:rPr lang="en-US" i="1" dirty="0"/>
              <a:t>I</a:t>
            </a:r>
            <a:r>
              <a:rPr lang="en-US" dirty="0"/>
              <a:t>.</a:t>
            </a:r>
          </a:p>
        </p:txBody>
      </p:sp>
      <p:sp>
        <p:nvSpPr>
          <p:cNvPr id="4" name="Date Placeholder 3">
            <a:extLst>
              <a:ext uri="{FF2B5EF4-FFF2-40B4-BE49-F238E27FC236}">
                <a16:creationId xmlns:a16="http://schemas.microsoft.com/office/drawing/2014/main" id="{F68BAC3F-2084-F512-1E7C-9DF102F6525F}"/>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10ABD331-80D7-BC18-E16D-91355037BFD6}"/>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FFB69007-C103-05C9-5BF6-FE4F2D60665F}"/>
              </a:ext>
            </a:extLst>
          </p:cNvPr>
          <p:cNvSpPr>
            <a:spLocks noGrp="1"/>
          </p:cNvSpPr>
          <p:nvPr>
            <p:ph type="sldNum" sz="quarter" idx="12"/>
          </p:nvPr>
        </p:nvSpPr>
        <p:spPr/>
        <p:txBody>
          <a:bodyPr/>
          <a:lstStyle/>
          <a:p>
            <a:fld id="{2AEF1071-237C-4F39-BC68-901E48FF9960}" type="slidenum">
              <a:rPr lang="en-US" smtClean="0"/>
              <a:t>38</a:t>
            </a:fld>
            <a:endParaRPr lang="en-US"/>
          </a:p>
        </p:txBody>
      </p:sp>
      <p:graphicFrame>
        <p:nvGraphicFramePr>
          <p:cNvPr id="48" name="Object 47">
            <a:extLst>
              <a:ext uri="{FF2B5EF4-FFF2-40B4-BE49-F238E27FC236}">
                <a16:creationId xmlns:a16="http://schemas.microsoft.com/office/drawing/2014/main" id="{84994320-E636-7250-789B-BBD0B18D446D}"/>
              </a:ext>
            </a:extLst>
          </p:cNvPr>
          <p:cNvGraphicFramePr>
            <a:graphicFrameLocks noChangeAspect="1"/>
          </p:cNvGraphicFramePr>
          <p:nvPr>
            <p:extLst>
              <p:ext uri="{D42A27DB-BD31-4B8C-83A1-F6EECF244321}">
                <p14:modId xmlns:p14="http://schemas.microsoft.com/office/powerpoint/2010/main" val="1783464590"/>
              </p:ext>
            </p:extLst>
          </p:nvPr>
        </p:nvGraphicFramePr>
        <p:xfrm>
          <a:off x="2406224" y="3130489"/>
          <a:ext cx="989012" cy="381000"/>
        </p:xfrm>
        <a:graphic>
          <a:graphicData uri="http://schemas.openxmlformats.org/presentationml/2006/ole">
            <mc:AlternateContent xmlns:mc="http://schemas.openxmlformats.org/markup-compatibility/2006">
              <mc:Choice xmlns:v="urn:schemas-microsoft-com:vml" Requires="v">
                <p:oleObj name="Equation" r:id="rId2" imgW="495000" imgH="190440" progId="Equation.DSMT4">
                  <p:embed/>
                </p:oleObj>
              </mc:Choice>
              <mc:Fallback>
                <p:oleObj name="Equation" r:id="rId2" imgW="495000" imgH="190440" progId="Equation.DSMT4">
                  <p:embed/>
                  <p:pic>
                    <p:nvPicPr>
                      <p:cNvPr id="27" name="Object 26">
                        <a:extLst>
                          <a:ext uri="{FF2B5EF4-FFF2-40B4-BE49-F238E27FC236}">
                            <a16:creationId xmlns:a16="http://schemas.microsoft.com/office/drawing/2014/main" id="{0B2B5EE6-09EE-A184-2F3F-DB5B1278CC17}"/>
                          </a:ext>
                        </a:extLst>
                      </p:cNvPr>
                      <p:cNvPicPr/>
                      <p:nvPr/>
                    </p:nvPicPr>
                    <p:blipFill>
                      <a:blip r:embed="rId3"/>
                      <a:stretch>
                        <a:fillRect/>
                      </a:stretch>
                    </p:blipFill>
                    <p:spPr>
                      <a:xfrm>
                        <a:off x="2406224" y="3130489"/>
                        <a:ext cx="989012" cy="381000"/>
                      </a:xfrm>
                      <a:prstGeom prst="rect">
                        <a:avLst/>
                      </a:prstGeom>
                    </p:spPr>
                  </p:pic>
                </p:oleObj>
              </mc:Fallback>
            </mc:AlternateContent>
          </a:graphicData>
        </a:graphic>
      </p:graphicFrame>
      <p:graphicFrame>
        <p:nvGraphicFramePr>
          <p:cNvPr id="49" name="Object 48">
            <a:extLst>
              <a:ext uri="{FF2B5EF4-FFF2-40B4-BE49-F238E27FC236}">
                <a16:creationId xmlns:a16="http://schemas.microsoft.com/office/drawing/2014/main" id="{CBBAD41B-6175-7D4C-C1FA-0C3A09DB035B}"/>
              </a:ext>
            </a:extLst>
          </p:cNvPr>
          <p:cNvGraphicFramePr>
            <a:graphicFrameLocks noChangeAspect="1"/>
          </p:cNvGraphicFramePr>
          <p:nvPr>
            <p:extLst>
              <p:ext uri="{D42A27DB-BD31-4B8C-83A1-F6EECF244321}">
                <p14:modId xmlns:p14="http://schemas.microsoft.com/office/powerpoint/2010/main" val="3369386255"/>
              </p:ext>
            </p:extLst>
          </p:nvPr>
        </p:nvGraphicFramePr>
        <p:xfrm>
          <a:off x="928688" y="3170238"/>
          <a:ext cx="914400" cy="330200"/>
        </p:xfrm>
        <a:graphic>
          <a:graphicData uri="http://schemas.openxmlformats.org/presentationml/2006/ole">
            <mc:AlternateContent xmlns:mc="http://schemas.openxmlformats.org/markup-compatibility/2006">
              <mc:Choice xmlns:v="urn:schemas-microsoft-com:vml" Requires="v">
                <p:oleObj name="Equation" r:id="rId4" imgW="457200" imgH="164880" progId="Equation.DSMT4">
                  <p:embed/>
                </p:oleObj>
              </mc:Choice>
              <mc:Fallback>
                <p:oleObj name="Equation" r:id="rId4" imgW="457200" imgH="164880" progId="Equation.DSMT4">
                  <p:embed/>
                  <p:pic>
                    <p:nvPicPr>
                      <p:cNvPr id="28" name="Object 27">
                        <a:extLst>
                          <a:ext uri="{FF2B5EF4-FFF2-40B4-BE49-F238E27FC236}">
                            <a16:creationId xmlns:a16="http://schemas.microsoft.com/office/drawing/2014/main" id="{0AB15FB1-5FBB-EDE2-CE95-6CD6BBA9F4C4}"/>
                          </a:ext>
                        </a:extLst>
                      </p:cNvPr>
                      <p:cNvPicPr/>
                      <p:nvPr/>
                    </p:nvPicPr>
                    <p:blipFill>
                      <a:blip r:embed="rId5"/>
                      <a:stretch>
                        <a:fillRect/>
                      </a:stretch>
                    </p:blipFill>
                    <p:spPr>
                      <a:xfrm>
                        <a:off x="928688" y="3170238"/>
                        <a:ext cx="914400" cy="330200"/>
                      </a:xfrm>
                      <a:prstGeom prst="rect">
                        <a:avLst/>
                      </a:prstGeom>
                    </p:spPr>
                  </p:pic>
                </p:oleObj>
              </mc:Fallback>
            </mc:AlternateContent>
          </a:graphicData>
        </a:graphic>
      </p:graphicFrame>
      <p:graphicFrame>
        <p:nvGraphicFramePr>
          <p:cNvPr id="50" name="Object 49">
            <a:extLst>
              <a:ext uri="{FF2B5EF4-FFF2-40B4-BE49-F238E27FC236}">
                <a16:creationId xmlns:a16="http://schemas.microsoft.com/office/drawing/2014/main" id="{0C1568D6-1910-1E24-6B06-983AC46914E3}"/>
              </a:ext>
            </a:extLst>
          </p:cNvPr>
          <p:cNvGraphicFramePr>
            <a:graphicFrameLocks noChangeAspect="1"/>
          </p:cNvGraphicFramePr>
          <p:nvPr>
            <p:extLst>
              <p:ext uri="{D42A27DB-BD31-4B8C-83A1-F6EECF244321}">
                <p14:modId xmlns:p14="http://schemas.microsoft.com/office/powerpoint/2010/main" val="3671383906"/>
              </p:ext>
            </p:extLst>
          </p:nvPr>
        </p:nvGraphicFramePr>
        <p:xfrm>
          <a:off x="4119745" y="3127132"/>
          <a:ext cx="2057400" cy="381000"/>
        </p:xfrm>
        <a:graphic>
          <a:graphicData uri="http://schemas.openxmlformats.org/presentationml/2006/ole">
            <mc:AlternateContent xmlns:mc="http://schemas.openxmlformats.org/markup-compatibility/2006">
              <mc:Choice xmlns:v="urn:schemas-microsoft-com:vml" Requires="v">
                <p:oleObj name="Equation" r:id="rId6" imgW="1028520" imgH="190440" progId="Equation.DSMT4">
                  <p:embed/>
                </p:oleObj>
              </mc:Choice>
              <mc:Fallback>
                <p:oleObj name="Equation" r:id="rId6" imgW="1028520" imgH="190440" progId="Equation.DSMT4">
                  <p:embed/>
                  <p:pic>
                    <p:nvPicPr>
                      <p:cNvPr id="29" name="Object 28">
                        <a:extLst>
                          <a:ext uri="{FF2B5EF4-FFF2-40B4-BE49-F238E27FC236}">
                            <a16:creationId xmlns:a16="http://schemas.microsoft.com/office/drawing/2014/main" id="{8D717548-372F-9373-D622-C6D4A7631FEE}"/>
                          </a:ext>
                        </a:extLst>
                      </p:cNvPr>
                      <p:cNvPicPr/>
                      <p:nvPr/>
                    </p:nvPicPr>
                    <p:blipFill>
                      <a:blip r:embed="rId7"/>
                      <a:stretch>
                        <a:fillRect/>
                      </a:stretch>
                    </p:blipFill>
                    <p:spPr>
                      <a:xfrm>
                        <a:off x="4119745" y="3127132"/>
                        <a:ext cx="2057400" cy="381000"/>
                      </a:xfrm>
                      <a:prstGeom prst="rect">
                        <a:avLst/>
                      </a:prstGeom>
                    </p:spPr>
                  </p:pic>
                </p:oleObj>
              </mc:Fallback>
            </mc:AlternateContent>
          </a:graphicData>
        </a:graphic>
      </p:graphicFrame>
      <p:graphicFrame>
        <p:nvGraphicFramePr>
          <p:cNvPr id="51" name="Object 50">
            <a:extLst>
              <a:ext uri="{FF2B5EF4-FFF2-40B4-BE49-F238E27FC236}">
                <a16:creationId xmlns:a16="http://schemas.microsoft.com/office/drawing/2014/main" id="{B84C9C79-DB71-F18F-6B17-3CB65EBB2F1D}"/>
              </a:ext>
            </a:extLst>
          </p:cNvPr>
          <p:cNvGraphicFramePr>
            <a:graphicFrameLocks noChangeAspect="1"/>
          </p:cNvGraphicFramePr>
          <p:nvPr>
            <p:extLst>
              <p:ext uri="{D42A27DB-BD31-4B8C-83A1-F6EECF244321}">
                <p14:modId xmlns:p14="http://schemas.microsoft.com/office/powerpoint/2010/main" val="3767858567"/>
              </p:ext>
            </p:extLst>
          </p:nvPr>
        </p:nvGraphicFramePr>
        <p:xfrm>
          <a:off x="929367" y="4057763"/>
          <a:ext cx="1470025" cy="431800"/>
        </p:xfrm>
        <a:graphic>
          <a:graphicData uri="http://schemas.openxmlformats.org/presentationml/2006/ole">
            <mc:AlternateContent xmlns:mc="http://schemas.openxmlformats.org/markup-compatibility/2006">
              <mc:Choice xmlns:v="urn:schemas-microsoft-com:vml" Requires="v">
                <p:oleObj name="Equation" r:id="rId8" imgW="736560" imgH="215640" progId="Equation.DSMT4">
                  <p:embed/>
                </p:oleObj>
              </mc:Choice>
              <mc:Fallback>
                <p:oleObj name="Equation" r:id="rId8" imgW="736560" imgH="215640" progId="Equation.DSMT4">
                  <p:embed/>
                  <p:pic>
                    <p:nvPicPr>
                      <p:cNvPr id="30" name="Object 29">
                        <a:extLst>
                          <a:ext uri="{FF2B5EF4-FFF2-40B4-BE49-F238E27FC236}">
                            <a16:creationId xmlns:a16="http://schemas.microsoft.com/office/drawing/2014/main" id="{7225621F-704C-14B5-330F-0B92F1F1B31A}"/>
                          </a:ext>
                        </a:extLst>
                      </p:cNvPr>
                      <p:cNvPicPr/>
                      <p:nvPr/>
                    </p:nvPicPr>
                    <p:blipFill>
                      <a:blip r:embed="rId9"/>
                      <a:stretch>
                        <a:fillRect/>
                      </a:stretch>
                    </p:blipFill>
                    <p:spPr>
                      <a:xfrm>
                        <a:off x="929367" y="4057763"/>
                        <a:ext cx="1470025" cy="431800"/>
                      </a:xfrm>
                      <a:prstGeom prst="rect">
                        <a:avLst/>
                      </a:prstGeom>
                    </p:spPr>
                  </p:pic>
                </p:oleObj>
              </mc:Fallback>
            </mc:AlternateContent>
          </a:graphicData>
        </a:graphic>
      </p:graphicFrame>
      <p:graphicFrame>
        <p:nvGraphicFramePr>
          <p:cNvPr id="52" name="Object 51">
            <a:extLst>
              <a:ext uri="{FF2B5EF4-FFF2-40B4-BE49-F238E27FC236}">
                <a16:creationId xmlns:a16="http://schemas.microsoft.com/office/drawing/2014/main" id="{7993B6CA-1EEA-30E0-35B3-9DDB8A6A1301}"/>
              </a:ext>
            </a:extLst>
          </p:cNvPr>
          <p:cNvGraphicFramePr>
            <a:graphicFrameLocks noChangeAspect="1"/>
          </p:cNvGraphicFramePr>
          <p:nvPr>
            <p:extLst>
              <p:ext uri="{D42A27DB-BD31-4B8C-83A1-F6EECF244321}">
                <p14:modId xmlns:p14="http://schemas.microsoft.com/office/powerpoint/2010/main" val="955036352"/>
              </p:ext>
            </p:extLst>
          </p:nvPr>
        </p:nvGraphicFramePr>
        <p:xfrm>
          <a:off x="6816725" y="3065463"/>
          <a:ext cx="2362200" cy="584200"/>
        </p:xfrm>
        <a:graphic>
          <a:graphicData uri="http://schemas.openxmlformats.org/presentationml/2006/ole">
            <mc:AlternateContent xmlns:mc="http://schemas.openxmlformats.org/markup-compatibility/2006">
              <mc:Choice xmlns:v="urn:schemas-microsoft-com:vml" Requires="v">
                <p:oleObj name="Equation" r:id="rId10" imgW="1180800" imgH="291960" progId="Equation.DSMT4">
                  <p:embed/>
                </p:oleObj>
              </mc:Choice>
              <mc:Fallback>
                <p:oleObj name="Equation" r:id="rId10" imgW="1180800" imgH="291960" progId="Equation.DSMT4">
                  <p:embed/>
                  <p:pic>
                    <p:nvPicPr>
                      <p:cNvPr id="31" name="Object 30">
                        <a:extLst>
                          <a:ext uri="{FF2B5EF4-FFF2-40B4-BE49-F238E27FC236}">
                            <a16:creationId xmlns:a16="http://schemas.microsoft.com/office/drawing/2014/main" id="{4E529CED-F1C6-58C3-F771-B528588557A6}"/>
                          </a:ext>
                        </a:extLst>
                      </p:cNvPr>
                      <p:cNvPicPr/>
                      <p:nvPr/>
                    </p:nvPicPr>
                    <p:blipFill>
                      <a:blip r:embed="rId11"/>
                      <a:stretch>
                        <a:fillRect/>
                      </a:stretch>
                    </p:blipFill>
                    <p:spPr>
                      <a:xfrm>
                        <a:off x="6816725" y="3065463"/>
                        <a:ext cx="2362200" cy="584200"/>
                      </a:xfrm>
                      <a:prstGeom prst="rect">
                        <a:avLst/>
                      </a:prstGeom>
                    </p:spPr>
                  </p:pic>
                </p:oleObj>
              </mc:Fallback>
            </mc:AlternateContent>
          </a:graphicData>
        </a:graphic>
      </p:graphicFrame>
      <p:graphicFrame>
        <p:nvGraphicFramePr>
          <p:cNvPr id="53" name="Object 52">
            <a:extLst>
              <a:ext uri="{FF2B5EF4-FFF2-40B4-BE49-F238E27FC236}">
                <a16:creationId xmlns:a16="http://schemas.microsoft.com/office/drawing/2014/main" id="{78EB3350-758C-CC02-021F-E9F92472BC8B}"/>
              </a:ext>
            </a:extLst>
          </p:cNvPr>
          <p:cNvGraphicFramePr>
            <a:graphicFrameLocks noChangeAspect="1"/>
          </p:cNvGraphicFramePr>
          <p:nvPr>
            <p:extLst>
              <p:ext uri="{D42A27DB-BD31-4B8C-83A1-F6EECF244321}">
                <p14:modId xmlns:p14="http://schemas.microsoft.com/office/powerpoint/2010/main" val="510878846"/>
              </p:ext>
            </p:extLst>
          </p:nvPr>
        </p:nvGraphicFramePr>
        <p:xfrm>
          <a:off x="3027545" y="4057763"/>
          <a:ext cx="6299200" cy="508000"/>
        </p:xfrm>
        <a:graphic>
          <a:graphicData uri="http://schemas.openxmlformats.org/presentationml/2006/ole">
            <mc:AlternateContent xmlns:mc="http://schemas.openxmlformats.org/markup-compatibility/2006">
              <mc:Choice xmlns:v="urn:schemas-microsoft-com:vml" Requires="v">
                <p:oleObj name="Equation" r:id="rId12" imgW="3149280" imgH="253800" progId="Equation.DSMT4">
                  <p:embed/>
                </p:oleObj>
              </mc:Choice>
              <mc:Fallback>
                <p:oleObj name="Equation" r:id="rId12" imgW="3149280" imgH="253800" progId="Equation.DSMT4">
                  <p:embed/>
                  <p:pic>
                    <p:nvPicPr>
                      <p:cNvPr id="36" name="Object 35">
                        <a:extLst>
                          <a:ext uri="{FF2B5EF4-FFF2-40B4-BE49-F238E27FC236}">
                            <a16:creationId xmlns:a16="http://schemas.microsoft.com/office/drawing/2014/main" id="{52A96CD5-1299-8C42-8D1F-7063694699B3}"/>
                          </a:ext>
                        </a:extLst>
                      </p:cNvPr>
                      <p:cNvPicPr/>
                      <p:nvPr/>
                    </p:nvPicPr>
                    <p:blipFill>
                      <a:blip r:embed="rId13"/>
                      <a:stretch>
                        <a:fillRect/>
                      </a:stretch>
                    </p:blipFill>
                    <p:spPr>
                      <a:xfrm>
                        <a:off x="3027545" y="4057763"/>
                        <a:ext cx="6299200" cy="508000"/>
                      </a:xfrm>
                      <a:prstGeom prst="rect">
                        <a:avLst/>
                      </a:prstGeom>
                    </p:spPr>
                  </p:pic>
                </p:oleObj>
              </mc:Fallback>
            </mc:AlternateContent>
          </a:graphicData>
        </a:graphic>
      </p:graphicFrame>
      <p:graphicFrame>
        <p:nvGraphicFramePr>
          <p:cNvPr id="54" name="Object 53">
            <a:extLst>
              <a:ext uri="{FF2B5EF4-FFF2-40B4-BE49-F238E27FC236}">
                <a16:creationId xmlns:a16="http://schemas.microsoft.com/office/drawing/2014/main" id="{2E378A72-2E6F-AB3B-BB7B-4CD409E97A85}"/>
              </a:ext>
            </a:extLst>
          </p:cNvPr>
          <p:cNvGraphicFramePr>
            <a:graphicFrameLocks noChangeAspect="1"/>
          </p:cNvGraphicFramePr>
          <p:nvPr>
            <p:extLst>
              <p:ext uri="{D42A27DB-BD31-4B8C-83A1-F6EECF244321}">
                <p14:modId xmlns:p14="http://schemas.microsoft.com/office/powerpoint/2010/main" val="4208598826"/>
              </p:ext>
            </p:extLst>
          </p:nvPr>
        </p:nvGraphicFramePr>
        <p:xfrm>
          <a:off x="929367" y="4826076"/>
          <a:ext cx="8534160" cy="1193760"/>
        </p:xfrm>
        <a:graphic>
          <a:graphicData uri="http://schemas.openxmlformats.org/presentationml/2006/ole">
            <mc:AlternateContent xmlns:mc="http://schemas.openxmlformats.org/markup-compatibility/2006">
              <mc:Choice xmlns:v="urn:schemas-microsoft-com:vml" Requires="v">
                <p:oleObj name="Equation" r:id="rId14" imgW="4267080" imgH="596880" progId="Equation.DSMT4">
                  <p:embed/>
                </p:oleObj>
              </mc:Choice>
              <mc:Fallback>
                <p:oleObj name="Equation" r:id="rId14" imgW="4267080" imgH="596880" progId="Equation.DSMT4">
                  <p:embed/>
                  <p:pic>
                    <p:nvPicPr>
                      <p:cNvPr id="0" name=""/>
                      <p:cNvPicPr/>
                      <p:nvPr/>
                    </p:nvPicPr>
                    <p:blipFill>
                      <a:blip r:embed="rId15"/>
                      <a:stretch>
                        <a:fillRect/>
                      </a:stretch>
                    </p:blipFill>
                    <p:spPr>
                      <a:xfrm>
                        <a:off x="929367" y="4826076"/>
                        <a:ext cx="8534160" cy="1193760"/>
                      </a:xfrm>
                      <a:prstGeom prst="rect">
                        <a:avLst/>
                      </a:prstGeom>
                    </p:spPr>
                  </p:pic>
                </p:oleObj>
              </mc:Fallback>
            </mc:AlternateContent>
          </a:graphicData>
        </a:graphic>
      </p:graphicFrame>
      <p:cxnSp>
        <p:nvCxnSpPr>
          <p:cNvPr id="7" name="Straight Arrow Connector 6">
            <a:extLst>
              <a:ext uri="{FF2B5EF4-FFF2-40B4-BE49-F238E27FC236}">
                <a16:creationId xmlns:a16="http://schemas.microsoft.com/office/drawing/2014/main" id="{7F7FA1FA-2449-B802-02CD-761D63942313}"/>
              </a:ext>
            </a:extLst>
          </p:cNvPr>
          <p:cNvCxnSpPr>
            <a:cxnSpLocks/>
          </p:cNvCxnSpPr>
          <p:nvPr/>
        </p:nvCxnSpPr>
        <p:spPr>
          <a:xfrm flipH="1">
            <a:off x="10068521" y="2268855"/>
            <a:ext cx="152089" cy="5050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AB4616A-C86C-B465-0073-115BAFDE0ABC}"/>
              </a:ext>
            </a:extLst>
          </p:cNvPr>
          <p:cNvCxnSpPr/>
          <p:nvPr/>
        </p:nvCxnSpPr>
        <p:spPr>
          <a:xfrm flipV="1">
            <a:off x="10764793" y="1642139"/>
            <a:ext cx="0" cy="1122680"/>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01E53A2-C39B-9F00-BEDA-A314820B5625}"/>
              </a:ext>
            </a:extLst>
          </p:cNvPr>
          <p:cNvSpPr txBox="1"/>
          <p:nvPr/>
        </p:nvSpPr>
        <p:spPr>
          <a:xfrm>
            <a:off x="10541100" y="1304608"/>
            <a:ext cx="304892" cy="461665"/>
          </a:xfrm>
          <a:prstGeom prst="rect">
            <a:avLst/>
          </a:prstGeom>
          <a:noFill/>
        </p:spPr>
        <p:txBody>
          <a:bodyPr wrap="none" rtlCol="0">
            <a:spAutoFit/>
          </a:bodyPr>
          <a:lstStyle/>
          <a:p>
            <a:r>
              <a:rPr lang="en-US" sz="2400" i="1" dirty="0"/>
              <a:t>z</a:t>
            </a:r>
            <a:endParaRPr lang="en-US" i="1" dirty="0"/>
          </a:p>
        </p:txBody>
      </p:sp>
      <p:sp>
        <p:nvSpPr>
          <p:cNvPr id="11" name="Oval 10">
            <a:extLst>
              <a:ext uri="{FF2B5EF4-FFF2-40B4-BE49-F238E27FC236}">
                <a16:creationId xmlns:a16="http://schemas.microsoft.com/office/drawing/2014/main" id="{3B3B344A-2F80-3452-A61B-448B754E6111}"/>
              </a:ext>
            </a:extLst>
          </p:cNvPr>
          <p:cNvSpPr/>
          <p:nvPr/>
        </p:nvSpPr>
        <p:spPr>
          <a:xfrm>
            <a:off x="10743330" y="2742277"/>
            <a:ext cx="45720" cy="45720"/>
          </a:xfrm>
          <a:prstGeom prst="ellipse">
            <a:avLst/>
          </a:prstGeom>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9A0E439-AC3B-D84A-4703-93B37396E07C}"/>
              </a:ext>
            </a:extLst>
          </p:cNvPr>
          <p:cNvSpPr txBox="1"/>
          <p:nvPr/>
        </p:nvSpPr>
        <p:spPr>
          <a:xfrm>
            <a:off x="9905344" y="1853974"/>
            <a:ext cx="304892" cy="523220"/>
          </a:xfrm>
          <a:prstGeom prst="rect">
            <a:avLst/>
          </a:prstGeom>
          <a:noFill/>
        </p:spPr>
        <p:txBody>
          <a:bodyPr wrap="none" rtlCol="0">
            <a:spAutoFit/>
          </a:bodyPr>
          <a:lstStyle/>
          <a:p>
            <a:r>
              <a:rPr lang="en-US" sz="2800" i="1" dirty="0"/>
              <a:t>I</a:t>
            </a:r>
            <a:endParaRPr lang="en-US" sz="2000" i="1" dirty="0"/>
          </a:p>
        </p:txBody>
      </p:sp>
      <p:sp>
        <p:nvSpPr>
          <p:cNvPr id="20" name="TextBox 19">
            <a:extLst>
              <a:ext uri="{FF2B5EF4-FFF2-40B4-BE49-F238E27FC236}">
                <a16:creationId xmlns:a16="http://schemas.microsoft.com/office/drawing/2014/main" id="{112050BA-09ED-7EE5-7685-2CAF4F681BBD}"/>
              </a:ext>
            </a:extLst>
          </p:cNvPr>
          <p:cNvSpPr txBox="1"/>
          <p:nvPr/>
        </p:nvSpPr>
        <p:spPr>
          <a:xfrm>
            <a:off x="9781099" y="3314619"/>
            <a:ext cx="320922" cy="461665"/>
          </a:xfrm>
          <a:prstGeom prst="rect">
            <a:avLst/>
          </a:prstGeom>
          <a:noFill/>
        </p:spPr>
        <p:txBody>
          <a:bodyPr wrap="none" rtlCol="0">
            <a:spAutoFit/>
          </a:bodyPr>
          <a:lstStyle/>
          <a:p>
            <a:r>
              <a:rPr lang="en-US" sz="2400" i="1" dirty="0"/>
              <a:t>x</a:t>
            </a:r>
            <a:endParaRPr lang="en-US" sz="2000" i="1" dirty="0"/>
          </a:p>
        </p:txBody>
      </p:sp>
      <p:sp>
        <p:nvSpPr>
          <p:cNvPr id="21" name="TextBox 20">
            <a:extLst>
              <a:ext uri="{FF2B5EF4-FFF2-40B4-BE49-F238E27FC236}">
                <a16:creationId xmlns:a16="http://schemas.microsoft.com/office/drawing/2014/main" id="{1921EF00-7BF9-D860-0FA8-1BC6B96F87D1}"/>
              </a:ext>
            </a:extLst>
          </p:cNvPr>
          <p:cNvSpPr txBox="1"/>
          <p:nvPr/>
        </p:nvSpPr>
        <p:spPr>
          <a:xfrm>
            <a:off x="10422801" y="2487745"/>
            <a:ext cx="407484" cy="461665"/>
          </a:xfrm>
          <a:prstGeom prst="rect">
            <a:avLst/>
          </a:prstGeom>
          <a:noFill/>
        </p:spPr>
        <p:txBody>
          <a:bodyPr wrap="none" rtlCol="0">
            <a:spAutoFit/>
          </a:bodyPr>
          <a:lstStyle/>
          <a:p>
            <a:r>
              <a:rPr lang="en-US" sz="2400" dirty="0"/>
              <a:t>O</a:t>
            </a:r>
            <a:endParaRPr lang="en-US" sz="2000" dirty="0"/>
          </a:p>
        </p:txBody>
      </p:sp>
      <p:sp>
        <p:nvSpPr>
          <p:cNvPr id="23" name="Oval 22">
            <a:extLst>
              <a:ext uri="{FF2B5EF4-FFF2-40B4-BE49-F238E27FC236}">
                <a16:creationId xmlns:a16="http://schemas.microsoft.com/office/drawing/2014/main" id="{84C5BD74-8655-0826-C18A-32FBE29360D8}"/>
              </a:ext>
            </a:extLst>
          </p:cNvPr>
          <p:cNvSpPr/>
          <p:nvPr/>
        </p:nvSpPr>
        <p:spPr>
          <a:xfrm>
            <a:off x="9680740" y="2204815"/>
            <a:ext cx="2103120" cy="1034990"/>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982B5B37-FCA3-64CF-4D4C-B4EF10A75800}"/>
              </a:ext>
            </a:extLst>
          </p:cNvPr>
          <p:cNvCxnSpPr>
            <a:cxnSpLocks/>
          </p:cNvCxnSpPr>
          <p:nvPr/>
        </p:nvCxnSpPr>
        <p:spPr>
          <a:xfrm flipH="1">
            <a:off x="9890185" y="2765673"/>
            <a:ext cx="874608" cy="715602"/>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9F153BB-AC24-BF4D-247A-A48168EA477F}"/>
              </a:ext>
            </a:extLst>
          </p:cNvPr>
          <p:cNvCxnSpPr>
            <a:cxnSpLocks/>
          </p:cNvCxnSpPr>
          <p:nvPr/>
        </p:nvCxnSpPr>
        <p:spPr>
          <a:xfrm flipV="1">
            <a:off x="10767333" y="2762568"/>
            <a:ext cx="1276563" cy="0"/>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E1BC6C6-9E9E-5F98-2F6F-1AC8DC8699D4}"/>
              </a:ext>
            </a:extLst>
          </p:cNvPr>
          <p:cNvCxnSpPr>
            <a:cxnSpLocks/>
          </p:cNvCxnSpPr>
          <p:nvPr/>
        </p:nvCxnSpPr>
        <p:spPr>
          <a:xfrm flipV="1">
            <a:off x="10764793" y="1861820"/>
            <a:ext cx="0" cy="898208"/>
          </a:xfrm>
          <a:prstGeom prst="straightConnector1">
            <a:avLst/>
          </a:prstGeom>
          <a:ln>
            <a:solidFill>
              <a:schemeClr val="tx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7286D49-C1BA-0AE8-14C7-D3B5F2461934}"/>
              </a:ext>
            </a:extLst>
          </p:cNvPr>
          <p:cNvSpPr txBox="1"/>
          <p:nvPr/>
        </p:nvSpPr>
        <p:spPr>
          <a:xfrm>
            <a:off x="10469206" y="2130001"/>
            <a:ext cx="297175" cy="400110"/>
          </a:xfrm>
          <a:prstGeom prst="rect">
            <a:avLst/>
          </a:prstGeom>
          <a:noFill/>
        </p:spPr>
        <p:txBody>
          <a:bodyPr wrap="square" rtlCol="0">
            <a:spAutoFit/>
          </a:bodyPr>
          <a:lstStyle/>
          <a:p>
            <a:r>
              <a:rPr lang="en-US" sz="2000" b="1" dirty="0">
                <a:solidFill>
                  <a:schemeClr val="tx2">
                    <a:lumMod val="50000"/>
                    <a:lumOff val="50000"/>
                  </a:schemeClr>
                </a:solidFill>
              </a:rPr>
              <a:t>R</a:t>
            </a:r>
          </a:p>
        </p:txBody>
      </p:sp>
      <p:sp>
        <p:nvSpPr>
          <p:cNvPr id="29" name="TextBox 28">
            <a:extLst>
              <a:ext uri="{FF2B5EF4-FFF2-40B4-BE49-F238E27FC236}">
                <a16:creationId xmlns:a16="http://schemas.microsoft.com/office/drawing/2014/main" id="{34CBA512-835A-68C6-0777-1AD4727F8772}"/>
              </a:ext>
            </a:extLst>
          </p:cNvPr>
          <p:cNvSpPr txBox="1"/>
          <p:nvPr/>
        </p:nvSpPr>
        <p:spPr>
          <a:xfrm>
            <a:off x="11017184" y="2683967"/>
            <a:ext cx="455923" cy="400110"/>
          </a:xfrm>
          <a:prstGeom prst="rect">
            <a:avLst/>
          </a:prstGeom>
          <a:noFill/>
        </p:spPr>
        <p:txBody>
          <a:bodyPr wrap="square" rtlCol="0">
            <a:spAutoFit/>
          </a:bodyPr>
          <a:lstStyle/>
          <a:p>
            <a:r>
              <a:rPr lang="en-US" sz="2000" b="1" dirty="0">
                <a:solidFill>
                  <a:srgbClr val="FF0000"/>
                </a:solidFill>
              </a:rPr>
              <a:t>R</a:t>
            </a:r>
            <a:r>
              <a:rPr lang="en-US" sz="2000" b="1" dirty="0">
                <a:solidFill>
                  <a:srgbClr val="FF0000"/>
                </a:solidFill>
                <a:sym typeface="Symbol" panose="05050102010706020507" pitchFamily="18" charset="2"/>
              </a:rPr>
              <a:t></a:t>
            </a:r>
            <a:endParaRPr lang="en-US" sz="2000" b="1" dirty="0">
              <a:solidFill>
                <a:srgbClr val="FF0000"/>
              </a:solidFill>
            </a:endParaRPr>
          </a:p>
        </p:txBody>
      </p:sp>
      <p:sp>
        <p:nvSpPr>
          <p:cNvPr id="30" name="TextBox 29">
            <a:extLst>
              <a:ext uri="{FF2B5EF4-FFF2-40B4-BE49-F238E27FC236}">
                <a16:creationId xmlns:a16="http://schemas.microsoft.com/office/drawing/2014/main" id="{E53D30F2-9CFB-2335-1E12-6026788021B0}"/>
              </a:ext>
            </a:extLst>
          </p:cNvPr>
          <p:cNvSpPr txBox="1"/>
          <p:nvPr/>
        </p:nvSpPr>
        <p:spPr>
          <a:xfrm>
            <a:off x="10523686" y="1668336"/>
            <a:ext cx="284052" cy="400110"/>
          </a:xfrm>
          <a:prstGeom prst="rect">
            <a:avLst/>
          </a:prstGeom>
          <a:noFill/>
        </p:spPr>
        <p:txBody>
          <a:bodyPr wrap="none" rtlCol="0">
            <a:spAutoFit/>
          </a:bodyPr>
          <a:lstStyle/>
          <a:p>
            <a:r>
              <a:rPr lang="en-US" sz="2000" i="1" dirty="0">
                <a:solidFill>
                  <a:schemeClr val="tx2">
                    <a:lumMod val="50000"/>
                    <a:lumOff val="50000"/>
                  </a:schemeClr>
                </a:solidFill>
              </a:rPr>
              <a:t>z</a:t>
            </a:r>
            <a:endParaRPr lang="en-US" sz="1600" dirty="0">
              <a:solidFill>
                <a:schemeClr val="tx2">
                  <a:lumMod val="50000"/>
                  <a:lumOff val="50000"/>
                </a:schemeClr>
              </a:solidFill>
            </a:endParaRPr>
          </a:p>
        </p:txBody>
      </p:sp>
      <p:sp>
        <p:nvSpPr>
          <p:cNvPr id="32" name="TextBox 31">
            <a:extLst>
              <a:ext uri="{FF2B5EF4-FFF2-40B4-BE49-F238E27FC236}">
                <a16:creationId xmlns:a16="http://schemas.microsoft.com/office/drawing/2014/main" id="{0B2D6456-7AC2-6E79-8B56-DB76AEDB8EE4}"/>
              </a:ext>
            </a:extLst>
          </p:cNvPr>
          <p:cNvSpPr txBox="1"/>
          <p:nvPr/>
        </p:nvSpPr>
        <p:spPr>
          <a:xfrm>
            <a:off x="10860606" y="2820093"/>
            <a:ext cx="312906" cy="400110"/>
          </a:xfrm>
          <a:prstGeom prst="rect">
            <a:avLst/>
          </a:prstGeom>
          <a:noFill/>
        </p:spPr>
        <p:txBody>
          <a:bodyPr wrap="none" rtlCol="0">
            <a:spAutoFit/>
          </a:bodyPr>
          <a:lstStyle/>
          <a:p>
            <a:r>
              <a:rPr lang="en-US" sz="2000" i="1" dirty="0">
                <a:solidFill>
                  <a:srgbClr val="FF0000"/>
                </a:solidFill>
              </a:rPr>
              <a:t>a</a:t>
            </a:r>
            <a:endParaRPr lang="en-US" sz="1600" dirty="0">
              <a:solidFill>
                <a:srgbClr val="FF0000"/>
              </a:solidFill>
            </a:endParaRPr>
          </a:p>
        </p:txBody>
      </p:sp>
      <p:sp>
        <p:nvSpPr>
          <p:cNvPr id="33" name="Freeform: Shape 32">
            <a:extLst>
              <a:ext uri="{FF2B5EF4-FFF2-40B4-BE49-F238E27FC236}">
                <a16:creationId xmlns:a16="http://schemas.microsoft.com/office/drawing/2014/main" id="{5BEE4E1F-6DCA-3C55-D0C4-0BCAFB17F0DD}"/>
              </a:ext>
            </a:extLst>
          </p:cNvPr>
          <p:cNvSpPr/>
          <p:nvPr/>
        </p:nvSpPr>
        <p:spPr>
          <a:xfrm rot="5176490">
            <a:off x="11306471" y="3006935"/>
            <a:ext cx="73998" cy="256478"/>
          </a:xfrm>
          <a:custGeom>
            <a:avLst/>
            <a:gdLst>
              <a:gd name="csX0" fmla="*/ 158115 w 158115"/>
              <a:gd name="csY0" fmla="*/ 131445 h 131445"/>
              <a:gd name="csX1" fmla="*/ 104775 w 158115"/>
              <a:gd name="csY1" fmla="*/ 66675 h 131445"/>
              <a:gd name="csX2" fmla="*/ 0 w 158115"/>
              <a:gd name="csY2" fmla="*/ 0 h 131445"/>
            </a:gdLst>
            <a:ahLst/>
            <a:cxnLst>
              <a:cxn ang="0">
                <a:pos x="csX0" y="csY0"/>
              </a:cxn>
              <a:cxn ang="0">
                <a:pos x="csX1" y="csY1"/>
              </a:cxn>
              <a:cxn ang="0">
                <a:pos x="csX2" y="csY2"/>
              </a:cxn>
            </a:cxnLst>
            <a:rect l="l" t="t" r="r" b="b"/>
            <a:pathLst>
              <a:path w="158115" h="131445">
                <a:moveTo>
                  <a:pt x="158115" y="131445"/>
                </a:moveTo>
                <a:cubicBezTo>
                  <a:pt x="144621" y="110013"/>
                  <a:pt x="131127" y="88582"/>
                  <a:pt x="104775" y="66675"/>
                </a:cubicBezTo>
                <a:cubicBezTo>
                  <a:pt x="78423" y="44768"/>
                  <a:pt x="40322" y="22860"/>
                  <a:pt x="0" y="0"/>
                </a:cubicBezTo>
              </a:path>
            </a:pathLst>
          </a:custGeom>
          <a:noFill/>
          <a:ln w="38100">
            <a:solidFill>
              <a:srgbClr val="96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DE3763CA-8EC9-A6BC-9ED1-3157261E75A8}"/>
              </a:ext>
            </a:extLst>
          </p:cNvPr>
          <p:cNvCxnSpPr>
            <a:cxnSpLocks/>
          </p:cNvCxnSpPr>
          <p:nvPr/>
        </p:nvCxnSpPr>
        <p:spPr>
          <a:xfrm>
            <a:off x="10767969" y="2765942"/>
            <a:ext cx="573569" cy="3722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ED15B04-FDDF-E463-57B5-8B5C1FB77A34}"/>
              </a:ext>
            </a:extLst>
          </p:cNvPr>
          <p:cNvSpPr txBox="1"/>
          <p:nvPr/>
        </p:nvSpPr>
        <p:spPr>
          <a:xfrm>
            <a:off x="11205586" y="3090539"/>
            <a:ext cx="455923" cy="400110"/>
          </a:xfrm>
          <a:prstGeom prst="rect">
            <a:avLst/>
          </a:prstGeom>
          <a:noFill/>
        </p:spPr>
        <p:txBody>
          <a:bodyPr wrap="square" rtlCol="0">
            <a:spAutoFit/>
          </a:bodyPr>
          <a:lstStyle/>
          <a:p>
            <a:r>
              <a:rPr lang="en-US" sz="2000" dirty="0">
                <a:solidFill>
                  <a:srgbClr val="C00000"/>
                </a:solidFill>
              </a:rPr>
              <a:t>d</a:t>
            </a:r>
            <a:r>
              <a:rPr lang="en-US" sz="2000" b="1" dirty="0">
                <a:solidFill>
                  <a:srgbClr val="C00000"/>
                </a:solidFill>
              </a:rPr>
              <a:t>l</a:t>
            </a:r>
            <a:r>
              <a:rPr lang="en-US" sz="2000" b="1" dirty="0">
                <a:solidFill>
                  <a:srgbClr val="C00000"/>
                </a:solidFill>
                <a:sym typeface="Symbol" panose="05050102010706020507" pitchFamily="18" charset="2"/>
              </a:rPr>
              <a:t></a:t>
            </a:r>
            <a:endParaRPr lang="en-US" sz="2000" b="1" dirty="0">
              <a:solidFill>
                <a:srgbClr val="C00000"/>
              </a:solidFill>
            </a:endParaRPr>
          </a:p>
        </p:txBody>
      </p:sp>
      <p:sp>
        <p:nvSpPr>
          <p:cNvPr id="37" name="TextBox 36">
            <a:extLst>
              <a:ext uri="{FF2B5EF4-FFF2-40B4-BE49-F238E27FC236}">
                <a16:creationId xmlns:a16="http://schemas.microsoft.com/office/drawing/2014/main" id="{94F78E31-384C-4824-2E27-56476A166E47}"/>
              </a:ext>
            </a:extLst>
          </p:cNvPr>
          <p:cNvSpPr txBox="1"/>
          <p:nvPr/>
        </p:nvSpPr>
        <p:spPr>
          <a:xfrm>
            <a:off x="11815934" y="2661809"/>
            <a:ext cx="320922" cy="461665"/>
          </a:xfrm>
          <a:prstGeom prst="rect">
            <a:avLst/>
          </a:prstGeom>
          <a:noFill/>
        </p:spPr>
        <p:txBody>
          <a:bodyPr wrap="none" rtlCol="0">
            <a:spAutoFit/>
          </a:bodyPr>
          <a:lstStyle/>
          <a:p>
            <a:r>
              <a:rPr lang="en-US" sz="2400" i="1" dirty="0"/>
              <a:t>y</a:t>
            </a:r>
            <a:endParaRPr lang="en-US" sz="2000" i="1" dirty="0"/>
          </a:p>
        </p:txBody>
      </p:sp>
      <p:sp>
        <p:nvSpPr>
          <p:cNvPr id="38" name="Arc 37">
            <a:extLst>
              <a:ext uri="{FF2B5EF4-FFF2-40B4-BE49-F238E27FC236}">
                <a16:creationId xmlns:a16="http://schemas.microsoft.com/office/drawing/2014/main" id="{CF97CF7C-BF2F-FF0F-6004-B98C0FDD6A91}"/>
              </a:ext>
            </a:extLst>
          </p:cNvPr>
          <p:cNvSpPr/>
          <p:nvPr/>
        </p:nvSpPr>
        <p:spPr>
          <a:xfrm>
            <a:off x="10656310" y="2705756"/>
            <a:ext cx="336110" cy="212619"/>
          </a:xfrm>
          <a:prstGeom prst="arc">
            <a:avLst>
              <a:gd name="adj1" fmla="val 1829638"/>
              <a:gd name="adj2" fmla="val 986155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TextBox 41">
            <a:extLst>
              <a:ext uri="{FF2B5EF4-FFF2-40B4-BE49-F238E27FC236}">
                <a16:creationId xmlns:a16="http://schemas.microsoft.com/office/drawing/2014/main" id="{B1505058-7554-D78C-AD83-1C33A32F8BC6}"/>
              </a:ext>
            </a:extLst>
          </p:cNvPr>
          <p:cNvSpPr txBox="1"/>
          <p:nvPr/>
        </p:nvSpPr>
        <p:spPr>
          <a:xfrm>
            <a:off x="10328955" y="2800219"/>
            <a:ext cx="522900" cy="461665"/>
          </a:xfrm>
          <a:prstGeom prst="rect">
            <a:avLst/>
          </a:prstGeom>
          <a:noFill/>
        </p:spPr>
        <p:txBody>
          <a:bodyPr wrap="none" rtlCol="0">
            <a:spAutoFit/>
          </a:bodyPr>
          <a:lstStyle/>
          <a:p>
            <a:r>
              <a:rPr lang="en-US" sz="2400" i="1" dirty="0">
                <a:solidFill>
                  <a:srgbClr val="FF0000"/>
                </a:solidFill>
                <a:sym typeface="Symbol" panose="05050102010706020507" pitchFamily="18" charset="2"/>
              </a:rPr>
              <a:t></a:t>
            </a:r>
            <a:endParaRPr lang="en-US" sz="2000" i="1" dirty="0">
              <a:solidFill>
                <a:srgbClr val="FF0000"/>
              </a:solidFill>
            </a:endParaRPr>
          </a:p>
        </p:txBody>
      </p:sp>
    </p:spTree>
    <p:extLst>
      <p:ext uri="{BB962C8B-B14F-4D97-AF65-F5344CB8AC3E}">
        <p14:creationId xmlns:p14="http://schemas.microsoft.com/office/powerpoint/2010/main" val="4201833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4A297-27E2-8B5B-6AD6-9D32CE4236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80EF7E-C7B1-81A3-FFBE-B38777F6869F}"/>
              </a:ext>
            </a:extLst>
          </p:cNvPr>
          <p:cNvSpPr>
            <a:spLocks noGrp="1"/>
          </p:cNvSpPr>
          <p:nvPr>
            <p:ph type="title"/>
          </p:nvPr>
        </p:nvSpPr>
        <p:spPr/>
        <p:txBody>
          <a:bodyPr/>
          <a:lstStyle/>
          <a:p>
            <a:r>
              <a:rPr lang="en-US" dirty="0"/>
              <a:t>Magnetic Field of a Small Circular Loop Carrying Current</a:t>
            </a:r>
          </a:p>
        </p:txBody>
      </p:sp>
      <p:sp>
        <p:nvSpPr>
          <p:cNvPr id="3" name="Content Placeholder 2">
            <a:extLst>
              <a:ext uri="{FF2B5EF4-FFF2-40B4-BE49-F238E27FC236}">
                <a16:creationId xmlns:a16="http://schemas.microsoft.com/office/drawing/2014/main" id="{3F0E3BCA-3615-D1FC-5E49-B77982967F69}"/>
              </a:ext>
            </a:extLst>
          </p:cNvPr>
          <p:cNvSpPr>
            <a:spLocks noGrp="1"/>
          </p:cNvSpPr>
          <p:nvPr>
            <p:ph idx="1"/>
          </p:nvPr>
        </p:nvSpPr>
        <p:spPr>
          <a:xfrm>
            <a:off x="838200" y="1825625"/>
            <a:ext cx="8945408" cy="962679"/>
          </a:xfrm>
        </p:spPr>
        <p:txBody>
          <a:bodyPr/>
          <a:lstStyle/>
          <a:p>
            <a:r>
              <a:rPr lang="en-US" dirty="0"/>
              <a:t>The magnetic flux density at a point on the axis of a small circular loop of radius </a:t>
            </a:r>
            <a:r>
              <a:rPr lang="en-US" i="1" dirty="0"/>
              <a:t>a</a:t>
            </a:r>
            <a:r>
              <a:rPr lang="en-US" dirty="0"/>
              <a:t> that carries a direct current </a:t>
            </a:r>
            <a:r>
              <a:rPr lang="en-US" i="1" dirty="0"/>
              <a:t>I</a:t>
            </a:r>
            <a:r>
              <a:rPr lang="en-US" dirty="0"/>
              <a:t>.</a:t>
            </a:r>
          </a:p>
        </p:txBody>
      </p:sp>
      <p:sp>
        <p:nvSpPr>
          <p:cNvPr id="4" name="Date Placeholder 3">
            <a:extLst>
              <a:ext uri="{FF2B5EF4-FFF2-40B4-BE49-F238E27FC236}">
                <a16:creationId xmlns:a16="http://schemas.microsoft.com/office/drawing/2014/main" id="{5BEF40AD-ACBE-406D-14F6-78702317BE7D}"/>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E6F0FD86-B481-3007-442B-87F066218E07}"/>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1BA7B825-C154-3449-5A72-D189D3BB160C}"/>
              </a:ext>
            </a:extLst>
          </p:cNvPr>
          <p:cNvSpPr>
            <a:spLocks noGrp="1"/>
          </p:cNvSpPr>
          <p:nvPr>
            <p:ph type="sldNum" sz="quarter" idx="12"/>
          </p:nvPr>
        </p:nvSpPr>
        <p:spPr/>
        <p:txBody>
          <a:bodyPr/>
          <a:lstStyle/>
          <a:p>
            <a:fld id="{2AEF1071-237C-4F39-BC68-901E48FF9960}" type="slidenum">
              <a:rPr lang="en-US" smtClean="0"/>
              <a:t>39</a:t>
            </a:fld>
            <a:endParaRPr lang="en-US"/>
          </a:p>
        </p:txBody>
      </p:sp>
      <p:cxnSp>
        <p:nvCxnSpPr>
          <p:cNvPr id="8" name="Straight Arrow Connector 7">
            <a:extLst>
              <a:ext uri="{FF2B5EF4-FFF2-40B4-BE49-F238E27FC236}">
                <a16:creationId xmlns:a16="http://schemas.microsoft.com/office/drawing/2014/main" id="{242E8F98-A01C-B3AA-741E-DFF1D0DE25A4}"/>
              </a:ext>
            </a:extLst>
          </p:cNvPr>
          <p:cNvCxnSpPr>
            <a:cxnSpLocks/>
          </p:cNvCxnSpPr>
          <p:nvPr/>
        </p:nvCxnSpPr>
        <p:spPr>
          <a:xfrm flipH="1">
            <a:off x="9931202" y="3003396"/>
            <a:ext cx="152089" cy="5050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639BBA8-FB79-E676-0D5D-F0EC409920E0}"/>
              </a:ext>
            </a:extLst>
          </p:cNvPr>
          <p:cNvCxnSpPr/>
          <p:nvPr/>
        </p:nvCxnSpPr>
        <p:spPr>
          <a:xfrm flipV="1">
            <a:off x="10627474" y="2376680"/>
            <a:ext cx="0" cy="1122680"/>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1AE8FDE-3BB1-B2CA-9E24-B91B8A2E6236}"/>
              </a:ext>
            </a:extLst>
          </p:cNvPr>
          <p:cNvSpPr txBox="1"/>
          <p:nvPr/>
        </p:nvSpPr>
        <p:spPr>
          <a:xfrm>
            <a:off x="10403781" y="2039149"/>
            <a:ext cx="304892" cy="461665"/>
          </a:xfrm>
          <a:prstGeom prst="rect">
            <a:avLst/>
          </a:prstGeom>
          <a:noFill/>
        </p:spPr>
        <p:txBody>
          <a:bodyPr wrap="none" rtlCol="0">
            <a:spAutoFit/>
          </a:bodyPr>
          <a:lstStyle/>
          <a:p>
            <a:r>
              <a:rPr lang="en-US" sz="2400" i="1" dirty="0"/>
              <a:t>z</a:t>
            </a:r>
            <a:endParaRPr lang="en-US" i="1" dirty="0"/>
          </a:p>
        </p:txBody>
      </p:sp>
      <p:sp>
        <p:nvSpPr>
          <p:cNvPr id="14" name="Oval 13">
            <a:extLst>
              <a:ext uri="{FF2B5EF4-FFF2-40B4-BE49-F238E27FC236}">
                <a16:creationId xmlns:a16="http://schemas.microsoft.com/office/drawing/2014/main" id="{87FE86F7-C14B-3448-0FDF-D7893404B200}"/>
              </a:ext>
            </a:extLst>
          </p:cNvPr>
          <p:cNvSpPr/>
          <p:nvPr/>
        </p:nvSpPr>
        <p:spPr>
          <a:xfrm>
            <a:off x="10606011" y="3476818"/>
            <a:ext cx="45720" cy="45720"/>
          </a:xfrm>
          <a:prstGeom prst="ellipse">
            <a:avLst/>
          </a:prstGeom>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64E5EFD-E479-0192-1F4B-04AC2012076A}"/>
              </a:ext>
            </a:extLst>
          </p:cNvPr>
          <p:cNvSpPr txBox="1"/>
          <p:nvPr/>
        </p:nvSpPr>
        <p:spPr>
          <a:xfrm>
            <a:off x="9768025" y="2588515"/>
            <a:ext cx="304892" cy="523220"/>
          </a:xfrm>
          <a:prstGeom prst="rect">
            <a:avLst/>
          </a:prstGeom>
          <a:noFill/>
        </p:spPr>
        <p:txBody>
          <a:bodyPr wrap="none" rtlCol="0">
            <a:spAutoFit/>
          </a:bodyPr>
          <a:lstStyle/>
          <a:p>
            <a:r>
              <a:rPr lang="en-US" sz="2800" i="1" dirty="0"/>
              <a:t>I</a:t>
            </a:r>
            <a:endParaRPr lang="en-US" sz="2000" i="1" dirty="0"/>
          </a:p>
        </p:txBody>
      </p:sp>
      <p:sp>
        <p:nvSpPr>
          <p:cNvPr id="16" name="TextBox 15">
            <a:extLst>
              <a:ext uri="{FF2B5EF4-FFF2-40B4-BE49-F238E27FC236}">
                <a16:creationId xmlns:a16="http://schemas.microsoft.com/office/drawing/2014/main" id="{BBC2A270-C33C-E4F8-AC88-26FF76B0FE50}"/>
              </a:ext>
            </a:extLst>
          </p:cNvPr>
          <p:cNvSpPr txBox="1"/>
          <p:nvPr/>
        </p:nvSpPr>
        <p:spPr>
          <a:xfrm>
            <a:off x="9643780" y="4049160"/>
            <a:ext cx="320922" cy="461665"/>
          </a:xfrm>
          <a:prstGeom prst="rect">
            <a:avLst/>
          </a:prstGeom>
          <a:noFill/>
        </p:spPr>
        <p:txBody>
          <a:bodyPr wrap="none" rtlCol="0">
            <a:spAutoFit/>
          </a:bodyPr>
          <a:lstStyle/>
          <a:p>
            <a:r>
              <a:rPr lang="en-US" sz="2400" i="1" dirty="0"/>
              <a:t>x</a:t>
            </a:r>
            <a:endParaRPr lang="en-US" sz="2000" i="1" dirty="0"/>
          </a:p>
        </p:txBody>
      </p:sp>
      <p:sp>
        <p:nvSpPr>
          <p:cNvPr id="17" name="TextBox 16">
            <a:extLst>
              <a:ext uri="{FF2B5EF4-FFF2-40B4-BE49-F238E27FC236}">
                <a16:creationId xmlns:a16="http://schemas.microsoft.com/office/drawing/2014/main" id="{ED67F1EB-77FF-E89D-E19F-3AA1C5B24E4F}"/>
              </a:ext>
            </a:extLst>
          </p:cNvPr>
          <p:cNvSpPr txBox="1"/>
          <p:nvPr/>
        </p:nvSpPr>
        <p:spPr>
          <a:xfrm>
            <a:off x="10290562" y="3191806"/>
            <a:ext cx="407484" cy="461665"/>
          </a:xfrm>
          <a:prstGeom prst="rect">
            <a:avLst/>
          </a:prstGeom>
          <a:noFill/>
        </p:spPr>
        <p:txBody>
          <a:bodyPr wrap="none" rtlCol="0">
            <a:spAutoFit/>
          </a:bodyPr>
          <a:lstStyle/>
          <a:p>
            <a:r>
              <a:rPr lang="en-US" sz="2400" dirty="0"/>
              <a:t>O</a:t>
            </a:r>
            <a:endParaRPr lang="en-US" sz="2000" dirty="0"/>
          </a:p>
        </p:txBody>
      </p:sp>
      <p:sp>
        <p:nvSpPr>
          <p:cNvPr id="19" name="Oval 18">
            <a:extLst>
              <a:ext uri="{FF2B5EF4-FFF2-40B4-BE49-F238E27FC236}">
                <a16:creationId xmlns:a16="http://schemas.microsoft.com/office/drawing/2014/main" id="{6C1A9204-2512-E3C2-3DBF-AF0D7791746B}"/>
              </a:ext>
            </a:extLst>
          </p:cNvPr>
          <p:cNvSpPr/>
          <p:nvPr/>
        </p:nvSpPr>
        <p:spPr>
          <a:xfrm>
            <a:off x="9543421" y="2939356"/>
            <a:ext cx="2103120" cy="1034990"/>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706EAAE8-8758-BD94-F23A-FBDDDCEB165C}"/>
              </a:ext>
            </a:extLst>
          </p:cNvPr>
          <p:cNvCxnSpPr>
            <a:cxnSpLocks/>
          </p:cNvCxnSpPr>
          <p:nvPr/>
        </p:nvCxnSpPr>
        <p:spPr>
          <a:xfrm flipH="1">
            <a:off x="9752866" y="3500214"/>
            <a:ext cx="874608" cy="715602"/>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F31A343-EA08-2CD0-F2C7-3D48D58F95E4}"/>
              </a:ext>
            </a:extLst>
          </p:cNvPr>
          <p:cNvCxnSpPr>
            <a:cxnSpLocks/>
          </p:cNvCxnSpPr>
          <p:nvPr/>
        </p:nvCxnSpPr>
        <p:spPr>
          <a:xfrm flipV="1">
            <a:off x="10630014" y="3497109"/>
            <a:ext cx="1276563" cy="0"/>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F127856-B601-CD46-7ACD-EFC8C3EFA340}"/>
              </a:ext>
            </a:extLst>
          </p:cNvPr>
          <p:cNvCxnSpPr>
            <a:cxnSpLocks/>
          </p:cNvCxnSpPr>
          <p:nvPr/>
        </p:nvCxnSpPr>
        <p:spPr>
          <a:xfrm flipV="1">
            <a:off x="10627474" y="2500814"/>
            <a:ext cx="943337" cy="993755"/>
          </a:xfrm>
          <a:prstGeom prst="straightConnector1">
            <a:avLst/>
          </a:prstGeom>
          <a:ln>
            <a:solidFill>
              <a:schemeClr val="tx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823C690B-708E-3FC6-BC61-445AB99C2011}"/>
              </a:ext>
            </a:extLst>
          </p:cNvPr>
          <p:cNvSpPr txBox="1"/>
          <p:nvPr/>
        </p:nvSpPr>
        <p:spPr>
          <a:xfrm>
            <a:off x="10959238" y="2539246"/>
            <a:ext cx="297175" cy="400110"/>
          </a:xfrm>
          <a:prstGeom prst="rect">
            <a:avLst/>
          </a:prstGeom>
          <a:noFill/>
        </p:spPr>
        <p:txBody>
          <a:bodyPr wrap="square" rtlCol="0">
            <a:spAutoFit/>
          </a:bodyPr>
          <a:lstStyle/>
          <a:p>
            <a:r>
              <a:rPr lang="en-US" sz="2000" b="1" dirty="0">
                <a:solidFill>
                  <a:schemeClr val="tx2">
                    <a:lumMod val="50000"/>
                    <a:lumOff val="50000"/>
                  </a:schemeClr>
                </a:solidFill>
              </a:rPr>
              <a:t>R</a:t>
            </a:r>
          </a:p>
        </p:txBody>
      </p:sp>
      <p:sp>
        <p:nvSpPr>
          <p:cNvPr id="40" name="TextBox 39">
            <a:extLst>
              <a:ext uri="{FF2B5EF4-FFF2-40B4-BE49-F238E27FC236}">
                <a16:creationId xmlns:a16="http://schemas.microsoft.com/office/drawing/2014/main" id="{3F5491C2-6484-C7E5-F0EE-F3CA2B2820AE}"/>
              </a:ext>
            </a:extLst>
          </p:cNvPr>
          <p:cNvSpPr txBox="1"/>
          <p:nvPr/>
        </p:nvSpPr>
        <p:spPr>
          <a:xfrm>
            <a:off x="10879865" y="3418508"/>
            <a:ext cx="455923" cy="400110"/>
          </a:xfrm>
          <a:prstGeom prst="rect">
            <a:avLst/>
          </a:prstGeom>
          <a:noFill/>
        </p:spPr>
        <p:txBody>
          <a:bodyPr wrap="square" rtlCol="0">
            <a:spAutoFit/>
          </a:bodyPr>
          <a:lstStyle/>
          <a:p>
            <a:r>
              <a:rPr lang="en-US" sz="2000" b="1" dirty="0">
                <a:solidFill>
                  <a:srgbClr val="FF0000"/>
                </a:solidFill>
              </a:rPr>
              <a:t>R</a:t>
            </a:r>
            <a:r>
              <a:rPr lang="en-US" sz="2000" b="1" dirty="0">
                <a:solidFill>
                  <a:srgbClr val="FF0000"/>
                </a:solidFill>
                <a:sym typeface="Symbol" panose="05050102010706020507" pitchFamily="18" charset="2"/>
              </a:rPr>
              <a:t></a:t>
            </a:r>
            <a:endParaRPr lang="en-US" sz="2000" b="1" dirty="0">
              <a:solidFill>
                <a:srgbClr val="FF0000"/>
              </a:solidFill>
            </a:endParaRPr>
          </a:p>
        </p:txBody>
      </p:sp>
      <p:sp>
        <p:nvSpPr>
          <p:cNvPr id="43" name="TextBox 42">
            <a:extLst>
              <a:ext uri="{FF2B5EF4-FFF2-40B4-BE49-F238E27FC236}">
                <a16:creationId xmlns:a16="http://schemas.microsoft.com/office/drawing/2014/main" id="{3E89EF1F-E1CC-4176-181A-6C9DF51922E4}"/>
              </a:ext>
            </a:extLst>
          </p:cNvPr>
          <p:cNvSpPr txBox="1"/>
          <p:nvPr/>
        </p:nvSpPr>
        <p:spPr>
          <a:xfrm>
            <a:off x="10723287" y="3554634"/>
            <a:ext cx="312906" cy="400110"/>
          </a:xfrm>
          <a:prstGeom prst="rect">
            <a:avLst/>
          </a:prstGeom>
          <a:noFill/>
        </p:spPr>
        <p:txBody>
          <a:bodyPr wrap="none" rtlCol="0">
            <a:spAutoFit/>
          </a:bodyPr>
          <a:lstStyle/>
          <a:p>
            <a:r>
              <a:rPr lang="en-US" sz="2000" i="1" dirty="0">
                <a:solidFill>
                  <a:srgbClr val="FF0000"/>
                </a:solidFill>
              </a:rPr>
              <a:t>a</a:t>
            </a:r>
            <a:endParaRPr lang="en-US" sz="1600" dirty="0">
              <a:solidFill>
                <a:srgbClr val="FF0000"/>
              </a:solidFill>
            </a:endParaRPr>
          </a:p>
        </p:txBody>
      </p:sp>
      <p:sp>
        <p:nvSpPr>
          <p:cNvPr id="44" name="Freeform: Shape 43">
            <a:extLst>
              <a:ext uri="{FF2B5EF4-FFF2-40B4-BE49-F238E27FC236}">
                <a16:creationId xmlns:a16="http://schemas.microsoft.com/office/drawing/2014/main" id="{40796B85-14B7-08CB-977F-516BA8E770CF}"/>
              </a:ext>
            </a:extLst>
          </p:cNvPr>
          <p:cNvSpPr/>
          <p:nvPr/>
        </p:nvSpPr>
        <p:spPr>
          <a:xfrm rot="5176490">
            <a:off x="11169152" y="3741476"/>
            <a:ext cx="73998" cy="256478"/>
          </a:xfrm>
          <a:custGeom>
            <a:avLst/>
            <a:gdLst>
              <a:gd name="csX0" fmla="*/ 158115 w 158115"/>
              <a:gd name="csY0" fmla="*/ 131445 h 131445"/>
              <a:gd name="csX1" fmla="*/ 104775 w 158115"/>
              <a:gd name="csY1" fmla="*/ 66675 h 131445"/>
              <a:gd name="csX2" fmla="*/ 0 w 158115"/>
              <a:gd name="csY2" fmla="*/ 0 h 131445"/>
            </a:gdLst>
            <a:ahLst/>
            <a:cxnLst>
              <a:cxn ang="0">
                <a:pos x="csX0" y="csY0"/>
              </a:cxn>
              <a:cxn ang="0">
                <a:pos x="csX1" y="csY1"/>
              </a:cxn>
              <a:cxn ang="0">
                <a:pos x="csX2" y="csY2"/>
              </a:cxn>
            </a:cxnLst>
            <a:rect l="l" t="t" r="r" b="b"/>
            <a:pathLst>
              <a:path w="158115" h="131445">
                <a:moveTo>
                  <a:pt x="158115" y="131445"/>
                </a:moveTo>
                <a:cubicBezTo>
                  <a:pt x="144621" y="110013"/>
                  <a:pt x="131127" y="88582"/>
                  <a:pt x="104775" y="66675"/>
                </a:cubicBezTo>
                <a:cubicBezTo>
                  <a:pt x="78423" y="44768"/>
                  <a:pt x="40322" y="22860"/>
                  <a:pt x="0" y="0"/>
                </a:cubicBezTo>
              </a:path>
            </a:pathLst>
          </a:custGeom>
          <a:noFill/>
          <a:ln w="38100">
            <a:solidFill>
              <a:srgbClr val="96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2FBC84D2-074C-66DF-ACCB-EE54D57EF8EE}"/>
              </a:ext>
            </a:extLst>
          </p:cNvPr>
          <p:cNvCxnSpPr>
            <a:cxnSpLocks/>
          </p:cNvCxnSpPr>
          <p:nvPr/>
        </p:nvCxnSpPr>
        <p:spPr>
          <a:xfrm>
            <a:off x="10630650" y="3500483"/>
            <a:ext cx="573569" cy="3722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E5BE06D-1381-D918-92F9-C24DF09868A0}"/>
              </a:ext>
            </a:extLst>
          </p:cNvPr>
          <p:cNvSpPr txBox="1"/>
          <p:nvPr/>
        </p:nvSpPr>
        <p:spPr>
          <a:xfrm>
            <a:off x="11068267" y="3825080"/>
            <a:ext cx="455923" cy="400110"/>
          </a:xfrm>
          <a:prstGeom prst="rect">
            <a:avLst/>
          </a:prstGeom>
          <a:noFill/>
        </p:spPr>
        <p:txBody>
          <a:bodyPr wrap="square" rtlCol="0">
            <a:spAutoFit/>
          </a:bodyPr>
          <a:lstStyle/>
          <a:p>
            <a:r>
              <a:rPr lang="en-US" sz="2000" dirty="0">
                <a:solidFill>
                  <a:srgbClr val="C00000"/>
                </a:solidFill>
              </a:rPr>
              <a:t>d</a:t>
            </a:r>
            <a:r>
              <a:rPr lang="en-US" sz="2000" b="1" dirty="0">
                <a:solidFill>
                  <a:srgbClr val="C00000"/>
                </a:solidFill>
              </a:rPr>
              <a:t>l</a:t>
            </a:r>
            <a:r>
              <a:rPr lang="en-US" sz="2000" b="1" dirty="0">
                <a:solidFill>
                  <a:srgbClr val="C00000"/>
                </a:solidFill>
                <a:sym typeface="Symbol" panose="05050102010706020507" pitchFamily="18" charset="2"/>
              </a:rPr>
              <a:t></a:t>
            </a:r>
            <a:endParaRPr lang="en-US" sz="2000" b="1" dirty="0">
              <a:solidFill>
                <a:srgbClr val="C00000"/>
              </a:solidFill>
            </a:endParaRPr>
          </a:p>
        </p:txBody>
      </p:sp>
      <p:sp>
        <p:nvSpPr>
          <p:cNvPr id="46" name="TextBox 45">
            <a:extLst>
              <a:ext uri="{FF2B5EF4-FFF2-40B4-BE49-F238E27FC236}">
                <a16:creationId xmlns:a16="http://schemas.microsoft.com/office/drawing/2014/main" id="{7B089EEC-7F03-AF64-AFD4-4F8680505263}"/>
              </a:ext>
            </a:extLst>
          </p:cNvPr>
          <p:cNvSpPr txBox="1"/>
          <p:nvPr/>
        </p:nvSpPr>
        <p:spPr>
          <a:xfrm>
            <a:off x="11678615" y="3396350"/>
            <a:ext cx="320922" cy="461665"/>
          </a:xfrm>
          <a:prstGeom prst="rect">
            <a:avLst/>
          </a:prstGeom>
          <a:noFill/>
        </p:spPr>
        <p:txBody>
          <a:bodyPr wrap="none" rtlCol="0">
            <a:spAutoFit/>
          </a:bodyPr>
          <a:lstStyle/>
          <a:p>
            <a:r>
              <a:rPr lang="en-US" sz="2400" i="1" dirty="0"/>
              <a:t>y</a:t>
            </a:r>
            <a:endParaRPr lang="en-US" sz="2000" i="1" dirty="0"/>
          </a:p>
        </p:txBody>
      </p:sp>
      <p:graphicFrame>
        <p:nvGraphicFramePr>
          <p:cNvPr id="48" name="Object 47">
            <a:extLst>
              <a:ext uri="{FF2B5EF4-FFF2-40B4-BE49-F238E27FC236}">
                <a16:creationId xmlns:a16="http://schemas.microsoft.com/office/drawing/2014/main" id="{5D4AA94A-92C6-3782-EF93-51FF5C264AD8}"/>
              </a:ext>
            </a:extLst>
          </p:cNvPr>
          <p:cNvGraphicFramePr>
            <a:graphicFrameLocks noChangeAspect="1"/>
          </p:cNvGraphicFramePr>
          <p:nvPr>
            <p:extLst>
              <p:ext uri="{D42A27DB-BD31-4B8C-83A1-F6EECF244321}">
                <p14:modId xmlns:p14="http://schemas.microsoft.com/office/powerpoint/2010/main" val="1914356017"/>
              </p:ext>
            </p:extLst>
          </p:nvPr>
        </p:nvGraphicFramePr>
        <p:xfrm>
          <a:off x="2408884" y="3073755"/>
          <a:ext cx="1065213" cy="381000"/>
        </p:xfrm>
        <a:graphic>
          <a:graphicData uri="http://schemas.openxmlformats.org/presentationml/2006/ole">
            <mc:AlternateContent xmlns:mc="http://schemas.openxmlformats.org/markup-compatibility/2006">
              <mc:Choice xmlns:v="urn:schemas-microsoft-com:vml" Requires="v">
                <p:oleObj name="Equation" r:id="rId2" imgW="533160" imgH="190440" progId="Equation.DSMT4">
                  <p:embed/>
                </p:oleObj>
              </mc:Choice>
              <mc:Fallback>
                <p:oleObj name="Equation" r:id="rId2" imgW="533160" imgH="190440" progId="Equation.DSMT4">
                  <p:embed/>
                  <p:pic>
                    <p:nvPicPr>
                      <p:cNvPr id="48" name="Object 47">
                        <a:extLst>
                          <a:ext uri="{FF2B5EF4-FFF2-40B4-BE49-F238E27FC236}">
                            <a16:creationId xmlns:a16="http://schemas.microsoft.com/office/drawing/2014/main" id="{84994320-E636-7250-789B-BBD0B18D446D}"/>
                          </a:ext>
                        </a:extLst>
                      </p:cNvPr>
                      <p:cNvPicPr/>
                      <p:nvPr/>
                    </p:nvPicPr>
                    <p:blipFill>
                      <a:blip r:embed="rId3"/>
                      <a:stretch>
                        <a:fillRect/>
                      </a:stretch>
                    </p:blipFill>
                    <p:spPr>
                      <a:xfrm>
                        <a:off x="2408884" y="3073755"/>
                        <a:ext cx="1065213" cy="381000"/>
                      </a:xfrm>
                      <a:prstGeom prst="rect">
                        <a:avLst/>
                      </a:prstGeom>
                    </p:spPr>
                  </p:pic>
                </p:oleObj>
              </mc:Fallback>
            </mc:AlternateContent>
          </a:graphicData>
        </a:graphic>
      </p:graphicFrame>
      <p:graphicFrame>
        <p:nvGraphicFramePr>
          <p:cNvPr id="49" name="Object 48">
            <a:extLst>
              <a:ext uri="{FF2B5EF4-FFF2-40B4-BE49-F238E27FC236}">
                <a16:creationId xmlns:a16="http://schemas.microsoft.com/office/drawing/2014/main" id="{8EB1860E-3406-0AF3-6C65-45AB2951040C}"/>
              </a:ext>
            </a:extLst>
          </p:cNvPr>
          <p:cNvGraphicFramePr>
            <a:graphicFrameLocks noChangeAspect="1"/>
          </p:cNvGraphicFramePr>
          <p:nvPr>
            <p:extLst>
              <p:ext uri="{D42A27DB-BD31-4B8C-83A1-F6EECF244321}">
                <p14:modId xmlns:p14="http://schemas.microsoft.com/office/powerpoint/2010/main" val="1221227587"/>
              </p:ext>
            </p:extLst>
          </p:nvPr>
        </p:nvGraphicFramePr>
        <p:xfrm>
          <a:off x="895771" y="3041442"/>
          <a:ext cx="1066800" cy="406400"/>
        </p:xfrm>
        <a:graphic>
          <a:graphicData uri="http://schemas.openxmlformats.org/presentationml/2006/ole">
            <mc:AlternateContent xmlns:mc="http://schemas.openxmlformats.org/markup-compatibility/2006">
              <mc:Choice xmlns:v="urn:schemas-microsoft-com:vml" Requires="v">
                <p:oleObj name="Equation" r:id="rId4" imgW="533160" imgH="203040" progId="Equation.DSMT4">
                  <p:embed/>
                </p:oleObj>
              </mc:Choice>
              <mc:Fallback>
                <p:oleObj name="Equation" r:id="rId4" imgW="533160" imgH="203040" progId="Equation.DSMT4">
                  <p:embed/>
                  <p:pic>
                    <p:nvPicPr>
                      <p:cNvPr id="49" name="Object 48">
                        <a:extLst>
                          <a:ext uri="{FF2B5EF4-FFF2-40B4-BE49-F238E27FC236}">
                            <a16:creationId xmlns:a16="http://schemas.microsoft.com/office/drawing/2014/main" id="{CBBAD41B-6175-7D4C-C1FA-0C3A09DB035B}"/>
                          </a:ext>
                        </a:extLst>
                      </p:cNvPr>
                      <p:cNvPicPr/>
                      <p:nvPr/>
                    </p:nvPicPr>
                    <p:blipFill>
                      <a:blip r:embed="rId5"/>
                      <a:stretch>
                        <a:fillRect/>
                      </a:stretch>
                    </p:blipFill>
                    <p:spPr>
                      <a:xfrm>
                        <a:off x="895771" y="3041442"/>
                        <a:ext cx="1066800" cy="406400"/>
                      </a:xfrm>
                      <a:prstGeom prst="rect">
                        <a:avLst/>
                      </a:prstGeom>
                    </p:spPr>
                  </p:pic>
                </p:oleObj>
              </mc:Fallback>
            </mc:AlternateContent>
          </a:graphicData>
        </a:graphic>
      </p:graphicFrame>
      <p:graphicFrame>
        <p:nvGraphicFramePr>
          <p:cNvPr id="50" name="Object 49">
            <a:extLst>
              <a:ext uri="{FF2B5EF4-FFF2-40B4-BE49-F238E27FC236}">
                <a16:creationId xmlns:a16="http://schemas.microsoft.com/office/drawing/2014/main" id="{60A8608A-73F7-6E5B-3E2D-217C65BE65DA}"/>
              </a:ext>
            </a:extLst>
          </p:cNvPr>
          <p:cNvGraphicFramePr>
            <a:graphicFrameLocks noChangeAspect="1"/>
          </p:cNvGraphicFramePr>
          <p:nvPr>
            <p:extLst>
              <p:ext uri="{D42A27DB-BD31-4B8C-83A1-F6EECF244321}">
                <p14:modId xmlns:p14="http://schemas.microsoft.com/office/powerpoint/2010/main" val="22990556"/>
              </p:ext>
            </p:extLst>
          </p:nvPr>
        </p:nvGraphicFramePr>
        <p:xfrm>
          <a:off x="4061246" y="3011279"/>
          <a:ext cx="2260600" cy="431800"/>
        </p:xfrm>
        <a:graphic>
          <a:graphicData uri="http://schemas.openxmlformats.org/presentationml/2006/ole">
            <mc:AlternateContent xmlns:mc="http://schemas.openxmlformats.org/markup-compatibility/2006">
              <mc:Choice xmlns:v="urn:schemas-microsoft-com:vml" Requires="v">
                <p:oleObj name="Equation" r:id="rId6" imgW="1130040" imgH="215640" progId="Equation.DSMT4">
                  <p:embed/>
                </p:oleObj>
              </mc:Choice>
              <mc:Fallback>
                <p:oleObj name="Equation" r:id="rId6" imgW="1130040" imgH="215640" progId="Equation.DSMT4">
                  <p:embed/>
                  <p:pic>
                    <p:nvPicPr>
                      <p:cNvPr id="50" name="Object 49">
                        <a:extLst>
                          <a:ext uri="{FF2B5EF4-FFF2-40B4-BE49-F238E27FC236}">
                            <a16:creationId xmlns:a16="http://schemas.microsoft.com/office/drawing/2014/main" id="{0C1568D6-1910-1E24-6B06-983AC46914E3}"/>
                          </a:ext>
                        </a:extLst>
                      </p:cNvPr>
                      <p:cNvPicPr/>
                      <p:nvPr/>
                    </p:nvPicPr>
                    <p:blipFill>
                      <a:blip r:embed="rId7"/>
                      <a:stretch>
                        <a:fillRect/>
                      </a:stretch>
                    </p:blipFill>
                    <p:spPr>
                      <a:xfrm>
                        <a:off x="4061246" y="3011279"/>
                        <a:ext cx="2260600" cy="431800"/>
                      </a:xfrm>
                      <a:prstGeom prst="rect">
                        <a:avLst/>
                      </a:prstGeom>
                    </p:spPr>
                  </p:pic>
                </p:oleObj>
              </mc:Fallback>
            </mc:AlternateContent>
          </a:graphicData>
        </a:graphic>
      </p:graphicFrame>
      <p:graphicFrame>
        <p:nvGraphicFramePr>
          <p:cNvPr id="51" name="Object 50">
            <a:extLst>
              <a:ext uri="{FF2B5EF4-FFF2-40B4-BE49-F238E27FC236}">
                <a16:creationId xmlns:a16="http://schemas.microsoft.com/office/drawing/2014/main" id="{DB4D769B-5907-CF3E-BE8C-029ED98D60AA}"/>
              </a:ext>
            </a:extLst>
          </p:cNvPr>
          <p:cNvGraphicFramePr>
            <a:graphicFrameLocks noChangeAspect="1"/>
          </p:cNvGraphicFramePr>
          <p:nvPr>
            <p:extLst>
              <p:ext uri="{D42A27DB-BD31-4B8C-83A1-F6EECF244321}">
                <p14:modId xmlns:p14="http://schemas.microsoft.com/office/powerpoint/2010/main" val="1450546015"/>
              </p:ext>
            </p:extLst>
          </p:nvPr>
        </p:nvGraphicFramePr>
        <p:xfrm>
          <a:off x="6852903" y="3041442"/>
          <a:ext cx="1546225" cy="431800"/>
        </p:xfrm>
        <a:graphic>
          <a:graphicData uri="http://schemas.openxmlformats.org/presentationml/2006/ole">
            <mc:AlternateContent xmlns:mc="http://schemas.openxmlformats.org/markup-compatibility/2006">
              <mc:Choice xmlns:v="urn:schemas-microsoft-com:vml" Requires="v">
                <p:oleObj name="Equation" r:id="rId8" imgW="774360" imgH="215640" progId="Equation.DSMT4">
                  <p:embed/>
                </p:oleObj>
              </mc:Choice>
              <mc:Fallback>
                <p:oleObj name="Equation" r:id="rId8" imgW="774360" imgH="215640" progId="Equation.DSMT4">
                  <p:embed/>
                  <p:pic>
                    <p:nvPicPr>
                      <p:cNvPr id="51" name="Object 50">
                        <a:extLst>
                          <a:ext uri="{FF2B5EF4-FFF2-40B4-BE49-F238E27FC236}">
                            <a16:creationId xmlns:a16="http://schemas.microsoft.com/office/drawing/2014/main" id="{B84C9C79-DB71-F18F-6B17-3CB65EBB2F1D}"/>
                          </a:ext>
                        </a:extLst>
                      </p:cNvPr>
                      <p:cNvPicPr/>
                      <p:nvPr/>
                    </p:nvPicPr>
                    <p:blipFill>
                      <a:blip r:embed="rId9"/>
                      <a:stretch>
                        <a:fillRect/>
                      </a:stretch>
                    </p:blipFill>
                    <p:spPr>
                      <a:xfrm>
                        <a:off x="6852903" y="3041442"/>
                        <a:ext cx="1546225" cy="431800"/>
                      </a:xfrm>
                      <a:prstGeom prst="rect">
                        <a:avLst/>
                      </a:prstGeom>
                    </p:spPr>
                  </p:pic>
                </p:oleObj>
              </mc:Fallback>
            </mc:AlternateContent>
          </a:graphicData>
        </a:graphic>
      </p:graphicFrame>
      <p:graphicFrame>
        <p:nvGraphicFramePr>
          <p:cNvPr id="52" name="Object 51">
            <a:extLst>
              <a:ext uri="{FF2B5EF4-FFF2-40B4-BE49-F238E27FC236}">
                <a16:creationId xmlns:a16="http://schemas.microsoft.com/office/drawing/2014/main" id="{C674F0AD-AB92-5360-9027-52F274BAC6E4}"/>
              </a:ext>
            </a:extLst>
          </p:cNvPr>
          <p:cNvGraphicFramePr>
            <a:graphicFrameLocks noChangeAspect="1"/>
          </p:cNvGraphicFramePr>
          <p:nvPr>
            <p:extLst>
              <p:ext uri="{D42A27DB-BD31-4B8C-83A1-F6EECF244321}">
                <p14:modId xmlns:p14="http://schemas.microsoft.com/office/powerpoint/2010/main" val="2026676757"/>
              </p:ext>
            </p:extLst>
          </p:nvPr>
        </p:nvGraphicFramePr>
        <p:xfrm>
          <a:off x="895771" y="5493954"/>
          <a:ext cx="8001000" cy="635000"/>
        </p:xfrm>
        <a:graphic>
          <a:graphicData uri="http://schemas.openxmlformats.org/presentationml/2006/ole">
            <mc:AlternateContent xmlns:mc="http://schemas.openxmlformats.org/markup-compatibility/2006">
              <mc:Choice xmlns:v="urn:schemas-microsoft-com:vml" Requires="v">
                <p:oleObj name="Equation" r:id="rId10" imgW="4000320" imgH="317160" progId="Equation.DSMT4">
                  <p:embed/>
                </p:oleObj>
              </mc:Choice>
              <mc:Fallback>
                <p:oleObj name="Equation" r:id="rId10" imgW="4000320" imgH="317160" progId="Equation.DSMT4">
                  <p:embed/>
                  <p:pic>
                    <p:nvPicPr>
                      <p:cNvPr id="52" name="Object 51">
                        <a:extLst>
                          <a:ext uri="{FF2B5EF4-FFF2-40B4-BE49-F238E27FC236}">
                            <a16:creationId xmlns:a16="http://schemas.microsoft.com/office/drawing/2014/main" id="{7993B6CA-1EEA-30E0-35B3-9DDB8A6A1301}"/>
                          </a:ext>
                        </a:extLst>
                      </p:cNvPr>
                      <p:cNvPicPr/>
                      <p:nvPr/>
                    </p:nvPicPr>
                    <p:blipFill>
                      <a:blip r:embed="rId11"/>
                      <a:stretch>
                        <a:fillRect/>
                      </a:stretch>
                    </p:blipFill>
                    <p:spPr>
                      <a:xfrm>
                        <a:off x="895771" y="5493954"/>
                        <a:ext cx="8001000" cy="635000"/>
                      </a:xfrm>
                      <a:prstGeom prst="rect">
                        <a:avLst/>
                      </a:prstGeom>
                    </p:spPr>
                  </p:pic>
                </p:oleObj>
              </mc:Fallback>
            </mc:AlternateContent>
          </a:graphicData>
        </a:graphic>
      </p:graphicFrame>
      <p:sp>
        <p:nvSpPr>
          <p:cNvPr id="55" name="Arc 54">
            <a:extLst>
              <a:ext uri="{FF2B5EF4-FFF2-40B4-BE49-F238E27FC236}">
                <a16:creationId xmlns:a16="http://schemas.microsoft.com/office/drawing/2014/main" id="{4AC63A85-E613-AFEA-3CA7-4196045CC51C}"/>
              </a:ext>
            </a:extLst>
          </p:cNvPr>
          <p:cNvSpPr/>
          <p:nvPr/>
        </p:nvSpPr>
        <p:spPr>
          <a:xfrm>
            <a:off x="10518991" y="3440297"/>
            <a:ext cx="336110" cy="212619"/>
          </a:xfrm>
          <a:prstGeom prst="arc">
            <a:avLst>
              <a:gd name="adj1" fmla="val 1829638"/>
              <a:gd name="adj2" fmla="val 986155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TextBox 55">
            <a:extLst>
              <a:ext uri="{FF2B5EF4-FFF2-40B4-BE49-F238E27FC236}">
                <a16:creationId xmlns:a16="http://schemas.microsoft.com/office/drawing/2014/main" id="{D6BEED61-76D9-E27D-A8B3-0E260703E80D}"/>
              </a:ext>
            </a:extLst>
          </p:cNvPr>
          <p:cNvSpPr txBox="1"/>
          <p:nvPr/>
        </p:nvSpPr>
        <p:spPr>
          <a:xfrm>
            <a:off x="10191636" y="3534760"/>
            <a:ext cx="522900" cy="461665"/>
          </a:xfrm>
          <a:prstGeom prst="rect">
            <a:avLst/>
          </a:prstGeom>
          <a:noFill/>
        </p:spPr>
        <p:txBody>
          <a:bodyPr wrap="none" rtlCol="0">
            <a:spAutoFit/>
          </a:bodyPr>
          <a:lstStyle/>
          <a:p>
            <a:r>
              <a:rPr lang="en-US" sz="2400" i="1" dirty="0">
                <a:solidFill>
                  <a:srgbClr val="FF0000"/>
                </a:solidFill>
                <a:sym typeface="Symbol" panose="05050102010706020507" pitchFamily="18" charset="2"/>
              </a:rPr>
              <a:t></a:t>
            </a:r>
            <a:endParaRPr lang="en-US" sz="2000" i="1" dirty="0">
              <a:solidFill>
                <a:srgbClr val="FF0000"/>
              </a:solidFill>
            </a:endParaRPr>
          </a:p>
        </p:txBody>
      </p:sp>
      <p:graphicFrame>
        <p:nvGraphicFramePr>
          <p:cNvPr id="23" name="Object 22">
            <a:extLst>
              <a:ext uri="{FF2B5EF4-FFF2-40B4-BE49-F238E27FC236}">
                <a16:creationId xmlns:a16="http://schemas.microsoft.com/office/drawing/2014/main" id="{7C063619-8127-7914-6BBD-BFB6D1DB1A93}"/>
              </a:ext>
            </a:extLst>
          </p:cNvPr>
          <p:cNvGraphicFramePr>
            <a:graphicFrameLocks noChangeAspect="1"/>
          </p:cNvGraphicFramePr>
          <p:nvPr>
            <p:extLst>
              <p:ext uri="{D42A27DB-BD31-4B8C-83A1-F6EECF244321}">
                <p14:modId xmlns:p14="http://schemas.microsoft.com/office/powerpoint/2010/main" val="963219686"/>
              </p:ext>
            </p:extLst>
          </p:nvPr>
        </p:nvGraphicFramePr>
        <p:xfrm>
          <a:off x="5064290" y="4684917"/>
          <a:ext cx="2838450" cy="431800"/>
        </p:xfrm>
        <a:graphic>
          <a:graphicData uri="http://schemas.openxmlformats.org/presentationml/2006/ole">
            <mc:AlternateContent xmlns:mc="http://schemas.openxmlformats.org/markup-compatibility/2006">
              <mc:Choice xmlns:v="urn:schemas-microsoft-com:vml" Requires="v">
                <p:oleObj name="Equation" r:id="rId12" imgW="1422360" imgH="215640" progId="Equation.DSMT4">
                  <p:embed/>
                </p:oleObj>
              </mc:Choice>
              <mc:Fallback>
                <p:oleObj name="Equation" r:id="rId12" imgW="1422360" imgH="215640" progId="Equation.DSMT4">
                  <p:embed/>
                  <p:pic>
                    <p:nvPicPr>
                      <p:cNvPr id="51" name="Object 50">
                        <a:extLst>
                          <a:ext uri="{FF2B5EF4-FFF2-40B4-BE49-F238E27FC236}">
                            <a16:creationId xmlns:a16="http://schemas.microsoft.com/office/drawing/2014/main" id="{DB4D769B-5907-CF3E-BE8C-029ED98D60AA}"/>
                          </a:ext>
                        </a:extLst>
                      </p:cNvPr>
                      <p:cNvPicPr/>
                      <p:nvPr/>
                    </p:nvPicPr>
                    <p:blipFill>
                      <a:blip r:embed="rId13"/>
                      <a:stretch>
                        <a:fillRect/>
                      </a:stretch>
                    </p:blipFill>
                    <p:spPr>
                      <a:xfrm>
                        <a:off x="5064290" y="4684917"/>
                        <a:ext cx="2838450" cy="431800"/>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18796627-8089-BB6E-246C-3746D78082ED}"/>
              </a:ext>
            </a:extLst>
          </p:cNvPr>
          <p:cNvGraphicFramePr>
            <a:graphicFrameLocks noChangeAspect="1"/>
          </p:cNvGraphicFramePr>
          <p:nvPr>
            <p:extLst>
              <p:ext uri="{D42A27DB-BD31-4B8C-83A1-F6EECF244321}">
                <p14:modId xmlns:p14="http://schemas.microsoft.com/office/powerpoint/2010/main" val="2510388771"/>
              </p:ext>
            </p:extLst>
          </p:nvPr>
        </p:nvGraphicFramePr>
        <p:xfrm>
          <a:off x="895771" y="4684918"/>
          <a:ext cx="2616194" cy="431799"/>
        </p:xfrm>
        <a:graphic>
          <a:graphicData uri="http://schemas.openxmlformats.org/presentationml/2006/ole">
            <mc:AlternateContent xmlns:mc="http://schemas.openxmlformats.org/markup-compatibility/2006">
              <mc:Choice xmlns:v="urn:schemas-microsoft-com:vml" Requires="v">
                <p:oleObj name="Equation" r:id="rId14" imgW="1307880" imgH="215640" progId="Equation.DSMT4">
                  <p:embed/>
                </p:oleObj>
              </mc:Choice>
              <mc:Fallback>
                <p:oleObj name="Equation" r:id="rId14" imgW="1307880" imgH="215640" progId="Equation.DSMT4">
                  <p:embed/>
                  <p:pic>
                    <p:nvPicPr>
                      <p:cNvPr id="0" name=""/>
                      <p:cNvPicPr/>
                      <p:nvPr/>
                    </p:nvPicPr>
                    <p:blipFill>
                      <a:blip r:embed="rId15"/>
                      <a:stretch>
                        <a:fillRect/>
                      </a:stretch>
                    </p:blipFill>
                    <p:spPr>
                      <a:xfrm>
                        <a:off x="895771" y="4684918"/>
                        <a:ext cx="2616194" cy="431799"/>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268E4860-5C5D-CC72-4D2C-86FD7198224D}"/>
              </a:ext>
            </a:extLst>
          </p:cNvPr>
          <p:cNvGraphicFramePr>
            <a:graphicFrameLocks noChangeAspect="1"/>
          </p:cNvGraphicFramePr>
          <p:nvPr>
            <p:extLst>
              <p:ext uri="{D42A27DB-BD31-4B8C-83A1-F6EECF244321}">
                <p14:modId xmlns:p14="http://schemas.microsoft.com/office/powerpoint/2010/main" val="1975019133"/>
              </p:ext>
            </p:extLst>
          </p:nvPr>
        </p:nvGraphicFramePr>
        <p:xfrm>
          <a:off x="895771" y="3825080"/>
          <a:ext cx="4800600" cy="482600"/>
        </p:xfrm>
        <a:graphic>
          <a:graphicData uri="http://schemas.openxmlformats.org/presentationml/2006/ole">
            <mc:AlternateContent xmlns:mc="http://schemas.openxmlformats.org/markup-compatibility/2006">
              <mc:Choice xmlns:v="urn:schemas-microsoft-com:vml" Requires="v">
                <p:oleObj name="Equation" r:id="rId16" imgW="2400120" imgH="241200" progId="Equation.DSMT4">
                  <p:embed/>
                </p:oleObj>
              </mc:Choice>
              <mc:Fallback>
                <p:oleObj name="Equation" r:id="rId16" imgW="2400120" imgH="241200" progId="Equation.DSMT4">
                  <p:embed/>
                  <p:pic>
                    <p:nvPicPr>
                      <p:cNvPr id="26" name="Object 25">
                        <a:extLst>
                          <a:ext uri="{FF2B5EF4-FFF2-40B4-BE49-F238E27FC236}">
                            <a16:creationId xmlns:a16="http://schemas.microsoft.com/office/drawing/2014/main" id="{18796627-8089-BB6E-246C-3746D78082ED}"/>
                          </a:ext>
                        </a:extLst>
                      </p:cNvPr>
                      <p:cNvPicPr/>
                      <p:nvPr/>
                    </p:nvPicPr>
                    <p:blipFill>
                      <a:blip r:embed="rId17"/>
                      <a:stretch>
                        <a:fillRect/>
                      </a:stretch>
                    </p:blipFill>
                    <p:spPr>
                      <a:xfrm>
                        <a:off x="895771" y="3825080"/>
                        <a:ext cx="4800600" cy="4826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66CC788-CCD1-2717-CA21-BB2B91E8F295}"/>
              </a:ext>
            </a:extLst>
          </p:cNvPr>
          <p:cNvGraphicFramePr>
            <a:graphicFrameLocks noChangeAspect="1"/>
          </p:cNvGraphicFramePr>
          <p:nvPr>
            <p:extLst>
              <p:ext uri="{D42A27DB-BD31-4B8C-83A1-F6EECF244321}">
                <p14:modId xmlns:p14="http://schemas.microsoft.com/office/powerpoint/2010/main" val="1470616394"/>
              </p:ext>
            </p:extLst>
          </p:nvPr>
        </p:nvGraphicFramePr>
        <p:xfrm>
          <a:off x="10917434" y="1700114"/>
          <a:ext cx="1092141" cy="449705"/>
        </p:xfrm>
        <a:graphic>
          <a:graphicData uri="http://schemas.openxmlformats.org/presentationml/2006/ole">
            <mc:AlternateContent xmlns:mc="http://schemas.openxmlformats.org/markup-compatibility/2006">
              <mc:Choice xmlns:v="urn:schemas-microsoft-com:vml" Requires="v">
                <p:oleObj name="Equation" r:id="rId18" imgW="1295400" imgH="533564" progId="Equation.DSMT4">
                  <p:embed/>
                </p:oleObj>
              </mc:Choice>
              <mc:Fallback>
                <p:oleObj name="Equation" r:id="rId18" imgW="1295400" imgH="533564" progId="Equation.DSMT4">
                  <p:embed/>
                  <p:pic>
                    <p:nvPicPr>
                      <p:cNvPr id="0" name=""/>
                      <p:cNvPicPr/>
                      <p:nvPr/>
                    </p:nvPicPr>
                    <p:blipFill>
                      <a:blip r:embed="rId19"/>
                      <a:stretch>
                        <a:fillRect/>
                      </a:stretch>
                    </p:blipFill>
                    <p:spPr>
                      <a:xfrm>
                        <a:off x="10917434" y="1700114"/>
                        <a:ext cx="1092141" cy="449705"/>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520899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3A8E9-34AB-2831-ED9B-D0AC1EF7D86C}"/>
              </a:ext>
            </a:extLst>
          </p:cNvPr>
          <p:cNvSpPr>
            <a:spLocks noGrp="1"/>
          </p:cNvSpPr>
          <p:nvPr>
            <p:ph type="title"/>
          </p:nvPr>
        </p:nvSpPr>
        <p:spPr/>
        <p:txBody>
          <a:bodyPr/>
          <a:lstStyle/>
          <a:p>
            <a:r>
              <a:rPr lang="en-US" dirty="0"/>
              <a:t>Lorentz’s Force Equation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B76F62-23BE-3FB6-97D7-C2F882963885}"/>
                  </a:ext>
                </a:extLst>
              </p:cNvPr>
              <p:cNvSpPr>
                <a:spLocks noGrp="1"/>
              </p:cNvSpPr>
              <p:nvPr>
                <p:ph idx="1"/>
              </p:nvPr>
            </p:nvSpPr>
            <p:spPr>
              <a:xfrm>
                <a:off x="838200" y="1825624"/>
                <a:ext cx="10515600" cy="4447853"/>
              </a:xfrm>
            </p:spPr>
            <p:txBody>
              <a:bodyPr>
                <a:normAutofit fontScale="92500" lnSpcReduction="10000"/>
              </a:bodyPr>
              <a:lstStyle/>
              <a:p>
                <a:r>
                  <a:rPr lang="en-US" sz="3000" dirty="0"/>
                  <a:t> Lorentz's force law states that the total electromagnetic force on a point charge </a:t>
                </a:r>
                <a:r>
                  <a:rPr lang="en-US" sz="3000" i="1" dirty="0"/>
                  <a:t>q</a:t>
                </a:r>
                <a:r>
                  <a:rPr lang="en-US" sz="3000" dirty="0"/>
                  <a:t> moving with velocity </a:t>
                </a:r>
                <a:r>
                  <a:rPr lang="en-US" sz="3000" b="1" dirty="0"/>
                  <a:t>u</a:t>
                </a:r>
                <a:r>
                  <a:rPr lang="en-US" sz="3000" dirty="0"/>
                  <a:t> is the vector sum of the electric and magnetic forces:</a:t>
                </a:r>
              </a:p>
              <a:p>
                <a:endParaRPr lang="en-US" dirty="0"/>
              </a:p>
              <a:p>
                <a:endParaRPr lang="en-US" dirty="0"/>
              </a:p>
              <a:p>
                <a:r>
                  <a:rPr lang="en-US" sz="3000" dirty="0"/>
                  <a:t>Electric Force: </a:t>
                </a:r>
                <a14:m>
                  <m:oMath xmlns:m="http://schemas.openxmlformats.org/officeDocument/2006/math">
                    <m:sSub>
                      <m:sSubPr>
                        <m:ctrlPr>
                          <a:rPr lang="fa-IR" sz="3000" b="1" i="1">
                            <a:latin typeface="Cambria Math" panose="02040503050406030204" pitchFamily="18" charset="0"/>
                          </a:rPr>
                        </m:ctrlPr>
                      </m:sSubPr>
                      <m:e>
                        <m:r>
                          <a:rPr lang="fa-IR" sz="3000" b="1">
                            <a:latin typeface="Cambria Math" panose="02040503050406030204" pitchFamily="18" charset="0"/>
                          </a:rPr>
                          <m:t>𝐅</m:t>
                        </m:r>
                      </m:e>
                      <m:sub>
                        <m:r>
                          <m:rPr>
                            <m:sty m:val="p"/>
                          </m:rPr>
                          <a:rPr lang="fa-IR" sz="3000" i="0">
                            <a:latin typeface="Cambria Math" panose="02040503050406030204" pitchFamily="18" charset="0"/>
                          </a:rPr>
                          <m:t>e</m:t>
                        </m:r>
                      </m:sub>
                    </m:sSub>
                    <m:r>
                      <a:rPr lang="fa-IR" sz="3000">
                        <a:latin typeface="Cambria Math" panose="02040503050406030204" pitchFamily="18" charset="0"/>
                      </a:rPr>
                      <m:t>=</m:t>
                    </m:r>
                    <m:r>
                      <a:rPr lang="fa-IR" sz="3000" i="1">
                        <a:latin typeface="Cambria Math" panose="02040503050406030204" pitchFamily="18" charset="0"/>
                      </a:rPr>
                      <m:t>𝑞</m:t>
                    </m:r>
                    <m:r>
                      <a:rPr lang="fa-IR" sz="3000" b="1">
                        <a:latin typeface="Cambria Math" panose="02040503050406030204" pitchFamily="18" charset="0"/>
                      </a:rPr>
                      <m:t>𝐄</m:t>
                    </m:r>
                  </m:oMath>
                </a14:m>
                <a:endParaRPr lang="fa-IR" sz="3000" dirty="0"/>
              </a:p>
              <a:p>
                <a:pPr lvl="1"/>
                <a:r>
                  <a:rPr lang="en-US" sz="2600" dirty="0"/>
                  <a:t>Acts on any charge, stationary or moving.</a:t>
                </a:r>
              </a:p>
              <a:p>
                <a:pPr lvl="1"/>
                <a:r>
                  <a:rPr lang="en-US" sz="2600" dirty="0"/>
                  <a:t>Parallel to </a:t>
                </a:r>
                <a14:m>
                  <m:oMath xmlns:m="http://schemas.openxmlformats.org/officeDocument/2006/math">
                    <m:r>
                      <a:rPr lang="en-US" sz="2600" b="1">
                        <a:latin typeface="Cambria Math" panose="02040503050406030204" pitchFamily="18" charset="0"/>
                      </a:rPr>
                      <m:t>𝐄</m:t>
                    </m:r>
                  </m:oMath>
                </a14:m>
                <a:r>
                  <a:rPr lang="en-US" sz="2600" dirty="0"/>
                  <a:t>.</a:t>
                </a:r>
              </a:p>
              <a:p>
                <a:r>
                  <a:rPr lang="en-US" sz="3000" dirty="0"/>
                  <a:t>Magnetic Force: </a:t>
                </a:r>
                <a14:m>
                  <m:oMath xmlns:m="http://schemas.openxmlformats.org/officeDocument/2006/math">
                    <m:sSub>
                      <m:sSubPr>
                        <m:ctrlPr>
                          <a:rPr lang="fa-IR" sz="3000" b="1" i="1">
                            <a:latin typeface="Cambria Math" panose="02040503050406030204" pitchFamily="18" charset="0"/>
                          </a:rPr>
                        </m:ctrlPr>
                      </m:sSubPr>
                      <m:e>
                        <m:r>
                          <a:rPr lang="fa-IR" sz="3000" b="1">
                            <a:latin typeface="Cambria Math" panose="02040503050406030204" pitchFamily="18" charset="0"/>
                          </a:rPr>
                          <m:t>𝐅</m:t>
                        </m:r>
                      </m:e>
                      <m:sub>
                        <m:r>
                          <a:rPr lang="fa-IR" sz="3000" i="1">
                            <a:latin typeface="Cambria Math" panose="02040503050406030204" pitchFamily="18" charset="0"/>
                          </a:rPr>
                          <m:t>𝑚</m:t>
                        </m:r>
                      </m:sub>
                    </m:sSub>
                    <m:r>
                      <a:rPr lang="fa-IR" sz="3000">
                        <a:latin typeface="Cambria Math" panose="02040503050406030204" pitchFamily="18" charset="0"/>
                      </a:rPr>
                      <m:t>=</m:t>
                    </m:r>
                    <m:r>
                      <a:rPr lang="fa-IR" sz="3000" i="1">
                        <a:latin typeface="Cambria Math" panose="02040503050406030204" pitchFamily="18" charset="0"/>
                      </a:rPr>
                      <m:t>𝑞</m:t>
                    </m:r>
                    <m:d>
                      <m:dPr>
                        <m:ctrlPr>
                          <a:rPr lang="fa-IR" sz="3000" i="1">
                            <a:latin typeface="Cambria Math" panose="02040503050406030204" pitchFamily="18" charset="0"/>
                          </a:rPr>
                        </m:ctrlPr>
                      </m:dPr>
                      <m:e>
                        <m:r>
                          <a:rPr lang="fa-IR" sz="3000" b="1">
                            <a:latin typeface="Cambria Math" panose="02040503050406030204" pitchFamily="18" charset="0"/>
                          </a:rPr>
                          <m:t>𝐮</m:t>
                        </m:r>
                        <m:r>
                          <a:rPr lang="fa-IR" sz="3000">
                            <a:latin typeface="Cambria Math" panose="02040503050406030204" pitchFamily="18" charset="0"/>
                          </a:rPr>
                          <m:t>×</m:t>
                        </m:r>
                        <m:r>
                          <a:rPr lang="fa-IR" sz="3000" b="1">
                            <a:latin typeface="Cambria Math" panose="02040503050406030204" pitchFamily="18" charset="0"/>
                          </a:rPr>
                          <m:t>𝐁</m:t>
                        </m:r>
                      </m:e>
                    </m:d>
                  </m:oMath>
                </a14:m>
                <a:endParaRPr lang="fa-IR" sz="3000" dirty="0"/>
              </a:p>
              <a:p>
                <a:pPr lvl="1"/>
                <a:r>
                  <a:rPr lang="en-US" sz="2600" dirty="0"/>
                  <a:t>Acts </a:t>
                </a:r>
                <a:r>
                  <a:rPr lang="en-US" sz="2600" b="1" dirty="0"/>
                  <a:t>only</a:t>
                </a:r>
                <a:r>
                  <a:rPr lang="en-US" sz="2600" dirty="0"/>
                  <a:t> on a moving charge.</a:t>
                </a:r>
              </a:p>
              <a:p>
                <a:pPr lvl="1"/>
                <a:r>
                  <a:rPr lang="en-US" sz="2600" dirty="0"/>
                  <a:t>Perpendicular to both </a:t>
                </a:r>
                <a14:m>
                  <m:oMath xmlns:m="http://schemas.openxmlformats.org/officeDocument/2006/math">
                    <m:r>
                      <a:rPr lang="en-US" sz="2600" b="1">
                        <a:latin typeface="Cambria Math" panose="02040503050406030204" pitchFamily="18" charset="0"/>
                      </a:rPr>
                      <m:t>𝐮</m:t>
                    </m:r>
                  </m:oMath>
                </a14:m>
                <a:r>
                  <a:rPr lang="en-US" sz="2600" dirty="0"/>
                  <a:t> and </a:t>
                </a:r>
                <a14:m>
                  <m:oMath xmlns:m="http://schemas.openxmlformats.org/officeDocument/2006/math">
                    <m:r>
                      <a:rPr lang="en-US" sz="2600" b="1">
                        <a:latin typeface="Cambria Math" panose="02040503050406030204" pitchFamily="18" charset="0"/>
                      </a:rPr>
                      <m:t>𝐁</m:t>
                    </m:r>
                  </m:oMath>
                </a14:m>
                <a:r>
                  <a:rPr lang="en-US" sz="2600" dirty="0"/>
                  <a:t>.</a:t>
                </a:r>
              </a:p>
              <a:p>
                <a:endParaRPr lang="en-US" dirty="0"/>
              </a:p>
            </p:txBody>
          </p:sp>
        </mc:Choice>
        <mc:Fallback xmlns="">
          <p:sp>
            <p:nvSpPr>
              <p:cNvPr id="3" name="Content Placeholder 2">
                <a:extLst>
                  <a:ext uri="{FF2B5EF4-FFF2-40B4-BE49-F238E27FC236}">
                    <a16:creationId xmlns:a16="http://schemas.microsoft.com/office/drawing/2014/main" id="{35B76F62-23BE-3FB6-97D7-C2F882963885}"/>
                  </a:ext>
                </a:extLst>
              </p:cNvPr>
              <p:cNvSpPr>
                <a:spLocks noGrp="1" noRot="1" noChangeAspect="1" noMove="1" noResize="1" noEditPoints="1" noAdjustHandles="1" noChangeArrowheads="1" noChangeShapeType="1" noTextEdit="1"/>
              </p:cNvSpPr>
              <p:nvPr>
                <p:ph idx="1"/>
              </p:nvPr>
            </p:nvSpPr>
            <p:spPr>
              <a:xfrm>
                <a:off x="838200" y="1825624"/>
                <a:ext cx="10515600" cy="4447853"/>
              </a:xfrm>
              <a:blipFill>
                <a:blip r:embed="rId2"/>
                <a:stretch>
                  <a:fillRect l="-1043" t="-3288" r="-928" b="-1233"/>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90ECE712-6D8F-B3AB-C946-C8CB9E22FDF9}"/>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94D0EF65-9B11-650A-14C3-B8B5238685A8}"/>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BA524963-A2A0-2DBD-F486-45E4FF7D0124}"/>
              </a:ext>
            </a:extLst>
          </p:cNvPr>
          <p:cNvSpPr>
            <a:spLocks noGrp="1"/>
          </p:cNvSpPr>
          <p:nvPr>
            <p:ph type="sldNum" sz="quarter" idx="12"/>
          </p:nvPr>
        </p:nvSpPr>
        <p:spPr/>
        <p:txBody>
          <a:bodyPr/>
          <a:lstStyle/>
          <a:p>
            <a:fld id="{2AEF1071-237C-4F39-BC68-901E48FF9960}" type="slidenum">
              <a:rPr lang="en-US" smtClean="0"/>
              <a:t>4</a:t>
            </a:fld>
            <a:endParaRPr lang="en-US"/>
          </a:p>
        </p:txBody>
      </p:sp>
      <p:graphicFrame>
        <p:nvGraphicFramePr>
          <p:cNvPr id="7" name="Object 6">
            <a:extLst>
              <a:ext uri="{FF2B5EF4-FFF2-40B4-BE49-F238E27FC236}">
                <a16:creationId xmlns:a16="http://schemas.microsoft.com/office/drawing/2014/main" id="{86BB9FFB-60D3-1430-B55D-FE242A963F4B}"/>
              </a:ext>
            </a:extLst>
          </p:cNvPr>
          <p:cNvGraphicFramePr>
            <a:graphicFrameLocks noChangeAspect="1"/>
          </p:cNvGraphicFramePr>
          <p:nvPr>
            <p:extLst>
              <p:ext uri="{D42A27DB-BD31-4B8C-83A1-F6EECF244321}">
                <p14:modId xmlns:p14="http://schemas.microsoft.com/office/powerpoint/2010/main" val="572814855"/>
              </p:ext>
            </p:extLst>
          </p:nvPr>
        </p:nvGraphicFramePr>
        <p:xfrm>
          <a:off x="3224212" y="2900824"/>
          <a:ext cx="5743575" cy="890588"/>
        </p:xfrm>
        <a:graphic>
          <a:graphicData uri="http://schemas.openxmlformats.org/presentationml/2006/ole">
            <mc:AlternateContent xmlns:mc="http://schemas.openxmlformats.org/markup-compatibility/2006">
              <mc:Choice xmlns:v="urn:schemas-microsoft-com:vml" Requires="v">
                <p:oleObj name="Equation" r:id="rId3" imgW="1638000" imgH="253800" progId="Equation.DSMT4">
                  <p:embed/>
                </p:oleObj>
              </mc:Choice>
              <mc:Fallback>
                <p:oleObj name="Equation" r:id="rId3" imgW="1638000" imgH="253800" progId="Equation.DSMT4">
                  <p:embed/>
                  <p:pic>
                    <p:nvPicPr>
                      <p:cNvPr id="0" name=""/>
                      <p:cNvPicPr/>
                      <p:nvPr/>
                    </p:nvPicPr>
                    <p:blipFill>
                      <a:blip r:embed="rId4"/>
                      <a:stretch>
                        <a:fillRect/>
                      </a:stretch>
                    </p:blipFill>
                    <p:spPr>
                      <a:xfrm>
                        <a:off x="3224212" y="2900824"/>
                        <a:ext cx="5743575" cy="890588"/>
                      </a:xfrm>
                      <a:prstGeom prst="rect">
                        <a:avLst/>
                      </a:prstGeom>
                    </p:spPr>
                  </p:pic>
                </p:oleObj>
              </mc:Fallback>
            </mc:AlternateContent>
          </a:graphicData>
        </a:graphic>
      </p:graphicFrame>
    </p:spTree>
    <p:extLst>
      <p:ext uri="{BB962C8B-B14F-4D97-AF65-F5344CB8AC3E}">
        <p14:creationId xmlns:p14="http://schemas.microsoft.com/office/powerpoint/2010/main" val="21230761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F51D8-F796-9D45-3910-3C9BC947C2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35C889-A6E6-020A-FEC5-C1498D2B062F}"/>
              </a:ext>
            </a:extLst>
          </p:cNvPr>
          <p:cNvSpPr>
            <a:spLocks noGrp="1"/>
          </p:cNvSpPr>
          <p:nvPr>
            <p:ph type="title"/>
          </p:nvPr>
        </p:nvSpPr>
        <p:spPr/>
        <p:txBody>
          <a:bodyPr/>
          <a:lstStyle/>
          <a:p>
            <a:r>
              <a:rPr lang="en-US" dirty="0"/>
              <a:t>Magnetic Field of a Small Circular Loop Carrying Current (cont.)</a:t>
            </a:r>
          </a:p>
        </p:txBody>
      </p:sp>
      <p:sp>
        <p:nvSpPr>
          <p:cNvPr id="4" name="Date Placeholder 3">
            <a:extLst>
              <a:ext uri="{FF2B5EF4-FFF2-40B4-BE49-F238E27FC236}">
                <a16:creationId xmlns:a16="http://schemas.microsoft.com/office/drawing/2014/main" id="{7BC48FC7-0489-1CB8-CF19-2275523CC527}"/>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0330828D-7294-9FFE-7780-205EBC8EA9C7}"/>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25554D21-CD19-24EE-86BD-B4C1E516184B}"/>
              </a:ext>
            </a:extLst>
          </p:cNvPr>
          <p:cNvSpPr>
            <a:spLocks noGrp="1"/>
          </p:cNvSpPr>
          <p:nvPr>
            <p:ph type="sldNum" sz="quarter" idx="12"/>
          </p:nvPr>
        </p:nvSpPr>
        <p:spPr/>
        <p:txBody>
          <a:bodyPr/>
          <a:lstStyle/>
          <a:p>
            <a:fld id="{2AEF1071-237C-4F39-BC68-901E48FF9960}" type="slidenum">
              <a:rPr lang="en-US" smtClean="0"/>
              <a:t>40</a:t>
            </a:fld>
            <a:endParaRPr lang="en-US"/>
          </a:p>
        </p:txBody>
      </p:sp>
      <p:graphicFrame>
        <p:nvGraphicFramePr>
          <p:cNvPr id="52" name="Object 51">
            <a:extLst>
              <a:ext uri="{FF2B5EF4-FFF2-40B4-BE49-F238E27FC236}">
                <a16:creationId xmlns:a16="http://schemas.microsoft.com/office/drawing/2014/main" id="{C56B7D63-266C-191E-694D-801261DB3EE2}"/>
              </a:ext>
            </a:extLst>
          </p:cNvPr>
          <p:cNvGraphicFramePr>
            <a:graphicFrameLocks noChangeAspect="1"/>
          </p:cNvGraphicFramePr>
          <p:nvPr>
            <p:extLst>
              <p:ext uri="{D42A27DB-BD31-4B8C-83A1-F6EECF244321}">
                <p14:modId xmlns:p14="http://schemas.microsoft.com/office/powerpoint/2010/main" val="1090278523"/>
              </p:ext>
            </p:extLst>
          </p:nvPr>
        </p:nvGraphicFramePr>
        <p:xfrm>
          <a:off x="939800" y="2084864"/>
          <a:ext cx="9398000" cy="889000"/>
        </p:xfrm>
        <a:graphic>
          <a:graphicData uri="http://schemas.openxmlformats.org/presentationml/2006/ole">
            <mc:AlternateContent xmlns:mc="http://schemas.openxmlformats.org/markup-compatibility/2006">
              <mc:Choice xmlns:v="urn:schemas-microsoft-com:vml" Requires="v">
                <p:oleObj name="Equation" r:id="rId2" imgW="4698720" imgH="444240" progId="Equation.DSMT4">
                  <p:embed/>
                </p:oleObj>
              </mc:Choice>
              <mc:Fallback>
                <p:oleObj name="Equation" r:id="rId2" imgW="4698720" imgH="444240" progId="Equation.DSMT4">
                  <p:embed/>
                  <p:pic>
                    <p:nvPicPr>
                      <p:cNvPr id="52" name="Object 51">
                        <a:extLst>
                          <a:ext uri="{FF2B5EF4-FFF2-40B4-BE49-F238E27FC236}">
                            <a16:creationId xmlns:a16="http://schemas.microsoft.com/office/drawing/2014/main" id="{C674F0AD-AB92-5360-9027-52F274BAC6E4}"/>
                          </a:ext>
                        </a:extLst>
                      </p:cNvPr>
                      <p:cNvPicPr/>
                      <p:nvPr/>
                    </p:nvPicPr>
                    <p:blipFill>
                      <a:blip r:embed="rId3"/>
                      <a:stretch>
                        <a:fillRect/>
                      </a:stretch>
                    </p:blipFill>
                    <p:spPr>
                      <a:xfrm>
                        <a:off x="939800" y="2084864"/>
                        <a:ext cx="9398000" cy="8890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77EFEBE7-DDE4-C3F8-B670-CBA75CF4EF68}"/>
              </a:ext>
            </a:extLst>
          </p:cNvPr>
          <p:cNvGraphicFramePr>
            <a:graphicFrameLocks noChangeAspect="1"/>
          </p:cNvGraphicFramePr>
          <p:nvPr>
            <p:extLst>
              <p:ext uri="{D42A27DB-BD31-4B8C-83A1-F6EECF244321}">
                <p14:modId xmlns:p14="http://schemas.microsoft.com/office/powerpoint/2010/main" val="4139160104"/>
              </p:ext>
            </p:extLst>
          </p:nvPr>
        </p:nvGraphicFramePr>
        <p:xfrm>
          <a:off x="939800" y="3080703"/>
          <a:ext cx="9671050" cy="2816225"/>
        </p:xfrm>
        <a:graphic>
          <a:graphicData uri="http://schemas.openxmlformats.org/presentationml/2006/ole">
            <mc:AlternateContent xmlns:mc="http://schemas.openxmlformats.org/markup-compatibility/2006">
              <mc:Choice xmlns:v="urn:schemas-microsoft-com:vml" Requires="v">
                <p:oleObj name="Equation" r:id="rId4" imgW="4927320" imgH="1434960" progId="Equation.DSMT4">
                  <p:embed/>
                </p:oleObj>
              </mc:Choice>
              <mc:Fallback>
                <p:oleObj name="Equation" r:id="rId4" imgW="4927320" imgH="1434960" progId="Equation.DSMT4">
                  <p:embed/>
                  <p:pic>
                    <p:nvPicPr>
                      <p:cNvPr id="0" name=""/>
                      <p:cNvPicPr/>
                      <p:nvPr/>
                    </p:nvPicPr>
                    <p:blipFill>
                      <a:blip r:embed="rId5"/>
                      <a:stretch>
                        <a:fillRect/>
                      </a:stretch>
                    </p:blipFill>
                    <p:spPr>
                      <a:xfrm>
                        <a:off x="939800" y="3080703"/>
                        <a:ext cx="9671050" cy="2816225"/>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DAE167EB-755C-EB4C-365E-3D4BBADFB499}"/>
              </a:ext>
            </a:extLst>
          </p:cNvPr>
          <p:cNvGraphicFramePr>
            <a:graphicFrameLocks noChangeAspect="1"/>
          </p:cNvGraphicFramePr>
          <p:nvPr>
            <p:extLst>
              <p:ext uri="{D42A27DB-BD31-4B8C-83A1-F6EECF244321}">
                <p14:modId xmlns:p14="http://schemas.microsoft.com/office/powerpoint/2010/main" val="3552811269"/>
              </p:ext>
            </p:extLst>
          </p:nvPr>
        </p:nvGraphicFramePr>
        <p:xfrm>
          <a:off x="10695781" y="2293620"/>
          <a:ext cx="1112837" cy="471487"/>
        </p:xfrm>
        <a:graphic>
          <a:graphicData uri="http://schemas.openxmlformats.org/presentationml/2006/ole">
            <mc:AlternateContent xmlns:mc="http://schemas.openxmlformats.org/markup-compatibility/2006">
              <mc:Choice xmlns:v="urn:schemas-microsoft-com:vml" Requires="v">
                <p:oleObj name="Equation" r:id="rId6" imgW="1112605" imgH="471195" progId="Equation.DSMT4">
                  <p:embed/>
                </p:oleObj>
              </mc:Choice>
              <mc:Fallback>
                <p:oleObj name="Equation" r:id="rId6" imgW="1112605" imgH="471195" progId="Equation.DSMT4">
                  <p:embed/>
                  <p:pic>
                    <p:nvPicPr>
                      <p:cNvPr id="0" name=""/>
                      <p:cNvPicPr/>
                      <p:nvPr/>
                    </p:nvPicPr>
                    <p:blipFill>
                      <a:blip r:embed="rId7"/>
                      <a:stretch>
                        <a:fillRect/>
                      </a:stretch>
                    </p:blipFill>
                    <p:spPr>
                      <a:xfrm>
                        <a:off x="10695781" y="2293620"/>
                        <a:ext cx="1112837" cy="471487"/>
                      </a:xfrm>
                      <a:prstGeom prst="rect">
                        <a:avLst/>
                      </a:prstGeom>
                    </p:spPr>
                  </p:pic>
                </p:oleObj>
              </mc:Fallback>
            </mc:AlternateContent>
          </a:graphicData>
        </a:graphic>
      </p:graphicFrame>
    </p:spTree>
    <p:extLst>
      <p:ext uri="{BB962C8B-B14F-4D97-AF65-F5344CB8AC3E}">
        <p14:creationId xmlns:p14="http://schemas.microsoft.com/office/powerpoint/2010/main" val="12489819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DA159-6EC3-8054-8E69-05D897E705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D87B3C-4643-90B0-38B7-E2801666F206}"/>
              </a:ext>
            </a:extLst>
          </p:cNvPr>
          <p:cNvSpPr>
            <a:spLocks noGrp="1"/>
          </p:cNvSpPr>
          <p:nvPr>
            <p:ph type="title"/>
          </p:nvPr>
        </p:nvSpPr>
        <p:spPr/>
        <p:txBody>
          <a:bodyPr/>
          <a:lstStyle/>
          <a:p>
            <a:r>
              <a:rPr lang="en-US" dirty="0"/>
              <a:t>Magnetic Field of a Small Circular Loop Carrying Current (cont.)</a:t>
            </a:r>
          </a:p>
        </p:txBody>
      </p:sp>
      <p:sp>
        <p:nvSpPr>
          <p:cNvPr id="4" name="Date Placeholder 3">
            <a:extLst>
              <a:ext uri="{FF2B5EF4-FFF2-40B4-BE49-F238E27FC236}">
                <a16:creationId xmlns:a16="http://schemas.microsoft.com/office/drawing/2014/main" id="{FAFA22BB-27D0-99DB-E1AF-96D3A38B0846}"/>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7823ED79-3C46-DE9F-27C0-52E9A3F3F946}"/>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F64B843E-8952-7755-73B8-6EC75BF23B58}"/>
              </a:ext>
            </a:extLst>
          </p:cNvPr>
          <p:cNvSpPr>
            <a:spLocks noGrp="1"/>
          </p:cNvSpPr>
          <p:nvPr>
            <p:ph type="sldNum" sz="quarter" idx="12"/>
          </p:nvPr>
        </p:nvSpPr>
        <p:spPr/>
        <p:txBody>
          <a:bodyPr/>
          <a:lstStyle/>
          <a:p>
            <a:fld id="{2AEF1071-237C-4F39-BC68-901E48FF9960}" type="slidenum">
              <a:rPr lang="en-US" smtClean="0"/>
              <a:t>41</a:t>
            </a:fld>
            <a:endParaRPr lang="en-US"/>
          </a:p>
        </p:txBody>
      </p:sp>
      <p:graphicFrame>
        <p:nvGraphicFramePr>
          <p:cNvPr id="11" name="Object 10">
            <a:extLst>
              <a:ext uri="{FF2B5EF4-FFF2-40B4-BE49-F238E27FC236}">
                <a16:creationId xmlns:a16="http://schemas.microsoft.com/office/drawing/2014/main" id="{ACCAE51A-C678-F23A-1583-721076DDEE55}"/>
              </a:ext>
            </a:extLst>
          </p:cNvPr>
          <p:cNvGraphicFramePr>
            <a:graphicFrameLocks noChangeAspect="1"/>
          </p:cNvGraphicFramePr>
          <p:nvPr>
            <p:extLst>
              <p:ext uri="{D42A27DB-BD31-4B8C-83A1-F6EECF244321}">
                <p14:modId xmlns:p14="http://schemas.microsoft.com/office/powerpoint/2010/main" val="3529297413"/>
              </p:ext>
            </p:extLst>
          </p:nvPr>
        </p:nvGraphicFramePr>
        <p:xfrm>
          <a:off x="3406543" y="2141490"/>
          <a:ext cx="5377325" cy="1325563"/>
        </p:xfrm>
        <a:graphic>
          <a:graphicData uri="http://schemas.openxmlformats.org/presentationml/2006/ole">
            <mc:AlternateContent xmlns:mc="http://schemas.openxmlformats.org/markup-compatibility/2006">
              <mc:Choice xmlns:v="urn:schemas-microsoft-com:vml" Requires="v">
                <p:oleObj name="Equation" r:id="rId2" imgW="1854000" imgH="457200" progId="Equation.DSMT4">
                  <p:embed/>
                </p:oleObj>
              </mc:Choice>
              <mc:Fallback>
                <p:oleObj name="Equation" r:id="rId2" imgW="1854000" imgH="457200" progId="Equation.DSMT4">
                  <p:embed/>
                  <p:pic>
                    <p:nvPicPr>
                      <p:cNvPr id="11" name="Object 10">
                        <a:extLst>
                          <a:ext uri="{FF2B5EF4-FFF2-40B4-BE49-F238E27FC236}">
                            <a16:creationId xmlns:a16="http://schemas.microsoft.com/office/drawing/2014/main" id="{77EFEBE7-DDE4-C3F8-B670-CBA75CF4EF68}"/>
                          </a:ext>
                        </a:extLst>
                      </p:cNvPr>
                      <p:cNvPicPr/>
                      <p:nvPr/>
                    </p:nvPicPr>
                    <p:blipFill>
                      <a:blip r:embed="rId3"/>
                      <a:stretch>
                        <a:fillRect/>
                      </a:stretch>
                    </p:blipFill>
                    <p:spPr>
                      <a:xfrm>
                        <a:off x="3406543" y="2141490"/>
                        <a:ext cx="5377325" cy="1325563"/>
                      </a:xfrm>
                      <a:prstGeom prst="rect">
                        <a:avLst/>
                      </a:prstGeom>
                      <a:ln>
                        <a:solidFill>
                          <a:schemeClr val="tx1"/>
                        </a:solidFill>
                      </a:ln>
                    </p:spPr>
                  </p:pic>
                </p:oleObj>
              </mc:Fallback>
            </mc:AlternateContent>
          </a:graphicData>
        </a:graphic>
      </p:graphicFrame>
      <p:cxnSp>
        <p:nvCxnSpPr>
          <p:cNvPr id="7" name="Straight Arrow Connector 6">
            <a:extLst>
              <a:ext uri="{FF2B5EF4-FFF2-40B4-BE49-F238E27FC236}">
                <a16:creationId xmlns:a16="http://schemas.microsoft.com/office/drawing/2014/main" id="{CA0D2736-928A-DF22-E385-22E039760A55}"/>
              </a:ext>
            </a:extLst>
          </p:cNvPr>
          <p:cNvCxnSpPr>
            <a:cxnSpLocks/>
          </p:cNvCxnSpPr>
          <p:nvPr/>
        </p:nvCxnSpPr>
        <p:spPr>
          <a:xfrm flipH="1">
            <a:off x="9988773" y="2221391"/>
            <a:ext cx="152089" cy="5050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BCFFF1C-28F1-A4BE-6887-7D489A60B579}"/>
              </a:ext>
            </a:extLst>
          </p:cNvPr>
          <p:cNvCxnSpPr/>
          <p:nvPr/>
        </p:nvCxnSpPr>
        <p:spPr>
          <a:xfrm flipV="1">
            <a:off x="10685045" y="1594675"/>
            <a:ext cx="0" cy="1122680"/>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5B0E0EA-1B05-0E0E-70DB-088C486B4418}"/>
              </a:ext>
            </a:extLst>
          </p:cNvPr>
          <p:cNvSpPr txBox="1"/>
          <p:nvPr/>
        </p:nvSpPr>
        <p:spPr>
          <a:xfrm>
            <a:off x="10461352" y="1257144"/>
            <a:ext cx="304892" cy="461665"/>
          </a:xfrm>
          <a:prstGeom prst="rect">
            <a:avLst/>
          </a:prstGeom>
          <a:noFill/>
        </p:spPr>
        <p:txBody>
          <a:bodyPr wrap="none" rtlCol="0">
            <a:spAutoFit/>
          </a:bodyPr>
          <a:lstStyle/>
          <a:p>
            <a:r>
              <a:rPr lang="en-US" sz="2400" i="1" dirty="0"/>
              <a:t>z</a:t>
            </a:r>
            <a:endParaRPr lang="en-US" i="1" dirty="0"/>
          </a:p>
        </p:txBody>
      </p:sp>
      <p:sp>
        <p:nvSpPr>
          <p:cNvPr id="10" name="Oval 9">
            <a:extLst>
              <a:ext uri="{FF2B5EF4-FFF2-40B4-BE49-F238E27FC236}">
                <a16:creationId xmlns:a16="http://schemas.microsoft.com/office/drawing/2014/main" id="{67F64B14-59EB-A0D4-5210-1E79829ACAFB}"/>
              </a:ext>
            </a:extLst>
          </p:cNvPr>
          <p:cNvSpPr/>
          <p:nvPr/>
        </p:nvSpPr>
        <p:spPr>
          <a:xfrm>
            <a:off x="10663582" y="2694813"/>
            <a:ext cx="45720" cy="45720"/>
          </a:xfrm>
          <a:prstGeom prst="ellipse">
            <a:avLst/>
          </a:prstGeom>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BCC5295-612B-70F1-B1F6-38DC1A14AA99}"/>
              </a:ext>
            </a:extLst>
          </p:cNvPr>
          <p:cNvSpPr txBox="1"/>
          <p:nvPr/>
        </p:nvSpPr>
        <p:spPr>
          <a:xfrm>
            <a:off x="9825596" y="1806510"/>
            <a:ext cx="304892" cy="523220"/>
          </a:xfrm>
          <a:prstGeom prst="rect">
            <a:avLst/>
          </a:prstGeom>
          <a:noFill/>
        </p:spPr>
        <p:txBody>
          <a:bodyPr wrap="none" rtlCol="0">
            <a:spAutoFit/>
          </a:bodyPr>
          <a:lstStyle/>
          <a:p>
            <a:r>
              <a:rPr lang="en-US" sz="2800" i="1" dirty="0"/>
              <a:t>I</a:t>
            </a:r>
            <a:endParaRPr lang="en-US" sz="2000" i="1" dirty="0"/>
          </a:p>
        </p:txBody>
      </p:sp>
      <p:sp>
        <p:nvSpPr>
          <p:cNvPr id="13" name="TextBox 12">
            <a:extLst>
              <a:ext uri="{FF2B5EF4-FFF2-40B4-BE49-F238E27FC236}">
                <a16:creationId xmlns:a16="http://schemas.microsoft.com/office/drawing/2014/main" id="{94EFA9A4-A74E-048F-3155-A96663212430}"/>
              </a:ext>
            </a:extLst>
          </p:cNvPr>
          <p:cNvSpPr txBox="1"/>
          <p:nvPr/>
        </p:nvSpPr>
        <p:spPr>
          <a:xfrm>
            <a:off x="9701351" y="3267155"/>
            <a:ext cx="320922" cy="461665"/>
          </a:xfrm>
          <a:prstGeom prst="rect">
            <a:avLst/>
          </a:prstGeom>
          <a:noFill/>
        </p:spPr>
        <p:txBody>
          <a:bodyPr wrap="none" rtlCol="0">
            <a:spAutoFit/>
          </a:bodyPr>
          <a:lstStyle/>
          <a:p>
            <a:r>
              <a:rPr lang="en-US" sz="2400" i="1" dirty="0"/>
              <a:t>x</a:t>
            </a:r>
            <a:endParaRPr lang="en-US" sz="2000" i="1" dirty="0"/>
          </a:p>
        </p:txBody>
      </p:sp>
      <p:sp>
        <p:nvSpPr>
          <p:cNvPr id="14" name="TextBox 13">
            <a:extLst>
              <a:ext uri="{FF2B5EF4-FFF2-40B4-BE49-F238E27FC236}">
                <a16:creationId xmlns:a16="http://schemas.microsoft.com/office/drawing/2014/main" id="{F592244E-A5C0-720B-3701-A47842B2E417}"/>
              </a:ext>
            </a:extLst>
          </p:cNvPr>
          <p:cNvSpPr txBox="1"/>
          <p:nvPr/>
        </p:nvSpPr>
        <p:spPr>
          <a:xfrm>
            <a:off x="10348133" y="2409801"/>
            <a:ext cx="407484" cy="461665"/>
          </a:xfrm>
          <a:prstGeom prst="rect">
            <a:avLst/>
          </a:prstGeom>
          <a:noFill/>
        </p:spPr>
        <p:txBody>
          <a:bodyPr wrap="none" rtlCol="0">
            <a:spAutoFit/>
          </a:bodyPr>
          <a:lstStyle/>
          <a:p>
            <a:r>
              <a:rPr lang="en-US" sz="2400" dirty="0"/>
              <a:t>O</a:t>
            </a:r>
            <a:endParaRPr lang="en-US" sz="2000" dirty="0"/>
          </a:p>
        </p:txBody>
      </p:sp>
      <p:sp>
        <p:nvSpPr>
          <p:cNvPr id="15" name="Oval 14">
            <a:extLst>
              <a:ext uri="{FF2B5EF4-FFF2-40B4-BE49-F238E27FC236}">
                <a16:creationId xmlns:a16="http://schemas.microsoft.com/office/drawing/2014/main" id="{FCB6DB1D-E274-01BA-652D-2B25D8403B9A}"/>
              </a:ext>
            </a:extLst>
          </p:cNvPr>
          <p:cNvSpPr/>
          <p:nvPr/>
        </p:nvSpPr>
        <p:spPr>
          <a:xfrm>
            <a:off x="9600992" y="2157351"/>
            <a:ext cx="2103120" cy="1034990"/>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812691B6-12A0-11CA-4080-91AC26297ADC}"/>
              </a:ext>
            </a:extLst>
          </p:cNvPr>
          <p:cNvCxnSpPr>
            <a:cxnSpLocks/>
          </p:cNvCxnSpPr>
          <p:nvPr/>
        </p:nvCxnSpPr>
        <p:spPr>
          <a:xfrm flipH="1">
            <a:off x="9810437" y="2718209"/>
            <a:ext cx="874608" cy="715602"/>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670A0D3-408E-8C76-5793-89B6393B367C}"/>
              </a:ext>
            </a:extLst>
          </p:cNvPr>
          <p:cNvCxnSpPr>
            <a:cxnSpLocks/>
          </p:cNvCxnSpPr>
          <p:nvPr/>
        </p:nvCxnSpPr>
        <p:spPr>
          <a:xfrm flipV="1">
            <a:off x="10687585" y="2715104"/>
            <a:ext cx="1276563" cy="0"/>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4AF9B74-0E4A-2FB1-BDA0-886B6385F9C6}"/>
              </a:ext>
            </a:extLst>
          </p:cNvPr>
          <p:cNvCxnSpPr>
            <a:cxnSpLocks/>
          </p:cNvCxnSpPr>
          <p:nvPr/>
        </p:nvCxnSpPr>
        <p:spPr>
          <a:xfrm flipV="1">
            <a:off x="10685045" y="1718809"/>
            <a:ext cx="943337" cy="993755"/>
          </a:xfrm>
          <a:prstGeom prst="straightConnector1">
            <a:avLst/>
          </a:prstGeom>
          <a:ln>
            <a:solidFill>
              <a:schemeClr val="tx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196E7C3-8399-64C8-0312-14FCF293F47D}"/>
              </a:ext>
            </a:extLst>
          </p:cNvPr>
          <p:cNvSpPr txBox="1"/>
          <p:nvPr/>
        </p:nvSpPr>
        <p:spPr>
          <a:xfrm>
            <a:off x="11016809" y="1757241"/>
            <a:ext cx="297175" cy="400110"/>
          </a:xfrm>
          <a:prstGeom prst="rect">
            <a:avLst/>
          </a:prstGeom>
          <a:noFill/>
        </p:spPr>
        <p:txBody>
          <a:bodyPr wrap="square" rtlCol="0">
            <a:spAutoFit/>
          </a:bodyPr>
          <a:lstStyle/>
          <a:p>
            <a:r>
              <a:rPr lang="en-US" sz="2000" b="1" dirty="0">
                <a:solidFill>
                  <a:schemeClr val="tx2">
                    <a:lumMod val="50000"/>
                    <a:lumOff val="50000"/>
                  </a:schemeClr>
                </a:solidFill>
              </a:rPr>
              <a:t>R</a:t>
            </a:r>
          </a:p>
        </p:txBody>
      </p:sp>
      <p:sp>
        <p:nvSpPr>
          <p:cNvPr id="20" name="TextBox 19">
            <a:extLst>
              <a:ext uri="{FF2B5EF4-FFF2-40B4-BE49-F238E27FC236}">
                <a16:creationId xmlns:a16="http://schemas.microsoft.com/office/drawing/2014/main" id="{A7D6447F-9098-8D57-8313-78AD0B2224C8}"/>
              </a:ext>
            </a:extLst>
          </p:cNvPr>
          <p:cNvSpPr txBox="1"/>
          <p:nvPr/>
        </p:nvSpPr>
        <p:spPr>
          <a:xfrm>
            <a:off x="10937436" y="2636503"/>
            <a:ext cx="455923" cy="400110"/>
          </a:xfrm>
          <a:prstGeom prst="rect">
            <a:avLst/>
          </a:prstGeom>
          <a:noFill/>
        </p:spPr>
        <p:txBody>
          <a:bodyPr wrap="square" rtlCol="0">
            <a:spAutoFit/>
          </a:bodyPr>
          <a:lstStyle/>
          <a:p>
            <a:r>
              <a:rPr lang="en-US" sz="2000" b="1" dirty="0">
                <a:solidFill>
                  <a:srgbClr val="FF0000"/>
                </a:solidFill>
              </a:rPr>
              <a:t>R</a:t>
            </a:r>
            <a:r>
              <a:rPr lang="en-US" sz="2000" b="1" dirty="0">
                <a:solidFill>
                  <a:srgbClr val="FF0000"/>
                </a:solidFill>
                <a:sym typeface="Symbol" panose="05050102010706020507" pitchFamily="18" charset="2"/>
              </a:rPr>
              <a:t></a:t>
            </a:r>
            <a:endParaRPr lang="en-US" sz="2000" b="1" dirty="0">
              <a:solidFill>
                <a:srgbClr val="FF0000"/>
              </a:solidFill>
            </a:endParaRPr>
          </a:p>
        </p:txBody>
      </p:sp>
      <p:sp>
        <p:nvSpPr>
          <p:cNvPr id="21" name="TextBox 20">
            <a:extLst>
              <a:ext uri="{FF2B5EF4-FFF2-40B4-BE49-F238E27FC236}">
                <a16:creationId xmlns:a16="http://schemas.microsoft.com/office/drawing/2014/main" id="{B452EE18-DBB7-C38C-A5BC-1D52C1021A07}"/>
              </a:ext>
            </a:extLst>
          </p:cNvPr>
          <p:cNvSpPr txBox="1"/>
          <p:nvPr/>
        </p:nvSpPr>
        <p:spPr>
          <a:xfrm>
            <a:off x="10780858" y="2772629"/>
            <a:ext cx="312906" cy="400110"/>
          </a:xfrm>
          <a:prstGeom prst="rect">
            <a:avLst/>
          </a:prstGeom>
          <a:noFill/>
        </p:spPr>
        <p:txBody>
          <a:bodyPr wrap="none" rtlCol="0">
            <a:spAutoFit/>
          </a:bodyPr>
          <a:lstStyle/>
          <a:p>
            <a:r>
              <a:rPr lang="en-US" sz="2000" i="1" dirty="0">
                <a:solidFill>
                  <a:srgbClr val="FF0000"/>
                </a:solidFill>
              </a:rPr>
              <a:t>a</a:t>
            </a:r>
            <a:endParaRPr lang="en-US" sz="1600" dirty="0">
              <a:solidFill>
                <a:srgbClr val="FF0000"/>
              </a:solidFill>
            </a:endParaRPr>
          </a:p>
        </p:txBody>
      </p:sp>
      <p:sp>
        <p:nvSpPr>
          <p:cNvPr id="22" name="Freeform: Shape 21">
            <a:extLst>
              <a:ext uri="{FF2B5EF4-FFF2-40B4-BE49-F238E27FC236}">
                <a16:creationId xmlns:a16="http://schemas.microsoft.com/office/drawing/2014/main" id="{A40110E7-BD12-AD0C-C704-80499A32F4D2}"/>
              </a:ext>
            </a:extLst>
          </p:cNvPr>
          <p:cNvSpPr/>
          <p:nvPr/>
        </p:nvSpPr>
        <p:spPr>
          <a:xfrm rot="5176490">
            <a:off x="11226723" y="2959471"/>
            <a:ext cx="73998" cy="256478"/>
          </a:xfrm>
          <a:custGeom>
            <a:avLst/>
            <a:gdLst>
              <a:gd name="csX0" fmla="*/ 158115 w 158115"/>
              <a:gd name="csY0" fmla="*/ 131445 h 131445"/>
              <a:gd name="csX1" fmla="*/ 104775 w 158115"/>
              <a:gd name="csY1" fmla="*/ 66675 h 131445"/>
              <a:gd name="csX2" fmla="*/ 0 w 158115"/>
              <a:gd name="csY2" fmla="*/ 0 h 131445"/>
            </a:gdLst>
            <a:ahLst/>
            <a:cxnLst>
              <a:cxn ang="0">
                <a:pos x="csX0" y="csY0"/>
              </a:cxn>
              <a:cxn ang="0">
                <a:pos x="csX1" y="csY1"/>
              </a:cxn>
              <a:cxn ang="0">
                <a:pos x="csX2" y="csY2"/>
              </a:cxn>
            </a:cxnLst>
            <a:rect l="l" t="t" r="r" b="b"/>
            <a:pathLst>
              <a:path w="158115" h="131445">
                <a:moveTo>
                  <a:pt x="158115" y="131445"/>
                </a:moveTo>
                <a:cubicBezTo>
                  <a:pt x="144621" y="110013"/>
                  <a:pt x="131127" y="88582"/>
                  <a:pt x="104775" y="66675"/>
                </a:cubicBezTo>
                <a:cubicBezTo>
                  <a:pt x="78423" y="44768"/>
                  <a:pt x="40322" y="22860"/>
                  <a:pt x="0" y="0"/>
                </a:cubicBezTo>
              </a:path>
            </a:pathLst>
          </a:custGeom>
          <a:noFill/>
          <a:ln w="38100">
            <a:solidFill>
              <a:srgbClr val="96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0BC1B62F-AA4C-0F57-380E-7BCE2C8CF3A1}"/>
              </a:ext>
            </a:extLst>
          </p:cNvPr>
          <p:cNvCxnSpPr>
            <a:cxnSpLocks/>
          </p:cNvCxnSpPr>
          <p:nvPr/>
        </p:nvCxnSpPr>
        <p:spPr>
          <a:xfrm>
            <a:off x="10688221" y="2718478"/>
            <a:ext cx="573569" cy="3722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708F899-5D74-0459-3E9B-5EA296CC7C43}"/>
              </a:ext>
            </a:extLst>
          </p:cNvPr>
          <p:cNvSpPr txBox="1"/>
          <p:nvPr/>
        </p:nvSpPr>
        <p:spPr>
          <a:xfrm>
            <a:off x="11125838" y="3043075"/>
            <a:ext cx="455923" cy="400110"/>
          </a:xfrm>
          <a:prstGeom prst="rect">
            <a:avLst/>
          </a:prstGeom>
          <a:noFill/>
        </p:spPr>
        <p:txBody>
          <a:bodyPr wrap="square" rtlCol="0">
            <a:spAutoFit/>
          </a:bodyPr>
          <a:lstStyle/>
          <a:p>
            <a:r>
              <a:rPr lang="en-US" sz="2000" dirty="0">
                <a:solidFill>
                  <a:srgbClr val="C00000"/>
                </a:solidFill>
              </a:rPr>
              <a:t>d</a:t>
            </a:r>
            <a:r>
              <a:rPr lang="en-US" sz="2000" b="1" dirty="0">
                <a:solidFill>
                  <a:srgbClr val="C00000"/>
                </a:solidFill>
              </a:rPr>
              <a:t>l</a:t>
            </a:r>
            <a:r>
              <a:rPr lang="en-US" sz="2000" b="1" dirty="0">
                <a:solidFill>
                  <a:srgbClr val="C00000"/>
                </a:solidFill>
                <a:sym typeface="Symbol" panose="05050102010706020507" pitchFamily="18" charset="2"/>
              </a:rPr>
              <a:t></a:t>
            </a:r>
            <a:endParaRPr lang="en-US" sz="2000" b="1" dirty="0">
              <a:solidFill>
                <a:srgbClr val="C00000"/>
              </a:solidFill>
            </a:endParaRPr>
          </a:p>
        </p:txBody>
      </p:sp>
      <p:sp>
        <p:nvSpPr>
          <p:cNvPr id="25" name="TextBox 24">
            <a:extLst>
              <a:ext uri="{FF2B5EF4-FFF2-40B4-BE49-F238E27FC236}">
                <a16:creationId xmlns:a16="http://schemas.microsoft.com/office/drawing/2014/main" id="{197E5115-A2BE-6F57-ACC7-B9579EEF89F5}"/>
              </a:ext>
            </a:extLst>
          </p:cNvPr>
          <p:cNvSpPr txBox="1"/>
          <p:nvPr/>
        </p:nvSpPr>
        <p:spPr>
          <a:xfrm>
            <a:off x="11736186" y="2614345"/>
            <a:ext cx="320922" cy="461665"/>
          </a:xfrm>
          <a:prstGeom prst="rect">
            <a:avLst/>
          </a:prstGeom>
          <a:noFill/>
        </p:spPr>
        <p:txBody>
          <a:bodyPr wrap="none" rtlCol="0">
            <a:spAutoFit/>
          </a:bodyPr>
          <a:lstStyle/>
          <a:p>
            <a:r>
              <a:rPr lang="en-US" sz="2400" i="1" dirty="0"/>
              <a:t>y</a:t>
            </a:r>
            <a:endParaRPr lang="en-US" sz="2000" i="1" dirty="0"/>
          </a:p>
        </p:txBody>
      </p:sp>
      <p:sp>
        <p:nvSpPr>
          <p:cNvPr id="26" name="Arc 25">
            <a:extLst>
              <a:ext uri="{FF2B5EF4-FFF2-40B4-BE49-F238E27FC236}">
                <a16:creationId xmlns:a16="http://schemas.microsoft.com/office/drawing/2014/main" id="{49E39DE6-0191-9672-2206-06300D083449}"/>
              </a:ext>
            </a:extLst>
          </p:cNvPr>
          <p:cNvSpPr/>
          <p:nvPr/>
        </p:nvSpPr>
        <p:spPr>
          <a:xfrm>
            <a:off x="10576562" y="2658292"/>
            <a:ext cx="336110" cy="212619"/>
          </a:xfrm>
          <a:prstGeom prst="arc">
            <a:avLst>
              <a:gd name="adj1" fmla="val 1829638"/>
              <a:gd name="adj2" fmla="val 986155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529DACE8-827C-07D7-1E9A-D3DA2239DD23}"/>
              </a:ext>
            </a:extLst>
          </p:cNvPr>
          <p:cNvSpPr txBox="1"/>
          <p:nvPr/>
        </p:nvSpPr>
        <p:spPr>
          <a:xfrm>
            <a:off x="10249207" y="2752755"/>
            <a:ext cx="522900" cy="461665"/>
          </a:xfrm>
          <a:prstGeom prst="rect">
            <a:avLst/>
          </a:prstGeom>
          <a:noFill/>
        </p:spPr>
        <p:txBody>
          <a:bodyPr wrap="none" rtlCol="0">
            <a:spAutoFit/>
          </a:bodyPr>
          <a:lstStyle/>
          <a:p>
            <a:r>
              <a:rPr lang="en-US" sz="2400" i="1" dirty="0">
                <a:solidFill>
                  <a:srgbClr val="FF0000"/>
                </a:solidFill>
                <a:sym typeface="Symbol" panose="05050102010706020507" pitchFamily="18" charset="2"/>
              </a:rPr>
              <a:t></a:t>
            </a:r>
            <a:endParaRPr lang="en-US" sz="2000" i="1" dirty="0">
              <a:solidFill>
                <a:srgbClr val="FF0000"/>
              </a:solidFill>
            </a:endParaRPr>
          </a:p>
        </p:txBody>
      </p:sp>
      <p:graphicFrame>
        <p:nvGraphicFramePr>
          <p:cNvPr id="28" name="Object 27">
            <a:extLst>
              <a:ext uri="{FF2B5EF4-FFF2-40B4-BE49-F238E27FC236}">
                <a16:creationId xmlns:a16="http://schemas.microsoft.com/office/drawing/2014/main" id="{F604E02B-D747-49DB-C839-F02E626CEF98}"/>
              </a:ext>
            </a:extLst>
          </p:cNvPr>
          <p:cNvGraphicFramePr>
            <a:graphicFrameLocks noChangeAspect="1"/>
          </p:cNvGraphicFramePr>
          <p:nvPr>
            <p:extLst>
              <p:ext uri="{D42A27DB-BD31-4B8C-83A1-F6EECF244321}">
                <p14:modId xmlns:p14="http://schemas.microsoft.com/office/powerpoint/2010/main" val="3903293124"/>
              </p:ext>
            </p:extLst>
          </p:nvPr>
        </p:nvGraphicFramePr>
        <p:xfrm>
          <a:off x="2339182" y="4379803"/>
          <a:ext cx="7513637" cy="1325563"/>
        </p:xfrm>
        <a:graphic>
          <a:graphicData uri="http://schemas.openxmlformats.org/presentationml/2006/ole">
            <mc:AlternateContent xmlns:mc="http://schemas.openxmlformats.org/markup-compatibility/2006">
              <mc:Choice xmlns:v="urn:schemas-microsoft-com:vml" Requires="v">
                <p:oleObj name="Equation" r:id="rId4" imgW="2590560" imgH="457200" progId="Equation.DSMT4">
                  <p:embed/>
                </p:oleObj>
              </mc:Choice>
              <mc:Fallback>
                <p:oleObj name="Equation" r:id="rId4" imgW="2590560" imgH="457200" progId="Equation.DSMT4">
                  <p:embed/>
                  <p:pic>
                    <p:nvPicPr>
                      <p:cNvPr id="11" name="Object 10">
                        <a:extLst>
                          <a:ext uri="{FF2B5EF4-FFF2-40B4-BE49-F238E27FC236}">
                            <a16:creationId xmlns:a16="http://schemas.microsoft.com/office/drawing/2014/main" id="{ACCAE51A-C678-F23A-1583-721076DDEE55}"/>
                          </a:ext>
                        </a:extLst>
                      </p:cNvPr>
                      <p:cNvPicPr/>
                      <p:nvPr/>
                    </p:nvPicPr>
                    <p:blipFill>
                      <a:blip r:embed="rId5"/>
                      <a:stretch>
                        <a:fillRect/>
                      </a:stretch>
                    </p:blipFill>
                    <p:spPr>
                      <a:xfrm>
                        <a:off x="2339182" y="4379803"/>
                        <a:ext cx="7513637" cy="1325563"/>
                      </a:xfrm>
                      <a:prstGeom prst="rect">
                        <a:avLst/>
                      </a:prstGeom>
                      <a:ln>
                        <a:solidFill>
                          <a:schemeClr val="tx1"/>
                        </a:solidFill>
                      </a:ln>
                    </p:spPr>
                  </p:pic>
                </p:oleObj>
              </mc:Fallback>
            </mc:AlternateContent>
          </a:graphicData>
        </a:graphic>
      </p:graphicFrame>
      <p:graphicFrame>
        <p:nvGraphicFramePr>
          <p:cNvPr id="29" name="Object 28">
            <a:extLst>
              <a:ext uri="{FF2B5EF4-FFF2-40B4-BE49-F238E27FC236}">
                <a16:creationId xmlns:a16="http://schemas.microsoft.com/office/drawing/2014/main" id="{EE1E0F95-7613-065A-BE4C-24C4695A979A}"/>
              </a:ext>
            </a:extLst>
          </p:cNvPr>
          <p:cNvGraphicFramePr>
            <a:graphicFrameLocks noChangeAspect="1"/>
          </p:cNvGraphicFramePr>
          <p:nvPr>
            <p:extLst>
              <p:ext uri="{D42A27DB-BD31-4B8C-83A1-F6EECF244321}">
                <p14:modId xmlns:p14="http://schemas.microsoft.com/office/powerpoint/2010/main" val="814831007"/>
              </p:ext>
            </p:extLst>
          </p:nvPr>
        </p:nvGraphicFramePr>
        <p:xfrm>
          <a:off x="5145918" y="3662621"/>
          <a:ext cx="1900165" cy="521614"/>
        </p:xfrm>
        <a:graphic>
          <a:graphicData uri="http://schemas.openxmlformats.org/presentationml/2006/ole">
            <mc:AlternateContent xmlns:mc="http://schemas.openxmlformats.org/markup-compatibility/2006">
              <mc:Choice xmlns:v="urn:schemas-microsoft-com:vml" Requires="v">
                <p:oleObj name="Equation" r:id="rId6" imgW="647640" imgH="177480" progId="Equation.DSMT4">
                  <p:embed/>
                </p:oleObj>
              </mc:Choice>
              <mc:Fallback>
                <p:oleObj name="Equation" r:id="rId6" imgW="647640" imgH="177480" progId="Equation.DSMT4">
                  <p:embed/>
                  <p:pic>
                    <p:nvPicPr>
                      <p:cNvPr id="0" name=""/>
                      <p:cNvPicPr/>
                      <p:nvPr/>
                    </p:nvPicPr>
                    <p:blipFill>
                      <a:blip r:embed="rId7"/>
                      <a:stretch>
                        <a:fillRect/>
                      </a:stretch>
                    </p:blipFill>
                    <p:spPr>
                      <a:xfrm>
                        <a:off x="5145918" y="3662621"/>
                        <a:ext cx="1900165" cy="521614"/>
                      </a:xfrm>
                      <a:prstGeom prst="rect">
                        <a:avLst/>
                      </a:prstGeom>
                    </p:spPr>
                  </p:pic>
                </p:oleObj>
              </mc:Fallback>
            </mc:AlternateContent>
          </a:graphicData>
        </a:graphic>
      </p:graphicFrame>
    </p:spTree>
    <p:extLst>
      <p:ext uri="{BB962C8B-B14F-4D97-AF65-F5344CB8AC3E}">
        <p14:creationId xmlns:p14="http://schemas.microsoft.com/office/powerpoint/2010/main" val="4737277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0561E-0C86-869A-193A-C6DFDD9F80E5}"/>
              </a:ext>
            </a:extLst>
          </p:cNvPr>
          <p:cNvSpPr>
            <a:spLocks noGrp="1"/>
          </p:cNvSpPr>
          <p:nvPr>
            <p:ph type="title"/>
          </p:nvPr>
        </p:nvSpPr>
        <p:spPr/>
        <p:txBody>
          <a:bodyPr/>
          <a:lstStyle/>
          <a:p>
            <a:r>
              <a:rPr lang="en-US" dirty="0"/>
              <a:t>Magnetic Dipole</a:t>
            </a:r>
          </a:p>
        </p:txBody>
      </p:sp>
      <p:sp>
        <p:nvSpPr>
          <p:cNvPr id="3" name="Content Placeholder 2">
            <a:extLst>
              <a:ext uri="{FF2B5EF4-FFF2-40B4-BE49-F238E27FC236}">
                <a16:creationId xmlns:a16="http://schemas.microsoft.com/office/drawing/2014/main" id="{4C296FD6-0289-68D5-047C-B907997BE0A9}"/>
              </a:ext>
            </a:extLst>
          </p:cNvPr>
          <p:cNvSpPr>
            <a:spLocks noGrp="1"/>
          </p:cNvSpPr>
          <p:nvPr>
            <p:ph idx="1"/>
          </p:nvPr>
        </p:nvSpPr>
        <p:spPr>
          <a:xfrm>
            <a:off x="838200" y="1825625"/>
            <a:ext cx="8200379" cy="4351338"/>
          </a:xfrm>
        </p:spPr>
        <p:txBody>
          <a:bodyPr/>
          <a:lstStyle/>
          <a:p>
            <a:r>
              <a:rPr lang="en-US" b="1" dirty="0"/>
              <a:t>Magnetic dipole</a:t>
            </a:r>
            <a:r>
              <a:rPr lang="en-US" dirty="0"/>
              <a:t> is a small current-carrying </a:t>
            </a:r>
            <a:r>
              <a:rPr lang="en-US" i="1" dirty="0"/>
              <a:t>loop</a:t>
            </a:r>
            <a:r>
              <a:rPr lang="en-US" dirty="0"/>
              <a:t>.</a:t>
            </a:r>
          </a:p>
          <a:p>
            <a:r>
              <a:rPr lang="en-US" i="1" dirty="0"/>
              <a:t>Magnetic dipole moment</a:t>
            </a:r>
            <a:r>
              <a:rPr lang="en-US" dirty="0"/>
              <a:t> (</a:t>
            </a:r>
            <a:r>
              <a:rPr lang="en-US" b="1" dirty="0"/>
              <a:t>m</a:t>
            </a:r>
            <a:r>
              <a:rPr lang="en-US" dirty="0"/>
              <a:t>) is a vector whose magnitude is the product of the current in and the area of the loop and whose direction is the direction of the thumb as the fingers of the right hand follow the direction of the current.</a:t>
            </a:r>
          </a:p>
        </p:txBody>
      </p:sp>
      <p:sp>
        <p:nvSpPr>
          <p:cNvPr id="4" name="Date Placeholder 3">
            <a:extLst>
              <a:ext uri="{FF2B5EF4-FFF2-40B4-BE49-F238E27FC236}">
                <a16:creationId xmlns:a16="http://schemas.microsoft.com/office/drawing/2014/main" id="{A00EE012-FD4E-B19D-3D91-F89C9D6BDAC3}"/>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ACD8A7FD-BA6C-1AE0-47ED-3E12BFBADEFD}"/>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BB93BBD2-5874-C135-7CF6-8881DA07FFC2}"/>
              </a:ext>
            </a:extLst>
          </p:cNvPr>
          <p:cNvSpPr>
            <a:spLocks noGrp="1"/>
          </p:cNvSpPr>
          <p:nvPr>
            <p:ph type="sldNum" sz="quarter" idx="12"/>
          </p:nvPr>
        </p:nvSpPr>
        <p:spPr/>
        <p:txBody>
          <a:bodyPr/>
          <a:lstStyle/>
          <a:p>
            <a:fld id="{2AEF1071-237C-4F39-BC68-901E48FF9960}" type="slidenum">
              <a:rPr lang="en-US" smtClean="0"/>
              <a:t>42</a:t>
            </a:fld>
            <a:endParaRPr lang="en-US"/>
          </a:p>
        </p:txBody>
      </p:sp>
      <p:cxnSp>
        <p:nvCxnSpPr>
          <p:cNvPr id="7" name="Straight Arrow Connector 6">
            <a:extLst>
              <a:ext uri="{FF2B5EF4-FFF2-40B4-BE49-F238E27FC236}">
                <a16:creationId xmlns:a16="http://schemas.microsoft.com/office/drawing/2014/main" id="{E0841567-842F-BFFE-FD0A-AD4CF4C95099}"/>
              </a:ext>
            </a:extLst>
          </p:cNvPr>
          <p:cNvCxnSpPr>
            <a:cxnSpLocks/>
          </p:cNvCxnSpPr>
          <p:nvPr/>
        </p:nvCxnSpPr>
        <p:spPr>
          <a:xfrm flipH="1">
            <a:off x="9988773" y="2221391"/>
            <a:ext cx="152089" cy="5050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75B78A0-DBD2-A731-2467-F64BB60B5A44}"/>
              </a:ext>
            </a:extLst>
          </p:cNvPr>
          <p:cNvCxnSpPr/>
          <p:nvPr/>
        </p:nvCxnSpPr>
        <p:spPr>
          <a:xfrm flipV="1">
            <a:off x="10685045" y="1594675"/>
            <a:ext cx="0" cy="1122680"/>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35A31D6-0563-F3D9-C6D8-790D7DB38124}"/>
              </a:ext>
            </a:extLst>
          </p:cNvPr>
          <p:cNvSpPr txBox="1"/>
          <p:nvPr/>
        </p:nvSpPr>
        <p:spPr>
          <a:xfrm>
            <a:off x="9825596" y="1806510"/>
            <a:ext cx="304892" cy="523220"/>
          </a:xfrm>
          <a:prstGeom prst="rect">
            <a:avLst/>
          </a:prstGeom>
          <a:noFill/>
        </p:spPr>
        <p:txBody>
          <a:bodyPr wrap="none" rtlCol="0">
            <a:spAutoFit/>
          </a:bodyPr>
          <a:lstStyle/>
          <a:p>
            <a:r>
              <a:rPr lang="en-US" sz="2800" i="1" dirty="0"/>
              <a:t>I</a:t>
            </a:r>
            <a:endParaRPr lang="en-US" sz="2000" i="1" dirty="0"/>
          </a:p>
        </p:txBody>
      </p:sp>
      <p:sp>
        <p:nvSpPr>
          <p:cNvPr id="14" name="Oval 13">
            <a:extLst>
              <a:ext uri="{FF2B5EF4-FFF2-40B4-BE49-F238E27FC236}">
                <a16:creationId xmlns:a16="http://schemas.microsoft.com/office/drawing/2014/main" id="{65859090-8D37-A808-BE20-A6E16E559813}"/>
              </a:ext>
            </a:extLst>
          </p:cNvPr>
          <p:cNvSpPr/>
          <p:nvPr/>
        </p:nvSpPr>
        <p:spPr>
          <a:xfrm>
            <a:off x="9600992" y="2157351"/>
            <a:ext cx="2103120" cy="1034990"/>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76FAFF0B-146C-AA50-1518-65E44735E9E3}"/>
              </a:ext>
            </a:extLst>
          </p:cNvPr>
          <p:cNvSpPr txBox="1"/>
          <p:nvPr/>
        </p:nvSpPr>
        <p:spPr>
          <a:xfrm>
            <a:off x="9990256" y="2412120"/>
            <a:ext cx="297175" cy="523220"/>
          </a:xfrm>
          <a:prstGeom prst="rect">
            <a:avLst/>
          </a:prstGeom>
          <a:noFill/>
        </p:spPr>
        <p:txBody>
          <a:bodyPr wrap="square" rtlCol="0">
            <a:spAutoFit/>
          </a:bodyPr>
          <a:lstStyle/>
          <a:p>
            <a:r>
              <a:rPr lang="en-US" sz="2800" i="1" dirty="0"/>
              <a:t>S</a:t>
            </a:r>
          </a:p>
        </p:txBody>
      </p:sp>
      <p:graphicFrame>
        <p:nvGraphicFramePr>
          <p:cNvPr id="29" name="Object 28">
            <a:extLst>
              <a:ext uri="{FF2B5EF4-FFF2-40B4-BE49-F238E27FC236}">
                <a16:creationId xmlns:a16="http://schemas.microsoft.com/office/drawing/2014/main" id="{CF3BC550-A898-BB6F-FA58-45BAD9AF52A9}"/>
              </a:ext>
            </a:extLst>
          </p:cNvPr>
          <p:cNvGraphicFramePr>
            <a:graphicFrameLocks noChangeAspect="1"/>
          </p:cNvGraphicFramePr>
          <p:nvPr>
            <p:extLst>
              <p:ext uri="{D42A27DB-BD31-4B8C-83A1-F6EECF244321}">
                <p14:modId xmlns:p14="http://schemas.microsoft.com/office/powerpoint/2010/main" val="1570281141"/>
              </p:ext>
            </p:extLst>
          </p:nvPr>
        </p:nvGraphicFramePr>
        <p:xfrm>
          <a:off x="4059237" y="4415155"/>
          <a:ext cx="4073525" cy="815975"/>
        </p:xfrm>
        <a:graphic>
          <a:graphicData uri="http://schemas.openxmlformats.org/presentationml/2006/ole">
            <mc:AlternateContent xmlns:mc="http://schemas.openxmlformats.org/markup-compatibility/2006">
              <mc:Choice xmlns:v="urn:schemas-microsoft-com:vml" Requires="v">
                <p:oleObj name="Equation" r:id="rId2" imgW="1396800" imgH="279360" progId="Equation.DSMT4">
                  <p:embed/>
                </p:oleObj>
              </mc:Choice>
              <mc:Fallback>
                <p:oleObj name="Equation" r:id="rId2" imgW="1396800" imgH="279360" progId="Equation.DSMT4">
                  <p:embed/>
                  <p:pic>
                    <p:nvPicPr>
                      <p:cNvPr id="0" name=""/>
                      <p:cNvPicPr/>
                      <p:nvPr/>
                    </p:nvPicPr>
                    <p:blipFill>
                      <a:blip r:embed="rId3"/>
                      <a:stretch>
                        <a:fillRect/>
                      </a:stretch>
                    </p:blipFill>
                    <p:spPr>
                      <a:xfrm>
                        <a:off x="4059237" y="4415155"/>
                        <a:ext cx="4073525" cy="81597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33324D96-2013-F920-6551-0D100F1BE534}"/>
              </a:ext>
            </a:extLst>
          </p:cNvPr>
          <p:cNvGraphicFramePr>
            <a:graphicFrameLocks noChangeAspect="1"/>
          </p:cNvGraphicFramePr>
          <p:nvPr>
            <p:extLst>
              <p:ext uri="{D42A27DB-BD31-4B8C-83A1-F6EECF244321}">
                <p14:modId xmlns:p14="http://schemas.microsoft.com/office/powerpoint/2010/main" val="3187475805"/>
              </p:ext>
            </p:extLst>
          </p:nvPr>
        </p:nvGraphicFramePr>
        <p:xfrm>
          <a:off x="10743760" y="1382395"/>
          <a:ext cx="347490" cy="487680"/>
        </p:xfrm>
        <a:graphic>
          <a:graphicData uri="http://schemas.openxmlformats.org/presentationml/2006/ole">
            <mc:AlternateContent xmlns:mc="http://schemas.openxmlformats.org/markup-compatibility/2006">
              <mc:Choice xmlns:v="urn:schemas-microsoft-com:vml" Requires="v">
                <p:oleObj name="Equation" r:id="rId4" imgW="126720" imgH="177480" progId="Equation.DSMT4">
                  <p:embed/>
                </p:oleObj>
              </mc:Choice>
              <mc:Fallback>
                <p:oleObj name="Equation" r:id="rId4" imgW="126720" imgH="177480" progId="Equation.DSMT4">
                  <p:embed/>
                  <p:pic>
                    <p:nvPicPr>
                      <p:cNvPr id="29" name="Object 28">
                        <a:extLst>
                          <a:ext uri="{FF2B5EF4-FFF2-40B4-BE49-F238E27FC236}">
                            <a16:creationId xmlns:a16="http://schemas.microsoft.com/office/drawing/2014/main" id="{CF3BC550-A898-BB6F-FA58-45BAD9AF52A9}"/>
                          </a:ext>
                        </a:extLst>
                      </p:cNvPr>
                      <p:cNvPicPr/>
                      <p:nvPr/>
                    </p:nvPicPr>
                    <p:blipFill>
                      <a:blip r:embed="rId5"/>
                      <a:stretch>
                        <a:fillRect/>
                      </a:stretch>
                    </p:blipFill>
                    <p:spPr>
                      <a:xfrm>
                        <a:off x="10743760" y="1382395"/>
                        <a:ext cx="347490" cy="487680"/>
                      </a:xfrm>
                      <a:prstGeom prst="rect">
                        <a:avLst/>
                      </a:prstGeom>
                    </p:spPr>
                  </p:pic>
                </p:oleObj>
              </mc:Fallback>
            </mc:AlternateContent>
          </a:graphicData>
        </a:graphic>
      </p:graphicFrame>
    </p:spTree>
    <p:extLst>
      <p:ext uri="{BB962C8B-B14F-4D97-AF65-F5344CB8AC3E}">
        <p14:creationId xmlns:p14="http://schemas.microsoft.com/office/powerpoint/2010/main" val="22852841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60646-D1F6-C50F-CC17-BAC3B5B7FB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4574DD-AA6A-8464-5226-636F4C9E552B}"/>
              </a:ext>
            </a:extLst>
          </p:cNvPr>
          <p:cNvSpPr>
            <a:spLocks noGrp="1"/>
          </p:cNvSpPr>
          <p:nvPr>
            <p:ph type="title"/>
          </p:nvPr>
        </p:nvSpPr>
        <p:spPr/>
        <p:txBody>
          <a:bodyPr/>
          <a:lstStyle/>
          <a:p>
            <a:r>
              <a:rPr lang="en-US" dirty="0"/>
              <a:t>Potential and Field of a Magnetic Dipole</a:t>
            </a:r>
          </a:p>
        </p:txBody>
      </p:sp>
      <p:sp>
        <p:nvSpPr>
          <p:cNvPr id="4" name="Date Placeholder 3">
            <a:extLst>
              <a:ext uri="{FF2B5EF4-FFF2-40B4-BE49-F238E27FC236}">
                <a16:creationId xmlns:a16="http://schemas.microsoft.com/office/drawing/2014/main" id="{62FBD7EA-BC24-7589-40EC-8109784A4965}"/>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A4124133-3D08-218C-46B8-E6F19B07A776}"/>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E3F2BF33-6D9B-9B0D-819D-453B82D0D98F}"/>
              </a:ext>
            </a:extLst>
          </p:cNvPr>
          <p:cNvSpPr>
            <a:spLocks noGrp="1"/>
          </p:cNvSpPr>
          <p:nvPr>
            <p:ph type="sldNum" sz="quarter" idx="12"/>
          </p:nvPr>
        </p:nvSpPr>
        <p:spPr/>
        <p:txBody>
          <a:bodyPr/>
          <a:lstStyle/>
          <a:p>
            <a:fld id="{2AEF1071-237C-4F39-BC68-901E48FF9960}" type="slidenum">
              <a:rPr lang="en-US" smtClean="0"/>
              <a:t>43</a:t>
            </a:fld>
            <a:endParaRPr lang="en-US"/>
          </a:p>
        </p:txBody>
      </p:sp>
      <p:cxnSp>
        <p:nvCxnSpPr>
          <p:cNvPr id="7" name="Straight Arrow Connector 6">
            <a:extLst>
              <a:ext uri="{FF2B5EF4-FFF2-40B4-BE49-F238E27FC236}">
                <a16:creationId xmlns:a16="http://schemas.microsoft.com/office/drawing/2014/main" id="{DAEEBEAF-5F9A-ECAA-D58F-4E47CEB76708}"/>
              </a:ext>
            </a:extLst>
          </p:cNvPr>
          <p:cNvCxnSpPr>
            <a:cxnSpLocks/>
          </p:cNvCxnSpPr>
          <p:nvPr/>
        </p:nvCxnSpPr>
        <p:spPr>
          <a:xfrm flipH="1">
            <a:off x="9988773" y="2221391"/>
            <a:ext cx="152089" cy="5050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01461B1-E459-E72A-771C-C1C9B400EDBD}"/>
              </a:ext>
            </a:extLst>
          </p:cNvPr>
          <p:cNvCxnSpPr/>
          <p:nvPr/>
        </p:nvCxnSpPr>
        <p:spPr>
          <a:xfrm flipV="1">
            <a:off x="10685045" y="1594675"/>
            <a:ext cx="0" cy="1122680"/>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13CE75E-61DF-7B6D-692E-0167B17B27A9}"/>
              </a:ext>
            </a:extLst>
          </p:cNvPr>
          <p:cNvSpPr txBox="1"/>
          <p:nvPr/>
        </p:nvSpPr>
        <p:spPr>
          <a:xfrm>
            <a:off x="10461352" y="1257144"/>
            <a:ext cx="304892" cy="461665"/>
          </a:xfrm>
          <a:prstGeom prst="rect">
            <a:avLst/>
          </a:prstGeom>
          <a:noFill/>
        </p:spPr>
        <p:txBody>
          <a:bodyPr wrap="none" rtlCol="0">
            <a:spAutoFit/>
          </a:bodyPr>
          <a:lstStyle/>
          <a:p>
            <a:r>
              <a:rPr lang="en-US" sz="2400" i="1" dirty="0"/>
              <a:t>z</a:t>
            </a:r>
            <a:endParaRPr lang="en-US" i="1" dirty="0"/>
          </a:p>
        </p:txBody>
      </p:sp>
      <p:sp>
        <p:nvSpPr>
          <p:cNvPr id="11" name="TextBox 10">
            <a:extLst>
              <a:ext uri="{FF2B5EF4-FFF2-40B4-BE49-F238E27FC236}">
                <a16:creationId xmlns:a16="http://schemas.microsoft.com/office/drawing/2014/main" id="{5155D3A3-4785-73AF-35F4-033C3CECEB35}"/>
              </a:ext>
            </a:extLst>
          </p:cNvPr>
          <p:cNvSpPr txBox="1"/>
          <p:nvPr/>
        </p:nvSpPr>
        <p:spPr>
          <a:xfrm>
            <a:off x="9825596" y="1806510"/>
            <a:ext cx="304892" cy="523220"/>
          </a:xfrm>
          <a:prstGeom prst="rect">
            <a:avLst/>
          </a:prstGeom>
          <a:noFill/>
        </p:spPr>
        <p:txBody>
          <a:bodyPr wrap="none" rtlCol="0">
            <a:spAutoFit/>
          </a:bodyPr>
          <a:lstStyle/>
          <a:p>
            <a:r>
              <a:rPr lang="en-US" sz="2800" i="1" dirty="0"/>
              <a:t>I</a:t>
            </a:r>
            <a:endParaRPr lang="en-US" sz="2000" i="1" dirty="0"/>
          </a:p>
        </p:txBody>
      </p:sp>
      <p:sp>
        <p:nvSpPr>
          <p:cNvPr id="12" name="TextBox 11">
            <a:extLst>
              <a:ext uri="{FF2B5EF4-FFF2-40B4-BE49-F238E27FC236}">
                <a16:creationId xmlns:a16="http://schemas.microsoft.com/office/drawing/2014/main" id="{4F9576A5-6498-28C7-1A90-89D1CDA170B1}"/>
              </a:ext>
            </a:extLst>
          </p:cNvPr>
          <p:cNvSpPr txBox="1"/>
          <p:nvPr/>
        </p:nvSpPr>
        <p:spPr>
          <a:xfrm>
            <a:off x="9701351" y="3267155"/>
            <a:ext cx="320922" cy="461665"/>
          </a:xfrm>
          <a:prstGeom prst="rect">
            <a:avLst/>
          </a:prstGeom>
          <a:noFill/>
        </p:spPr>
        <p:txBody>
          <a:bodyPr wrap="none" rtlCol="0">
            <a:spAutoFit/>
          </a:bodyPr>
          <a:lstStyle/>
          <a:p>
            <a:r>
              <a:rPr lang="en-US" sz="2400" i="1" dirty="0"/>
              <a:t>x</a:t>
            </a:r>
            <a:endParaRPr lang="en-US" sz="2000" i="1" dirty="0"/>
          </a:p>
        </p:txBody>
      </p:sp>
      <p:sp>
        <p:nvSpPr>
          <p:cNvPr id="13" name="TextBox 12">
            <a:extLst>
              <a:ext uri="{FF2B5EF4-FFF2-40B4-BE49-F238E27FC236}">
                <a16:creationId xmlns:a16="http://schemas.microsoft.com/office/drawing/2014/main" id="{2D7838E5-07E1-6E41-1F33-0C33E9144935}"/>
              </a:ext>
            </a:extLst>
          </p:cNvPr>
          <p:cNvSpPr txBox="1"/>
          <p:nvPr/>
        </p:nvSpPr>
        <p:spPr>
          <a:xfrm>
            <a:off x="10527783" y="2635819"/>
            <a:ext cx="444352" cy="523220"/>
          </a:xfrm>
          <a:prstGeom prst="rect">
            <a:avLst/>
          </a:prstGeom>
          <a:noFill/>
        </p:spPr>
        <p:txBody>
          <a:bodyPr wrap="none" rtlCol="0">
            <a:spAutoFit/>
          </a:bodyPr>
          <a:lstStyle/>
          <a:p>
            <a:r>
              <a:rPr lang="en-US" sz="2800" dirty="0"/>
              <a:t>O</a:t>
            </a:r>
            <a:endParaRPr lang="en-US" sz="2000" dirty="0"/>
          </a:p>
        </p:txBody>
      </p:sp>
      <p:sp>
        <p:nvSpPr>
          <p:cNvPr id="14" name="Oval 13">
            <a:extLst>
              <a:ext uri="{FF2B5EF4-FFF2-40B4-BE49-F238E27FC236}">
                <a16:creationId xmlns:a16="http://schemas.microsoft.com/office/drawing/2014/main" id="{ADA63F9A-B9B5-9D73-B449-571CFE7B338C}"/>
              </a:ext>
            </a:extLst>
          </p:cNvPr>
          <p:cNvSpPr/>
          <p:nvPr/>
        </p:nvSpPr>
        <p:spPr>
          <a:xfrm>
            <a:off x="9600992" y="2157351"/>
            <a:ext cx="2103120" cy="1034990"/>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2A048E2A-D41E-9332-D623-3DC9CF24E057}"/>
              </a:ext>
            </a:extLst>
          </p:cNvPr>
          <p:cNvCxnSpPr>
            <a:cxnSpLocks/>
          </p:cNvCxnSpPr>
          <p:nvPr/>
        </p:nvCxnSpPr>
        <p:spPr>
          <a:xfrm flipH="1">
            <a:off x="9810437" y="2718209"/>
            <a:ext cx="874608" cy="715602"/>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1842FAF-AEED-932F-5922-B5041E5664A3}"/>
              </a:ext>
            </a:extLst>
          </p:cNvPr>
          <p:cNvCxnSpPr>
            <a:cxnSpLocks/>
          </p:cNvCxnSpPr>
          <p:nvPr/>
        </p:nvCxnSpPr>
        <p:spPr>
          <a:xfrm flipV="1">
            <a:off x="10687585" y="2715104"/>
            <a:ext cx="1276563" cy="0"/>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2CF6818-BA45-28DB-2DC8-0FDE78D626A0}"/>
              </a:ext>
            </a:extLst>
          </p:cNvPr>
          <p:cNvCxnSpPr>
            <a:cxnSpLocks/>
          </p:cNvCxnSpPr>
          <p:nvPr/>
        </p:nvCxnSpPr>
        <p:spPr>
          <a:xfrm flipV="1">
            <a:off x="10685045" y="1690688"/>
            <a:ext cx="1372063" cy="10218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8D16727-E35E-39AF-C974-44A6DF5F0931}"/>
              </a:ext>
            </a:extLst>
          </p:cNvPr>
          <p:cNvSpPr txBox="1"/>
          <p:nvPr/>
        </p:nvSpPr>
        <p:spPr>
          <a:xfrm>
            <a:off x="11229229" y="1594675"/>
            <a:ext cx="297175" cy="523220"/>
          </a:xfrm>
          <a:prstGeom prst="rect">
            <a:avLst/>
          </a:prstGeom>
          <a:noFill/>
        </p:spPr>
        <p:txBody>
          <a:bodyPr wrap="square" rtlCol="0">
            <a:spAutoFit/>
          </a:bodyPr>
          <a:lstStyle/>
          <a:p>
            <a:r>
              <a:rPr lang="en-US" sz="2800" b="1" dirty="0"/>
              <a:t>R</a:t>
            </a:r>
            <a:endParaRPr lang="en-US" sz="2400" b="1" dirty="0"/>
          </a:p>
        </p:txBody>
      </p:sp>
      <p:sp>
        <p:nvSpPr>
          <p:cNvPr id="24" name="TextBox 23">
            <a:extLst>
              <a:ext uri="{FF2B5EF4-FFF2-40B4-BE49-F238E27FC236}">
                <a16:creationId xmlns:a16="http://schemas.microsoft.com/office/drawing/2014/main" id="{F32DC265-2B00-6637-77A2-9C94F9B5C97B}"/>
              </a:ext>
            </a:extLst>
          </p:cNvPr>
          <p:cNvSpPr txBox="1"/>
          <p:nvPr/>
        </p:nvSpPr>
        <p:spPr>
          <a:xfrm>
            <a:off x="11736186" y="2614345"/>
            <a:ext cx="320922" cy="461665"/>
          </a:xfrm>
          <a:prstGeom prst="rect">
            <a:avLst/>
          </a:prstGeom>
          <a:noFill/>
        </p:spPr>
        <p:txBody>
          <a:bodyPr wrap="none" rtlCol="0">
            <a:spAutoFit/>
          </a:bodyPr>
          <a:lstStyle/>
          <a:p>
            <a:r>
              <a:rPr lang="en-US" sz="2400" i="1" dirty="0"/>
              <a:t>y</a:t>
            </a:r>
            <a:endParaRPr lang="en-US" sz="2000" i="1" dirty="0"/>
          </a:p>
        </p:txBody>
      </p:sp>
      <p:sp>
        <p:nvSpPr>
          <p:cNvPr id="28" name="TextBox 27">
            <a:extLst>
              <a:ext uri="{FF2B5EF4-FFF2-40B4-BE49-F238E27FC236}">
                <a16:creationId xmlns:a16="http://schemas.microsoft.com/office/drawing/2014/main" id="{80421F03-5073-AA7C-1C41-5900C8BF1766}"/>
              </a:ext>
            </a:extLst>
          </p:cNvPr>
          <p:cNvSpPr txBox="1"/>
          <p:nvPr/>
        </p:nvSpPr>
        <p:spPr>
          <a:xfrm>
            <a:off x="9990256" y="2412120"/>
            <a:ext cx="297175" cy="523220"/>
          </a:xfrm>
          <a:prstGeom prst="rect">
            <a:avLst/>
          </a:prstGeom>
          <a:noFill/>
        </p:spPr>
        <p:txBody>
          <a:bodyPr wrap="square" rtlCol="0">
            <a:spAutoFit/>
          </a:bodyPr>
          <a:lstStyle/>
          <a:p>
            <a:r>
              <a:rPr lang="en-US" sz="2800" i="1" dirty="0"/>
              <a:t>S</a:t>
            </a:r>
          </a:p>
        </p:txBody>
      </p:sp>
      <p:sp>
        <p:nvSpPr>
          <p:cNvPr id="20" name="TextBox 19">
            <a:extLst>
              <a:ext uri="{FF2B5EF4-FFF2-40B4-BE49-F238E27FC236}">
                <a16:creationId xmlns:a16="http://schemas.microsoft.com/office/drawing/2014/main" id="{A5821581-6FB9-A622-DA43-E338CF768C53}"/>
              </a:ext>
            </a:extLst>
          </p:cNvPr>
          <p:cNvSpPr txBox="1"/>
          <p:nvPr/>
        </p:nvSpPr>
        <p:spPr>
          <a:xfrm>
            <a:off x="927272" y="1751767"/>
            <a:ext cx="3558988" cy="523220"/>
          </a:xfrm>
          <a:prstGeom prst="rect">
            <a:avLst/>
          </a:prstGeom>
          <a:noFill/>
        </p:spPr>
        <p:txBody>
          <a:bodyPr wrap="none" rtlCol="0">
            <a:spAutoFit/>
          </a:bodyPr>
          <a:lstStyle/>
          <a:p>
            <a:r>
              <a:rPr lang="en-US" sz="2800" dirty="0"/>
              <a:t>In the far field (</a:t>
            </a:r>
            <a:r>
              <a:rPr lang="en-US" sz="2800" i="1" dirty="0"/>
              <a:t>R</a:t>
            </a:r>
            <a:r>
              <a:rPr lang="en-US" sz="2800" dirty="0"/>
              <a:t> &gt;&gt; </a:t>
            </a:r>
            <a:r>
              <a:rPr lang="en-US" sz="2800" i="1" dirty="0"/>
              <a:t>a</a:t>
            </a:r>
            <a:r>
              <a:rPr lang="en-US" sz="2800" dirty="0"/>
              <a:t>)</a:t>
            </a:r>
          </a:p>
        </p:txBody>
      </p:sp>
      <p:graphicFrame>
        <p:nvGraphicFramePr>
          <p:cNvPr id="21" name="Object 20">
            <a:extLst>
              <a:ext uri="{FF2B5EF4-FFF2-40B4-BE49-F238E27FC236}">
                <a16:creationId xmlns:a16="http://schemas.microsoft.com/office/drawing/2014/main" id="{23EFC0CC-D854-9938-0FDE-125F23A0B33D}"/>
              </a:ext>
            </a:extLst>
          </p:cNvPr>
          <p:cNvGraphicFramePr>
            <a:graphicFrameLocks noChangeAspect="1"/>
          </p:cNvGraphicFramePr>
          <p:nvPr>
            <p:extLst>
              <p:ext uri="{D42A27DB-BD31-4B8C-83A1-F6EECF244321}">
                <p14:modId xmlns:p14="http://schemas.microsoft.com/office/powerpoint/2010/main" val="2419434767"/>
              </p:ext>
            </p:extLst>
          </p:nvPr>
        </p:nvGraphicFramePr>
        <p:xfrm>
          <a:off x="4438740" y="2511579"/>
          <a:ext cx="3314520" cy="1294920"/>
        </p:xfrm>
        <a:graphic>
          <a:graphicData uri="http://schemas.openxmlformats.org/presentationml/2006/ole">
            <mc:AlternateContent xmlns:mc="http://schemas.openxmlformats.org/markup-compatibility/2006">
              <mc:Choice xmlns:v="urn:schemas-microsoft-com:vml" Requires="v">
                <p:oleObj name="Equation" r:id="rId2" imgW="1104840" imgH="431640" progId="Equation.DSMT4">
                  <p:embed/>
                </p:oleObj>
              </mc:Choice>
              <mc:Fallback>
                <p:oleObj name="Equation" r:id="rId2" imgW="1104840" imgH="431640" progId="Equation.DSMT4">
                  <p:embed/>
                  <p:pic>
                    <p:nvPicPr>
                      <p:cNvPr id="0" name=""/>
                      <p:cNvPicPr/>
                      <p:nvPr/>
                    </p:nvPicPr>
                    <p:blipFill>
                      <a:blip r:embed="rId3"/>
                      <a:stretch>
                        <a:fillRect/>
                      </a:stretch>
                    </p:blipFill>
                    <p:spPr>
                      <a:xfrm>
                        <a:off x="4438740" y="2511579"/>
                        <a:ext cx="3314520" cy="1294920"/>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D7FA5472-3413-872A-B63B-805F4904F0F5}"/>
              </a:ext>
            </a:extLst>
          </p:cNvPr>
          <p:cNvGraphicFramePr>
            <a:graphicFrameLocks noChangeAspect="1"/>
          </p:cNvGraphicFramePr>
          <p:nvPr>
            <p:extLst>
              <p:ext uri="{D42A27DB-BD31-4B8C-83A1-F6EECF244321}">
                <p14:modId xmlns:p14="http://schemas.microsoft.com/office/powerpoint/2010/main" val="2349783848"/>
              </p:ext>
            </p:extLst>
          </p:nvPr>
        </p:nvGraphicFramePr>
        <p:xfrm>
          <a:off x="2991000" y="4194656"/>
          <a:ext cx="6210000" cy="1180440"/>
        </p:xfrm>
        <a:graphic>
          <a:graphicData uri="http://schemas.openxmlformats.org/presentationml/2006/ole">
            <mc:AlternateContent xmlns:mc="http://schemas.openxmlformats.org/markup-compatibility/2006">
              <mc:Choice xmlns:v="urn:schemas-microsoft-com:vml" Requires="v">
                <p:oleObj name="Equation" r:id="rId4" imgW="2070000" imgH="393480" progId="Equation.DSMT4">
                  <p:embed/>
                </p:oleObj>
              </mc:Choice>
              <mc:Fallback>
                <p:oleObj name="Equation" r:id="rId4" imgW="2070000" imgH="393480" progId="Equation.DSMT4">
                  <p:embed/>
                  <p:pic>
                    <p:nvPicPr>
                      <p:cNvPr id="0" name=""/>
                      <p:cNvPicPr/>
                      <p:nvPr/>
                    </p:nvPicPr>
                    <p:blipFill>
                      <a:blip r:embed="rId5"/>
                      <a:stretch>
                        <a:fillRect/>
                      </a:stretch>
                    </p:blipFill>
                    <p:spPr>
                      <a:xfrm>
                        <a:off x="2991000" y="4194656"/>
                        <a:ext cx="6210000" cy="1180440"/>
                      </a:xfrm>
                      <a:prstGeom prst="rect">
                        <a:avLst/>
                      </a:prstGeom>
                    </p:spPr>
                  </p:pic>
                </p:oleObj>
              </mc:Fallback>
            </mc:AlternateContent>
          </a:graphicData>
        </a:graphic>
      </p:graphicFrame>
    </p:spTree>
    <p:extLst>
      <p:ext uri="{BB962C8B-B14F-4D97-AF65-F5344CB8AC3E}">
        <p14:creationId xmlns:p14="http://schemas.microsoft.com/office/powerpoint/2010/main" val="11403066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a:extLst>
              <a:ext uri="{FF2B5EF4-FFF2-40B4-BE49-F238E27FC236}">
                <a16:creationId xmlns:a16="http://schemas.microsoft.com/office/drawing/2014/main" id="{84C2D900-FB9A-1B63-3B98-7C68C9ED8576}"/>
              </a:ext>
            </a:extLst>
          </p:cNvPr>
          <p:cNvCxnSpPr>
            <a:cxnSpLocks/>
          </p:cNvCxnSpPr>
          <p:nvPr/>
        </p:nvCxnSpPr>
        <p:spPr>
          <a:xfrm flipV="1">
            <a:off x="1107421" y="2203996"/>
            <a:ext cx="0" cy="1990245"/>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EA37782-136D-E77A-CCBB-1D2CC5C0B18A}"/>
              </a:ext>
            </a:extLst>
          </p:cNvPr>
          <p:cNvSpPr>
            <a:spLocks noGrp="1"/>
          </p:cNvSpPr>
          <p:nvPr>
            <p:ph type="title"/>
          </p:nvPr>
        </p:nvSpPr>
        <p:spPr/>
        <p:txBody>
          <a:bodyPr/>
          <a:lstStyle/>
          <a:p>
            <a:r>
              <a:rPr lang="en-US" dirty="0"/>
              <a:t>Electric Dipole vs Magnetic Dipole Fields</a:t>
            </a:r>
          </a:p>
        </p:txBody>
      </p:sp>
      <p:sp>
        <p:nvSpPr>
          <p:cNvPr id="4" name="Date Placeholder 3">
            <a:extLst>
              <a:ext uri="{FF2B5EF4-FFF2-40B4-BE49-F238E27FC236}">
                <a16:creationId xmlns:a16="http://schemas.microsoft.com/office/drawing/2014/main" id="{DDEC6336-74DD-8E8C-E1BE-A5CF325011E3}"/>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6755C474-85C2-8B2D-2AF8-4AFB2E60B4A8}"/>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75B5B63F-0A27-3F5E-DFAE-A4C5134D8B5B}"/>
              </a:ext>
            </a:extLst>
          </p:cNvPr>
          <p:cNvSpPr>
            <a:spLocks noGrp="1"/>
          </p:cNvSpPr>
          <p:nvPr>
            <p:ph type="sldNum" sz="quarter" idx="12"/>
          </p:nvPr>
        </p:nvSpPr>
        <p:spPr/>
        <p:txBody>
          <a:bodyPr/>
          <a:lstStyle/>
          <a:p>
            <a:fld id="{2AEF1071-237C-4F39-BC68-901E48FF9960}" type="slidenum">
              <a:rPr lang="en-US" smtClean="0"/>
              <a:t>44</a:t>
            </a:fld>
            <a:endParaRPr lang="en-US"/>
          </a:p>
        </p:txBody>
      </p:sp>
      <p:sp>
        <p:nvSpPr>
          <p:cNvPr id="7" name="Rectangle: Rounded Corners 6">
            <a:extLst>
              <a:ext uri="{FF2B5EF4-FFF2-40B4-BE49-F238E27FC236}">
                <a16:creationId xmlns:a16="http://schemas.microsoft.com/office/drawing/2014/main" id="{BB50B591-61EB-547A-1953-97C0C9CEC797}"/>
              </a:ext>
            </a:extLst>
          </p:cNvPr>
          <p:cNvSpPr/>
          <p:nvPr/>
        </p:nvSpPr>
        <p:spPr>
          <a:xfrm>
            <a:off x="6207760" y="1895743"/>
            <a:ext cx="5679440" cy="4363362"/>
          </a:xfrm>
          <a:prstGeom prst="roundRect">
            <a:avLst>
              <a:gd name="adj" fmla="val 8454"/>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DA73B726-706A-F744-A980-A374939C6E25}"/>
              </a:ext>
            </a:extLst>
          </p:cNvPr>
          <p:cNvCxnSpPr>
            <a:cxnSpLocks/>
          </p:cNvCxnSpPr>
          <p:nvPr/>
        </p:nvCxnSpPr>
        <p:spPr>
          <a:xfrm flipH="1">
            <a:off x="9705772" y="2830712"/>
            <a:ext cx="152089" cy="5050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529BEB8-1E8E-D08C-72A0-C94A47423B58}"/>
              </a:ext>
            </a:extLst>
          </p:cNvPr>
          <p:cNvSpPr txBox="1"/>
          <p:nvPr/>
        </p:nvSpPr>
        <p:spPr>
          <a:xfrm>
            <a:off x="9542595" y="2415831"/>
            <a:ext cx="304892" cy="523220"/>
          </a:xfrm>
          <a:prstGeom prst="rect">
            <a:avLst/>
          </a:prstGeom>
          <a:noFill/>
        </p:spPr>
        <p:txBody>
          <a:bodyPr wrap="none" rtlCol="0">
            <a:spAutoFit/>
          </a:bodyPr>
          <a:lstStyle/>
          <a:p>
            <a:r>
              <a:rPr lang="en-US" sz="2800" i="1" dirty="0"/>
              <a:t>I</a:t>
            </a:r>
            <a:endParaRPr lang="en-US" sz="2000" i="1" dirty="0"/>
          </a:p>
        </p:txBody>
      </p:sp>
      <p:sp>
        <p:nvSpPr>
          <p:cNvPr id="13" name="TextBox 12">
            <a:extLst>
              <a:ext uri="{FF2B5EF4-FFF2-40B4-BE49-F238E27FC236}">
                <a16:creationId xmlns:a16="http://schemas.microsoft.com/office/drawing/2014/main" id="{51693B47-DAF9-AD8A-7181-704221DFB96D}"/>
              </a:ext>
            </a:extLst>
          </p:cNvPr>
          <p:cNvSpPr txBox="1"/>
          <p:nvPr/>
        </p:nvSpPr>
        <p:spPr>
          <a:xfrm>
            <a:off x="10345018" y="3154011"/>
            <a:ext cx="444352" cy="523220"/>
          </a:xfrm>
          <a:prstGeom prst="rect">
            <a:avLst/>
          </a:prstGeom>
          <a:noFill/>
        </p:spPr>
        <p:txBody>
          <a:bodyPr wrap="none" rtlCol="0">
            <a:spAutoFit/>
          </a:bodyPr>
          <a:lstStyle/>
          <a:p>
            <a:r>
              <a:rPr lang="en-US" sz="2800" dirty="0"/>
              <a:t>O</a:t>
            </a:r>
            <a:endParaRPr lang="en-US" sz="2000" dirty="0"/>
          </a:p>
        </p:txBody>
      </p:sp>
      <p:sp>
        <p:nvSpPr>
          <p:cNvPr id="14" name="Oval 13">
            <a:extLst>
              <a:ext uri="{FF2B5EF4-FFF2-40B4-BE49-F238E27FC236}">
                <a16:creationId xmlns:a16="http://schemas.microsoft.com/office/drawing/2014/main" id="{B58DBA95-95A2-2628-E704-181BE6777876}"/>
              </a:ext>
            </a:extLst>
          </p:cNvPr>
          <p:cNvSpPr/>
          <p:nvPr/>
        </p:nvSpPr>
        <p:spPr>
          <a:xfrm>
            <a:off x="9317991" y="2766672"/>
            <a:ext cx="2103120" cy="1034990"/>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94C16A71-94C7-5BCF-8CA6-A7B40197F242}"/>
              </a:ext>
            </a:extLst>
          </p:cNvPr>
          <p:cNvCxnSpPr>
            <a:cxnSpLocks/>
          </p:cNvCxnSpPr>
          <p:nvPr/>
        </p:nvCxnSpPr>
        <p:spPr>
          <a:xfrm flipV="1">
            <a:off x="10402044" y="2300009"/>
            <a:ext cx="1372063" cy="10218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EBB2513-0109-BBB2-E80F-7F4E4A326484}"/>
              </a:ext>
            </a:extLst>
          </p:cNvPr>
          <p:cNvSpPr txBox="1"/>
          <p:nvPr/>
        </p:nvSpPr>
        <p:spPr>
          <a:xfrm>
            <a:off x="10946228" y="2203996"/>
            <a:ext cx="297175" cy="523220"/>
          </a:xfrm>
          <a:prstGeom prst="rect">
            <a:avLst/>
          </a:prstGeom>
          <a:noFill/>
        </p:spPr>
        <p:txBody>
          <a:bodyPr wrap="square" rtlCol="0">
            <a:spAutoFit/>
          </a:bodyPr>
          <a:lstStyle/>
          <a:p>
            <a:r>
              <a:rPr lang="en-US" sz="2800" b="1" dirty="0"/>
              <a:t>R</a:t>
            </a:r>
            <a:endParaRPr lang="en-US" sz="2400" b="1" dirty="0"/>
          </a:p>
        </p:txBody>
      </p:sp>
      <p:sp>
        <p:nvSpPr>
          <p:cNvPr id="20" name="TextBox 19">
            <a:extLst>
              <a:ext uri="{FF2B5EF4-FFF2-40B4-BE49-F238E27FC236}">
                <a16:creationId xmlns:a16="http://schemas.microsoft.com/office/drawing/2014/main" id="{B8EEA09F-2688-3849-8541-0FD07DDC331F}"/>
              </a:ext>
            </a:extLst>
          </p:cNvPr>
          <p:cNvSpPr txBox="1"/>
          <p:nvPr/>
        </p:nvSpPr>
        <p:spPr>
          <a:xfrm>
            <a:off x="9707255" y="3021441"/>
            <a:ext cx="297175" cy="523220"/>
          </a:xfrm>
          <a:prstGeom prst="rect">
            <a:avLst/>
          </a:prstGeom>
          <a:noFill/>
        </p:spPr>
        <p:txBody>
          <a:bodyPr wrap="square" rtlCol="0">
            <a:spAutoFit/>
          </a:bodyPr>
          <a:lstStyle/>
          <a:p>
            <a:r>
              <a:rPr lang="en-US" sz="2800" i="1" dirty="0"/>
              <a:t>S</a:t>
            </a:r>
          </a:p>
        </p:txBody>
      </p:sp>
      <p:sp>
        <p:nvSpPr>
          <p:cNvPr id="24" name="TextBox 23">
            <a:extLst>
              <a:ext uri="{FF2B5EF4-FFF2-40B4-BE49-F238E27FC236}">
                <a16:creationId xmlns:a16="http://schemas.microsoft.com/office/drawing/2014/main" id="{195C0D9F-3FFB-0D4F-250F-76F8E1DC548B}"/>
              </a:ext>
            </a:extLst>
          </p:cNvPr>
          <p:cNvSpPr txBox="1"/>
          <p:nvPr/>
        </p:nvSpPr>
        <p:spPr>
          <a:xfrm>
            <a:off x="1062692" y="2648801"/>
            <a:ext cx="385042" cy="523220"/>
          </a:xfrm>
          <a:prstGeom prst="rect">
            <a:avLst/>
          </a:prstGeom>
          <a:noFill/>
        </p:spPr>
        <p:txBody>
          <a:bodyPr wrap="none" rtlCol="0">
            <a:spAutoFit/>
          </a:bodyPr>
          <a:lstStyle/>
          <a:p>
            <a:r>
              <a:rPr lang="en-US" sz="2800" b="1" dirty="0">
                <a:solidFill>
                  <a:srgbClr val="FF0000"/>
                </a:solidFill>
              </a:rPr>
              <a:t>d</a:t>
            </a:r>
            <a:endParaRPr lang="en-US" sz="2000" b="1" dirty="0">
              <a:solidFill>
                <a:srgbClr val="FF0000"/>
              </a:solidFill>
            </a:endParaRPr>
          </a:p>
        </p:txBody>
      </p:sp>
      <p:sp>
        <p:nvSpPr>
          <p:cNvPr id="26" name="TextBox 25">
            <a:extLst>
              <a:ext uri="{FF2B5EF4-FFF2-40B4-BE49-F238E27FC236}">
                <a16:creationId xmlns:a16="http://schemas.microsoft.com/office/drawing/2014/main" id="{8B553855-1B6C-9982-7771-B6BB4A21942A}"/>
              </a:ext>
            </a:extLst>
          </p:cNvPr>
          <p:cNvSpPr txBox="1"/>
          <p:nvPr/>
        </p:nvSpPr>
        <p:spPr>
          <a:xfrm>
            <a:off x="723657" y="3062254"/>
            <a:ext cx="444352" cy="523220"/>
          </a:xfrm>
          <a:prstGeom prst="rect">
            <a:avLst/>
          </a:prstGeom>
          <a:noFill/>
        </p:spPr>
        <p:txBody>
          <a:bodyPr wrap="square" rtlCol="0">
            <a:spAutoFit/>
          </a:bodyPr>
          <a:lstStyle/>
          <a:p>
            <a:r>
              <a:rPr lang="en-US" sz="2800" dirty="0"/>
              <a:t>O</a:t>
            </a:r>
            <a:endParaRPr lang="en-US" sz="2000" dirty="0"/>
          </a:p>
        </p:txBody>
      </p:sp>
      <p:cxnSp>
        <p:nvCxnSpPr>
          <p:cNvPr id="30" name="Straight Arrow Connector 29">
            <a:extLst>
              <a:ext uri="{FF2B5EF4-FFF2-40B4-BE49-F238E27FC236}">
                <a16:creationId xmlns:a16="http://schemas.microsoft.com/office/drawing/2014/main" id="{23C910D2-7812-1DB1-780E-1F5DA87EAA24}"/>
              </a:ext>
            </a:extLst>
          </p:cNvPr>
          <p:cNvCxnSpPr>
            <a:cxnSpLocks/>
          </p:cNvCxnSpPr>
          <p:nvPr/>
        </p:nvCxnSpPr>
        <p:spPr>
          <a:xfrm flipV="1">
            <a:off x="1108643" y="2300009"/>
            <a:ext cx="1372063" cy="10218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D4FD46D-8CA8-F01F-8E7C-226C29C32710}"/>
              </a:ext>
            </a:extLst>
          </p:cNvPr>
          <p:cNvSpPr txBox="1"/>
          <p:nvPr/>
        </p:nvSpPr>
        <p:spPr>
          <a:xfrm>
            <a:off x="1652827" y="2203996"/>
            <a:ext cx="297175" cy="523220"/>
          </a:xfrm>
          <a:prstGeom prst="rect">
            <a:avLst/>
          </a:prstGeom>
          <a:noFill/>
        </p:spPr>
        <p:txBody>
          <a:bodyPr wrap="square" rtlCol="0">
            <a:spAutoFit/>
          </a:bodyPr>
          <a:lstStyle/>
          <a:p>
            <a:r>
              <a:rPr lang="en-US" sz="2800" b="1" dirty="0"/>
              <a:t>R</a:t>
            </a:r>
            <a:endParaRPr lang="en-US" sz="2400" b="1" dirty="0"/>
          </a:p>
        </p:txBody>
      </p:sp>
      <p:sp>
        <p:nvSpPr>
          <p:cNvPr id="34" name="Oval 33">
            <a:extLst>
              <a:ext uri="{FF2B5EF4-FFF2-40B4-BE49-F238E27FC236}">
                <a16:creationId xmlns:a16="http://schemas.microsoft.com/office/drawing/2014/main" id="{32314A36-668D-89C4-5BE4-E6EB787A7FCB}"/>
              </a:ext>
            </a:extLst>
          </p:cNvPr>
          <p:cNvSpPr/>
          <p:nvPr/>
        </p:nvSpPr>
        <p:spPr>
          <a:xfrm>
            <a:off x="1015639" y="2494561"/>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4498E18-BB6D-CF82-9D64-82B7B8C6963D}"/>
              </a:ext>
            </a:extLst>
          </p:cNvPr>
          <p:cNvSpPr/>
          <p:nvPr/>
        </p:nvSpPr>
        <p:spPr>
          <a:xfrm>
            <a:off x="1015639" y="3832719"/>
            <a:ext cx="182880" cy="182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a:extLst>
              <a:ext uri="{FF2B5EF4-FFF2-40B4-BE49-F238E27FC236}">
                <a16:creationId xmlns:a16="http://schemas.microsoft.com/office/drawing/2014/main" id="{E333FFE3-9D16-8D84-D131-64150FEA9AE8}"/>
              </a:ext>
            </a:extLst>
          </p:cNvPr>
          <p:cNvCxnSpPr>
            <a:cxnSpLocks/>
          </p:cNvCxnSpPr>
          <p:nvPr/>
        </p:nvCxnSpPr>
        <p:spPr>
          <a:xfrm flipV="1">
            <a:off x="1107079" y="2593687"/>
            <a:ext cx="0" cy="13391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15858122-A9B3-47AA-F1DB-54B901AA6307}"/>
              </a:ext>
            </a:extLst>
          </p:cNvPr>
          <p:cNvSpPr txBox="1"/>
          <p:nvPr/>
        </p:nvSpPr>
        <p:spPr>
          <a:xfrm>
            <a:off x="2064660" y="1464559"/>
            <a:ext cx="2087431" cy="461665"/>
          </a:xfrm>
          <a:prstGeom prst="rect">
            <a:avLst/>
          </a:prstGeom>
          <a:noFill/>
        </p:spPr>
        <p:txBody>
          <a:bodyPr wrap="none" rtlCol="0">
            <a:spAutoFit/>
          </a:bodyPr>
          <a:lstStyle/>
          <a:p>
            <a:r>
              <a:rPr lang="en-US" sz="2400" b="1" dirty="0"/>
              <a:t>Electric dipole</a:t>
            </a:r>
          </a:p>
        </p:txBody>
      </p:sp>
      <p:sp>
        <p:nvSpPr>
          <p:cNvPr id="47" name="TextBox 46">
            <a:extLst>
              <a:ext uri="{FF2B5EF4-FFF2-40B4-BE49-F238E27FC236}">
                <a16:creationId xmlns:a16="http://schemas.microsoft.com/office/drawing/2014/main" id="{AA47A88A-8CD7-E2B4-A283-C64B020B62A3}"/>
              </a:ext>
            </a:extLst>
          </p:cNvPr>
          <p:cNvSpPr txBox="1"/>
          <p:nvPr/>
        </p:nvSpPr>
        <p:spPr>
          <a:xfrm>
            <a:off x="7572549" y="1434078"/>
            <a:ext cx="2294218" cy="461665"/>
          </a:xfrm>
          <a:prstGeom prst="rect">
            <a:avLst/>
          </a:prstGeom>
          <a:noFill/>
        </p:spPr>
        <p:txBody>
          <a:bodyPr wrap="none" rtlCol="0">
            <a:spAutoFit/>
          </a:bodyPr>
          <a:lstStyle/>
          <a:p>
            <a:r>
              <a:rPr lang="en-US" sz="2400" b="1" dirty="0"/>
              <a:t>Magnetic dipole</a:t>
            </a:r>
          </a:p>
        </p:txBody>
      </p:sp>
      <p:graphicFrame>
        <p:nvGraphicFramePr>
          <p:cNvPr id="48" name="Object 47">
            <a:extLst>
              <a:ext uri="{FF2B5EF4-FFF2-40B4-BE49-F238E27FC236}">
                <a16:creationId xmlns:a16="http://schemas.microsoft.com/office/drawing/2014/main" id="{13B45C25-AE90-27D6-A1F5-36A2C89622E3}"/>
              </a:ext>
            </a:extLst>
          </p:cNvPr>
          <p:cNvGraphicFramePr>
            <a:graphicFrameLocks noChangeAspect="1"/>
          </p:cNvGraphicFramePr>
          <p:nvPr>
            <p:extLst>
              <p:ext uri="{D42A27DB-BD31-4B8C-83A1-F6EECF244321}">
                <p14:modId xmlns:p14="http://schemas.microsoft.com/office/powerpoint/2010/main" val="1395687882"/>
              </p:ext>
            </p:extLst>
          </p:nvPr>
        </p:nvGraphicFramePr>
        <p:xfrm>
          <a:off x="6504158" y="2952900"/>
          <a:ext cx="2095200" cy="476100"/>
        </p:xfrm>
        <a:graphic>
          <a:graphicData uri="http://schemas.openxmlformats.org/presentationml/2006/ole">
            <mc:AlternateContent xmlns:mc="http://schemas.openxmlformats.org/markup-compatibility/2006">
              <mc:Choice xmlns:v="urn:schemas-microsoft-com:vml" Requires="v">
                <p:oleObj name="Equation" r:id="rId2" imgW="838080" imgH="190440" progId="Equation.DSMT4">
                  <p:embed/>
                </p:oleObj>
              </mc:Choice>
              <mc:Fallback>
                <p:oleObj name="Equation" r:id="rId2" imgW="838080" imgH="190440" progId="Equation.DSMT4">
                  <p:embed/>
                  <p:pic>
                    <p:nvPicPr>
                      <p:cNvPr id="0" name=""/>
                      <p:cNvPicPr/>
                      <p:nvPr/>
                    </p:nvPicPr>
                    <p:blipFill>
                      <a:blip r:embed="rId3"/>
                      <a:stretch>
                        <a:fillRect/>
                      </a:stretch>
                    </p:blipFill>
                    <p:spPr>
                      <a:xfrm>
                        <a:off x="6504158" y="2952900"/>
                        <a:ext cx="2095200" cy="476100"/>
                      </a:xfrm>
                      <a:prstGeom prst="rect">
                        <a:avLst/>
                      </a:prstGeom>
                    </p:spPr>
                  </p:pic>
                </p:oleObj>
              </mc:Fallback>
            </mc:AlternateContent>
          </a:graphicData>
        </a:graphic>
      </p:graphicFrame>
      <p:graphicFrame>
        <p:nvGraphicFramePr>
          <p:cNvPr id="50" name="Object 49">
            <a:extLst>
              <a:ext uri="{FF2B5EF4-FFF2-40B4-BE49-F238E27FC236}">
                <a16:creationId xmlns:a16="http://schemas.microsoft.com/office/drawing/2014/main" id="{2B9D71C7-C048-97DE-FB63-A22855EBA184}"/>
              </a:ext>
            </a:extLst>
          </p:cNvPr>
          <p:cNvGraphicFramePr>
            <a:graphicFrameLocks noChangeAspect="1"/>
          </p:cNvGraphicFramePr>
          <p:nvPr>
            <p:extLst>
              <p:ext uri="{D42A27DB-BD31-4B8C-83A1-F6EECF244321}">
                <p14:modId xmlns:p14="http://schemas.microsoft.com/office/powerpoint/2010/main" val="21582016"/>
              </p:ext>
            </p:extLst>
          </p:nvPr>
        </p:nvGraphicFramePr>
        <p:xfrm>
          <a:off x="3210716" y="2962610"/>
          <a:ext cx="1110600" cy="507600"/>
        </p:xfrm>
        <a:graphic>
          <a:graphicData uri="http://schemas.openxmlformats.org/presentationml/2006/ole">
            <mc:AlternateContent xmlns:mc="http://schemas.openxmlformats.org/markup-compatibility/2006">
              <mc:Choice xmlns:v="urn:schemas-microsoft-com:vml" Requires="v">
                <p:oleObj name="Equation" r:id="rId4" imgW="444240" imgH="203040" progId="Equation.DSMT4">
                  <p:embed/>
                </p:oleObj>
              </mc:Choice>
              <mc:Fallback>
                <p:oleObj name="Equation" r:id="rId4" imgW="444240" imgH="203040" progId="Equation.DSMT4">
                  <p:embed/>
                  <p:pic>
                    <p:nvPicPr>
                      <p:cNvPr id="0" name=""/>
                      <p:cNvPicPr/>
                      <p:nvPr/>
                    </p:nvPicPr>
                    <p:blipFill>
                      <a:blip r:embed="rId5"/>
                      <a:stretch>
                        <a:fillRect/>
                      </a:stretch>
                    </p:blipFill>
                    <p:spPr>
                      <a:xfrm>
                        <a:off x="3210716" y="2962610"/>
                        <a:ext cx="1110600" cy="507600"/>
                      </a:xfrm>
                      <a:prstGeom prst="rect">
                        <a:avLst/>
                      </a:prstGeom>
                    </p:spPr>
                  </p:pic>
                </p:oleObj>
              </mc:Fallback>
            </mc:AlternateContent>
          </a:graphicData>
        </a:graphic>
      </p:graphicFrame>
      <p:graphicFrame>
        <p:nvGraphicFramePr>
          <p:cNvPr id="51" name="Object 50">
            <a:extLst>
              <a:ext uri="{FF2B5EF4-FFF2-40B4-BE49-F238E27FC236}">
                <a16:creationId xmlns:a16="http://schemas.microsoft.com/office/drawing/2014/main" id="{5D173932-6935-2290-1DF7-786A06E243C1}"/>
              </a:ext>
            </a:extLst>
          </p:cNvPr>
          <p:cNvGraphicFramePr>
            <a:graphicFrameLocks noChangeAspect="1"/>
          </p:cNvGraphicFramePr>
          <p:nvPr>
            <p:extLst>
              <p:ext uri="{D42A27DB-BD31-4B8C-83A1-F6EECF244321}">
                <p14:modId xmlns:p14="http://schemas.microsoft.com/office/powerpoint/2010/main" val="172219903"/>
              </p:ext>
            </p:extLst>
          </p:nvPr>
        </p:nvGraphicFramePr>
        <p:xfrm>
          <a:off x="6504158" y="3937315"/>
          <a:ext cx="2762100" cy="1079100"/>
        </p:xfrm>
        <a:graphic>
          <a:graphicData uri="http://schemas.openxmlformats.org/presentationml/2006/ole">
            <mc:AlternateContent xmlns:mc="http://schemas.openxmlformats.org/markup-compatibility/2006">
              <mc:Choice xmlns:v="urn:schemas-microsoft-com:vml" Requires="v">
                <p:oleObj name="Equation" r:id="rId6" imgW="1104840" imgH="431640" progId="Equation.DSMT4">
                  <p:embed/>
                </p:oleObj>
              </mc:Choice>
              <mc:Fallback>
                <p:oleObj name="Equation" r:id="rId6" imgW="1104840" imgH="431640" progId="Equation.DSMT4">
                  <p:embed/>
                  <p:pic>
                    <p:nvPicPr>
                      <p:cNvPr id="21" name="Object 20">
                        <a:extLst>
                          <a:ext uri="{FF2B5EF4-FFF2-40B4-BE49-F238E27FC236}">
                            <a16:creationId xmlns:a16="http://schemas.microsoft.com/office/drawing/2014/main" id="{23EFC0CC-D854-9938-0FDE-125F23A0B33D}"/>
                          </a:ext>
                        </a:extLst>
                      </p:cNvPr>
                      <p:cNvPicPr/>
                      <p:nvPr/>
                    </p:nvPicPr>
                    <p:blipFill>
                      <a:blip r:embed="rId7"/>
                      <a:stretch>
                        <a:fillRect/>
                      </a:stretch>
                    </p:blipFill>
                    <p:spPr>
                      <a:xfrm>
                        <a:off x="6504158" y="3937315"/>
                        <a:ext cx="2762100" cy="1079100"/>
                      </a:xfrm>
                      <a:prstGeom prst="rect">
                        <a:avLst/>
                      </a:prstGeom>
                    </p:spPr>
                  </p:pic>
                </p:oleObj>
              </mc:Fallback>
            </mc:AlternateContent>
          </a:graphicData>
        </a:graphic>
      </p:graphicFrame>
      <p:graphicFrame>
        <p:nvGraphicFramePr>
          <p:cNvPr id="52" name="Object 51">
            <a:extLst>
              <a:ext uri="{FF2B5EF4-FFF2-40B4-BE49-F238E27FC236}">
                <a16:creationId xmlns:a16="http://schemas.microsoft.com/office/drawing/2014/main" id="{EDCB08FB-6BD3-83FB-0BD9-13953D8215C6}"/>
              </a:ext>
            </a:extLst>
          </p:cNvPr>
          <p:cNvGraphicFramePr>
            <a:graphicFrameLocks noChangeAspect="1"/>
          </p:cNvGraphicFramePr>
          <p:nvPr>
            <p:extLst>
              <p:ext uri="{D42A27DB-BD31-4B8C-83A1-F6EECF244321}">
                <p14:modId xmlns:p14="http://schemas.microsoft.com/office/powerpoint/2010/main" val="1279986703"/>
              </p:ext>
            </p:extLst>
          </p:nvPr>
        </p:nvGraphicFramePr>
        <p:xfrm>
          <a:off x="6459980" y="5236459"/>
          <a:ext cx="5175000" cy="983700"/>
        </p:xfrm>
        <a:graphic>
          <a:graphicData uri="http://schemas.openxmlformats.org/presentationml/2006/ole">
            <mc:AlternateContent xmlns:mc="http://schemas.openxmlformats.org/markup-compatibility/2006">
              <mc:Choice xmlns:v="urn:schemas-microsoft-com:vml" Requires="v">
                <p:oleObj name="Equation" r:id="rId8" imgW="2070000" imgH="393480" progId="Equation.DSMT4">
                  <p:embed/>
                </p:oleObj>
              </mc:Choice>
              <mc:Fallback>
                <p:oleObj name="Equation" r:id="rId8" imgW="2070000" imgH="393480" progId="Equation.DSMT4">
                  <p:embed/>
                  <p:pic>
                    <p:nvPicPr>
                      <p:cNvPr id="22" name="Object 21">
                        <a:extLst>
                          <a:ext uri="{FF2B5EF4-FFF2-40B4-BE49-F238E27FC236}">
                            <a16:creationId xmlns:a16="http://schemas.microsoft.com/office/drawing/2014/main" id="{D7FA5472-3413-872A-B63B-805F4904F0F5}"/>
                          </a:ext>
                        </a:extLst>
                      </p:cNvPr>
                      <p:cNvPicPr/>
                      <p:nvPr/>
                    </p:nvPicPr>
                    <p:blipFill>
                      <a:blip r:embed="rId9"/>
                      <a:stretch>
                        <a:fillRect/>
                      </a:stretch>
                    </p:blipFill>
                    <p:spPr>
                      <a:xfrm>
                        <a:off x="6459980" y="5236459"/>
                        <a:ext cx="5175000" cy="983700"/>
                      </a:xfrm>
                      <a:prstGeom prst="rect">
                        <a:avLst/>
                      </a:prstGeom>
                    </p:spPr>
                  </p:pic>
                </p:oleObj>
              </mc:Fallback>
            </mc:AlternateContent>
          </a:graphicData>
        </a:graphic>
      </p:graphicFrame>
      <p:graphicFrame>
        <p:nvGraphicFramePr>
          <p:cNvPr id="54" name="Object 53">
            <a:extLst>
              <a:ext uri="{FF2B5EF4-FFF2-40B4-BE49-F238E27FC236}">
                <a16:creationId xmlns:a16="http://schemas.microsoft.com/office/drawing/2014/main" id="{17F78732-A28E-62ED-433F-DF06331A4EB0}"/>
              </a:ext>
            </a:extLst>
          </p:cNvPr>
          <p:cNvGraphicFramePr>
            <a:graphicFrameLocks noChangeAspect="1"/>
          </p:cNvGraphicFramePr>
          <p:nvPr>
            <p:extLst>
              <p:ext uri="{D42A27DB-BD31-4B8C-83A1-F6EECF244321}">
                <p14:modId xmlns:p14="http://schemas.microsoft.com/office/powerpoint/2010/main" val="674012671"/>
              </p:ext>
            </p:extLst>
          </p:nvPr>
        </p:nvGraphicFramePr>
        <p:xfrm>
          <a:off x="3210716" y="3889615"/>
          <a:ext cx="2571300" cy="1174500"/>
        </p:xfrm>
        <a:graphic>
          <a:graphicData uri="http://schemas.openxmlformats.org/presentationml/2006/ole">
            <mc:AlternateContent xmlns:mc="http://schemas.openxmlformats.org/markup-compatibility/2006">
              <mc:Choice xmlns:v="urn:schemas-microsoft-com:vml" Requires="v">
                <p:oleObj name="Equation" r:id="rId10" imgW="1028520" imgH="469800" progId="Equation.DSMT4">
                  <p:embed/>
                </p:oleObj>
              </mc:Choice>
              <mc:Fallback>
                <p:oleObj name="Equation" r:id="rId10" imgW="1028520" imgH="469800" progId="Equation.DSMT4">
                  <p:embed/>
                  <p:pic>
                    <p:nvPicPr>
                      <p:cNvPr id="0" name=""/>
                      <p:cNvPicPr/>
                      <p:nvPr/>
                    </p:nvPicPr>
                    <p:blipFill>
                      <a:blip r:embed="rId11"/>
                      <a:stretch>
                        <a:fillRect/>
                      </a:stretch>
                    </p:blipFill>
                    <p:spPr>
                      <a:xfrm>
                        <a:off x="3210716" y="3889615"/>
                        <a:ext cx="2571300" cy="1174500"/>
                      </a:xfrm>
                      <a:prstGeom prst="rect">
                        <a:avLst/>
                      </a:prstGeom>
                    </p:spPr>
                  </p:pic>
                </p:oleObj>
              </mc:Fallback>
            </mc:AlternateContent>
          </a:graphicData>
        </a:graphic>
      </p:graphicFrame>
      <p:sp>
        <p:nvSpPr>
          <p:cNvPr id="55" name="TextBox 54">
            <a:extLst>
              <a:ext uri="{FF2B5EF4-FFF2-40B4-BE49-F238E27FC236}">
                <a16:creationId xmlns:a16="http://schemas.microsoft.com/office/drawing/2014/main" id="{64073D4E-60AD-C6BA-09CE-3EBD1108BCC8}"/>
              </a:ext>
            </a:extLst>
          </p:cNvPr>
          <p:cNvSpPr txBox="1"/>
          <p:nvPr/>
        </p:nvSpPr>
        <p:spPr>
          <a:xfrm>
            <a:off x="506867" y="2240625"/>
            <a:ext cx="598649" cy="523220"/>
          </a:xfrm>
          <a:prstGeom prst="rect">
            <a:avLst/>
          </a:prstGeom>
          <a:noFill/>
        </p:spPr>
        <p:txBody>
          <a:bodyPr wrap="square" rtlCol="0">
            <a:spAutoFit/>
          </a:bodyPr>
          <a:lstStyle/>
          <a:p>
            <a:r>
              <a:rPr lang="en-US" sz="2800" dirty="0"/>
              <a:t>+</a:t>
            </a:r>
            <a:r>
              <a:rPr lang="en-US" sz="2800" i="1" dirty="0"/>
              <a:t>q</a:t>
            </a:r>
            <a:endParaRPr lang="en-US" sz="2000" i="1" dirty="0"/>
          </a:p>
        </p:txBody>
      </p:sp>
      <p:sp>
        <p:nvSpPr>
          <p:cNvPr id="56" name="TextBox 55">
            <a:extLst>
              <a:ext uri="{FF2B5EF4-FFF2-40B4-BE49-F238E27FC236}">
                <a16:creationId xmlns:a16="http://schemas.microsoft.com/office/drawing/2014/main" id="{0CB67368-21CF-6582-A6CF-4FED4B3CB8E8}"/>
              </a:ext>
            </a:extLst>
          </p:cNvPr>
          <p:cNvSpPr txBox="1"/>
          <p:nvPr/>
        </p:nvSpPr>
        <p:spPr>
          <a:xfrm>
            <a:off x="607236" y="3560949"/>
            <a:ext cx="598649" cy="523220"/>
          </a:xfrm>
          <a:prstGeom prst="rect">
            <a:avLst/>
          </a:prstGeom>
          <a:noFill/>
        </p:spPr>
        <p:txBody>
          <a:bodyPr wrap="square" rtlCol="0">
            <a:spAutoFit/>
          </a:bodyPr>
          <a:lstStyle/>
          <a:p>
            <a:r>
              <a:rPr lang="en-US" sz="2800" dirty="0"/>
              <a:t>-</a:t>
            </a:r>
            <a:r>
              <a:rPr lang="en-US" sz="2800" i="1" dirty="0"/>
              <a:t>q</a:t>
            </a:r>
            <a:endParaRPr lang="en-US" sz="2000" i="1" dirty="0"/>
          </a:p>
        </p:txBody>
      </p:sp>
      <p:graphicFrame>
        <p:nvGraphicFramePr>
          <p:cNvPr id="66" name="Object 65">
            <a:extLst>
              <a:ext uri="{FF2B5EF4-FFF2-40B4-BE49-F238E27FC236}">
                <a16:creationId xmlns:a16="http://schemas.microsoft.com/office/drawing/2014/main" id="{1E8E9E0A-D7E2-06CE-1FD7-E4D04ABF4C7B}"/>
              </a:ext>
            </a:extLst>
          </p:cNvPr>
          <p:cNvGraphicFramePr>
            <a:graphicFrameLocks noChangeAspect="1"/>
          </p:cNvGraphicFramePr>
          <p:nvPr>
            <p:extLst>
              <p:ext uri="{D42A27DB-BD31-4B8C-83A1-F6EECF244321}">
                <p14:modId xmlns:p14="http://schemas.microsoft.com/office/powerpoint/2010/main" val="913541987"/>
              </p:ext>
            </p:extLst>
          </p:nvPr>
        </p:nvGraphicFramePr>
        <p:xfrm>
          <a:off x="10399404" y="2227193"/>
          <a:ext cx="312108" cy="436951"/>
        </p:xfrm>
        <a:graphic>
          <a:graphicData uri="http://schemas.openxmlformats.org/presentationml/2006/ole">
            <mc:AlternateContent xmlns:mc="http://schemas.openxmlformats.org/markup-compatibility/2006">
              <mc:Choice xmlns:v="urn:schemas-microsoft-com:vml" Requires="v">
                <p:oleObj name="Equation" r:id="rId12" imgW="126720" imgH="177480" progId="Equation.DSMT4">
                  <p:embed/>
                </p:oleObj>
              </mc:Choice>
              <mc:Fallback>
                <p:oleObj name="Equation" r:id="rId12" imgW="126720" imgH="177480" progId="Equation.DSMT4">
                  <p:embed/>
                  <p:pic>
                    <p:nvPicPr>
                      <p:cNvPr id="0" name=""/>
                      <p:cNvPicPr/>
                      <p:nvPr/>
                    </p:nvPicPr>
                    <p:blipFill>
                      <a:blip r:embed="rId13"/>
                      <a:stretch>
                        <a:fillRect/>
                      </a:stretch>
                    </p:blipFill>
                    <p:spPr>
                      <a:xfrm>
                        <a:off x="10399404" y="2227193"/>
                        <a:ext cx="312108" cy="436951"/>
                      </a:xfrm>
                      <a:prstGeom prst="rect">
                        <a:avLst/>
                      </a:prstGeom>
                    </p:spPr>
                  </p:pic>
                </p:oleObj>
              </mc:Fallback>
            </mc:AlternateContent>
          </a:graphicData>
        </a:graphic>
      </p:graphicFrame>
      <p:graphicFrame>
        <p:nvGraphicFramePr>
          <p:cNvPr id="69" name="Object 68">
            <a:extLst>
              <a:ext uri="{FF2B5EF4-FFF2-40B4-BE49-F238E27FC236}">
                <a16:creationId xmlns:a16="http://schemas.microsoft.com/office/drawing/2014/main" id="{D4D60535-8311-6045-9247-7358D5945AA3}"/>
              </a:ext>
            </a:extLst>
          </p:cNvPr>
          <p:cNvGraphicFramePr>
            <a:graphicFrameLocks noChangeAspect="1"/>
          </p:cNvGraphicFramePr>
          <p:nvPr>
            <p:extLst>
              <p:ext uri="{D42A27DB-BD31-4B8C-83A1-F6EECF244321}">
                <p14:modId xmlns:p14="http://schemas.microsoft.com/office/powerpoint/2010/main" val="1770300381"/>
              </p:ext>
            </p:extLst>
          </p:nvPr>
        </p:nvGraphicFramePr>
        <p:xfrm>
          <a:off x="464366" y="5236459"/>
          <a:ext cx="5492700" cy="1079100"/>
        </p:xfrm>
        <a:graphic>
          <a:graphicData uri="http://schemas.openxmlformats.org/presentationml/2006/ole">
            <mc:AlternateContent xmlns:mc="http://schemas.openxmlformats.org/markup-compatibility/2006">
              <mc:Choice xmlns:v="urn:schemas-microsoft-com:vml" Requires="v">
                <p:oleObj name="Equation" r:id="rId14" imgW="2197080" imgH="431640" progId="Equation.DSMT4">
                  <p:embed/>
                </p:oleObj>
              </mc:Choice>
              <mc:Fallback>
                <p:oleObj name="Equation" r:id="rId14" imgW="2197080" imgH="431640" progId="Equation.DSMT4">
                  <p:embed/>
                  <p:pic>
                    <p:nvPicPr>
                      <p:cNvPr id="0" name=""/>
                      <p:cNvPicPr/>
                      <p:nvPr/>
                    </p:nvPicPr>
                    <p:blipFill>
                      <a:blip r:embed="rId15"/>
                      <a:stretch>
                        <a:fillRect/>
                      </a:stretch>
                    </p:blipFill>
                    <p:spPr>
                      <a:xfrm>
                        <a:off x="464366" y="5236459"/>
                        <a:ext cx="5492700" cy="1079100"/>
                      </a:xfrm>
                      <a:prstGeom prst="rect">
                        <a:avLst/>
                      </a:prstGeom>
                    </p:spPr>
                  </p:pic>
                </p:oleObj>
              </mc:Fallback>
            </mc:AlternateContent>
          </a:graphicData>
        </a:graphic>
      </p:graphicFrame>
      <p:sp>
        <p:nvSpPr>
          <p:cNvPr id="70" name="Rectangle: Rounded Corners 69">
            <a:extLst>
              <a:ext uri="{FF2B5EF4-FFF2-40B4-BE49-F238E27FC236}">
                <a16:creationId xmlns:a16="http://schemas.microsoft.com/office/drawing/2014/main" id="{5AC9A988-FE50-F840-3B18-AC854E982234}"/>
              </a:ext>
            </a:extLst>
          </p:cNvPr>
          <p:cNvSpPr/>
          <p:nvPr/>
        </p:nvSpPr>
        <p:spPr>
          <a:xfrm>
            <a:off x="370996" y="1936535"/>
            <a:ext cx="5679440" cy="4363362"/>
          </a:xfrm>
          <a:prstGeom prst="roundRect">
            <a:avLst>
              <a:gd name="adj" fmla="val 8454"/>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A59E9538-C33D-79BB-9D4D-8BF06DCECD5F}"/>
              </a:ext>
            </a:extLst>
          </p:cNvPr>
          <p:cNvCxnSpPr>
            <a:cxnSpLocks/>
          </p:cNvCxnSpPr>
          <p:nvPr/>
        </p:nvCxnSpPr>
        <p:spPr>
          <a:xfrm flipV="1">
            <a:off x="10402044" y="2040255"/>
            <a:ext cx="0" cy="1922145"/>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A2163B7-FF52-B9EB-1F42-0E4A6E3D28CD}"/>
              </a:ext>
            </a:extLst>
          </p:cNvPr>
          <p:cNvCxnSpPr>
            <a:cxnSpLocks/>
          </p:cNvCxnSpPr>
          <p:nvPr/>
        </p:nvCxnSpPr>
        <p:spPr>
          <a:xfrm flipV="1">
            <a:off x="10402044" y="2415831"/>
            <a:ext cx="0" cy="9025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3EA8A8A-39E0-D77E-2BAD-C4F9CAE38E74}"/>
              </a:ext>
            </a:extLst>
          </p:cNvPr>
          <p:cNvSpPr txBox="1"/>
          <p:nvPr/>
        </p:nvSpPr>
        <p:spPr>
          <a:xfrm>
            <a:off x="10152945" y="1777055"/>
            <a:ext cx="304892" cy="461665"/>
          </a:xfrm>
          <a:prstGeom prst="rect">
            <a:avLst/>
          </a:prstGeom>
          <a:noFill/>
        </p:spPr>
        <p:txBody>
          <a:bodyPr wrap="none" rtlCol="0">
            <a:spAutoFit/>
          </a:bodyPr>
          <a:lstStyle/>
          <a:p>
            <a:r>
              <a:rPr lang="en-US" sz="2400" i="1" dirty="0"/>
              <a:t>z</a:t>
            </a:r>
            <a:endParaRPr lang="en-US" i="1" dirty="0"/>
          </a:p>
        </p:txBody>
      </p:sp>
      <p:sp>
        <p:nvSpPr>
          <p:cNvPr id="19" name="TextBox 18">
            <a:extLst>
              <a:ext uri="{FF2B5EF4-FFF2-40B4-BE49-F238E27FC236}">
                <a16:creationId xmlns:a16="http://schemas.microsoft.com/office/drawing/2014/main" id="{D19C1088-35E8-2E9E-B7B9-0D93EA1688F8}"/>
              </a:ext>
            </a:extLst>
          </p:cNvPr>
          <p:cNvSpPr txBox="1"/>
          <p:nvPr/>
        </p:nvSpPr>
        <p:spPr>
          <a:xfrm>
            <a:off x="877828" y="1899392"/>
            <a:ext cx="304892" cy="461665"/>
          </a:xfrm>
          <a:prstGeom prst="rect">
            <a:avLst/>
          </a:prstGeom>
          <a:noFill/>
        </p:spPr>
        <p:txBody>
          <a:bodyPr wrap="none" rtlCol="0">
            <a:spAutoFit/>
          </a:bodyPr>
          <a:lstStyle/>
          <a:p>
            <a:r>
              <a:rPr lang="en-US" sz="2400" i="1" dirty="0"/>
              <a:t>z</a:t>
            </a:r>
            <a:endParaRPr lang="en-US" i="1" dirty="0"/>
          </a:p>
        </p:txBody>
      </p:sp>
    </p:spTree>
    <p:extLst>
      <p:ext uri="{BB962C8B-B14F-4D97-AF65-F5344CB8AC3E}">
        <p14:creationId xmlns:p14="http://schemas.microsoft.com/office/powerpoint/2010/main" val="703797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EB48-1441-E821-5658-CEE334F2D889}"/>
              </a:ext>
            </a:extLst>
          </p:cNvPr>
          <p:cNvSpPr>
            <a:spLocks noGrp="1"/>
          </p:cNvSpPr>
          <p:nvPr>
            <p:ph type="title"/>
          </p:nvPr>
        </p:nvSpPr>
        <p:spPr/>
        <p:txBody>
          <a:bodyPr/>
          <a:lstStyle/>
          <a:p>
            <a:r>
              <a:rPr lang="en-US" dirty="0"/>
              <a:t>Magnetization Vector</a:t>
            </a:r>
          </a:p>
        </p:txBody>
      </p:sp>
      <p:sp>
        <p:nvSpPr>
          <p:cNvPr id="3" name="Content Placeholder 2">
            <a:extLst>
              <a:ext uri="{FF2B5EF4-FFF2-40B4-BE49-F238E27FC236}">
                <a16:creationId xmlns:a16="http://schemas.microsoft.com/office/drawing/2014/main" id="{60567BE7-C535-9151-F203-686B6D058D96}"/>
              </a:ext>
            </a:extLst>
          </p:cNvPr>
          <p:cNvSpPr>
            <a:spLocks noGrp="1"/>
          </p:cNvSpPr>
          <p:nvPr>
            <p:ph idx="1"/>
          </p:nvPr>
        </p:nvSpPr>
        <p:spPr>
          <a:xfrm>
            <a:off x="838200" y="1825625"/>
            <a:ext cx="7280884" cy="4200204"/>
          </a:xfrm>
        </p:spPr>
        <p:txBody>
          <a:bodyPr>
            <a:normAutofit/>
          </a:bodyPr>
          <a:lstStyle/>
          <a:p>
            <a:r>
              <a:rPr lang="en-US" dirty="0"/>
              <a:t>The </a:t>
            </a:r>
            <a:r>
              <a:rPr lang="en-US" b="1" dirty="0"/>
              <a:t>magnetization vector</a:t>
            </a:r>
            <a:r>
              <a:rPr lang="en-US" dirty="0"/>
              <a:t> </a:t>
            </a:r>
            <a:r>
              <a:rPr lang="en-US" b="1" dirty="0"/>
              <a:t>M</a:t>
            </a:r>
            <a:r>
              <a:rPr lang="en-US" dirty="0"/>
              <a:t> is a macroscopic, smoothed function that represents the volume density of magnetic dipole moments in a material.</a:t>
            </a:r>
          </a:p>
          <a:p>
            <a:endParaRPr lang="en-US" b="1" dirty="0"/>
          </a:p>
          <a:p>
            <a:endParaRPr lang="en-US" b="1" dirty="0"/>
          </a:p>
          <a:p>
            <a:endParaRPr lang="en-US" b="1" dirty="0"/>
          </a:p>
          <a:p>
            <a:pPr lvl="1"/>
            <a:r>
              <a:rPr lang="en-US" b="1" dirty="0" err="1"/>
              <a:t>m</a:t>
            </a:r>
            <a:r>
              <a:rPr lang="en-US" i="1" baseline="-25000" dirty="0" err="1"/>
              <a:t>n</a:t>
            </a:r>
            <a:r>
              <a:rPr lang="en-US" dirty="0"/>
              <a:t>: the magnetic dipole moment of </a:t>
            </a:r>
            <a:r>
              <a:rPr lang="en-US" i="1" dirty="0"/>
              <a:t>n</a:t>
            </a:r>
            <a:r>
              <a:rPr lang="en-US" baseline="30000" dirty="0"/>
              <a:t>th</a:t>
            </a:r>
            <a:r>
              <a:rPr lang="en-US" dirty="0"/>
              <a:t> atom</a:t>
            </a:r>
          </a:p>
          <a:p>
            <a:pPr lvl="1"/>
            <a:r>
              <a:rPr lang="en-US" i="1" dirty="0"/>
              <a:t>N</a:t>
            </a:r>
            <a:r>
              <a:rPr lang="en-US" dirty="0"/>
              <a:t>: the number of atoms per unit volume</a:t>
            </a:r>
          </a:p>
        </p:txBody>
      </p:sp>
      <p:sp>
        <p:nvSpPr>
          <p:cNvPr id="4" name="Date Placeholder 3">
            <a:extLst>
              <a:ext uri="{FF2B5EF4-FFF2-40B4-BE49-F238E27FC236}">
                <a16:creationId xmlns:a16="http://schemas.microsoft.com/office/drawing/2014/main" id="{99274549-0E61-58EB-49BF-7692A36E03B4}"/>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D7A4E7CD-024A-DC26-866E-91F5C5C9649D}"/>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EA890D9B-E1C2-51B6-DE3E-0B11234110AF}"/>
              </a:ext>
            </a:extLst>
          </p:cNvPr>
          <p:cNvSpPr>
            <a:spLocks noGrp="1"/>
          </p:cNvSpPr>
          <p:nvPr>
            <p:ph type="sldNum" sz="quarter" idx="12"/>
          </p:nvPr>
        </p:nvSpPr>
        <p:spPr/>
        <p:txBody>
          <a:bodyPr/>
          <a:lstStyle/>
          <a:p>
            <a:fld id="{2AEF1071-237C-4F39-BC68-901E48FF9960}" type="slidenum">
              <a:rPr lang="en-US" smtClean="0"/>
              <a:t>45</a:t>
            </a:fld>
            <a:endParaRPr lang="en-US"/>
          </a:p>
        </p:txBody>
      </p:sp>
      <p:sp>
        <p:nvSpPr>
          <p:cNvPr id="7" name="Oval 6">
            <a:extLst>
              <a:ext uri="{FF2B5EF4-FFF2-40B4-BE49-F238E27FC236}">
                <a16:creationId xmlns:a16="http://schemas.microsoft.com/office/drawing/2014/main" id="{EC4AA11A-94E3-AADB-59D2-6A14B40D0D0B}"/>
              </a:ext>
            </a:extLst>
          </p:cNvPr>
          <p:cNvSpPr/>
          <p:nvPr/>
        </p:nvSpPr>
        <p:spPr>
          <a:xfrm>
            <a:off x="9229090" y="1859416"/>
            <a:ext cx="1789044" cy="1734654"/>
          </a:xfrm>
          <a:prstGeom prst="ellipse">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07322F99-645B-18DA-8EFB-CD9974A81803}"/>
              </a:ext>
            </a:extLst>
          </p:cNvPr>
          <p:cNvSpPr/>
          <p:nvPr/>
        </p:nvSpPr>
        <p:spPr>
          <a:xfrm rot="20542198">
            <a:off x="9997209" y="2203450"/>
            <a:ext cx="419058" cy="162923"/>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FEE2F19D-99AF-D44B-A8A6-148B8D55E161}"/>
              </a:ext>
            </a:extLst>
          </p:cNvPr>
          <p:cNvSpPr/>
          <p:nvPr/>
        </p:nvSpPr>
        <p:spPr>
          <a:xfrm rot="421277">
            <a:off x="10076445" y="2598082"/>
            <a:ext cx="419058" cy="162923"/>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EFC32D74-1BA2-1898-09CD-A7D79E4B3948}"/>
              </a:ext>
            </a:extLst>
          </p:cNvPr>
          <p:cNvSpPr/>
          <p:nvPr/>
        </p:nvSpPr>
        <p:spPr>
          <a:xfrm rot="19226829">
            <a:off x="10187453" y="3241590"/>
            <a:ext cx="419058" cy="162923"/>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06306216-AE50-0AB3-E325-EFC4E24AB134}"/>
              </a:ext>
            </a:extLst>
          </p:cNvPr>
          <p:cNvSpPr/>
          <p:nvPr/>
        </p:nvSpPr>
        <p:spPr>
          <a:xfrm rot="5848477">
            <a:off x="9541073" y="2922892"/>
            <a:ext cx="419058" cy="162923"/>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6878C6E3-E825-0375-B7EC-C79F3758D5F8}"/>
              </a:ext>
            </a:extLst>
          </p:cNvPr>
          <p:cNvSpPr/>
          <p:nvPr/>
        </p:nvSpPr>
        <p:spPr>
          <a:xfrm rot="4424930">
            <a:off x="9620565" y="2273272"/>
            <a:ext cx="419058" cy="162923"/>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2AE6116F-478A-B38F-16FC-797DBC89265A}"/>
              </a:ext>
            </a:extLst>
          </p:cNvPr>
          <p:cNvSpPr/>
          <p:nvPr/>
        </p:nvSpPr>
        <p:spPr>
          <a:xfrm rot="17506026">
            <a:off x="10554237" y="2707022"/>
            <a:ext cx="419058" cy="162923"/>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29A83152-E0CA-691B-4712-99519464ED9C}"/>
              </a:ext>
            </a:extLst>
          </p:cNvPr>
          <p:cNvSpPr/>
          <p:nvPr/>
        </p:nvSpPr>
        <p:spPr>
          <a:xfrm rot="16887471">
            <a:off x="9878869" y="3038400"/>
            <a:ext cx="419058" cy="162923"/>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687F0FEA-6456-6D4E-D86B-5662CEF643EF}"/>
              </a:ext>
            </a:extLst>
          </p:cNvPr>
          <p:cNvSpPr/>
          <p:nvPr/>
        </p:nvSpPr>
        <p:spPr>
          <a:xfrm rot="16887471">
            <a:off x="9270427" y="2556575"/>
            <a:ext cx="419058" cy="162923"/>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CE8242D0-4551-BE9A-D789-A22CE12BF9CA}"/>
              </a:ext>
            </a:extLst>
          </p:cNvPr>
          <p:cNvSpPr/>
          <p:nvPr/>
        </p:nvSpPr>
        <p:spPr>
          <a:xfrm rot="15735599">
            <a:off x="10400882" y="2241303"/>
            <a:ext cx="419058" cy="162923"/>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269EA87-D433-79F7-5B13-0A8293A67F52}"/>
              </a:ext>
            </a:extLst>
          </p:cNvPr>
          <p:cNvSpPr txBox="1"/>
          <p:nvPr/>
        </p:nvSpPr>
        <p:spPr>
          <a:xfrm>
            <a:off x="8927359" y="3057623"/>
            <a:ext cx="508473" cy="461665"/>
          </a:xfrm>
          <a:prstGeom prst="rect">
            <a:avLst/>
          </a:prstGeom>
          <a:noFill/>
        </p:spPr>
        <p:txBody>
          <a:bodyPr wrap="none" rtlCol="0">
            <a:spAutoFit/>
          </a:bodyPr>
          <a:lstStyle/>
          <a:p>
            <a:r>
              <a:rPr lang="en-US" sz="2400" dirty="0">
                <a:sym typeface="Symbol" panose="05050102010706020507" pitchFamily="18" charset="2"/>
              </a:rPr>
              <a:t></a:t>
            </a:r>
            <a:r>
              <a:rPr lang="en-US" sz="2400" i="1" dirty="0">
                <a:sym typeface="Symbol" panose="05050102010706020507" pitchFamily="18" charset="2"/>
              </a:rPr>
              <a:t>v</a:t>
            </a:r>
            <a:endParaRPr lang="en-US" sz="2400" i="1" dirty="0"/>
          </a:p>
        </p:txBody>
      </p:sp>
      <p:sp>
        <p:nvSpPr>
          <p:cNvPr id="18" name="TextBox 17">
            <a:extLst>
              <a:ext uri="{FF2B5EF4-FFF2-40B4-BE49-F238E27FC236}">
                <a16:creationId xmlns:a16="http://schemas.microsoft.com/office/drawing/2014/main" id="{D3D88D36-2054-3DB6-3EC4-B7445B018428}"/>
              </a:ext>
            </a:extLst>
          </p:cNvPr>
          <p:cNvSpPr txBox="1"/>
          <p:nvPr/>
        </p:nvSpPr>
        <p:spPr>
          <a:xfrm>
            <a:off x="9945518" y="1800664"/>
            <a:ext cx="441146" cy="461665"/>
          </a:xfrm>
          <a:prstGeom prst="rect">
            <a:avLst/>
          </a:prstGeom>
          <a:noFill/>
        </p:spPr>
        <p:txBody>
          <a:bodyPr wrap="none" rtlCol="0">
            <a:spAutoFit/>
          </a:bodyPr>
          <a:lstStyle/>
          <a:p>
            <a:r>
              <a:rPr lang="en-US" sz="2400" b="1" dirty="0">
                <a:sym typeface="Symbol" panose="05050102010706020507" pitchFamily="18" charset="2"/>
              </a:rPr>
              <a:t>m</a:t>
            </a:r>
            <a:endParaRPr lang="en-US" sz="2400" b="1" i="1" dirty="0"/>
          </a:p>
        </p:txBody>
      </p:sp>
      <p:graphicFrame>
        <p:nvGraphicFramePr>
          <p:cNvPr id="19" name="Object 18">
            <a:extLst>
              <a:ext uri="{FF2B5EF4-FFF2-40B4-BE49-F238E27FC236}">
                <a16:creationId xmlns:a16="http://schemas.microsoft.com/office/drawing/2014/main" id="{E2241BB3-9C62-CC8D-616B-75B29B438529}"/>
              </a:ext>
            </a:extLst>
          </p:cNvPr>
          <p:cNvGraphicFramePr>
            <a:graphicFrameLocks noChangeAspect="1"/>
          </p:cNvGraphicFramePr>
          <p:nvPr>
            <p:extLst>
              <p:ext uri="{D42A27DB-BD31-4B8C-83A1-F6EECF244321}">
                <p14:modId xmlns:p14="http://schemas.microsoft.com/office/powerpoint/2010/main" val="1864073274"/>
              </p:ext>
            </p:extLst>
          </p:nvPr>
        </p:nvGraphicFramePr>
        <p:xfrm>
          <a:off x="7929022" y="3945623"/>
          <a:ext cx="3859213" cy="2130425"/>
        </p:xfrm>
        <a:graphic>
          <a:graphicData uri="http://schemas.openxmlformats.org/presentationml/2006/ole">
            <mc:AlternateContent xmlns:mc="http://schemas.openxmlformats.org/markup-compatibility/2006">
              <mc:Choice xmlns:v="urn:schemas-microsoft-com:vml" Requires="v">
                <p:oleObj name="Equation" r:id="rId2" imgW="1104840" imgH="609480" progId="Equation.DSMT4">
                  <p:embed/>
                </p:oleObj>
              </mc:Choice>
              <mc:Fallback>
                <p:oleObj name="Equation" r:id="rId2" imgW="1104840" imgH="609480" progId="Equation.DSMT4">
                  <p:embed/>
                  <p:pic>
                    <p:nvPicPr>
                      <p:cNvPr id="7" name="Object 6">
                        <a:extLst>
                          <a:ext uri="{FF2B5EF4-FFF2-40B4-BE49-F238E27FC236}">
                            <a16:creationId xmlns:a16="http://schemas.microsoft.com/office/drawing/2014/main" id="{B7B4F57A-08C0-A607-E47B-6F2F572B32A7}"/>
                          </a:ext>
                        </a:extLst>
                      </p:cNvPr>
                      <p:cNvPicPr/>
                      <p:nvPr/>
                    </p:nvPicPr>
                    <p:blipFill>
                      <a:blip r:embed="rId3"/>
                      <a:stretch>
                        <a:fillRect/>
                      </a:stretch>
                    </p:blipFill>
                    <p:spPr>
                      <a:xfrm>
                        <a:off x="7929022" y="3945623"/>
                        <a:ext cx="3859213" cy="2130425"/>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F46F7613-9A2A-3BC5-1C2D-486C8ECA0E33}"/>
              </a:ext>
            </a:extLst>
          </p:cNvPr>
          <p:cNvSpPr txBox="1"/>
          <p:nvPr/>
        </p:nvSpPr>
        <p:spPr>
          <a:xfrm>
            <a:off x="7781273" y="5676564"/>
            <a:ext cx="936475" cy="461665"/>
          </a:xfrm>
          <a:prstGeom prst="rect">
            <a:avLst/>
          </a:prstGeom>
          <a:noFill/>
        </p:spPr>
        <p:txBody>
          <a:bodyPr wrap="none" rtlCol="0">
            <a:spAutoFit/>
          </a:bodyPr>
          <a:lstStyle/>
          <a:p>
            <a:r>
              <a:rPr lang="en-US" sz="2400" dirty="0">
                <a:sym typeface="Symbol" panose="05050102010706020507" pitchFamily="18" charset="2"/>
              </a:rPr>
              <a:t>(A/m)</a:t>
            </a:r>
            <a:endParaRPr lang="en-US" sz="2400" i="1" dirty="0"/>
          </a:p>
        </p:txBody>
      </p:sp>
    </p:spTree>
    <p:extLst>
      <p:ext uri="{BB962C8B-B14F-4D97-AF65-F5344CB8AC3E}">
        <p14:creationId xmlns:p14="http://schemas.microsoft.com/office/powerpoint/2010/main" val="21524789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Shape 37">
            <a:extLst>
              <a:ext uri="{FF2B5EF4-FFF2-40B4-BE49-F238E27FC236}">
                <a16:creationId xmlns:a16="http://schemas.microsoft.com/office/drawing/2014/main" id="{019165A2-5E7F-0259-5FC1-645B4A979517}"/>
              </a:ext>
            </a:extLst>
          </p:cNvPr>
          <p:cNvSpPr/>
          <p:nvPr/>
        </p:nvSpPr>
        <p:spPr>
          <a:xfrm>
            <a:off x="10173562" y="2041445"/>
            <a:ext cx="1834707" cy="1748515"/>
          </a:xfrm>
          <a:custGeom>
            <a:avLst/>
            <a:gdLst>
              <a:gd name="csX0" fmla="*/ 138838 w 1834707"/>
              <a:gd name="csY0" fmla="*/ 1240235 h 1748515"/>
              <a:gd name="csX1" fmla="*/ 758598 w 1834707"/>
              <a:gd name="csY1" fmla="*/ 1748235 h 1748515"/>
              <a:gd name="csX2" fmla="*/ 1794918 w 1834707"/>
              <a:gd name="csY2" fmla="*/ 1169115 h 1748515"/>
              <a:gd name="csX3" fmla="*/ 1500278 w 1834707"/>
              <a:gd name="csY3" fmla="*/ 173435 h 1748515"/>
              <a:gd name="csX4" fmla="*/ 382678 w 1834707"/>
              <a:gd name="csY4" fmla="*/ 61675 h 1748515"/>
              <a:gd name="csX5" fmla="*/ 16918 w 1834707"/>
              <a:gd name="csY5" fmla="*/ 833835 h 1748515"/>
              <a:gd name="csX6" fmla="*/ 138838 w 1834707"/>
              <a:gd name="csY6" fmla="*/ 1240235 h 174851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834707" h="1748515">
                <a:moveTo>
                  <a:pt x="138838" y="1240235"/>
                </a:moveTo>
                <a:cubicBezTo>
                  <a:pt x="262451" y="1392635"/>
                  <a:pt x="482585" y="1760088"/>
                  <a:pt x="758598" y="1748235"/>
                </a:cubicBezTo>
                <a:cubicBezTo>
                  <a:pt x="1034611" y="1736382"/>
                  <a:pt x="1671305" y="1431582"/>
                  <a:pt x="1794918" y="1169115"/>
                </a:cubicBezTo>
                <a:cubicBezTo>
                  <a:pt x="1918531" y="906648"/>
                  <a:pt x="1735651" y="358008"/>
                  <a:pt x="1500278" y="173435"/>
                </a:cubicBezTo>
                <a:cubicBezTo>
                  <a:pt x="1264905" y="-11138"/>
                  <a:pt x="629905" y="-48392"/>
                  <a:pt x="382678" y="61675"/>
                </a:cubicBezTo>
                <a:cubicBezTo>
                  <a:pt x="135451" y="171742"/>
                  <a:pt x="60945" y="634022"/>
                  <a:pt x="16918" y="833835"/>
                </a:cubicBezTo>
                <a:cubicBezTo>
                  <a:pt x="-27109" y="1033648"/>
                  <a:pt x="15225" y="1087835"/>
                  <a:pt x="138838" y="1240235"/>
                </a:cubicBezTo>
                <a:close/>
              </a:path>
            </a:pathLst>
          </a:cu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BDEDA6-C965-29EB-6A71-9B3ECCD1E8E4}"/>
              </a:ext>
            </a:extLst>
          </p:cNvPr>
          <p:cNvSpPr>
            <a:spLocks noGrp="1"/>
          </p:cNvSpPr>
          <p:nvPr>
            <p:ph type="title"/>
          </p:nvPr>
        </p:nvSpPr>
        <p:spPr/>
        <p:txBody>
          <a:bodyPr/>
          <a:lstStyle/>
          <a:p>
            <a:r>
              <a:rPr lang="en-US" dirty="0"/>
              <a:t>Potential due to Magnetization Vector</a:t>
            </a:r>
          </a:p>
        </p:txBody>
      </p:sp>
      <p:sp>
        <p:nvSpPr>
          <p:cNvPr id="4" name="Date Placeholder 3">
            <a:extLst>
              <a:ext uri="{FF2B5EF4-FFF2-40B4-BE49-F238E27FC236}">
                <a16:creationId xmlns:a16="http://schemas.microsoft.com/office/drawing/2014/main" id="{B1388B43-F36C-A375-EE05-028259D252A5}"/>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97F786F3-F37D-20E7-B334-799693A1715E}"/>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8E6E7CBC-6569-D086-944D-B7EC98E13CDD}"/>
              </a:ext>
            </a:extLst>
          </p:cNvPr>
          <p:cNvSpPr>
            <a:spLocks noGrp="1"/>
          </p:cNvSpPr>
          <p:nvPr>
            <p:ph type="sldNum" sz="quarter" idx="12"/>
          </p:nvPr>
        </p:nvSpPr>
        <p:spPr/>
        <p:txBody>
          <a:bodyPr/>
          <a:lstStyle/>
          <a:p>
            <a:fld id="{2AEF1071-237C-4F39-BC68-901E48FF9960}" type="slidenum">
              <a:rPr lang="en-US" smtClean="0"/>
              <a:t>46</a:t>
            </a:fld>
            <a:endParaRPr lang="en-US"/>
          </a:p>
        </p:txBody>
      </p:sp>
      <p:graphicFrame>
        <p:nvGraphicFramePr>
          <p:cNvPr id="7" name="Object 6">
            <a:extLst>
              <a:ext uri="{FF2B5EF4-FFF2-40B4-BE49-F238E27FC236}">
                <a16:creationId xmlns:a16="http://schemas.microsoft.com/office/drawing/2014/main" id="{11864970-92F8-49F1-108B-5709662F1653}"/>
              </a:ext>
            </a:extLst>
          </p:cNvPr>
          <p:cNvGraphicFramePr>
            <a:graphicFrameLocks noChangeAspect="1"/>
          </p:cNvGraphicFramePr>
          <p:nvPr>
            <p:extLst>
              <p:ext uri="{D42A27DB-BD31-4B8C-83A1-F6EECF244321}">
                <p14:modId xmlns:p14="http://schemas.microsoft.com/office/powerpoint/2010/main" val="3129153584"/>
              </p:ext>
            </p:extLst>
          </p:nvPr>
        </p:nvGraphicFramePr>
        <p:xfrm>
          <a:off x="568567" y="1586739"/>
          <a:ext cx="2119960" cy="828490"/>
        </p:xfrm>
        <a:graphic>
          <a:graphicData uri="http://schemas.openxmlformats.org/presentationml/2006/ole">
            <mc:AlternateContent xmlns:mc="http://schemas.openxmlformats.org/markup-compatibility/2006">
              <mc:Choice xmlns:v="urn:schemas-microsoft-com:vml" Requires="v">
                <p:oleObj name="Equation" r:id="rId2" imgW="1104840" imgH="431640" progId="Equation.DSMT4">
                  <p:embed/>
                </p:oleObj>
              </mc:Choice>
              <mc:Fallback>
                <p:oleObj name="Equation" r:id="rId2" imgW="1104840" imgH="431640" progId="Equation.DSMT4">
                  <p:embed/>
                  <p:pic>
                    <p:nvPicPr>
                      <p:cNvPr id="0" name=""/>
                      <p:cNvPicPr/>
                      <p:nvPr/>
                    </p:nvPicPr>
                    <p:blipFill>
                      <a:blip r:embed="rId3"/>
                      <a:stretch>
                        <a:fillRect/>
                      </a:stretch>
                    </p:blipFill>
                    <p:spPr>
                      <a:xfrm>
                        <a:off x="568567" y="1586739"/>
                        <a:ext cx="2119960" cy="82849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425F89EE-7E97-A146-7B5A-5497BDDD2EC6}"/>
              </a:ext>
            </a:extLst>
          </p:cNvPr>
          <p:cNvGraphicFramePr>
            <a:graphicFrameLocks noChangeAspect="1"/>
          </p:cNvGraphicFramePr>
          <p:nvPr>
            <p:extLst>
              <p:ext uri="{D42A27DB-BD31-4B8C-83A1-F6EECF244321}">
                <p14:modId xmlns:p14="http://schemas.microsoft.com/office/powerpoint/2010/main" val="781818184"/>
              </p:ext>
            </p:extLst>
          </p:nvPr>
        </p:nvGraphicFramePr>
        <p:xfrm>
          <a:off x="568567" y="2611159"/>
          <a:ext cx="7812087" cy="1016000"/>
        </p:xfrm>
        <a:graphic>
          <a:graphicData uri="http://schemas.openxmlformats.org/presentationml/2006/ole">
            <mc:AlternateContent xmlns:mc="http://schemas.openxmlformats.org/markup-compatibility/2006">
              <mc:Choice xmlns:v="urn:schemas-microsoft-com:vml" Requires="v">
                <p:oleObj name="Equation" r:id="rId4" imgW="4000320" imgH="520560" progId="Equation.DSMT4">
                  <p:embed/>
                </p:oleObj>
              </mc:Choice>
              <mc:Fallback>
                <p:oleObj name="Equation" r:id="rId4" imgW="4000320" imgH="520560" progId="Equation.DSMT4">
                  <p:embed/>
                  <p:pic>
                    <p:nvPicPr>
                      <p:cNvPr id="7" name="Object 6">
                        <a:extLst>
                          <a:ext uri="{FF2B5EF4-FFF2-40B4-BE49-F238E27FC236}">
                            <a16:creationId xmlns:a16="http://schemas.microsoft.com/office/drawing/2014/main" id="{11864970-92F8-49F1-108B-5709662F1653}"/>
                          </a:ext>
                        </a:extLst>
                      </p:cNvPr>
                      <p:cNvPicPr/>
                      <p:nvPr/>
                    </p:nvPicPr>
                    <p:blipFill>
                      <a:blip r:embed="rId5"/>
                      <a:stretch>
                        <a:fillRect/>
                      </a:stretch>
                    </p:blipFill>
                    <p:spPr>
                      <a:xfrm>
                        <a:off x="568567" y="2611159"/>
                        <a:ext cx="7812087" cy="1016000"/>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F335B562-70F0-EA03-CC73-DA1F1F57C1F5}"/>
              </a:ext>
            </a:extLst>
          </p:cNvPr>
          <p:cNvSpPr txBox="1"/>
          <p:nvPr/>
        </p:nvSpPr>
        <p:spPr>
          <a:xfrm>
            <a:off x="2958160" y="1586739"/>
            <a:ext cx="4388803" cy="830997"/>
          </a:xfrm>
          <a:prstGeom prst="rect">
            <a:avLst/>
          </a:prstGeom>
          <a:noFill/>
        </p:spPr>
        <p:txBody>
          <a:bodyPr wrap="square" rtlCol="0">
            <a:spAutoFit/>
          </a:bodyPr>
          <a:lstStyle/>
          <a:p>
            <a:r>
              <a:rPr lang="en-US" sz="2400" dirty="0"/>
              <a:t>Potential due to a magnetic dipole located at origin</a:t>
            </a:r>
            <a:endParaRPr lang="en-US" dirty="0"/>
          </a:p>
        </p:txBody>
      </p:sp>
      <p:graphicFrame>
        <p:nvGraphicFramePr>
          <p:cNvPr id="25" name="Object 24">
            <a:extLst>
              <a:ext uri="{FF2B5EF4-FFF2-40B4-BE49-F238E27FC236}">
                <a16:creationId xmlns:a16="http://schemas.microsoft.com/office/drawing/2014/main" id="{9676092D-859D-A4BB-25D7-B98067D56D61}"/>
              </a:ext>
            </a:extLst>
          </p:cNvPr>
          <p:cNvGraphicFramePr>
            <a:graphicFrameLocks noChangeAspect="1"/>
          </p:cNvGraphicFramePr>
          <p:nvPr>
            <p:extLst>
              <p:ext uri="{D42A27DB-BD31-4B8C-83A1-F6EECF244321}">
                <p14:modId xmlns:p14="http://schemas.microsoft.com/office/powerpoint/2010/main" val="806357814"/>
              </p:ext>
            </p:extLst>
          </p:nvPr>
        </p:nvGraphicFramePr>
        <p:xfrm>
          <a:off x="568567" y="3826741"/>
          <a:ext cx="7465138" cy="1015665"/>
        </p:xfrm>
        <a:graphic>
          <a:graphicData uri="http://schemas.openxmlformats.org/presentationml/2006/ole">
            <mc:AlternateContent xmlns:mc="http://schemas.openxmlformats.org/markup-compatibility/2006">
              <mc:Choice xmlns:v="urn:schemas-microsoft-com:vml" Requires="v">
                <p:oleObj name="Equation" r:id="rId6" imgW="3733560" imgH="507960" progId="Equation.DSMT4">
                  <p:embed/>
                </p:oleObj>
              </mc:Choice>
              <mc:Fallback>
                <p:oleObj name="Equation" r:id="rId6" imgW="3733560" imgH="507960" progId="Equation.DSMT4">
                  <p:embed/>
                  <p:pic>
                    <p:nvPicPr>
                      <p:cNvPr id="0" name=""/>
                      <p:cNvPicPr/>
                      <p:nvPr/>
                    </p:nvPicPr>
                    <p:blipFill>
                      <a:blip r:embed="rId7"/>
                      <a:stretch>
                        <a:fillRect/>
                      </a:stretch>
                    </p:blipFill>
                    <p:spPr>
                      <a:xfrm>
                        <a:off x="568567" y="3826741"/>
                        <a:ext cx="7465138" cy="1015665"/>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36E04AD8-C534-0102-A349-824872733162}"/>
              </a:ext>
            </a:extLst>
          </p:cNvPr>
          <p:cNvGraphicFramePr>
            <a:graphicFrameLocks noChangeAspect="1"/>
          </p:cNvGraphicFramePr>
          <p:nvPr>
            <p:extLst>
              <p:ext uri="{D42A27DB-BD31-4B8C-83A1-F6EECF244321}">
                <p14:modId xmlns:p14="http://schemas.microsoft.com/office/powerpoint/2010/main" val="391023622"/>
              </p:ext>
            </p:extLst>
          </p:nvPr>
        </p:nvGraphicFramePr>
        <p:xfrm>
          <a:off x="479425" y="4989513"/>
          <a:ext cx="10131425" cy="1041400"/>
        </p:xfrm>
        <a:graphic>
          <a:graphicData uri="http://schemas.openxmlformats.org/presentationml/2006/ole">
            <mc:AlternateContent xmlns:mc="http://schemas.openxmlformats.org/markup-compatibility/2006">
              <mc:Choice xmlns:v="urn:schemas-microsoft-com:vml" Requires="v">
                <p:oleObj name="Equation" r:id="rId8" imgW="5067000" imgH="520560" progId="Equation.DSMT4">
                  <p:embed/>
                </p:oleObj>
              </mc:Choice>
              <mc:Fallback>
                <p:oleObj name="Equation" r:id="rId8" imgW="5067000" imgH="520560" progId="Equation.DSMT4">
                  <p:embed/>
                  <p:pic>
                    <p:nvPicPr>
                      <p:cNvPr id="25" name="Object 24">
                        <a:extLst>
                          <a:ext uri="{FF2B5EF4-FFF2-40B4-BE49-F238E27FC236}">
                            <a16:creationId xmlns:a16="http://schemas.microsoft.com/office/drawing/2014/main" id="{9676092D-859D-A4BB-25D7-B98067D56D61}"/>
                          </a:ext>
                        </a:extLst>
                      </p:cNvPr>
                      <p:cNvPicPr/>
                      <p:nvPr/>
                    </p:nvPicPr>
                    <p:blipFill>
                      <a:blip r:embed="rId9"/>
                      <a:stretch>
                        <a:fillRect/>
                      </a:stretch>
                    </p:blipFill>
                    <p:spPr>
                      <a:xfrm>
                        <a:off x="479425" y="4989513"/>
                        <a:ext cx="10131425" cy="1041400"/>
                      </a:xfrm>
                      <a:prstGeom prst="rect">
                        <a:avLst/>
                      </a:prstGeom>
                    </p:spPr>
                  </p:pic>
                </p:oleObj>
              </mc:Fallback>
            </mc:AlternateContent>
          </a:graphicData>
        </a:graphic>
      </p:graphicFrame>
      <p:sp>
        <p:nvSpPr>
          <p:cNvPr id="28" name="Oval 27">
            <a:extLst>
              <a:ext uri="{FF2B5EF4-FFF2-40B4-BE49-F238E27FC236}">
                <a16:creationId xmlns:a16="http://schemas.microsoft.com/office/drawing/2014/main" id="{7157E212-4504-5BF5-A0F5-8BDB09092CFA}"/>
              </a:ext>
            </a:extLst>
          </p:cNvPr>
          <p:cNvSpPr/>
          <p:nvPr/>
        </p:nvSpPr>
        <p:spPr>
          <a:xfrm>
            <a:off x="10678812" y="3286191"/>
            <a:ext cx="365760" cy="365760"/>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6D3E34D7-4FAC-C4CB-8EAC-91095F3E327A}"/>
              </a:ext>
            </a:extLst>
          </p:cNvPr>
          <p:cNvCxnSpPr>
            <a:cxnSpLocks/>
          </p:cNvCxnSpPr>
          <p:nvPr/>
        </p:nvCxnSpPr>
        <p:spPr>
          <a:xfrm flipV="1">
            <a:off x="10424160" y="3461429"/>
            <a:ext cx="464263" cy="729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7B01F0A-EA02-BB9A-E45C-9A8B4522B011}"/>
              </a:ext>
            </a:extLst>
          </p:cNvPr>
          <p:cNvCxnSpPr>
            <a:cxnSpLocks/>
          </p:cNvCxnSpPr>
          <p:nvPr/>
        </p:nvCxnSpPr>
        <p:spPr>
          <a:xfrm flipV="1">
            <a:off x="10424160" y="3577590"/>
            <a:ext cx="1623060" cy="613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1DF948F-852B-2914-45F0-5D1FAE936EC8}"/>
              </a:ext>
            </a:extLst>
          </p:cNvPr>
          <p:cNvCxnSpPr>
            <a:cxnSpLocks/>
          </p:cNvCxnSpPr>
          <p:nvPr/>
        </p:nvCxnSpPr>
        <p:spPr>
          <a:xfrm>
            <a:off x="10707152" y="3453787"/>
            <a:ext cx="349129" cy="152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2AF679D9-3342-A42B-3A74-0B2845A00592}"/>
              </a:ext>
            </a:extLst>
          </p:cNvPr>
          <p:cNvSpPr txBox="1"/>
          <p:nvPr/>
        </p:nvSpPr>
        <p:spPr>
          <a:xfrm>
            <a:off x="10453595" y="2945461"/>
            <a:ext cx="569387" cy="461665"/>
          </a:xfrm>
          <a:prstGeom prst="rect">
            <a:avLst/>
          </a:prstGeom>
          <a:noFill/>
        </p:spPr>
        <p:txBody>
          <a:bodyPr wrap="none" rtlCol="0">
            <a:spAutoFit/>
          </a:bodyPr>
          <a:lstStyle/>
          <a:p>
            <a:r>
              <a:rPr lang="en-US" sz="2400" dirty="0"/>
              <a:t>d</a:t>
            </a:r>
            <a:r>
              <a:rPr lang="en-US" sz="2400" i="1" dirty="0"/>
              <a:t>v</a:t>
            </a:r>
            <a:r>
              <a:rPr lang="en-US" sz="2400" b="1" dirty="0">
                <a:sym typeface="Symbol" panose="05050102010706020507" pitchFamily="18" charset="2"/>
              </a:rPr>
              <a:t></a:t>
            </a:r>
            <a:endParaRPr lang="en-US" b="1" dirty="0"/>
          </a:p>
        </p:txBody>
      </p:sp>
      <p:sp>
        <p:nvSpPr>
          <p:cNvPr id="33" name="TextBox 32">
            <a:extLst>
              <a:ext uri="{FF2B5EF4-FFF2-40B4-BE49-F238E27FC236}">
                <a16:creationId xmlns:a16="http://schemas.microsoft.com/office/drawing/2014/main" id="{7FC213DF-7D0D-0FC5-9628-948B2F8CEC9D}"/>
              </a:ext>
            </a:extLst>
          </p:cNvPr>
          <p:cNvSpPr txBox="1"/>
          <p:nvPr/>
        </p:nvSpPr>
        <p:spPr>
          <a:xfrm>
            <a:off x="10122733" y="4061130"/>
            <a:ext cx="423514" cy="461665"/>
          </a:xfrm>
          <a:prstGeom prst="rect">
            <a:avLst/>
          </a:prstGeom>
          <a:noFill/>
        </p:spPr>
        <p:txBody>
          <a:bodyPr wrap="none" rtlCol="0">
            <a:spAutoFit/>
          </a:bodyPr>
          <a:lstStyle/>
          <a:p>
            <a:r>
              <a:rPr lang="en-US" sz="2400" dirty="0"/>
              <a:t>O</a:t>
            </a:r>
            <a:endParaRPr lang="en-US" dirty="0"/>
          </a:p>
        </p:txBody>
      </p:sp>
      <p:sp>
        <p:nvSpPr>
          <p:cNvPr id="34" name="TextBox 33">
            <a:extLst>
              <a:ext uri="{FF2B5EF4-FFF2-40B4-BE49-F238E27FC236}">
                <a16:creationId xmlns:a16="http://schemas.microsoft.com/office/drawing/2014/main" id="{A68B6096-166E-561E-32E2-E27A733978B0}"/>
              </a:ext>
            </a:extLst>
          </p:cNvPr>
          <p:cNvSpPr txBox="1"/>
          <p:nvPr/>
        </p:nvSpPr>
        <p:spPr>
          <a:xfrm>
            <a:off x="11147661" y="3791424"/>
            <a:ext cx="407484" cy="461665"/>
          </a:xfrm>
          <a:prstGeom prst="rect">
            <a:avLst/>
          </a:prstGeom>
          <a:noFill/>
        </p:spPr>
        <p:txBody>
          <a:bodyPr wrap="none" rtlCol="0">
            <a:spAutoFit/>
          </a:bodyPr>
          <a:lstStyle/>
          <a:p>
            <a:r>
              <a:rPr lang="en-US" sz="2400" b="1" dirty="0"/>
              <a:t>R</a:t>
            </a:r>
            <a:endParaRPr lang="en-US" b="1" dirty="0"/>
          </a:p>
        </p:txBody>
      </p:sp>
      <p:sp>
        <p:nvSpPr>
          <p:cNvPr id="35" name="TextBox 34">
            <a:extLst>
              <a:ext uri="{FF2B5EF4-FFF2-40B4-BE49-F238E27FC236}">
                <a16:creationId xmlns:a16="http://schemas.microsoft.com/office/drawing/2014/main" id="{08E776C5-5907-01D2-D5EF-DE1EE98AC41D}"/>
              </a:ext>
            </a:extLst>
          </p:cNvPr>
          <p:cNvSpPr txBox="1"/>
          <p:nvPr/>
        </p:nvSpPr>
        <p:spPr>
          <a:xfrm>
            <a:off x="10263364" y="3562392"/>
            <a:ext cx="484428" cy="461665"/>
          </a:xfrm>
          <a:prstGeom prst="rect">
            <a:avLst/>
          </a:prstGeom>
          <a:noFill/>
        </p:spPr>
        <p:txBody>
          <a:bodyPr wrap="none" rtlCol="0">
            <a:spAutoFit/>
          </a:bodyPr>
          <a:lstStyle/>
          <a:p>
            <a:r>
              <a:rPr lang="en-US" sz="2400" b="1" dirty="0"/>
              <a:t>R</a:t>
            </a:r>
            <a:r>
              <a:rPr lang="en-US" sz="2400" b="1" dirty="0">
                <a:sym typeface="Symbol" panose="05050102010706020507" pitchFamily="18" charset="2"/>
              </a:rPr>
              <a:t></a:t>
            </a:r>
            <a:endParaRPr lang="en-US" b="1" dirty="0"/>
          </a:p>
        </p:txBody>
      </p:sp>
      <p:sp>
        <p:nvSpPr>
          <p:cNvPr id="36" name="TextBox 35">
            <a:extLst>
              <a:ext uri="{FF2B5EF4-FFF2-40B4-BE49-F238E27FC236}">
                <a16:creationId xmlns:a16="http://schemas.microsoft.com/office/drawing/2014/main" id="{664A505D-09CB-A957-B0E4-4752E6854149}"/>
              </a:ext>
            </a:extLst>
          </p:cNvPr>
          <p:cNvSpPr txBox="1"/>
          <p:nvPr/>
        </p:nvSpPr>
        <p:spPr>
          <a:xfrm>
            <a:off x="11010794" y="3222842"/>
            <a:ext cx="474810" cy="461665"/>
          </a:xfrm>
          <a:prstGeom prst="rect">
            <a:avLst/>
          </a:prstGeom>
          <a:noFill/>
        </p:spPr>
        <p:txBody>
          <a:bodyPr wrap="none" rtlCol="0">
            <a:spAutoFit/>
          </a:bodyPr>
          <a:lstStyle/>
          <a:p>
            <a:r>
              <a:rPr lang="en-US" sz="2400" b="1" dirty="0"/>
              <a:t>M</a:t>
            </a:r>
            <a:endParaRPr lang="en-US" b="1" dirty="0"/>
          </a:p>
        </p:txBody>
      </p:sp>
      <p:sp>
        <p:nvSpPr>
          <p:cNvPr id="37" name="TextBox 36">
            <a:extLst>
              <a:ext uri="{FF2B5EF4-FFF2-40B4-BE49-F238E27FC236}">
                <a16:creationId xmlns:a16="http://schemas.microsoft.com/office/drawing/2014/main" id="{5C31E85C-9D29-8602-6E4C-898AA38AA2C6}"/>
              </a:ext>
            </a:extLst>
          </p:cNvPr>
          <p:cNvSpPr txBox="1"/>
          <p:nvPr/>
        </p:nvSpPr>
        <p:spPr>
          <a:xfrm>
            <a:off x="10831700" y="2383900"/>
            <a:ext cx="449162" cy="461665"/>
          </a:xfrm>
          <a:prstGeom prst="rect">
            <a:avLst/>
          </a:prstGeom>
          <a:noFill/>
        </p:spPr>
        <p:txBody>
          <a:bodyPr wrap="none" rtlCol="0">
            <a:spAutoFit/>
          </a:bodyPr>
          <a:lstStyle/>
          <a:p>
            <a:r>
              <a:rPr lang="en-US" sz="2400" i="1" dirty="0"/>
              <a:t>V</a:t>
            </a:r>
            <a:r>
              <a:rPr lang="en-US" sz="2400" b="1" dirty="0">
                <a:sym typeface="Symbol" panose="05050102010706020507" pitchFamily="18" charset="2"/>
              </a:rPr>
              <a:t></a:t>
            </a:r>
            <a:endParaRPr lang="en-US" b="1" dirty="0"/>
          </a:p>
        </p:txBody>
      </p:sp>
    </p:spTree>
    <p:extLst>
      <p:ext uri="{BB962C8B-B14F-4D97-AF65-F5344CB8AC3E}">
        <p14:creationId xmlns:p14="http://schemas.microsoft.com/office/powerpoint/2010/main" val="18013740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B3565-80DC-E584-DB30-886147CEB2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D24BF5-A877-7A12-C9CF-C03D885EDFE4}"/>
              </a:ext>
            </a:extLst>
          </p:cNvPr>
          <p:cNvSpPr>
            <a:spLocks noGrp="1"/>
          </p:cNvSpPr>
          <p:nvPr>
            <p:ph type="title"/>
          </p:nvPr>
        </p:nvSpPr>
        <p:spPr/>
        <p:txBody>
          <a:bodyPr/>
          <a:lstStyle/>
          <a:p>
            <a:r>
              <a:rPr lang="en-US" dirty="0"/>
              <a:t>Potential due to Magnetization Vector (cont.)</a:t>
            </a:r>
          </a:p>
        </p:txBody>
      </p:sp>
      <p:sp>
        <p:nvSpPr>
          <p:cNvPr id="4" name="Date Placeholder 3">
            <a:extLst>
              <a:ext uri="{FF2B5EF4-FFF2-40B4-BE49-F238E27FC236}">
                <a16:creationId xmlns:a16="http://schemas.microsoft.com/office/drawing/2014/main" id="{ED12CCB2-4AD7-078F-2E59-A10DF3E01A0E}"/>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7FEB9A57-53AA-5D54-DD33-AD56D0167E17}"/>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32EE40CC-B05C-7FD9-4556-743685BE53AA}"/>
              </a:ext>
            </a:extLst>
          </p:cNvPr>
          <p:cNvSpPr>
            <a:spLocks noGrp="1"/>
          </p:cNvSpPr>
          <p:nvPr>
            <p:ph type="sldNum" sz="quarter" idx="12"/>
          </p:nvPr>
        </p:nvSpPr>
        <p:spPr/>
        <p:txBody>
          <a:bodyPr/>
          <a:lstStyle/>
          <a:p>
            <a:fld id="{2AEF1071-237C-4F39-BC68-901E48FF9960}" type="slidenum">
              <a:rPr lang="en-US" smtClean="0"/>
              <a:t>47</a:t>
            </a:fld>
            <a:endParaRPr lang="en-US"/>
          </a:p>
        </p:txBody>
      </p:sp>
      <p:graphicFrame>
        <p:nvGraphicFramePr>
          <p:cNvPr id="24" name="Object 23">
            <a:extLst>
              <a:ext uri="{FF2B5EF4-FFF2-40B4-BE49-F238E27FC236}">
                <a16:creationId xmlns:a16="http://schemas.microsoft.com/office/drawing/2014/main" id="{AF214B81-D6E4-0740-D5AA-4A3F6506ECE6}"/>
              </a:ext>
            </a:extLst>
          </p:cNvPr>
          <p:cNvGraphicFramePr>
            <a:graphicFrameLocks noChangeAspect="1"/>
          </p:cNvGraphicFramePr>
          <p:nvPr>
            <p:extLst>
              <p:ext uri="{D42A27DB-BD31-4B8C-83A1-F6EECF244321}">
                <p14:modId xmlns:p14="http://schemas.microsoft.com/office/powerpoint/2010/main" val="2904890778"/>
              </p:ext>
            </p:extLst>
          </p:nvPr>
        </p:nvGraphicFramePr>
        <p:xfrm>
          <a:off x="838199" y="1685844"/>
          <a:ext cx="4343040" cy="990000"/>
        </p:xfrm>
        <a:graphic>
          <a:graphicData uri="http://schemas.openxmlformats.org/presentationml/2006/ole">
            <mc:AlternateContent xmlns:mc="http://schemas.openxmlformats.org/markup-compatibility/2006">
              <mc:Choice xmlns:v="urn:schemas-microsoft-com:vml" Requires="v">
                <p:oleObj name="Equation" r:id="rId2" imgW="2171520" imgH="495000" progId="Equation.DSMT4">
                  <p:embed/>
                </p:oleObj>
              </mc:Choice>
              <mc:Fallback>
                <p:oleObj name="Equation" r:id="rId2" imgW="2171520" imgH="495000" progId="Equation.DSMT4">
                  <p:embed/>
                  <p:pic>
                    <p:nvPicPr>
                      <p:cNvPr id="16" name="Object 15">
                        <a:extLst>
                          <a:ext uri="{FF2B5EF4-FFF2-40B4-BE49-F238E27FC236}">
                            <a16:creationId xmlns:a16="http://schemas.microsoft.com/office/drawing/2014/main" id="{4002B5FE-A108-B376-32FE-D90684520072}"/>
                          </a:ext>
                        </a:extLst>
                      </p:cNvPr>
                      <p:cNvPicPr/>
                      <p:nvPr/>
                    </p:nvPicPr>
                    <p:blipFill>
                      <a:blip r:embed="rId3"/>
                      <a:stretch>
                        <a:fillRect/>
                      </a:stretch>
                    </p:blipFill>
                    <p:spPr>
                      <a:xfrm>
                        <a:off x="838199" y="1685844"/>
                        <a:ext cx="4343040" cy="990000"/>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B5898954-E23A-10A6-6FEC-7AAE30EC033B}"/>
              </a:ext>
            </a:extLst>
          </p:cNvPr>
          <p:cNvGraphicFramePr>
            <a:graphicFrameLocks noChangeAspect="1"/>
          </p:cNvGraphicFramePr>
          <p:nvPr>
            <p:extLst>
              <p:ext uri="{D42A27DB-BD31-4B8C-83A1-F6EECF244321}">
                <p14:modId xmlns:p14="http://schemas.microsoft.com/office/powerpoint/2010/main" val="1638733618"/>
              </p:ext>
            </p:extLst>
          </p:nvPr>
        </p:nvGraphicFramePr>
        <p:xfrm>
          <a:off x="838199" y="2813868"/>
          <a:ext cx="7035120" cy="1066320"/>
        </p:xfrm>
        <a:graphic>
          <a:graphicData uri="http://schemas.openxmlformats.org/presentationml/2006/ole">
            <mc:AlternateContent xmlns:mc="http://schemas.openxmlformats.org/markup-compatibility/2006">
              <mc:Choice xmlns:v="urn:schemas-microsoft-com:vml" Requires="v">
                <p:oleObj name="Equation" r:id="rId4" imgW="3517560" imgH="533160" progId="Equation.DSMT4">
                  <p:embed/>
                </p:oleObj>
              </mc:Choice>
              <mc:Fallback>
                <p:oleObj name="Equation" r:id="rId4" imgW="3517560" imgH="533160" progId="Equation.DSMT4">
                  <p:embed/>
                  <p:pic>
                    <p:nvPicPr>
                      <p:cNvPr id="24" name="Object 23">
                        <a:extLst>
                          <a:ext uri="{FF2B5EF4-FFF2-40B4-BE49-F238E27FC236}">
                            <a16:creationId xmlns:a16="http://schemas.microsoft.com/office/drawing/2014/main" id="{AF214B81-D6E4-0740-D5AA-4A3F6506ECE6}"/>
                          </a:ext>
                        </a:extLst>
                      </p:cNvPr>
                      <p:cNvPicPr/>
                      <p:nvPr/>
                    </p:nvPicPr>
                    <p:blipFill>
                      <a:blip r:embed="rId5"/>
                      <a:stretch>
                        <a:fillRect/>
                      </a:stretch>
                    </p:blipFill>
                    <p:spPr>
                      <a:xfrm>
                        <a:off x="838199" y="2813868"/>
                        <a:ext cx="7035120" cy="1066320"/>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78053010-F477-0559-443A-4C7FF923842E}"/>
              </a:ext>
            </a:extLst>
          </p:cNvPr>
          <p:cNvGraphicFramePr>
            <a:graphicFrameLocks noChangeAspect="1"/>
          </p:cNvGraphicFramePr>
          <p:nvPr>
            <p:extLst>
              <p:ext uri="{D42A27DB-BD31-4B8C-83A1-F6EECF244321}">
                <p14:modId xmlns:p14="http://schemas.microsoft.com/office/powerpoint/2010/main" val="1049286365"/>
              </p:ext>
            </p:extLst>
          </p:nvPr>
        </p:nvGraphicFramePr>
        <p:xfrm>
          <a:off x="838199" y="4018212"/>
          <a:ext cx="6832080" cy="1015920"/>
        </p:xfrm>
        <a:graphic>
          <a:graphicData uri="http://schemas.openxmlformats.org/presentationml/2006/ole">
            <mc:AlternateContent xmlns:mc="http://schemas.openxmlformats.org/markup-compatibility/2006">
              <mc:Choice xmlns:v="urn:schemas-microsoft-com:vml" Requires="v">
                <p:oleObj name="Equation" r:id="rId6" imgW="3416040" imgH="507960" progId="Equation.DSMT4">
                  <p:embed/>
                </p:oleObj>
              </mc:Choice>
              <mc:Fallback>
                <p:oleObj name="Equation" r:id="rId6" imgW="3416040" imgH="507960" progId="Equation.DSMT4">
                  <p:embed/>
                  <p:pic>
                    <p:nvPicPr>
                      <p:cNvPr id="27" name="Object 26">
                        <a:extLst>
                          <a:ext uri="{FF2B5EF4-FFF2-40B4-BE49-F238E27FC236}">
                            <a16:creationId xmlns:a16="http://schemas.microsoft.com/office/drawing/2014/main" id="{B5898954-E23A-10A6-6FEC-7AAE30EC033B}"/>
                          </a:ext>
                        </a:extLst>
                      </p:cNvPr>
                      <p:cNvPicPr/>
                      <p:nvPr/>
                    </p:nvPicPr>
                    <p:blipFill>
                      <a:blip r:embed="rId7"/>
                      <a:stretch>
                        <a:fillRect/>
                      </a:stretch>
                    </p:blipFill>
                    <p:spPr>
                      <a:xfrm>
                        <a:off x="838199" y="4018212"/>
                        <a:ext cx="6832080" cy="1015920"/>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1944852A-7AD4-B421-DBA7-F833C59DB3EC}"/>
              </a:ext>
            </a:extLst>
          </p:cNvPr>
          <p:cNvGraphicFramePr>
            <a:graphicFrameLocks noChangeAspect="1"/>
          </p:cNvGraphicFramePr>
          <p:nvPr>
            <p:extLst>
              <p:ext uri="{D42A27DB-BD31-4B8C-83A1-F6EECF244321}">
                <p14:modId xmlns:p14="http://schemas.microsoft.com/office/powerpoint/2010/main" val="3904612692"/>
              </p:ext>
            </p:extLst>
          </p:nvPr>
        </p:nvGraphicFramePr>
        <p:xfrm>
          <a:off x="838199" y="5172155"/>
          <a:ext cx="6019200" cy="939600"/>
        </p:xfrm>
        <a:graphic>
          <a:graphicData uri="http://schemas.openxmlformats.org/presentationml/2006/ole">
            <mc:AlternateContent xmlns:mc="http://schemas.openxmlformats.org/markup-compatibility/2006">
              <mc:Choice xmlns:v="urn:schemas-microsoft-com:vml" Requires="v">
                <p:oleObj name="Equation" r:id="rId8" imgW="3009600" imgH="469800" progId="Equation.DSMT4">
                  <p:embed/>
                </p:oleObj>
              </mc:Choice>
              <mc:Fallback>
                <p:oleObj name="Equation" r:id="rId8" imgW="3009600" imgH="469800" progId="Equation.DSMT4">
                  <p:embed/>
                  <p:pic>
                    <p:nvPicPr>
                      <p:cNvPr id="29" name="Object 28">
                        <a:extLst>
                          <a:ext uri="{FF2B5EF4-FFF2-40B4-BE49-F238E27FC236}">
                            <a16:creationId xmlns:a16="http://schemas.microsoft.com/office/drawing/2014/main" id="{78053010-F477-0559-443A-4C7FF923842E}"/>
                          </a:ext>
                        </a:extLst>
                      </p:cNvPr>
                      <p:cNvPicPr/>
                      <p:nvPr/>
                    </p:nvPicPr>
                    <p:blipFill>
                      <a:blip r:embed="rId9"/>
                      <a:stretch>
                        <a:fillRect/>
                      </a:stretch>
                    </p:blipFill>
                    <p:spPr>
                      <a:xfrm>
                        <a:off x="838199" y="5172155"/>
                        <a:ext cx="6019200" cy="939600"/>
                      </a:xfrm>
                      <a:prstGeom prst="rect">
                        <a:avLst/>
                      </a:prstGeom>
                    </p:spPr>
                  </p:pic>
                </p:oleObj>
              </mc:Fallback>
            </mc:AlternateContent>
          </a:graphicData>
        </a:graphic>
      </p:graphicFrame>
      <p:sp>
        <p:nvSpPr>
          <p:cNvPr id="32" name="Freeform: Shape 31">
            <a:extLst>
              <a:ext uri="{FF2B5EF4-FFF2-40B4-BE49-F238E27FC236}">
                <a16:creationId xmlns:a16="http://schemas.microsoft.com/office/drawing/2014/main" id="{AADE640C-FFDA-D94B-F9B8-B9B9B49CF556}"/>
              </a:ext>
            </a:extLst>
          </p:cNvPr>
          <p:cNvSpPr/>
          <p:nvPr/>
        </p:nvSpPr>
        <p:spPr>
          <a:xfrm>
            <a:off x="10173562" y="2041445"/>
            <a:ext cx="1834707" cy="1748515"/>
          </a:xfrm>
          <a:custGeom>
            <a:avLst/>
            <a:gdLst>
              <a:gd name="csX0" fmla="*/ 138838 w 1834707"/>
              <a:gd name="csY0" fmla="*/ 1240235 h 1748515"/>
              <a:gd name="csX1" fmla="*/ 758598 w 1834707"/>
              <a:gd name="csY1" fmla="*/ 1748235 h 1748515"/>
              <a:gd name="csX2" fmla="*/ 1794918 w 1834707"/>
              <a:gd name="csY2" fmla="*/ 1169115 h 1748515"/>
              <a:gd name="csX3" fmla="*/ 1500278 w 1834707"/>
              <a:gd name="csY3" fmla="*/ 173435 h 1748515"/>
              <a:gd name="csX4" fmla="*/ 382678 w 1834707"/>
              <a:gd name="csY4" fmla="*/ 61675 h 1748515"/>
              <a:gd name="csX5" fmla="*/ 16918 w 1834707"/>
              <a:gd name="csY5" fmla="*/ 833835 h 1748515"/>
              <a:gd name="csX6" fmla="*/ 138838 w 1834707"/>
              <a:gd name="csY6" fmla="*/ 1240235 h 174851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834707" h="1748515">
                <a:moveTo>
                  <a:pt x="138838" y="1240235"/>
                </a:moveTo>
                <a:cubicBezTo>
                  <a:pt x="262451" y="1392635"/>
                  <a:pt x="482585" y="1760088"/>
                  <a:pt x="758598" y="1748235"/>
                </a:cubicBezTo>
                <a:cubicBezTo>
                  <a:pt x="1034611" y="1736382"/>
                  <a:pt x="1671305" y="1431582"/>
                  <a:pt x="1794918" y="1169115"/>
                </a:cubicBezTo>
                <a:cubicBezTo>
                  <a:pt x="1918531" y="906648"/>
                  <a:pt x="1735651" y="358008"/>
                  <a:pt x="1500278" y="173435"/>
                </a:cubicBezTo>
                <a:cubicBezTo>
                  <a:pt x="1264905" y="-11138"/>
                  <a:pt x="629905" y="-48392"/>
                  <a:pt x="382678" y="61675"/>
                </a:cubicBezTo>
                <a:cubicBezTo>
                  <a:pt x="135451" y="171742"/>
                  <a:pt x="60945" y="634022"/>
                  <a:pt x="16918" y="833835"/>
                </a:cubicBezTo>
                <a:cubicBezTo>
                  <a:pt x="-27109" y="1033648"/>
                  <a:pt x="15225" y="1087835"/>
                  <a:pt x="138838" y="1240235"/>
                </a:cubicBezTo>
                <a:close/>
              </a:path>
            </a:pathLst>
          </a:cu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9F209E59-A7F5-E044-CA40-45715481A5CB}"/>
              </a:ext>
            </a:extLst>
          </p:cNvPr>
          <p:cNvSpPr/>
          <p:nvPr/>
        </p:nvSpPr>
        <p:spPr>
          <a:xfrm>
            <a:off x="10678812" y="3286191"/>
            <a:ext cx="365760" cy="365760"/>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a:extLst>
              <a:ext uri="{FF2B5EF4-FFF2-40B4-BE49-F238E27FC236}">
                <a16:creationId xmlns:a16="http://schemas.microsoft.com/office/drawing/2014/main" id="{52FE8763-2E62-D1A4-51F3-0925AED9370E}"/>
              </a:ext>
            </a:extLst>
          </p:cNvPr>
          <p:cNvCxnSpPr>
            <a:cxnSpLocks/>
          </p:cNvCxnSpPr>
          <p:nvPr/>
        </p:nvCxnSpPr>
        <p:spPr>
          <a:xfrm flipV="1">
            <a:off x="10424160" y="3461429"/>
            <a:ext cx="464263" cy="729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5B5ED19-29C9-355A-CC44-C6E605DAA9CC}"/>
              </a:ext>
            </a:extLst>
          </p:cNvPr>
          <p:cNvCxnSpPr>
            <a:cxnSpLocks/>
          </p:cNvCxnSpPr>
          <p:nvPr/>
        </p:nvCxnSpPr>
        <p:spPr>
          <a:xfrm flipV="1">
            <a:off x="10424160" y="3577590"/>
            <a:ext cx="1623060" cy="613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F6EF86E-3BCF-D1F4-4E29-FDA6C23FB6D5}"/>
              </a:ext>
            </a:extLst>
          </p:cNvPr>
          <p:cNvCxnSpPr>
            <a:cxnSpLocks/>
          </p:cNvCxnSpPr>
          <p:nvPr/>
        </p:nvCxnSpPr>
        <p:spPr>
          <a:xfrm>
            <a:off x="10707152" y="3453787"/>
            <a:ext cx="349129" cy="152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BB2A546-8A12-9D98-A64D-7ED97FE5C2D3}"/>
              </a:ext>
            </a:extLst>
          </p:cNvPr>
          <p:cNvSpPr txBox="1"/>
          <p:nvPr/>
        </p:nvSpPr>
        <p:spPr>
          <a:xfrm>
            <a:off x="10453595" y="2945461"/>
            <a:ext cx="569387" cy="461665"/>
          </a:xfrm>
          <a:prstGeom prst="rect">
            <a:avLst/>
          </a:prstGeom>
          <a:noFill/>
        </p:spPr>
        <p:txBody>
          <a:bodyPr wrap="none" rtlCol="0">
            <a:spAutoFit/>
          </a:bodyPr>
          <a:lstStyle/>
          <a:p>
            <a:r>
              <a:rPr lang="en-US" sz="2400" dirty="0"/>
              <a:t>d</a:t>
            </a:r>
            <a:r>
              <a:rPr lang="en-US" sz="2400" i="1" dirty="0"/>
              <a:t>v</a:t>
            </a:r>
            <a:r>
              <a:rPr lang="en-US" sz="2400" b="1" dirty="0">
                <a:sym typeface="Symbol" panose="05050102010706020507" pitchFamily="18" charset="2"/>
              </a:rPr>
              <a:t></a:t>
            </a:r>
            <a:endParaRPr lang="en-US" b="1" dirty="0"/>
          </a:p>
        </p:txBody>
      </p:sp>
      <p:sp>
        <p:nvSpPr>
          <p:cNvPr id="38" name="TextBox 37">
            <a:extLst>
              <a:ext uri="{FF2B5EF4-FFF2-40B4-BE49-F238E27FC236}">
                <a16:creationId xmlns:a16="http://schemas.microsoft.com/office/drawing/2014/main" id="{80FB5A02-D25B-86CA-52BC-83DA28455367}"/>
              </a:ext>
            </a:extLst>
          </p:cNvPr>
          <p:cNvSpPr txBox="1"/>
          <p:nvPr/>
        </p:nvSpPr>
        <p:spPr>
          <a:xfrm>
            <a:off x="10122733" y="4061130"/>
            <a:ext cx="423514" cy="461665"/>
          </a:xfrm>
          <a:prstGeom prst="rect">
            <a:avLst/>
          </a:prstGeom>
          <a:noFill/>
        </p:spPr>
        <p:txBody>
          <a:bodyPr wrap="none" rtlCol="0">
            <a:spAutoFit/>
          </a:bodyPr>
          <a:lstStyle/>
          <a:p>
            <a:r>
              <a:rPr lang="en-US" sz="2400" dirty="0"/>
              <a:t>O</a:t>
            </a:r>
            <a:endParaRPr lang="en-US" dirty="0"/>
          </a:p>
        </p:txBody>
      </p:sp>
      <p:sp>
        <p:nvSpPr>
          <p:cNvPr id="39" name="TextBox 38">
            <a:extLst>
              <a:ext uri="{FF2B5EF4-FFF2-40B4-BE49-F238E27FC236}">
                <a16:creationId xmlns:a16="http://schemas.microsoft.com/office/drawing/2014/main" id="{EEA078B9-5C41-C9CC-7E0D-297BA9A678EF}"/>
              </a:ext>
            </a:extLst>
          </p:cNvPr>
          <p:cNvSpPr txBox="1"/>
          <p:nvPr/>
        </p:nvSpPr>
        <p:spPr>
          <a:xfrm>
            <a:off x="11147661" y="3791424"/>
            <a:ext cx="407484" cy="461665"/>
          </a:xfrm>
          <a:prstGeom prst="rect">
            <a:avLst/>
          </a:prstGeom>
          <a:noFill/>
        </p:spPr>
        <p:txBody>
          <a:bodyPr wrap="none" rtlCol="0">
            <a:spAutoFit/>
          </a:bodyPr>
          <a:lstStyle/>
          <a:p>
            <a:r>
              <a:rPr lang="en-US" sz="2400" b="1" dirty="0"/>
              <a:t>R</a:t>
            </a:r>
            <a:endParaRPr lang="en-US" b="1" dirty="0"/>
          </a:p>
        </p:txBody>
      </p:sp>
      <p:sp>
        <p:nvSpPr>
          <p:cNvPr id="40" name="TextBox 39">
            <a:extLst>
              <a:ext uri="{FF2B5EF4-FFF2-40B4-BE49-F238E27FC236}">
                <a16:creationId xmlns:a16="http://schemas.microsoft.com/office/drawing/2014/main" id="{881C461C-EF23-F4E0-923B-C57B1329CB9C}"/>
              </a:ext>
            </a:extLst>
          </p:cNvPr>
          <p:cNvSpPr txBox="1"/>
          <p:nvPr/>
        </p:nvSpPr>
        <p:spPr>
          <a:xfrm>
            <a:off x="10263364" y="3562392"/>
            <a:ext cx="484428" cy="461665"/>
          </a:xfrm>
          <a:prstGeom prst="rect">
            <a:avLst/>
          </a:prstGeom>
          <a:noFill/>
        </p:spPr>
        <p:txBody>
          <a:bodyPr wrap="none" rtlCol="0">
            <a:spAutoFit/>
          </a:bodyPr>
          <a:lstStyle/>
          <a:p>
            <a:r>
              <a:rPr lang="en-US" sz="2400" b="1" dirty="0"/>
              <a:t>R</a:t>
            </a:r>
            <a:r>
              <a:rPr lang="en-US" sz="2400" b="1" dirty="0">
                <a:sym typeface="Symbol" panose="05050102010706020507" pitchFamily="18" charset="2"/>
              </a:rPr>
              <a:t></a:t>
            </a:r>
            <a:endParaRPr lang="en-US" b="1" dirty="0"/>
          </a:p>
        </p:txBody>
      </p:sp>
      <p:sp>
        <p:nvSpPr>
          <p:cNvPr id="41" name="TextBox 40">
            <a:extLst>
              <a:ext uri="{FF2B5EF4-FFF2-40B4-BE49-F238E27FC236}">
                <a16:creationId xmlns:a16="http://schemas.microsoft.com/office/drawing/2014/main" id="{0652621E-034D-F992-AD6F-8C1AC1D848FE}"/>
              </a:ext>
            </a:extLst>
          </p:cNvPr>
          <p:cNvSpPr txBox="1"/>
          <p:nvPr/>
        </p:nvSpPr>
        <p:spPr>
          <a:xfrm>
            <a:off x="11010794" y="3222842"/>
            <a:ext cx="474810" cy="461665"/>
          </a:xfrm>
          <a:prstGeom prst="rect">
            <a:avLst/>
          </a:prstGeom>
          <a:noFill/>
        </p:spPr>
        <p:txBody>
          <a:bodyPr wrap="none" rtlCol="0">
            <a:spAutoFit/>
          </a:bodyPr>
          <a:lstStyle/>
          <a:p>
            <a:r>
              <a:rPr lang="en-US" sz="2400" b="1" dirty="0"/>
              <a:t>M</a:t>
            </a:r>
            <a:endParaRPr lang="en-US" b="1" dirty="0"/>
          </a:p>
        </p:txBody>
      </p:sp>
      <p:sp>
        <p:nvSpPr>
          <p:cNvPr id="42" name="TextBox 41">
            <a:extLst>
              <a:ext uri="{FF2B5EF4-FFF2-40B4-BE49-F238E27FC236}">
                <a16:creationId xmlns:a16="http://schemas.microsoft.com/office/drawing/2014/main" id="{C38E49FA-0EF7-1F14-F972-B60CC5A28243}"/>
              </a:ext>
            </a:extLst>
          </p:cNvPr>
          <p:cNvSpPr txBox="1"/>
          <p:nvPr/>
        </p:nvSpPr>
        <p:spPr>
          <a:xfrm>
            <a:off x="10831700" y="2383900"/>
            <a:ext cx="449162" cy="461665"/>
          </a:xfrm>
          <a:prstGeom prst="rect">
            <a:avLst/>
          </a:prstGeom>
          <a:noFill/>
        </p:spPr>
        <p:txBody>
          <a:bodyPr wrap="none" rtlCol="0">
            <a:spAutoFit/>
          </a:bodyPr>
          <a:lstStyle/>
          <a:p>
            <a:r>
              <a:rPr lang="en-US" sz="2400" i="1" dirty="0"/>
              <a:t>V</a:t>
            </a:r>
            <a:r>
              <a:rPr lang="en-US" sz="2400" b="1" dirty="0">
                <a:sym typeface="Symbol" panose="05050102010706020507" pitchFamily="18" charset="2"/>
              </a:rPr>
              <a:t></a:t>
            </a:r>
            <a:endParaRPr lang="en-US" b="1" dirty="0"/>
          </a:p>
        </p:txBody>
      </p:sp>
      <p:sp>
        <p:nvSpPr>
          <p:cNvPr id="3" name="TextBox 2">
            <a:extLst>
              <a:ext uri="{FF2B5EF4-FFF2-40B4-BE49-F238E27FC236}">
                <a16:creationId xmlns:a16="http://schemas.microsoft.com/office/drawing/2014/main" id="{BF7AF553-40E3-CA6D-063D-89507C9A0A6E}"/>
              </a:ext>
            </a:extLst>
          </p:cNvPr>
          <p:cNvSpPr txBox="1"/>
          <p:nvPr/>
        </p:nvSpPr>
        <p:spPr>
          <a:xfrm>
            <a:off x="9982200" y="2145800"/>
            <a:ext cx="415498" cy="461665"/>
          </a:xfrm>
          <a:prstGeom prst="rect">
            <a:avLst/>
          </a:prstGeom>
          <a:noFill/>
        </p:spPr>
        <p:txBody>
          <a:bodyPr wrap="none" rtlCol="0">
            <a:spAutoFit/>
          </a:bodyPr>
          <a:lstStyle/>
          <a:p>
            <a:r>
              <a:rPr lang="en-US" sz="2400" i="1" dirty="0"/>
              <a:t>S</a:t>
            </a:r>
            <a:r>
              <a:rPr lang="en-US" sz="2400" b="1" dirty="0">
                <a:sym typeface="Symbol" panose="05050102010706020507" pitchFamily="18" charset="2"/>
              </a:rPr>
              <a:t></a:t>
            </a:r>
            <a:endParaRPr lang="en-US" b="1" dirty="0"/>
          </a:p>
        </p:txBody>
      </p:sp>
    </p:spTree>
    <p:extLst>
      <p:ext uri="{BB962C8B-B14F-4D97-AF65-F5344CB8AC3E}">
        <p14:creationId xmlns:p14="http://schemas.microsoft.com/office/powerpoint/2010/main" val="2149605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07382-CEAE-5613-E5EE-DA25EEC9C0F1}"/>
              </a:ext>
            </a:extLst>
          </p:cNvPr>
          <p:cNvSpPr>
            <a:spLocks noGrp="1"/>
          </p:cNvSpPr>
          <p:nvPr>
            <p:ph type="title"/>
          </p:nvPr>
        </p:nvSpPr>
        <p:spPr/>
        <p:txBody>
          <a:bodyPr/>
          <a:lstStyle/>
          <a:p>
            <a:r>
              <a:rPr lang="en-US" dirty="0"/>
              <a:t>Equivalent Magnetic Current Densities</a:t>
            </a:r>
          </a:p>
        </p:txBody>
      </p:sp>
      <p:sp>
        <p:nvSpPr>
          <p:cNvPr id="4" name="Date Placeholder 3">
            <a:extLst>
              <a:ext uri="{FF2B5EF4-FFF2-40B4-BE49-F238E27FC236}">
                <a16:creationId xmlns:a16="http://schemas.microsoft.com/office/drawing/2014/main" id="{09A4C898-030E-766B-903C-74FA57E6BE90}"/>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F7E656FD-728A-E927-FAC7-86D60E3D3F48}"/>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6F402B6D-22E7-EC1C-4845-830B3226BAD8}"/>
              </a:ext>
            </a:extLst>
          </p:cNvPr>
          <p:cNvSpPr>
            <a:spLocks noGrp="1"/>
          </p:cNvSpPr>
          <p:nvPr>
            <p:ph type="sldNum" sz="quarter" idx="12"/>
          </p:nvPr>
        </p:nvSpPr>
        <p:spPr/>
        <p:txBody>
          <a:bodyPr/>
          <a:lstStyle/>
          <a:p>
            <a:fld id="{2AEF1071-237C-4F39-BC68-901E48FF9960}" type="slidenum">
              <a:rPr lang="en-US" smtClean="0"/>
              <a:t>48</a:t>
            </a:fld>
            <a:endParaRPr lang="en-US"/>
          </a:p>
        </p:txBody>
      </p:sp>
      <p:graphicFrame>
        <p:nvGraphicFramePr>
          <p:cNvPr id="9" name="Object 8">
            <a:extLst>
              <a:ext uri="{FF2B5EF4-FFF2-40B4-BE49-F238E27FC236}">
                <a16:creationId xmlns:a16="http://schemas.microsoft.com/office/drawing/2014/main" id="{0D620CE9-35B2-A332-524E-8FE4D5EFF926}"/>
              </a:ext>
            </a:extLst>
          </p:cNvPr>
          <p:cNvGraphicFramePr>
            <a:graphicFrameLocks noChangeAspect="1"/>
          </p:cNvGraphicFramePr>
          <p:nvPr>
            <p:extLst>
              <p:ext uri="{D42A27DB-BD31-4B8C-83A1-F6EECF244321}">
                <p14:modId xmlns:p14="http://schemas.microsoft.com/office/powerpoint/2010/main" val="14479053"/>
              </p:ext>
            </p:extLst>
          </p:nvPr>
        </p:nvGraphicFramePr>
        <p:xfrm>
          <a:off x="838200" y="4061130"/>
          <a:ext cx="6825600" cy="1174500"/>
        </p:xfrm>
        <a:graphic>
          <a:graphicData uri="http://schemas.openxmlformats.org/presentationml/2006/ole">
            <mc:AlternateContent xmlns:mc="http://schemas.openxmlformats.org/markup-compatibility/2006">
              <mc:Choice xmlns:v="urn:schemas-microsoft-com:vml" Requires="v">
                <p:oleObj name="Equation" r:id="rId3" imgW="2730240" imgH="469800" progId="Equation.DSMT4">
                  <p:embed/>
                </p:oleObj>
              </mc:Choice>
              <mc:Fallback>
                <p:oleObj name="Equation" r:id="rId3" imgW="2730240" imgH="469800" progId="Equation.DSMT4">
                  <p:embed/>
                  <p:pic>
                    <p:nvPicPr>
                      <p:cNvPr id="0" name=""/>
                      <p:cNvPicPr/>
                      <p:nvPr/>
                    </p:nvPicPr>
                    <p:blipFill>
                      <a:blip r:embed="rId4"/>
                      <a:stretch>
                        <a:fillRect/>
                      </a:stretch>
                    </p:blipFill>
                    <p:spPr>
                      <a:xfrm>
                        <a:off x="838200" y="4061130"/>
                        <a:ext cx="6825600" cy="11745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0A7771B3-C41A-77D0-5386-BC05E65523B6}"/>
              </a:ext>
            </a:extLst>
          </p:cNvPr>
          <p:cNvGraphicFramePr>
            <a:graphicFrameLocks noChangeAspect="1"/>
          </p:cNvGraphicFramePr>
          <p:nvPr>
            <p:extLst>
              <p:ext uri="{D42A27DB-BD31-4B8C-83A1-F6EECF244321}">
                <p14:modId xmlns:p14="http://schemas.microsoft.com/office/powerpoint/2010/main" val="3223594958"/>
              </p:ext>
            </p:extLst>
          </p:nvPr>
        </p:nvGraphicFramePr>
        <p:xfrm>
          <a:off x="5191010" y="5372006"/>
          <a:ext cx="2247480" cy="685800"/>
        </p:xfrm>
        <a:graphic>
          <a:graphicData uri="http://schemas.openxmlformats.org/presentationml/2006/ole">
            <mc:AlternateContent xmlns:mc="http://schemas.openxmlformats.org/markup-compatibility/2006">
              <mc:Choice xmlns:v="urn:schemas-microsoft-com:vml" Requires="v">
                <p:oleObj name="Equation" r:id="rId5" imgW="749160" imgH="228600" progId="Equation.DSMT4">
                  <p:embed/>
                </p:oleObj>
              </mc:Choice>
              <mc:Fallback>
                <p:oleObj name="Equation" r:id="rId5" imgW="749160" imgH="228600" progId="Equation.DSMT4">
                  <p:embed/>
                  <p:pic>
                    <p:nvPicPr>
                      <p:cNvPr id="0" name=""/>
                      <p:cNvPicPr/>
                      <p:nvPr/>
                    </p:nvPicPr>
                    <p:blipFill>
                      <a:blip r:embed="rId6"/>
                      <a:stretch>
                        <a:fillRect/>
                      </a:stretch>
                    </p:blipFill>
                    <p:spPr>
                      <a:xfrm>
                        <a:off x="5191010" y="5372006"/>
                        <a:ext cx="2247480" cy="685800"/>
                      </a:xfrm>
                      <a:prstGeom prst="rect">
                        <a:avLst/>
                      </a:prstGeom>
                      <a:ln>
                        <a:solidFill>
                          <a:schemeClr val="tx1"/>
                        </a:solidFill>
                      </a:ln>
                    </p:spPr>
                  </p:pic>
                </p:oleObj>
              </mc:Fallback>
            </mc:AlternateContent>
          </a:graphicData>
        </a:graphic>
      </p:graphicFrame>
      <p:graphicFrame>
        <p:nvGraphicFramePr>
          <p:cNvPr id="11" name="Object 10">
            <a:extLst>
              <a:ext uri="{FF2B5EF4-FFF2-40B4-BE49-F238E27FC236}">
                <a16:creationId xmlns:a16="http://schemas.microsoft.com/office/drawing/2014/main" id="{1C3CC0A5-DF85-C59E-8AE6-28CA3608811E}"/>
              </a:ext>
            </a:extLst>
          </p:cNvPr>
          <p:cNvGraphicFramePr>
            <a:graphicFrameLocks noChangeAspect="1"/>
          </p:cNvGraphicFramePr>
          <p:nvPr>
            <p:extLst>
              <p:ext uri="{D42A27DB-BD31-4B8C-83A1-F6EECF244321}">
                <p14:modId xmlns:p14="http://schemas.microsoft.com/office/powerpoint/2010/main" val="3475028018"/>
              </p:ext>
            </p:extLst>
          </p:nvPr>
        </p:nvGraphicFramePr>
        <p:xfrm>
          <a:off x="2314920" y="5372006"/>
          <a:ext cx="2285280" cy="685800"/>
        </p:xfrm>
        <a:graphic>
          <a:graphicData uri="http://schemas.openxmlformats.org/presentationml/2006/ole">
            <mc:AlternateContent xmlns:mc="http://schemas.openxmlformats.org/markup-compatibility/2006">
              <mc:Choice xmlns:v="urn:schemas-microsoft-com:vml" Requires="v">
                <p:oleObj name="Equation" r:id="rId7" imgW="761760" imgH="228600" progId="Equation.DSMT4">
                  <p:embed/>
                </p:oleObj>
              </mc:Choice>
              <mc:Fallback>
                <p:oleObj name="Equation" r:id="rId7" imgW="761760" imgH="228600" progId="Equation.DSMT4">
                  <p:embed/>
                  <p:pic>
                    <p:nvPicPr>
                      <p:cNvPr id="10" name="Object 9">
                        <a:extLst>
                          <a:ext uri="{FF2B5EF4-FFF2-40B4-BE49-F238E27FC236}">
                            <a16:creationId xmlns:a16="http://schemas.microsoft.com/office/drawing/2014/main" id="{0A7771B3-C41A-77D0-5386-BC05E65523B6}"/>
                          </a:ext>
                        </a:extLst>
                      </p:cNvPr>
                      <p:cNvPicPr/>
                      <p:nvPr/>
                    </p:nvPicPr>
                    <p:blipFill>
                      <a:blip r:embed="rId8"/>
                      <a:stretch>
                        <a:fillRect/>
                      </a:stretch>
                    </p:blipFill>
                    <p:spPr>
                      <a:xfrm>
                        <a:off x="2314920" y="5372006"/>
                        <a:ext cx="2285280" cy="685800"/>
                      </a:xfrm>
                      <a:prstGeom prst="rect">
                        <a:avLst/>
                      </a:prstGeom>
                      <a:ln>
                        <a:solidFill>
                          <a:schemeClr val="tx1"/>
                        </a:solidFill>
                      </a:ln>
                    </p:spPr>
                  </p:pic>
                </p:oleObj>
              </mc:Fallback>
            </mc:AlternateContent>
          </a:graphicData>
        </a:graphic>
      </p:graphicFrame>
      <p:graphicFrame>
        <p:nvGraphicFramePr>
          <p:cNvPr id="12" name="Object 11">
            <a:extLst>
              <a:ext uri="{FF2B5EF4-FFF2-40B4-BE49-F238E27FC236}">
                <a16:creationId xmlns:a16="http://schemas.microsoft.com/office/drawing/2014/main" id="{1212C37A-C36F-DB8E-93F8-F0D1F7BCD087}"/>
              </a:ext>
            </a:extLst>
          </p:cNvPr>
          <p:cNvGraphicFramePr>
            <a:graphicFrameLocks noChangeAspect="1"/>
          </p:cNvGraphicFramePr>
          <p:nvPr>
            <p:extLst>
              <p:ext uri="{D42A27DB-BD31-4B8C-83A1-F6EECF244321}">
                <p14:modId xmlns:p14="http://schemas.microsoft.com/office/powerpoint/2010/main" val="1979404460"/>
              </p:ext>
            </p:extLst>
          </p:nvPr>
        </p:nvGraphicFramePr>
        <p:xfrm>
          <a:off x="838200" y="1933825"/>
          <a:ext cx="7524000" cy="1174500"/>
        </p:xfrm>
        <a:graphic>
          <a:graphicData uri="http://schemas.openxmlformats.org/presentationml/2006/ole">
            <mc:AlternateContent xmlns:mc="http://schemas.openxmlformats.org/markup-compatibility/2006">
              <mc:Choice xmlns:v="urn:schemas-microsoft-com:vml" Requires="v">
                <p:oleObj name="Equation" r:id="rId9" imgW="3009600" imgH="469800" progId="Equation.DSMT4">
                  <p:embed/>
                </p:oleObj>
              </mc:Choice>
              <mc:Fallback>
                <p:oleObj name="Equation" r:id="rId9" imgW="3009600" imgH="469800" progId="Equation.DSMT4">
                  <p:embed/>
                  <p:pic>
                    <p:nvPicPr>
                      <p:cNvPr id="0" name=""/>
                      <p:cNvPicPr/>
                      <p:nvPr/>
                    </p:nvPicPr>
                    <p:blipFill>
                      <a:blip r:embed="rId10"/>
                      <a:stretch>
                        <a:fillRect/>
                      </a:stretch>
                    </p:blipFill>
                    <p:spPr>
                      <a:xfrm>
                        <a:off x="838200" y="1933825"/>
                        <a:ext cx="7524000" cy="1174500"/>
                      </a:xfrm>
                      <a:prstGeom prst="rect">
                        <a:avLst/>
                      </a:prstGeom>
                    </p:spPr>
                  </p:pic>
                </p:oleObj>
              </mc:Fallback>
            </mc:AlternateContent>
          </a:graphicData>
        </a:graphic>
      </p:graphicFrame>
      <p:sp>
        <p:nvSpPr>
          <p:cNvPr id="13" name="Freeform: Shape 12">
            <a:extLst>
              <a:ext uri="{FF2B5EF4-FFF2-40B4-BE49-F238E27FC236}">
                <a16:creationId xmlns:a16="http://schemas.microsoft.com/office/drawing/2014/main" id="{13AB52DF-6966-21F3-6EEA-AE7E233E05C8}"/>
              </a:ext>
            </a:extLst>
          </p:cNvPr>
          <p:cNvSpPr/>
          <p:nvPr/>
        </p:nvSpPr>
        <p:spPr>
          <a:xfrm>
            <a:off x="10061802" y="1690688"/>
            <a:ext cx="1834707" cy="1748515"/>
          </a:xfrm>
          <a:custGeom>
            <a:avLst/>
            <a:gdLst>
              <a:gd name="csX0" fmla="*/ 138838 w 1834707"/>
              <a:gd name="csY0" fmla="*/ 1240235 h 1748515"/>
              <a:gd name="csX1" fmla="*/ 758598 w 1834707"/>
              <a:gd name="csY1" fmla="*/ 1748235 h 1748515"/>
              <a:gd name="csX2" fmla="*/ 1794918 w 1834707"/>
              <a:gd name="csY2" fmla="*/ 1169115 h 1748515"/>
              <a:gd name="csX3" fmla="*/ 1500278 w 1834707"/>
              <a:gd name="csY3" fmla="*/ 173435 h 1748515"/>
              <a:gd name="csX4" fmla="*/ 382678 w 1834707"/>
              <a:gd name="csY4" fmla="*/ 61675 h 1748515"/>
              <a:gd name="csX5" fmla="*/ 16918 w 1834707"/>
              <a:gd name="csY5" fmla="*/ 833835 h 1748515"/>
              <a:gd name="csX6" fmla="*/ 138838 w 1834707"/>
              <a:gd name="csY6" fmla="*/ 1240235 h 174851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834707" h="1748515">
                <a:moveTo>
                  <a:pt x="138838" y="1240235"/>
                </a:moveTo>
                <a:cubicBezTo>
                  <a:pt x="262451" y="1392635"/>
                  <a:pt x="482585" y="1760088"/>
                  <a:pt x="758598" y="1748235"/>
                </a:cubicBezTo>
                <a:cubicBezTo>
                  <a:pt x="1034611" y="1736382"/>
                  <a:pt x="1671305" y="1431582"/>
                  <a:pt x="1794918" y="1169115"/>
                </a:cubicBezTo>
                <a:cubicBezTo>
                  <a:pt x="1918531" y="906648"/>
                  <a:pt x="1735651" y="358008"/>
                  <a:pt x="1500278" y="173435"/>
                </a:cubicBezTo>
                <a:cubicBezTo>
                  <a:pt x="1264905" y="-11138"/>
                  <a:pt x="629905" y="-48392"/>
                  <a:pt x="382678" y="61675"/>
                </a:cubicBezTo>
                <a:cubicBezTo>
                  <a:pt x="135451" y="171742"/>
                  <a:pt x="60945" y="634022"/>
                  <a:pt x="16918" y="833835"/>
                </a:cubicBezTo>
                <a:cubicBezTo>
                  <a:pt x="-27109" y="1033648"/>
                  <a:pt x="15225" y="1087835"/>
                  <a:pt x="138838" y="1240235"/>
                </a:cubicBezTo>
                <a:close/>
              </a:path>
            </a:pathLst>
          </a:cu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5775B19-298B-18C9-742D-2C4B7EBC11E7}"/>
              </a:ext>
            </a:extLst>
          </p:cNvPr>
          <p:cNvSpPr/>
          <p:nvPr/>
        </p:nvSpPr>
        <p:spPr>
          <a:xfrm>
            <a:off x="10567052" y="2935434"/>
            <a:ext cx="365760" cy="365760"/>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55A51576-3665-CA98-2075-D31C90F551AB}"/>
              </a:ext>
            </a:extLst>
          </p:cNvPr>
          <p:cNvCxnSpPr>
            <a:cxnSpLocks/>
          </p:cNvCxnSpPr>
          <p:nvPr/>
        </p:nvCxnSpPr>
        <p:spPr>
          <a:xfrm flipV="1">
            <a:off x="10312400" y="3110672"/>
            <a:ext cx="464263" cy="729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FE477B0-EE11-5490-329E-ACFBB5F146E7}"/>
              </a:ext>
            </a:extLst>
          </p:cNvPr>
          <p:cNvCxnSpPr>
            <a:cxnSpLocks/>
          </p:cNvCxnSpPr>
          <p:nvPr/>
        </p:nvCxnSpPr>
        <p:spPr>
          <a:xfrm flipV="1">
            <a:off x="10312400" y="3226833"/>
            <a:ext cx="1623060" cy="613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593047A-4597-D435-FE8D-CD6E41C10064}"/>
              </a:ext>
            </a:extLst>
          </p:cNvPr>
          <p:cNvCxnSpPr>
            <a:cxnSpLocks/>
          </p:cNvCxnSpPr>
          <p:nvPr/>
        </p:nvCxnSpPr>
        <p:spPr>
          <a:xfrm>
            <a:off x="10595392" y="3103030"/>
            <a:ext cx="349129" cy="152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E2E38F3-B35D-E594-B646-8E8707A09919}"/>
              </a:ext>
            </a:extLst>
          </p:cNvPr>
          <p:cNvSpPr txBox="1"/>
          <p:nvPr/>
        </p:nvSpPr>
        <p:spPr>
          <a:xfrm>
            <a:off x="10341835" y="2594704"/>
            <a:ext cx="569387" cy="461665"/>
          </a:xfrm>
          <a:prstGeom prst="rect">
            <a:avLst/>
          </a:prstGeom>
          <a:noFill/>
        </p:spPr>
        <p:txBody>
          <a:bodyPr wrap="none" rtlCol="0">
            <a:spAutoFit/>
          </a:bodyPr>
          <a:lstStyle/>
          <a:p>
            <a:r>
              <a:rPr lang="en-US" sz="2400" dirty="0"/>
              <a:t>d</a:t>
            </a:r>
            <a:r>
              <a:rPr lang="en-US" sz="2400" i="1" dirty="0"/>
              <a:t>v</a:t>
            </a:r>
            <a:r>
              <a:rPr lang="en-US" sz="2400" b="1" dirty="0">
                <a:sym typeface="Symbol" panose="05050102010706020507" pitchFamily="18" charset="2"/>
              </a:rPr>
              <a:t></a:t>
            </a:r>
            <a:endParaRPr lang="en-US" b="1" dirty="0"/>
          </a:p>
        </p:txBody>
      </p:sp>
      <p:sp>
        <p:nvSpPr>
          <p:cNvPr id="19" name="TextBox 18">
            <a:extLst>
              <a:ext uri="{FF2B5EF4-FFF2-40B4-BE49-F238E27FC236}">
                <a16:creationId xmlns:a16="http://schemas.microsoft.com/office/drawing/2014/main" id="{0CA463E9-8B59-5688-81DF-E8C19D39B09B}"/>
              </a:ext>
            </a:extLst>
          </p:cNvPr>
          <p:cNvSpPr txBox="1"/>
          <p:nvPr/>
        </p:nvSpPr>
        <p:spPr>
          <a:xfrm>
            <a:off x="10010973" y="3710373"/>
            <a:ext cx="423514" cy="461665"/>
          </a:xfrm>
          <a:prstGeom prst="rect">
            <a:avLst/>
          </a:prstGeom>
          <a:noFill/>
        </p:spPr>
        <p:txBody>
          <a:bodyPr wrap="none" rtlCol="0">
            <a:spAutoFit/>
          </a:bodyPr>
          <a:lstStyle/>
          <a:p>
            <a:r>
              <a:rPr lang="en-US" sz="2400" dirty="0"/>
              <a:t>O</a:t>
            </a:r>
            <a:endParaRPr lang="en-US" dirty="0"/>
          </a:p>
        </p:txBody>
      </p:sp>
      <p:sp>
        <p:nvSpPr>
          <p:cNvPr id="20" name="TextBox 19">
            <a:extLst>
              <a:ext uri="{FF2B5EF4-FFF2-40B4-BE49-F238E27FC236}">
                <a16:creationId xmlns:a16="http://schemas.microsoft.com/office/drawing/2014/main" id="{966DCD67-FC25-2ADA-E24A-F49E14F8D482}"/>
              </a:ext>
            </a:extLst>
          </p:cNvPr>
          <p:cNvSpPr txBox="1"/>
          <p:nvPr/>
        </p:nvSpPr>
        <p:spPr>
          <a:xfrm>
            <a:off x="11035901" y="3440667"/>
            <a:ext cx="407484" cy="461665"/>
          </a:xfrm>
          <a:prstGeom prst="rect">
            <a:avLst/>
          </a:prstGeom>
          <a:noFill/>
        </p:spPr>
        <p:txBody>
          <a:bodyPr wrap="none" rtlCol="0">
            <a:spAutoFit/>
          </a:bodyPr>
          <a:lstStyle/>
          <a:p>
            <a:r>
              <a:rPr lang="en-US" sz="2400" b="1" dirty="0"/>
              <a:t>R</a:t>
            </a:r>
            <a:endParaRPr lang="en-US" b="1" dirty="0"/>
          </a:p>
        </p:txBody>
      </p:sp>
      <p:sp>
        <p:nvSpPr>
          <p:cNvPr id="21" name="TextBox 20">
            <a:extLst>
              <a:ext uri="{FF2B5EF4-FFF2-40B4-BE49-F238E27FC236}">
                <a16:creationId xmlns:a16="http://schemas.microsoft.com/office/drawing/2014/main" id="{7C1F4239-E8A0-F0E4-67B5-174659DC991B}"/>
              </a:ext>
            </a:extLst>
          </p:cNvPr>
          <p:cNvSpPr txBox="1"/>
          <p:nvPr/>
        </p:nvSpPr>
        <p:spPr>
          <a:xfrm>
            <a:off x="10151604" y="3211635"/>
            <a:ext cx="484428" cy="461665"/>
          </a:xfrm>
          <a:prstGeom prst="rect">
            <a:avLst/>
          </a:prstGeom>
          <a:noFill/>
        </p:spPr>
        <p:txBody>
          <a:bodyPr wrap="none" rtlCol="0">
            <a:spAutoFit/>
          </a:bodyPr>
          <a:lstStyle/>
          <a:p>
            <a:r>
              <a:rPr lang="en-US" sz="2400" b="1" dirty="0"/>
              <a:t>R</a:t>
            </a:r>
            <a:r>
              <a:rPr lang="en-US" sz="2400" b="1" dirty="0">
                <a:sym typeface="Symbol" panose="05050102010706020507" pitchFamily="18" charset="2"/>
              </a:rPr>
              <a:t></a:t>
            </a:r>
            <a:endParaRPr lang="en-US" b="1" dirty="0"/>
          </a:p>
        </p:txBody>
      </p:sp>
      <p:sp>
        <p:nvSpPr>
          <p:cNvPr id="22" name="TextBox 21">
            <a:extLst>
              <a:ext uri="{FF2B5EF4-FFF2-40B4-BE49-F238E27FC236}">
                <a16:creationId xmlns:a16="http://schemas.microsoft.com/office/drawing/2014/main" id="{B27AEAF3-71C4-C098-9059-9376535C676D}"/>
              </a:ext>
            </a:extLst>
          </p:cNvPr>
          <p:cNvSpPr txBox="1"/>
          <p:nvPr/>
        </p:nvSpPr>
        <p:spPr>
          <a:xfrm>
            <a:off x="10899034" y="2872085"/>
            <a:ext cx="474810" cy="461665"/>
          </a:xfrm>
          <a:prstGeom prst="rect">
            <a:avLst/>
          </a:prstGeom>
          <a:noFill/>
        </p:spPr>
        <p:txBody>
          <a:bodyPr wrap="none" rtlCol="0">
            <a:spAutoFit/>
          </a:bodyPr>
          <a:lstStyle/>
          <a:p>
            <a:r>
              <a:rPr lang="en-US" sz="2400" b="1" dirty="0"/>
              <a:t>M</a:t>
            </a:r>
            <a:endParaRPr lang="en-US" b="1" dirty="0"/>
          </a:p>
        </p:txBody>
      </p:sp>
      <p:sp>
        <p:nvSpPr>
          <p:cNvPr id="23" name="TextBox 22">
            <a:extLst>
              <a:ext uri="{FF2B5EF4-FFF2-40B4-BE49-F238E27FC236}">
                <a16:creationId xmlns:a16="http://schemas.microsoft.com/office/drawing/2014/main" id="{A2390BCD-A600-6D54-7C1D-747613C7684A}"/>
              </a:ext>
            </a:extLst>
          </p:cNvPr>
          <p:cNvSpPr txBox="1"/>
          <p:nvPr/>
        </p:nvSpPr>
        <p:spPr>
          <a:xfrm>
            <a:off x="10719940" y="2033143"/>
            <a:ext cx="449162" cy="461665"/>
          </a:xfrm>
          <a:prstGeom prst="rect">
            <a:avLst/>
          </a:prstGeom>
          <a:noFill/>
        </p:spPr>
        <p:txBody>
          <a:bodyPr wrap="none" rtlCol="0">
            <a:spAutoFit/>
          </a:bodyPr>
          <a:lstStyle/>
          <a:p>
            <a:r>
              <a:rPr lang="en-US" sz="2400" i="1" dirty="0"/>
              <a:t>V</a:t>
            </a:r>
            <a:r>
              <a:rPr lang="en-US" sz="2400" b="1" dirty="0">
                <a:sym typeface="Symbol" panose="05050102010706020507" pitchFamily="18" charset="2"/>
              </a:rPr>
              <a:t></a:t>
            </a:r>
            <a:endParaRPr lang="en-US" b="1" dirty="0"/>
          </a:p>
        </p:txBody>
      </p:sp>
      <p:sp>
        <p:nvSpPr>
          <p:cNvPr id="24" name="Freeform: Shape 23">
            <a:extLst>
              <a:ext uri="{FF2B5EF4-FFF2-40B4-BE49-F238E27FC236}">
                <a16:creationId xmlns:a16="http://schemas.microsoft.com/office/drawing/2014/main" id="{8122B93E-C9E9-D59F-1CCE-A292DA0CDD5A}"/>
              </a:ext>
            </a:extLst>
          </p:cNvPr>
          <p:cNvSpPr/>
          <p:nvPr/>
        </p:nvSpPr>
        <p:spPr>
          <a:xfrm>
            <a:off x="10097362" y="4194991"/>
            <a:ext cx="1834707" cy="1748515"/>
          </a:xfrm>
          <a:custGeom>
            <a:avLst/>
            <a:gdLst>
              <a:gd name="csX0" fmla="*/ 138838 w 1834707"/>
              <a:gd name="csY0" fmla="*/ 1240235 h 1748515"/>
              <a:gd name="csX1" fmla="*/ 758598 w 1834707"/>
              <a:gd name="csY1" fmla="*/ 1748235 h 1748515"/>
              <a:gd name="csX2" fmla="*/ 1794918 w 1834707"/>
              <a:gd name="csY2" fmla="*/ 1169115 h 1748515"/>
              <a:gd name="csX3" fmla="*/ 1500278 w 1834707"/>
              <a:gd name="csY3" fmla="*/ 173435 h 1748515"/>
              <a:gd name="csX4" fmla="*/ 382678 w 1834707"/>
              <a:gd name="csY4" fmla="*/ 61675 h 1748515"/>
              <a:gd name="csX5" fmla="*/ 16918 w 1834707"/>
              <a:gd name="csY5" fmla="*/ 833835 h 1748515"/>
              <a:gd name="csX6" fmla="*/ 138838 w 1834707"/>
              <a:gd name="csY6" fmla="*/ 1240235 h 174851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834707" h="1748515">
                <a:moveTo>
                  <a:pt x="138838" y="1240235"/>
                </a:moveTo>
                <a:cubicBezTo>
                  <a:pt x="262451" y="1392635"/>
                  <a:pt x="482585" y="1760088"/>
                  <a:pt x="758598" y="1748235"/>
                </a:cubicBezTo>
                <a:cubicBezTo>
                  <a:pt x="1034611" y="1736382"/>
                  <a:pt x="1671305" y="1431582"/>
                  <a:pt x="1794918" y="1169115"/>
                </a:cubicBezTo>
                <a:cubicBezTo>
                  <a:pt x="1918531" y="906648"/>
                  <a:pt x="1735651" y="358008"/>
                  <a:pt x="1500278" y="173435"/>
                </a:cubicBezTo>
                <a:cubicBezTo>
                  <a:pt x="1264905" y="-11138"/>
                  <a:pt x="629905" y="-48392"/>
                  <a:pt x="382678" y="61675"/>
                </a:cubicBezTo>
                <a:cubicBezTo>
                  <a:pt x="135451" y="171742"/>
                  <a:pt x="60945" y="634022"/>
                  <a:pt x="16918" y="833835"/>
                </a:cubicBezTo>
                <a:cubicBezTo>
                  <a:pt x="-27109" y="1033648"/>
                  <a:pt x="15225" y="1087835"/>
                  <a:pt x="138838" y="1240235"/>
                </a:cubicBezTo>
                <a:close/>
              </a:path>
            </a:pathLst>
          </a:cu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7BFCC775-366E-8334-D89D-E54B80D3708B}"/>
              </a:ext>
            </a:extLst>
          </p:cNvPr>
          <p:cNvSpPr/>
          <p:nvPr/>
        </p:nvSpPr>
        <p:spPr>
          <a:xfrm>
            <a:off x="10602612" y="5439737"/>
            <a:ext cx="365760" cy="365760"/>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C4DC26CC-7D76-ECAC-6695-69E64DA1E0C6}"/>
              </a:ext>
            </a:extLst>
          </p:cNvPr>
          <p:cNvCxnSpPr>
            <a:cxnSpLocks/>
          </p:cNvCxnSpPr>
          <p:nvPr/>
        </p:nvCxnSpPr>
        <p:spPr>
          <a:xfrm flipV="1">
            <a:off x="10347960" y="5614975"/>
            <a:ext cx="464263" cy="729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AFD4639-72D9-097D-3277-1329DB9790E5}"/>
              </a:ext>
            </a:extLst>
          </p:cNvPr>
          <p:cNvCxnSpPr>
            <a:cxnSpLocks/>
          </p:cNvCxnSpPr>
          <p:nvPr/>
        </p:nvCxnSpPr>
        <p:spPr>
          <a:xfrm flipV="1">
            <a:off x="10347960" y="5731136"/>
            <a:ext cx="1623060" cy="613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A604F13-2B05-8514-334E-73B089852990}"/>
              </a:ext>
            </a:extLst>
          </p:cNvPr>
          <p:cNvCxnSpPr>
            <a:cxnSpLocks/>
          </p:cNvCxnSpPr>
          <p:nvPr/>
        </p:nvCxnSpPr>
        <p:spPr>
          <a:xfrm>
            <a:off x="10630952" y="5607333"/>
            <a:ext cx="349129" cy="152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4FE3F2E-7459-4877-98F5-7FB1C7212658}"/>
              </a:ext>
            </a:extLst>
          </p:cNvPr>
          <p:cNvSpPr txBox="1"/>
          <p:nvPr/>
        </p:nvSpPr>
        <p:spPr>
          <a:xfrm>
            <a:off x="10377395" y="5099007"/>
            <a:ext cx="569387" cy="461665"/>
          </a:xfrm>
          <a:prstGeom prst="rect">
            <a:avLst/>
          </a:prstGeom>
          <a:noFill/>
        </p:spPr>
        <p:txBody>
          <a:bodyPr wrap="none" rtlCol="0">
            <a:spAutoFit/>
          </a:bodyPr>
          <a:lstStyle/>
          <a:p>
            <a:r>
              <a:rPr lang="en-US" sz="2400" dirty="0"/>
              <a:t>d</a:t>
            </a:r>
            <a:r>
              <a:rPr lang="en-US" sz="2400" i="1" dirty="0"/>
              <a:t>v</a:t>
            </a:r>
            <a:r>
              <a:rPr lang="en-US" sz="2400" b="1" dirty="0">
                <a:sym typeface="Symbol" panose="05050102010706020507" pitchFamily="18" charset="2"/>
              </a:rPr>
              <a:t></a:t>
            </a:r>
            <a:endParaRPr lang="en-US" b="1" dirty="0"/>
          </a:p>
        </p:txBody>
      </p:sp>
      <p:sp>
        <p:nvSpPr>
          <p:cNvPr id="30" name="TextBox 29">
            <a:extLst>
              <a:ext uri="{FF2B5EF4-FFF2-40B4-BE49-F238E27FC236}">
                <a16:creationId xmlns:a16="http://schemas.microsoft.com/office/drawing/2014/main" id="{AEE0B85D-9EE1-AAA4-D3DC-E48FA524CF3E}"/>
              </a:ext>
            </a:extLst>
          </p:cNvPr>
          <p:cNvSpPr txBox="1"/>
          <p:nvPr/>
        </p:nvSpPr>
        <p:spPr>
          <a:xfrm>
            <a:off x="10046533" y="6214676"/>
            <a:ext cx="423514" cy="461665"/>
          </a:xfrm>
          <a:prstGeom prst="rect">
            <a:avLst/>
          </a:prstGeom>
          <a:noFill/>
        </p:spPr>
        <p:txBody>
          <a:bodyPr wrap="none" rtlCol="0">
            <a:spAutoFit/>
          </a:bodyPr>
          <a:lstStyle/>
          <a:p>
            <a:r>
              <a:rPr lang="en-US" sz="2400" dirty="0"/>
              <a:t>O</a:t>
            </a:r>
            <a:endParaRPr lang="en-US" dirty="0"/>
          </a:p>
        </p:txBody>
      </p:sp>
      <p:sp>
        <p:nvSpPr>
          <p:cNvPr id="31" name="TextBox 30">
            <a:extLst>
              <a:ext uri="{FF2B5EF4-FFF2-40B4-BE49-F238E27FC236}">
                <a16:creationId xmlns:a16="http://schemas.microsoft.com/office/drawing/2014/main" id="{D4A67B45-037B-41AA-2D2D-6001B5889AC0}"/>
              </a:ext>
            </a:extLst>
          </p:cNvPr>
          <p:cNvSpPr txBox="1"/>
          <p:nvPr/>
        </p:nvSpPr>
        <p:spPr>
          <a:xfrm>
            <a:off x="11071461" y="5944970"/>
            <a:ext cx="407484" cy="461665"/>
          </a:xfrm>
          <a:prstGeom prst="rect">
            <a:avLst/>
          </a:prstGeom>
          <a:noFill/>
        </p:spPr>
        <p:txBody>
          <a:bodyPr wrap="none" rtlCol="0">
            <a:spAutoFit/>
          </a:bodyPr>
          <a:lstStyle/>
          <a:p>
            <a:r>
              <a:rPr lang="en-US" sz="2400" b="1" dirty="0"/>
              <a:t>R</a:t>
            </a:r>
            <a:endParaRPr lang="en-US" b="1" dirty="0"/>
          </a:p>
        </p:txBody>
      </p:sp>
      <p:sp>
        <p:nvSpPr>
          <p:cNvPr id="32" name="TextBox 31">
            <a:extLst>
              <a:ext uri="{FF2B5EF4-FFF2-40B4-BE49-F238E27FC236}">
                <a16:creationId xmlns:a16="http://schemas.microsoft.com/office/drawing/2014/main" id="{F7DC45D2-74E7-CAAA-3BAD-B60B564160FC}"/>
              </a:ext>
            </a:extLst>
          </p:cNvPr>
          <p:cNvSpPr txBox="1"/>
          <p:nvPr/>
        </p:nvSpPr>
        <p:spPr>
          <a:xfrm>
            <a:off x="10187164" y="5715938"/>
            <a:ext cx="484428" cy="461665"/>
          </a:xfrm>
          <a:prstGeom prst="rect">
            <a:avLst/>
          </a:prstGeom>
          <a:noFill/>
        </p:spPr>
        <p:txBody>
          <a:bodyPr wrap="none" rtlCol="0">
            <a:spAutoFit/>
          </a:bodyPr>
          <a:lstStyle/>
          <a:p>
            <a:r>
              <a:rPr lang="en-US" sz="2400" b="1" dirty="0"/>
              <a:t>R</a:t>
            </a:r>
            <a:r>
              <a:rPr lang="en-US" sz="2400" b="1" dirty="0">
                <a:sym typeface="Symbol" panose="05050102010706020507" pitchFamily="18" charset="2"/>
              </a:rPr>
              <a:t></a:t>
            </a:r>
            <a:endParaRPr lang="en-US" b="1" dirty="0"/>
          </a:p>
        </p:txBody>
      </p:sp>
      <p:sp>
        <p:nvSpPr>
          <p:cNvPr id="33" name="TextBox 32">
            <a:extLst>
              <a:ext uri="{FF2B5EF4-FFF2-40B4-BE49-F238E27FC236}">
                <a16:creationId xmlns:a16="http://schemas.microsoft.com/office/drawing/2014/main" id="{69180948-A12E-E760-B96F-6EC43872873C}"/>
              </a:ext>
            </a:extLst>
          </p:cNvPr>
          <p:cNvSpPr txBox="1"/>
          <p:nvPr/>
        </p:nvSpPr>
        <p:spPr>
          <a:xfrm>
            <a:off x="10934594" y="5305268"/>
            <a:ext cx="510076" cy="461665"/>
          </a:xfrm>
          <a:prstGeom prst="rect">
            <a:avLst/>
          </a:prstGeom>
          <a:noFill/>
        </p:spPr>
        <p:txBody>
          <a:bodyPr wrap="none" rtlCol="0">
            <a:spAutoFit/>
          </a:bodyPr>
          <a:lstStyle/>
          <a:p>
            <a:r>
              <a:rPr lang="en-US" sz="2400" b="1" dirty="0" err="1">
                <a:solidFill>
                  <a:srgbClr val="FF0000"/>
                </a:solidFill>
              </a:rPr>
              <a:t>J</a:t>
            </a:r>
            <a:r>
              <a:rPr lang="en-US" sz="2400" baseline="-25000" dirty="0" err="1">
                <a:solidFill>
                  <a:srgbClr val="FF0000"/>
                </a:solidFill>
              </a:rPr>
              <a:t>m</a:t>
            </a:r>
            <a:endParaRPr lang="en-US" dirty="0">
              <a:solidFill>
                <a:srgbClr val="FF0000"/>
              </a:solidFill>
            </a:endParaRPr>
          </a:p>
        </p:txBody>
      </p:sp>
      <p:sp>
        <p:nvSpPr>
          <p:cNvPr id="34" name="TextBox 33">
            <a:extLst>
              <a:ext uri="{FF2B5EF4-FFF2-40B4-BE49-F238E27FC236}">
                <a16:creationId xmlns:a16="http://schemas.microsoft.com/office/drawing/2014/main" id="{E4727473-DB7D-3B28-5348-DEEBA76ACEA5}"/>
              </a:ext>
            </a:extLst>
          </p:cNvPr>
          <p:cNvSpPr txBox="1"/>
          <p:nvPr/>
        </p:nvSpPr>
        <p:spPr>
          <a:xfrm>
            <a:off x="10755500" y="4537446"/>
            <a:ext cx="449162" cy="461665"/>
          </a:xfrm>
          <a:prstGeom prst="rect">
            <a:avLst/>
          </a:prstGeom>
          <a:noFill/>
        </p:spPr>
        <p:txBody>
          <a:bodyPr wrap="none" rtlCol="0">
            <a:spAutoFit/>
          </a:bodyPr>
          <a:lstStyle/>
          <a:p>
            <a:r>
              <a:rPr lang="en-US" sz="2400" i="1" dirty="0"/>
              <a:t>V</a:t>
            </a:r>
            <a:r>
              <a:rPr lang="en-US" sz="2400" b="1" dirty="0">
                <a:sym typeface="Symbol" panose="05050102010706020507" pitchFamily="18" charset="2"/>
              </a:rPr>
              <a:t></a:t>
            </a:r>
            <a:endParaRPr lang="en-US" b="1" dirty="0"/>
          </a:p>
        </p:txBody>
      </p:sp>
      <p:cxnSp>
        <p:nvCxnSpPr>
          <p:cNvPr id="35" name="Straight Arrow Connector 34">
            <a:extLst>
              <a:ext uri="{FF2B5EF4-FFF2-40B4-BE49-F238E27FC236}">
                <a16:creationId xmlns:a16="http://schemas.microsoft.com/office/drawing/2014/main" id="{A333AA69-6208-75E3-DAF0-52F3C787CD9F}"/>
              </a:ext>
            </a:extLst>
          </p:cNvPr>
          <p:cNvCxnSpPr>
            <a:cxnSpLocks/>
            <a:stCxn id="24" idx="5"/>
          </p:cNvCxnSpPr>
          <p:nvPr/>
        </p:nvCxnSpPr>
        <p:spPr>
          <a:xfrm flipV="1">
            <a:off x="10114280" y="4674041"/>
            <a:ext cx="80504" cy="3547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5982600-A93E-1D17-43FF-75D902DA2BBD}"/>
              </a:ext>
            </a:extLst>
          </p:cNvPr>
          <p:cNvCxnSpPr>
            <a:cxnSpLocks/>
          </p:cNvCxnSpPr>
          <p:nvPr/>
        </p:nvCxnSpPr>
        <p:spPr>
          <a:xfrm flipH="1" flipV="1">
            <a:off x="9680712" y="4941946"/>
            <a:ext cx="433568" cy="79975"/>
          </a:xfrm>
          <a:prstGeom prst="straightConnector1">
            <a:avLst/>
          </a:prstGeom>
          <a:ln w="28575">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7" name="Object 46">
            <a:extLst>
              <a:ext uri="{FF2B5EF4-FFF2-40B4-BE49-F238E27FC236}">
                <a16:creationId xmlns:a16="http://schemas.microsoft.com/office/drawing/2014/main" id="{54E452C6-7319-8D91-CD00-376BF2A13EE8}"/>
              </a:ext>
            </a:extLst>
          </p:cNvPr>
          <p:cNvGraphicFramePr>
            <a:graphicFrameLocks noChangeAspect="1"/>
          </p:cNvGraphicFramePr>
          <p:nvPr>
            <p:extLst>
              <p:ext uri="{D42A27DB-BD31-4B8C-83A1-F6EECF244321}">
                <p14:modId xmlns:p14="http://schemas.microsoft.com/office/powerpoint/2010/main" val="1659819391"/>
              </p:ext>
            </p:extLst>
          </p:nvPr>
        </p:nvGraphicFramePr>
        <p:xfrm>
          <a:off x="9558750" y="4904873"/>
          <a:ext cx="198547" cy="277965"/>
        </p:xfrm>
        <a:graphic>
          <a:graphicData uri="http://schemas.openxmlformats.org/presentationml/2006/ole">
            <mc:AlternateContent xmlns:mc="http://schemas.openxmlformats.org/markup-compatibility/2006">
              <mc:Choice xmlns:v="urn:schemas-microsoft-com:vml" Requires="v">
                <p:oleObj name="Equation" r:id="rId11" imgW="126720" imgH="177480" progId="Equation.DSMT4">
                  <p:embed/>
                </p:oleObj>
              </mc:Choice>
              <mc:Fallback>
                <p:oleObj name="Equation" r:id="rId11" imgW="126720" imgH="177480" progId="Equation.DSMT4">
                  <p:embed/>
                  <p:pic>
                    <p:nvPicPr>
                      <p:cNvPr id="0" name=""/>
                      <p:cNvPicPr/>
                      <p:nvPr/>
                    </p:nvPicPr>
                    <p:blipFill>
                      <a:blip r:embed="rId12"/>
                      <a:stretch>
                        <a:fillRect/>
                      </a:stretch>
                    </p:blipFill>
                    <p:spPr>
                      <a:xfrm>
                        <a:off x="9558750" y="4904873"/>
                        <a:ext cx="198547" cy="277965"/>
                      </a:xfrm>
                      <a:prstGeom prst="rect">
                        <a:avLst/>
                      </a:prstGeom>
                    </p:spPr>
                  </p:pic>
                </p:oleObj>
              </mc:Fallback>
            </mc:AlternateContent>
          </a:graphicData>
        </a:graphic>
      </p:graphicFrame>
      <p:sp>
        <p:nvSpPr>
          <p:cNvPr id="49" name="TextBox 48">
            <a:extLst>
              <a:ext uri="{FF2B5EF4-FFF2-40B4-BE49-F238E27FC236}">
                <a16:creationId xmlns:a16="http://schemas.microsoft.com/office/drawing/2014/main" id="{D32C9243-FC5F-77F4-6B84-FED97BD97DFE}"/>
              </a:ext>
            </a:extLst>
          </p:cNvPr>
          <p:cNvSpPr txBox="1"/>
          <p:nvPr/>
        </p:nvSpPr>
        <p:spPr>
          <a:xfrm>
            <a:off x="9637827" y="4347960"/>
            <a:ext cx="579005" cy="461665"/>
          </a:xfrm>
          <a:prstGeom prst="rect">
            <a:avLst/>
          </a:prstGeom>
          <a:noFill/>
        </p:spPr>
        <p:txBody>
          <a:bodyPr wrap="none" rtlCol="0">
            <a:spAutoFit/>
          </a:bodyPr>
          <a:lstStyle/>
          <a:p>
            <a:r>
              <a:rPr lang="en-US" sz="2400" b="1" dirty="0" err="1">
                <a:solidFill>
                  <a:srgbClr val="FF0000"/>
                </a:solidFill>
              </a:rPr>
              <a:t>J</a:t>
            </a:r>
            <a:r>
              <a:rPr lang="en-US" sz="2400" baseline="-25000" dirty="0" err="1">
                <a:solidFill>
                  <a:srgbClr val="FF0000"/>
                </a:solidFill>
              </a:rPr>
              <a:t>ms</a:t>
            </a:r>
            <a:endParaRPr lang="en-US" dirty="0">
              <a:solidFill>
                <a:srgbClr val="FF0000"/>
              </a:solidFill>
            </a:endParaRPr>
          </a:p>
        </p:txBody>
      </p:sp>
    </p:spTree>
    <p:extLst>
      <p:ext uri="{BB962C8B-B14F-4D97-AF65-F5344CB8AC3E}">
        <p14:creationId xmlns:p14="http://schemas.microsoft.com/office/powerpoint/2010/main" val="40847386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5F463572-4DBF-B150-CB3D-B21755451DE3}"/>
              </a:ext>
            </a:extLst>
          </p:cNvPr>
          <p:cNvSpPr/>
          <p:nvPr/>
        </p:nvSpPr>
        <p:spPr>
          <a:xfrm>
            <a:off x="10233153" y="4410075"/>
            <a:ext cx="1463039" cy="365125"/>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75E00F-711F-99AE-E164-B0DB16B8AFFC}"/>
              </a:ext>
            </a:extLst>
          </p:cNvPr>
          <p:cNvSpPr>
            <a:spLocks noGrp="1"/>
          </p:cNvSpPr>
          <p:nvPr>
            <p:ph type="title"/>
          </p:nvPr>
        </p:nvSpPr>
        <p:spPr/>
        <p:txBody>
          <a:bodyPr/>
          <a:lstStyle/>
          <a:p>
            <a:r>
              <a:rPr lang="en-US" dirty="0"/>
              <a:t>Uniformly Magnetized Circular Cylinder</a:t>
            </a:r>
          </a:p>
        </p:txBody>
      </p:sp>
      <p:sp>
        <p:nvSpPr>
          <p:cNvPr id="3" name="Content Placeholder 2">
            <a:extLst>
              <a:ext uri="{FF2B5EF4-FFF2-40B4-BE49-F238E27FC236}">
                <a16:creationId xmlns:a16="http://schemas.microsoft.com/office/drawing/2014/main" id="{4D70E3F2-D88E-586D-20A9-726C959A4D04}"/>
              </a:ext>
            </a:extLst>
          </p:cNvPr>
          <p:cNvSpPr>
            <a:spLocks noGrp="1"/>
          </p:cNvSpPr>
          <p:nvPr>
            <p:ph idx="1"/>
          </p:nvPr>
        </p:nvSpPr>
        <p:spPr>
          <a:xfrm>
            <a:off x="838200" y="1825625"/>
            <a:ext cx="8539480" cy="1325563"/>
          </a:xfrm>
        </p:spPr>
        <p:txBody>
          <a:bodyPr/>
          <a:lstStyle/>
          <a:p>
            <a:r>
              <a:rPr lang="en-US" dirty="0"/>
              <a:t>A uniformly magnetized circular cylinder of a magnetic material. The cylinder has a radius </a:t>
            </a:r>
            <a:r>
              <a:rPr lang="en-US" i="1" dirty="0"/>
              <a:t>a</a:t>
            </a:r>
            <a:r>
              <a:rPr lang="en-US" dirty="0"/>
              <a:t>, length </a:t>
            </a:r>
            <a:r>
              <a:rPr lang="en-US" i="1" dirty="0"/>
              <a:t>L</a:t>
            </a:r>
            <a:r>
              <a:rPr lang="en-US" dirty="0"/>
              <a:t>, and axial magnetization</a:t>
            </a:r>
          </a:p>
        </p:txBody>
      </p:sp>
      <p:sp>
        <p:nvSpPr>
          <p:cNvPr id="4" name="Date Placeholder 3">
            <a:extLst>
              <a:ext uri="{FF2B5EF4-FFF2-40B4-BE49-F238E27FC236}">
                <a16:creationId xmlns:a16="http://schemas.microsoft.com/office/drawing/2014/main" id="{AA8FB7E6-97D5-D3BA-4A1D-3CE2D5E28AC2}"/>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50C50FD4-CB28-B187-C60B-8EA878057236}"/>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8D0C3AB0-A993-C7F2-BED4-7EAD725A6965}"/>
              </a:ext>
            </a:extLst>
          </p:cNvPr>
          <p:cNvSpPr>
            <a:spLocks noGrp="1"/>
          </p:cNvSpPr>
          <p:nvPr>
            <p:ph type="sldNum" sz="quarter" idx="12"/>
          </p:nvPr>
        </p:nvSpPr>
        <p:spPr/>
        <p:txBody>
          <a:bodyPr/>
          <a:lstStyle/>
          <a:p>
            <a:fld id="{2AEF1071-237C-4F39-BC68-901E48FF9960}" type="slidenum">
              <a:rPr lang="en-US" smtClean="0"/>
              <a:t>49</a:t>
            </a:fld>
            <a:endParaRPr lang="en-US"/>
          </a:p>
        </p:txBody>
      </p:sp>
      <p:sp>
        <p:nvSpPr>
          <p:cNvPr id="8" name="Cylinder 7">
            <a:extLst>
              <a:ext uri="{FF2B5EF4-FFF2-40B4-BE49-F238E27FC236}">
                <a16:creationId xmlns:a16="http://schemas.microsoft.com/office/drawing/2014/main" id="{69240C19-138B-60F2-565D-AA4FEBBC0AE8}"/>
              </a:ext>
            </a:extLst>
          </p:cNvPr>
          <p:cNvSpPr/>
          <p:nvPr/>
        </p:nvSpPr>
        <p:spPr>
          <a:xfrm>
            <a:off x="10231120" y="2447924"/>
            <a:ext cx="1463040" cy="2327275"/>
          </a:xfrm>
          <a:prstGeom prst="can">
            <a:avLst/>
          </a:prstGeom>
          <a:solidFill>
            <a:srgbClr val="A6CAEC">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a:extLst>
              <a:ext uri="{FF2B5EF4-FFF2-40B4-BE49-F238E27FC236}">
                <a16:creationId xmlns:a16="http://schemas.microsoft.com/office/drawing/2014/main" id="{39FD1F81-0F07-704E-E152-38F5AF283EE3}"/>
              </a:ext>
            </a:extLst>
          </p:cNvPr>
          <p:cNvCxnSpPr>
            <a:cxnSpLocks/>
          </p:cNvCxnSpPr>
          <p:nvPr/>
        </p:nvCxnSpPr>
        <p:spPr>
          <a:xfrm flipV="1">
            <a:off x="10962640" y="1615440"/>
            <a:ext cx="0" cy="3464560"/>
          </a:xfrm>
          <a:prstGeom prst="straightConnector1">
            <a:avLst/>
          </a:prstGeom>
          <a:ln>
            <a:tailEnd type="triangle" w="med"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FA81DC0-EFA1-B17D-1E73-82602D9E6DC9}"/>
              </a:ext>
            </a:extLst>
          </p:cNvPr>
          <p:cNvSpPr txBox="1"/>
          <p:nvPr/>
        </p:nvSpPr>
        <p:spPr>
          <a:xfrm>
            <a:off x="10733994" y="1372696"/>
            <a:ext cx="284052" cy="400110"/>
          </a:xfrm>
          <a:prstGeom prst="rect">
            <a:avLst/>
          </a:prstGeom>
          <a:noFill/>
        </p:spPr>
        <p:txBody>
          <a:bodyPr wrap="none" rtlCol="0">
            <a:spAutoFit/>
          </a:bodyPr>
          <a:lstStyle/>
          <a:p>
            <a:r>
              <a:rPr lang="en-US" sz="2000" i="1" dirty="0"/>
              <a:t>z</a:t>
            </a:r>
            <a:endParaRPr lang="en-US" i="1" dirty="0"/>
          </a:p>
        </p:txBody>
      </p:sp>
      <p:cxnSp>
        <p:nvCxnSpPr>
          <p:cNvPr id="15" name="Straight Arrow Connector 14">
            <a:extLst>
              <a:ext uri="{FF2B5EF4-FFF2-40B4-BE49-F238E27FC236}">
                <a16:creationId xmlns:a16="http://schemas.microsoft.com/office/drawing/2014/main" id="{87E7901C-9E40-9BBB-6F48-87A38E781747}"/>
              </a:ext>
            </a:extLst>
          </p:cNvPr>
          <p:cNvCxnSpPr>
            <a:cxnSpLocks/>
          </p:cNvCxnSpPr>
          <p:nvPr/>
        </p:nvCxnSpPr>
        <p:spPr>
          <a:xfrm flipV="1">
            <a:off x="10688274" y="3317240"/>
            <a:ext cx="0" cy="40986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5B454B1-60C2-C206-55B0-62D55ABECBD0}"/>
              </a:ext>
            </a:extLst>
          </p:cNvPr>
          <p:cNvCxnSpPr>
            <a:cxnSpLocks/>
          </p:cNvCxnSpPr>
          <p:nvPr/>
        </p:nvCxnSpPr>
        <p:spPr>
          <a:xfrm flipH="1">
            <a:off x="10688274" y="4592637"/>
            <a:ext cx="274366" cy="166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662453E-69A5-84FE-32A8-40C61348CC4B}"/>
              </a:ext>
            </a:extLst>
          </p:cNvPr>
          <p:cNvSpPr txBox="1"/>
          <p:nvPr/>
        </p:nvSpPr>
        <p:spPr>
          <a:xfrm>
            <a:off x="10887896" y="4382232"/>
            <a:ext cx="370614" cy="400110"/>
          </a:xfrm>
          <a:prstGeom prst="rect">
            <a:avLst/>
          </a:prstGeom>
          <a:noFill/>
        </p:spPr>
        <p:txBody>
          <a:bodyPr wrap="none" rtlCol="0">
            <a:spAutoFit/>
          </a:bodyPr>
          <a:lstStyle/>
          <a:p>
            <a:r>
              <a:rPr lang="en-US" sz="2000" dirty="0"/>
              <a:t>O</a:t>
            </a:r>
            <a:endParaRPr lang="en-US" sz="1600" dirty="0"/>
          </a:p>
        </p:txBody>
      </p:sp>
      <p:sp>
        <p:nvSpPr>
          <p:cNvPr id="25" name="TextBox 24">
            <a:extLst>
              <a:ext uri="{FF2B5EF4-FFF2-40B4-BE49-F238E27FC236}">
                <a16:creationId xmlns:a16="http://schemas.microsoft.com/office/drawing/2014/main" id="{F3B8AC09-2718-6499-F332-B4125BA61A1B}"/>
              </a:ext>
            </a:extLst>
          </p:cNvPr>
          <p:cNvSpPr txBox="1"/>
          <p:nvPr/>
        </p:nvSpPr>
        <p:spPr>
          <a:xfrm>
            <a:off x="10649734" y="4353500"/>
            <a:ext cx="312906" cy="400110"/>
          </a:xfrm>
          <a:prstGeom prst="rect">
            <a:avLst/>
          </a:prstGeom>
          <a:noFill/>
        </p:spPr>
        <p:txBody>
          <a:bodyPr wrap="none" rtlCol="0">
            <a:spAutoFit/>
          </a:bodyPr>
          <a:lstStyle/>
          <a:p>
            <a:r>
              <a:rPr lang="en-US" sz="2000" i="1" dirty="0"/>
              <a:t>a</a:t>
            </a:r>
            <a:endParaRPr lang="en-US" sz="1600" i="1" dirty="0"/>
          </a:p>
        </p:txBody>
      </p:sp>
      <p:cxnSp>
        <p:nvCxnSpPr>
          <p:cNvPr id="27" name="Straight Arrow Connector 26">
            <a:extLst>
              <a:ext uri="{FF2B5EF4-FFF2-40B4-BE49-F238E27FC236}">
                <a16:creationId xmlns:a16="http://schemas.microsoft.com/office/drawing/2014/main" id="{91D7CAFC-4A8B-6B2D-E5B3-47C2167B7136}"/>
              </a:ext>
            </a:extLst>
          </p:cNvPr>
          <p:cNvCxnSpPr>
            <a:cxnSpLocks/>
          </p:cNvCxnSpPr>
          <p:nvPr/>
        </p:nvCxnSpPr>
        <p:spPr>
          <a:xfrm>
            <a:off x="10107168" y="2627376"/>
            <a:ext cx="0" cy="1978627"/>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5CA02ED-2CC7-1539-D042-4AA16912E563}"/>
              </a:ext>
            </a:extLst>
          </p:cNvPr>
          <p:cNvSpPr txBox="1"/>
          <p:nvPr/>
        </p:nvSpPr>
        <p:spPr>
          <a:xfrm>
            <a:off x="9831142" y="3441035"/>
            <a:ext cx="327334" cy="400110"/>
          </a:xfrm>
          <a:prstGeom prst="rect">
            <a:avLst/>
          </a:prstGeom>
          <a:noFill/>
        </p:spPr>
        <p:txBody>
          <a:bodyPr wrap="none" rtlCol="0">
            <a:spAutoFit/>
          </a:bodyPr>
          <a:lstStyle/>
          <a:p>
            <a:r>
              <a:rPr lang="en-US" sz="2000" i="1" dirty="0"/>
              <a:t>L</a:t>
            </a:r>
            <a:endParaRPr lang="en-US" sz="1600" i="1" dirty="0"/>
          </a:p>
        </p:txBody>
      </p:sp>
      <p:sp>
        <p:nvSpPr>
          <p:cNvPr id="32" name="TextBox 31">
            <a:extLst>
              <a:ext uri="{FF2B5EF4-FFF2-40B4-BE49-F238E27FC236}">
                <a16:creationId xmlns:a16="http://schemas.microsoft.com/office/drawing/2014/main" id="{E5FECF08-69DD-47B7-3DCE-3667EEB18583}"/>
              </a:ext>
            </a:extLst>
          </p:cNvPr>
          <p:cNvSpPr txBox="1"/>
          <p:nvPr/>
        </p:nvSpPr>
        <p:spPr>
          <a:xfrm>
            <a:off x="10322560" y="3381534"/>
            <a:ext cx="426720" cy="400110"/>
          </a:xfrm>
          <a:prstGeom prst="rect">
            <a:avLst/>
          </a:prstGeom>
          <a:noFill/>
        </p:spPr>
        <p:txBody>
          <a:bodyPr wrap="none" rtlCol="0">
            <a:spAutoFit/>
          </a:bodyPr>
          <a:lstStyle/>
          <a:p>
            <a:r>
              <a:rPr lang="en-US" sz="2000" b="1" dirty="0"/>
              <a:t>M</a:t>
            </a:r>
            <a:endParaRPr lang="en-US" sz="1600" b="1" dirty="0"/>
          </a:p>
        </p:txBody>
      </p:sp>
      <p:cxnSp>
        <p:nvCxnSpPr>
          <p:cNvPr id="34" name="Straight Arrow Connector 33">
            <a:extLst>
              <a:ext uri="{FF2B5EF4-FFF2-40B4-BE49-F238E27FC236}">
                <a16:creationId xmlns:a16="http://schemas.microsoft.com/office/drawing/2014/main" id="{21E45BAB-930E-36E3-6811-FB3F82A7C2BA}"/>
              </a:ext>
            </a:extLst>
          </p:cNvPr>
          <p:cNvCxnSpPr/>
          <p:nvPr/>
        </p:nvCxnSpPr>
        <p:spPr>
          <a:xfrm flipV="1">
            <a:off x="11408432" y="2325053"/>
            <a:ext cx="0" cy="3169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35" name="Object 34">
            <a:extLst>
              <a:ext uri="{FF2B5EF4-FFF2-40B4-BE49-F238E27FC236}">
                <a16:creationId xmlns:a16="http://schemas.microsoft.com/office/drawing/2014/main" id="{5476F351-1877-B667-1C85-113D7D471534}"/>
              </a:ext>
            </a:extLst>
          </p:cNvPr>
          <p:cNvGraphicFramePr>
            <a:graphicFrameLocks noChangeAspect="1"/>
          </p:cNvGraphicFramePr>
          <p:nvPr>
            <p:extLst>
              <p:ext uri="{D42A27DB-BD31-4B8C-83A1-F6EECF244321}">
                <p14:modId xmlns:p14="http://schemas.microsoft.com/office/powerpoint/2010/main" val="2533238350"/>
              </p:ext>
            </p:extLst>
          </p:nvPr>
        </p:nvGraphicFramePr>
        <p:xfrm>
          <a:off x="11251230" y="2035967"/>
          <a:ext cx="294386" cy="353263"/>
        </p:xfrm>
        <a:graphic>
          <a:graphicData uri="http://schemas.openxmlformats.org/presentationml/2006/ole">
            <mc:AlternateContent xmlns:mc="http://schemas.openxmlformats.org/markup-compatibility/2006">
              <mc:Choice xmlns:v="urn:schemas-microsoft-com:vml" Requires="v">
                <p:oleObj name="Equation" r:id="rId2" imgW="190440" imgH="228600" progId="Equation.DSMT4">
                  <p:embed/>
                </p:oleObj>
              </mc:Choice>
              <mc:Fallback>
                <p:oleObj name="Equation" r:id="rId2" imgW="190440" imgH="228600" progId="Equation.DSMT4">
                  <p:embed/>
                  <p:pic>
                    <p:nvPicPr>
                      <p:cNvPr id="0" name=""/>
                      <p:cNvPicPr/>
                      <p:nvPr/>
                    </p:nvPicPr>
                    <p:blipFill>
                      <a:blip r:embed="rId3"/>
                      <a:stretch>
                        <a:fillRect/>
                      </a:stretch>
                    </p:blipFill>
                    <p:spPr>
                      <a:xfrm>
                        <a:off x="11251230" y="2035967"/>
                        <a:ext cx="294386" cy="353263"/>
                      </a:xfrm>
                      <a:prstGeom prst="rect">
                        <a:avLst/>
                      </a:prstGeom>
                    </p:spPr>
                  </p:pic>
                </p:oleObj>
              </mc:Fallback>
            </mc:AlternateContent>
          </a:graphicData>
        </a:graphic>
      </p:graphicFrame>
      <p:cxnSp>
        <p:nvCxnSpPr>
          <p:cNvPr id="36" name="Straight Arrow Connector 35">
            <a:extLst>
              <a:ext uri="{FF2B5EF4-FFF2-40B4-BE49-F238E27FC236}">
                <a16:creationId xmlns:a16="http://schemas.microsoft.com/office/drawing/2014/main" id="{2866FDB6-C582-DBA9-C739-F96639311327}"/>
              </a:ext>
            </a:extLst>
          </p:cNvPr>
          <p:cNvCxnSpPr>
            <a:cxnSpLocks/>
          </p:cNvCxnSpPr>
          <p:nvPr/>
        </p:nvCxnSpPr>
        <p:spPr>
          <a:xfrm rot="10800000" flipV="1">
            <a:off x="11408432" y="4635083"/>
            <a:ext cx="0" cy="3169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37" name="Object 36">
            <a:extLst>
              <a:ext uri="{FF2B5EF4-FFF2-40B4-BE49-F238E27FC236}">
                <a16:creationId xmlns:a16="http://schemas.microsoft.com/office/drawing/2014/main" id="{4E8D13DF-1F60-3839-AE7A-6FE6160AFAAB}"/>
              </a:ext>
            </a:extLst>
          </p:cNvPr>
          <p:cNvGraphicFramePr>
            <a:graphicFrameLocks noChangeAspect="1"/>
          </p:cNvGraphicFramePr>
          <p:nvPr>
            <p:extLst>
              <p:ext uri="{D42A27DB-BD31-4B8C-83A1-F6EECF244321}">
                <p14:modId xmlns:p14="http://schemas.microsoft.com/office/powerpoint/2010/main" val="1148465647"/>
              </p:ext>
            </p:extLst>
          </p:nvPr>
        </p:nvGraphicFramePr>
        <p:xfrm>
          <a:off x="11398423" y="4831774"/>
          <a:ext cx="294386" cy="353263"/>
        </p:xfrm>
        <a:graphic>
          <a:graphicData uri="http://schemas.openxmlformats.org/presentationml/2006/ole">
            <mc:AlternateContent xmlns:mc="http://schemas.openxmlformats.org/markup-compatibility/2006">
              <mc:Choice xmlns:v="urn:schemas-microsoft-com:vml" Requires="v">
                <p:oleObj name="Equation" r:id="rId4" imgW="190440" imgH="228600" progId="Equation.DSMT4">
                  <p:embed/>
                </p:oleObj>
              </mc:Choice>
              <mc:Fallback>
                <p:oleObj name="Equation" r:id="rId4" imgW="190440" imgH="228600" progId="Equation.DSMT4">
                  <p:embed/>
                  <p:pic>
                    <p:nvPicPr>
                      <p:cNvPr id="35" name="Object 34">
                        <a:extLst>
                          <a:ext uri="{FF2B5EF4-FFF2-40B4-BE49-F238E27FC236}">
                            <a16:creationId xmlns:a16="http://schemas.microsoft.com/office/drawing/2014/main" id="{5476F351-1877-B667-1C85-113D7D471534}"/>
                          </a:ext>
                        </a:extLst>
                      </p:cNvPr>
                      <p:cNvPicPr/>
                      <p:nvPr/>
                    </p:nvPicPr>
                    <p:blipFill>
                      <a:blip r:embed="rId5"/>
                      <a:stretch>
                        <a:fillRect/>
                      </a:stretch>
                    </p:blipFill>
                    <p:spPr>
                      <a:xfrm>
                        <a:off x="11398423" y="4831774"/>
                        <a:ext cx="294386" cy="353263"/>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0D3A9957-2BA4-C74A-9E18-9F9BF63B295E}"/>
              </a:ext>
            </a:extLst>
          </p:cNvPr>
          <p:cNvGraphicFramePr>
            <a:graphicFrameLocks noChangeAspect="1"/>
          </p:cNvGraphicFramePr>
          <p:nvPr>
            <p:extLst>
              <p:ext uri="{D42A27DB-BD31-4B8C-83A1-F6EECF244321}">
                <p14:modId xmlns:p14="http://schemas.microsoft.com/office/powerpoint/2010/main" val="487611401"/>
              </p:ext>
            </p:extLst>
          </p:nvPr>
        </p:nvGraphicFramePr>
        <p:xfrm>
          <a:off x="11818111" y="3252787"/>
          <a:ext cx="273050" cy="352425"/>
        </p:xfrm>
        <a:graphic>
          <a:graphicData uri="http://schemas.openxmlformats.org/presentationml/2006/ole">
            <mc:AlternateContent xmlns:mc="http://schemas.openxmlformats.org/markup-compatibility/2006">
              <mc:Choice xmlns:v="urn:schemas-microsoft-com:vml" Requires="v">
                <p:oleObj name="Equation" r:id="rId6" imgW="177480" imgH="228600" progId="Equation.DSMT4">
                  <p:embed/>
                </p:oleObj>
              </mc:Choice>
              <mc:Fallback>
                <p:oleObj name="Equation" r:id="rId6" imgW="177480" imgH="228600" progId="Equation.DSMT4">
                  <p:embed/>
                  <p:pic>
                    <p:nvPicPr>
                      <p:cNvPr id="37" name="Object 36">
                        <a:extLst>
                          <a:ext uri="{FF2B5EF4-FFF2-40B4-BE49-F238E27FC236}">
                            <a16:creationId xmlns:a16="http://schemas.microsoft.com/office/drawing/2014/main" id="{4E8D13DF-1F60-3839-AE7A-6FE6160AFAAB}"/>
                          </a:ext>
                        </a:extLst>
                      </p:cNvPr>
                      <p:cNvPicPr/>
                      <p:nvPr/>
                    </p:nvPicPr>
                    <p:blipFill>
                      <a:blip r:embed="rId7"/>
                      <a:stretch>
                        <a:fillRect/>
                      </a:stretch>
                    </p:blipFill>
                    <p:spPr>
                      <a:xfrm>
                        <a:off x="11818111" y="3252787"/>
                        <a:ext cx="273050" cy="352425"/>
                      </a:xfrm>
                      <a:prstGeom prst="rect">
                        <a:avLst/>
                      </a:prstGeom>
                    </p:spPr>
                  </p:pic>
                </p:oleObj>
              </mc:Fallback>
            </mc:AlternateContent>
          </a:graphicData>
        </a:graphic>
      </p:graphicFrame>
      <p:cxnSp>
        <p:nvCxnSpPr>
          <p:cNvPr id="39" name="Straight Arrow Connector 38">
            <a:extLst>
              <a:ext uri="{FF2B5EF4-FFF2-40B4-BE49-F238E27FC236}">
                <a16:creationId xmlns:a16="http://schemas.microsoft.com/office/drawing/2014/main" id="{0446CA37-A74C-D065-6947-55B02DE5142D}"/>
              </a:ext>
            </a:extLst>
          </p:cNvPr>
          <p:cNvCxnSpPr>
            <a:cxnSpLocks/>
          </p:cNvCxnSpPr>
          <p:nvPr/>
        </p:nvCxnSpPr>
        <p:spPr>
          <a:xfrm rot="5400000" flipV="1">
            <a:off x="11851305" y="3423093"/>
            <a:ext cx="0" cy="3169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40" name="Object 39">
            <a:extLst>
              <a:ext uri="{FF2B5EF4-FFF2-40B4-BE49-F238E27FC236}">
                <a16:creationId xmlns:a16="http://schemas.microsoft.com/office/drawing/2014/main" id="{4E05317D-B013-ECFD-2CB6-71274E85240C}"/>
              </a:ext>
            </a:extLst>
          </p:cNvPr>
          <p:cNvGraphicFramePr>
            <a:graphicFrameLocks noChangeAspect="1"/>
          </p:cNvGraphicFramePr>
          <p:nvPr>
            <p:extLst>
              <p:ext uri="{D42A27DB-BD31-4B8C-83A1-F6EECF244321}">
                <p14:modId xmlns:p14="http://schemas.microsoft.com/office/powerpoint/2010/main" val="1086759586"/>
              </p:ext>
            </p:extLst>
          </p:nvPr>
        </p:nvGraphicFramePr>
        <p:xfrm>
          <a:off x="3238500" y="2609503"/>
          <a:ext cx="1417400" cy="531525"/>
        </p:xfrm>
        <a:graphic>
          <a:graphicData uri="http://schemas.openxmlformats.org/presentationml/2006/ole">
            <mc:AlternateContent xmlns:mc="http://schemas.openxmlformats.org/markup-compatibility/2006">
              <mc:Choice xmlns:v="urn:schemas-microsoft-com:vml" Requires="v">
                <p:oleObj name="Equation" r:id="rId8" imgW="609480" imgH="228600" progId="Equation.DSMT4">
                  <p:embed/>
                </p:oleObj>
              </mc:Choice>
              <mc:Fallback>
                <p:oleObj name="Equation" r:id="rId8" imgW="609480" imgH="228600" progId="Equation.DSMT4">
                  <p:embed/>
                  <p:pic>
                    <p:nvPicPr>
                      <p:cNvPr id="0" name=""/>
                      <p:cNvPicPr/>
                      <p:nvPr/>
                    </p:nvPicPr>
                    <p:blipFill>
                      <a:blip r:embed="rId9"/>
                      <a:stretch>
                        <a:fillRect/>
                      </a:stretch>
                    </p:blipFill>
                    <p:spPr>
                      <a:xfrm>
                        <a:off x="3238500" y="2609503"/>
                        <a:ext cx="1417400" cy="531525"/>
                      </a:xfrm>
                      <a:prstGeom prst="rect">
                        <a:avLst/>
                      </a:prstGeom>
                    </p:spPr>
                  </p:pic>
                </p:oleObj>
              </mc:Fallback>
            </mc:AlternateContent>
          </a:graphicData>
        </a:graphic>
      </p:graphicFrame>
      <p:graphicFrame>
        <p:nvGraphicFramePr>
          <p:cNvPr id="41" name="Object 40">
            <a:extLst>
              <a:ext uri="{FF2B5EF4-FFF2-40B4-BE49-F238E27FC236}">
                <a16:creationId xmlns:a16="http://schemas.microsoft.com/office/drawing/2014/main" id="{67B5AF4D-A413-68F0-2482-ED46A0629188}"/>
              </a:ext>
            </a:extLst>
          </p:cNvPr>
          <p:cNvGraphicFramePr>
            <a:graphicFrameLocks noChangeAspect="1"/>
          </p:cNvGraphicFramePr>
          <p:nvPr>
            <p:extLst>
              <p:ext uri="{D42A27DB-BD31-4B8C-83A1-F6EECF244321}">
                <p14:modId xmlns:p14="http://schemas.microsoft.com/office/powerpoint/2010/main" val="220545033"/>
              </p:ext>
            </p:extLst>
          </p:nvPr>
        </p:nvGraphicFramePr>
        <p:xfrm>
          <a:off x="1142999" y="3924906"/>
          <a:ext cx="6137276" cy="1657350"/>
        </p:xfrm>
        <a:graphic>
          <a:graphicData uri="http://schemas.openxmlformats.org/presentationml/2006/ole">
            <mc:AlternateContent xmlns:mc="http://schemas.openxmlformats.org/markup-compatibility/2006">
              <mc:Choice xmlns:v="urn:schemas-microsoft-com:vml" Requires="v">
                <p:oleObj name="Equation" r:id="rId10" imgW="2730240" imgH="736560" progId="Equation.DSMT4">
                  <p:embed/>
                </p:oleObj>
              </mc:Choice>
              <mc:Fallback>
                <p:oleObj name="Equation" r:id="rId10" imgW="2730240" imgH="736560" progId="Equation.DSMT4">
                  <p:embed/>
                  <p:pic>
                    <p:nvPicPr>
                      <p:cNvPr id="0" name=""/>
                      <p:cNvPicPr/>
                      <p:nvPr/>
                    </p:nvPicPr>
                    <p:blipFill>
                      <a:blip r:embed="rId11"/>
                      <a:stretch>
                        <a:fillRect/>
                      </a:stretch>
                    </p:blipFill>
                    <p:spPr>
                      <a:xfrm>
                        <a:off x="1142999" y="3924906"/>
                        <a:ext cx="6137276" cy="1657350"/>
                      </a:xfrm>
                      <a:prstGeom prst="rect">
                        <a:avLst/>
                      </a:prstGeom>
                    </p:spPr>
                  </p:pic>
                </p:oleObj>
              </mc:Fallback>
            </mc:AlternateContent>
          </a:graphicData>
        </a:graphic>
      </p:graphicFrame>
      <p:graphicFrame>
        <p:nvGraphicFramePr>
          <p:cNvPr id="42" name="Object 41">
            <a:extLst>
              <a:ext uri="{FF2B5EF4-FFF2-40B4-BE49-F238E27FC236}">
                <a16:creationId xmlns:a16="http://schemas.microsoft.com/office/drawing/2014/main" id="{966CD41E-7521-F7BA-79A3-21D6CA9CADB5}"/>
              </a:ext>
            </a:extLst>
          </p:cNvPr>
          <p:cNvGraphicFramePr>
            <a:graphicFrameLocks noChangeAspect="1"/>
          </p:cNvGraphicFramePr>
          <p:nvPr>
            <p:extLst>
              <p:ext uri="{D42A27DB-BD31-4B8C-83A1-F6EECF244321}">
                <p14:modId xmlns:p14="http://schemas.microsoft.com/office/powerpoint/2010/main" val="641179863"/>
              </p:ext>
            </p:extLst>
          </p:nvPr>
        </p:nvGraphicFramePr>
        <p:xfrm>
          <a:off x="1142999" y="3166617"/>
          <a:ext cx="3911600" cy="571500"/>
        </p:xfrm>
        <a:graphic>
          <a:graphicData uri="http://schemas.openxmlformats.org/presentationml/2006/ole">
            <mc:AlternateContent xmlns:mc="http://schemas.openxmlformats.org/markup-compatibility/2006">
              <mc:Choice xmlns:v="urn:schemas-microsoft-com:vml" Requires="v">
                <p:oleObj name="Equation" r:id="rId12" imgW="1739880" imgH="253800" progId="Equation.DSMT4">
                  <p:embed/>
                </p:oleObj>
              </mc:Choice>
              <mc:Fallback>
                <p:oleObj name="Equation" r:id="rId12" imgW="1739880" imgH="253800" progId="Equation.DSMT4">
                  <p:embed/>
                  <p:pic>
                    <p:nvPicPr>
                      <p:cNvPr id="41" name="Object 40">
                        <a:extLst>
                          <a:ext uri="{FF2B5EF4-FFF2-40B4-BE49-F238E27FC236}">
                            <a16:creationId xmlns:a16="http://schemas.microsoft.com/office/drawing/2014/main" id="{67B5AF4D-A413-68F0-2482-ED46A0629188}"/>
                          </a:ext>
                        </a:extLst>
                      </p:cNvPr>
                      <p:cNvPicPr/>
                      <p:nvPr/>
                    </p:nvPicPr>
                    <p:blipFill>
                      <a:blip r:embed="rId13"/>
                      <a:stretch>
                        <a:fillRect/>
                      </a:stretch>
                    </p:blipFill>
                    <p:spPr>
                      <a:xfrm>
                        <a:off x="1142999" y="3166617"/>
                        <a:ext cx="3911600" cy="571500"/>
                      </a:xfrm>
                      <a:prstGeom prst="rect">
                        <a:avLst/>
                      </a:prstGeom>
                    </p:spPr>
                  </p:pic>
                </p:oleObj>
              </mc:Fallback>
            </mc:AlternateContent>
          </a:graphicData>
        </a:graphic>
      </p:graphicFrame>
      <p:graphicFrame>
        <p:nvGraphicFramePr>
          <p:cNvPr id="43" name="Object 42">
            <a:extLst>
              <a:ext uri="{FF2B5EF4-FFF2-40B4-BE49-F238E27FC236}">
                <a16:creationId xmlns:a16="http://schemas.microsoft.com/office/drawing/2014/main" id="{1E189B42-E369-891A-6C7D-7E872D380544}"/>
              </a:ext>
            </a:extLst>
          </p:cNvPr>
          <p:cNvGraphicFramePr>
            <a:graphicFrameLocks noChangeAspect="1"/>
          </p:cNvGraphicFramePr>
          <p:nvPr>
            <p:extLst>
              <p:ext uri="{D42A27DB-BD31-4B8C-83A1-F6EECF244321}">
                <p14:modId xmlns:p14="http://schemas.microsoft.com/office/powerpoint/2010/main" val="1345375478"/>
              </p:ext>
            </p:extLst>
          </p:nvPr>
        </p:nvGraphicFramePr>
        <p:xfrm>
          <a:off x="7709779" y="3922712"/>
          <a:ext cx="1112413" cy="487363"/>
        </p:xfrm>
        <a:graphic>
          <a:graphicData uri="http://schemas.openxmlformats.org/presentationml/2006/ole">
            <mc:AlternateContent xmlns:mc="http://schemas.openxmlformats.org/markup-compatibility/2006">
              <mc:Choice xmlns:v="urn:schemas-microsoft-com:vml" Requires="v">
                <p:oleObj name="Equation" r:id="rId14" imgW="520560" imgH="228600" progId="Equation.DSMT4">
                  <p:embed/>
                </p:oleObj>
              </mc:Choice>
              <mc:Fallback>
                <p:oleObj name="Equation" r:id="rId14" imgW="520560" imgH="228600" progId="Equation.DSMT4">
                  <p:embed/>
                  <p:pic>
                    <p:nvPicPr>
                      <p:cNvPr id="35" name="Object 34">
                        <a:extLst>
                          <a:ext uri="{FF2B5EF4-FFF2-40B4-BE49-F238E27FC236}">
                            <a16:creationId xmlns:a16="http://schemas.microsoft.com/office/drawing/2014/main" id="{5476F351-1877-B667-1C85-113D7D471534}"/>
                          </a:ext>
                        </a:extLst>
                      </p:cNvPr>
                      <p:cNvPicPr/>
                      <p:nvPr/>
                    </p:nvPicPr>
                    <p:blipFill>
                      <a:blip r:embed="rId15"/>
                      <a:stretch>
                        <a:fillRect/>
                      </a:stretch>
                    </p:blipFill>
                    <p:spPr>
                      <a:xfrm>
                        <a:off x="7709779" y="3922712"/>
                        <a:ext cx="1112413" cy="487363"/>
                      </a:xfrm>
                      <a:prstGeom prst="rect">
                        <a:avLst/>
                      </a:prstGeom>
                    </p:spPr>
                  </p:pic>
                </p:oleObj>
              </mc:Fallback>
            </mc:AlternateContent>
          </a:graphicData>
        </a:graphic>
      </p:graphicFrame>
      <p:graphicFrame>
        <p:nvGraphicFramePr>
          <p:cNvPr id="44" name="Object 43">
            <a:extLst>
              <a:ext uri="{FF2B5EF4-FFF2-40B4-BE49-F238E27FC236}">
                <a16:creationId xmlns:a16="http://schemas.microsoft.com/office/drawing/2014/main" id="{1D2DB7DC-4F43-77A8-6AB8-1895320C65B2}"/>
              </a:ext>
            </a:extLst>
          </p:cNvPr>
          <p:cNvGraphicFramePr>
            <a:graphicFrameLocks noChangeAspect="1"/>
          </p:cNvGraphicFramePr>
          <p:nvPr>
            <p:extLst>
              <p:ext uri="{D42A27DB-BD31-4B8C-83A1-F6EECF244321}">
                <p14:modId xmlns:p14="http://schemas.microsoft.com/office/powerpoint/2010/main" val="76032857"/>
              </p:ext>
            </p:extLst>
          </p:nvPr>
        </p:nvGraphicFramePr>
        <p:xfrm>
          <a:off x="7709779" y="4464050"/>
          <a:ext cx="895350" cy="487363"/>
        </p:xfrm>
        <a:graphic>
          <a:graphicData uri="http://schemas.openxmlformats.org/presentationml/2006/ole">
            <mc:AlternateContent xmlns:mc="http://schemas.openxmlformats.org/markup-compatibility/2006">
              <mc:Choice xmlns:v="urn:schemas-microsoft-com:vml" Requires="v">
                <p:oleObj name="Equation" r:id="rId16" imgW="419040" imgH="228600" progId="Equation.DSMT4">
                  <p:embed/>
                </p:oleObj>
              </mc:Choice>
              <mc:Fallback>
                <p:oleObj name="Equation" r:id="rId16" imgW="419040" imgH="228600" progId="Equation.DSMT4">
                  <p:embed/>
                  <p:pic>
                    <p:nvPicPr>
                      <p:cNvPr id="43" name="Object 42">
                        <a:extLst>
                          <a:ext uri="{FF2B5EF4-FFF2-40B4-BE49-F238E27FC236}">
                            <a16:creationId xmlns:a16="http://schemas.microsoft.com/office/drawing/2014/main" id="{1E189B42-E369-891A-6C7D-7E872D380544}"/>
                          </a:ext>
                        </a:extLst>
                      </p:cNvPr>
                      <p:cNvPicPr/>
                      <p:nvPr/>
                    </p:nvPicPr>
                    <p:blipFill>
                      <a:blip r:embed="rId17"/>
                      <a:stretch>
                        <a:fillRect/>
                      </a:stretch>
                    </p:blipFill>
                    <p:spPr>
                      <a:xfrm>
                        <a:off x="7709779" y="4464050"/>
                        <a:ext cx="895350" cy="487363"/>
                      </a:xfrm>
                      <a:prstGeom prst="rect">
                        <a:avLst/>
                      </a:prstGeom>
                    </p:spPr>
                  </p:pic>
                </p:oleObj>
              </mc:Fallback>
            </mc:AlternateContent>
          </a:graphicData>
        </a:graphic>
      </p:graphicFrame>
      <p:graphicFrame>
        <p:nvGraphicFramePr>
          <p:cNvPr id="47" name="Object 46">
            <a:extLst>
              <a:ext uri="{FF2B5EF4-FFF2-40B4-BE49-F238E27FC236}">
                <a16:creationId xmlns:a16="http://schemas.microsoft.com/office/drawing/2014/main" id="{A50063B1-A04F-49AE-F76C-737D37546F8A}"/>
              </a:ext>
            </a:extLst>
          </p:cNvPr>
          <p:cNvGraphicFramePr>
            <a:graphicFrameLocks noChangeAspect="1"/>
          </p:cNvGraphicFramePr>
          <p:nvPr>
            <p:extLst>
              <p:ext uri="{D42A27DB-BD31-4B8C-83A1-F6EECF244321}">
                <p14:modId xmlns:p14="http://schemas.microsoft.com/office/powerpoint/2010/main" val="3233775512"/>
              </p:ext>
            </p:extLst>
          </p:nvPr>
        </p:nvGraphicFramePr>
        <p:xfrm>
          <a:off x="7709779" y="5005388"/>
          <a:ext cx="1112413" cy="487363"/>
        </p:xfrm>
        <a:graphic>
          <a:graphicData uri="http://schemas.openxmlformats.org/presentationml/2006/ole">
            <mc:AlternateContent xmlns:mc="http://schemas.openxmlformats.org/markup-compatibility/2006">
              <mc:Choice xmlns:v="urn:schemas-microsoft-com:vml" Requires="v">
                <p:oleObj name="Equation" r:id="rId18" imgW="520560" imgH="228600" progId="Equation.DSMT4">
                  <p:embed/>
                </p:oleObj>
              </mc:Choice>
              <mc:Fallback>
                <p:oleObj name="Equation" r:id="rId18" imgW="520560" imgH="228600" progId="Equation.DSMT4">
                  <p:embed/>
                  <p:pic>
                    <p:nvPicPr>
                      <p:cNvPr id="43" name="Object 42">
                        <a:extLst>
                          <a:ext uri="{FF2B5EF4-FFF2-40B4-BE49-F238E27FC236}">
                            <a16:creationId xmlns:a16="http://schemas.microsoft.com/office/drawing/2014/main" id="{1E189B42-E369-891A-6C7D-7E872D380544}"/>
                          </a:ext>
                        </a:extLst>
                      </p:cNvPr>
                      <p:cNvPicPr/>
                      <p:nvPr/>
                    </p:nvPicPr>
                    <p:blipFill>
                      <a:blip r:embed="rId19"/>
                      <a:stretch>
                        <a:fillRect/>
                      </a:stretch>
                    </p:blipFill>
                    <p:spPr>
                      <a:xfrm>
                        <a:off x="7709779" y="5005388"/>
                        <a:ext cx="1112413" cy="487363"/>
                      </a:xfrm>
                      <a:prstGeom prst="rect">
                        <a:avLst/>
                      </a:prstGeom>
                    </p:spPr>
                  </p:pic>
                </p:oleObj>
              </mc:Fallback>
            </mc:AlternateContent>
          </a:graphicData>
        </a:graphic>
      </p:graphicFrame>
      <p:sp>
        <p:nvSpPr>
          <p:cNvPr id="48" name="Arc 47">
            <a:extLst>
              <a:ext uri="{FF2B5EF4-FFF2-40B4-BE49-F238E27FC236}">
                <a16:creationId xmlns:a16="http://schemas.microsoft.com/office/drawing/2014/main" id="{B217F8F4-8D3B-840C-5DA4-40323E3B6BAC}"/>
              </a:ext>
            </a:extLst>
          </p:cNvPr>
          <p:cNvSpPr/>
          <p:nvPr/>
        </p:nvSpPr>
        <p:spPr>
          <a:xfrm>
            <a:off x="10322560" y="3732804"/>
            <a:ext cx="1249679" cy="300097"/>
          </a:xfrm>
          <a:prstGeom prst="arc">
            <a:avLst>
              <a:gd name="adj1" fmla="val 500176"/>
              <a:gd name="adj2" fmla="val 10232550"/>
            </a:avLst>
          </a:prstGeom>
          <a:ln w="28575">
            <a:solidFill>
              <a:srgbClr val="FF0000"/>
            </a:solidFill>
            <a:headEnd type="triangle"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TextBox 48">
            <a:extLst>
              <a:ext uri="{FF2B5EF4-FFF2-40B4-BE49-F238E27FC236}">
                <a16:creationId xmlns:a16="http://schemas.microsoft.com/office/drawing/2014/main" id="{96A47C94-44F9-5EFC-3A09-C6B2EF6C7F40}"/>
              </a:ext>
            </a:extLst>
          </p:cNvPr>
          <p:cNvSpPr txBox="1"/>
          <p:nvPr/>
        </p:nvSpPr>
        <p:spPr>
          <a:xfrm>
            <a:off x="10905161" y="3574772"/>
            <a:ext cx="513282" cy="400110"/>
          </a:xfrm>
          <a:prstGeom prst="rect">
            <a:avLst/>
          </a:prstGeom>
          <a:noFill/>
        </p:spPr>
        <p:txBody>
          <a:bodyPr wrap="none" rtlCol="0">
            <a:spAutoFit/>
          </a:bodyPr>
          <a:lstStyle/>
          <a:p>
            <a:r>
              <a:rPr lang="en-US" sz="2000" b="1" dirty="0" err="1">
                <a:solidFill>
                  <a:srgbClr val="FF0000"/>
                </a:solidFill>
              </a:rPr>
              <a:t>J</a:t>
            </a:r>
            <a:r>
              <a:rPr lang="en-US" sz="2000" baseline="-25000" dirty="0" err="1">
                <a:solidFill>
                  <a:srgbClr val="FF0000"/>
                </a:solidFill>
              </a:rPr>
              <a:t>ms</a:t>
            </a:r>
            <a:endParaRPr lang="en-US" sz="1600" dirty="0">
              <a:solidFill>
                <a:srgbClr val="FF0000"/>
              </a:solidFill>
            </a:endParaRPr>
          </a:p>
        </p:txBody>
      </p:sp>
    </p:spTree>
    <p:extLst>
      <p:ext uri="{BB962C8B-B14F-4D97-AF65-F5344CB8AC3E}">
        <p14:creationId xmlns:p14="http://schemas.microsoft.com/office/powerpoint/2010/main" val="1697114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FA73A-9FB0-E8BB-8DF7-64B8B976B0DF}"/>
              </a:ext>
            </a:extLst>
          </p:cNvPr>
          <p:cNvSpPr>
            <a:spLocks noGrp="1"/>
          </p:cNvSpPr>
          <p:nvPr>
            <p:ph type="title"/>
          </p:nvPr>
        </p:nvSpPr>
        <p:spPr/>
        <p:txBody>
          <a:bodyPr/>
          <a:lstStyle/>
          <a:p>
            <a:r>
              <a:rPr lang="en-US" dirty="0"/>
              <a:t>Postulates of Magnetostatics in Free Space</a:t>
            </a:r>
          </a:p>
        </p:txBody>
      </p:sp>
      <p:sp>
        <p:nvSpPr>
          <p:cNvPr id="4" name="Date Placeholder 3">
            <a:extLst>
              <a:ext uri="{FF2B5EF4-FFF2-40B4-BE49-F238E27FC236}">
                <a16:creationId xmlns:a16="http://schemas.microsoft.com/office/drawing/2014/main" id="{B8BE712B-AB14-88F6-A910-6308AF4A056D}"/>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C8BC5326-F408-1527-BCBA-48F9815D73AB}"/>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C82CA0F7-3204-A54D-585B-54C5DB566249}"/>
              </a:ext>
            </a:extLst>
          </p:cNvPr>
          <p:cNvSpPr>
            <a:spLocks noGrp="1"/>
          </p:cNvSpPr>
          <p:nvPr>
            <p:ph type="sldNum" sz="quarter" idx="12"/>
          </p:nvPr>
        </p:nvSpPr>
        <p:spPr/>
        <p:txBody>
          <a:bodyPr/>
          <a:lstStyle/>
          <a:p>
            <a:fld id="{2AEF1071-237C-4F39-BC68-901E48FF9960}" type="slidenum">
              <a:rPr lang="en-US" smtClean="0"/>
              <a:t>5</a:t>
            </a:fld>
            <a:endParaRPr lang="en-US"/>
          </a:p>
        </p:txBody>
      </p:sp>
      <p:graphicFrame>
        <p:nvGraphicFramePr>
          <p:cNvPr id="7" name="Object 6">
            <a:extLst>
              <a:ext uri="{FF2B5EF4-FFF2-40B4-BE49-F238E27FC236}">
                <a16:creationId xmlns:a16="http://schemas.microsoft.com/office/drawing/2014/main" id="{746B9DD1-1BA6-16D2-370F-F14389D3EE5D}"/>
              </a:ext>
            </a:extLst>
          </p:cNvPr>
          <p:cNvGraphicFramePr>
            <a:graphicFrameLocks noChangeAspect="1"/>
          </p:cNvGraphicFramePr>
          <p:nvPr>
            <p:extLst>
              <p:ext uri="{D42A27DB-BD31-4B8C-83A1-F6EECF244321}">
                <p14:modId xmlns:p14="http://schemas.microsoft.com/office/powerpoint/2010/main" val="1480565351"/>
              </p:ext>
            </p:extLst>
          </p:nvPr>
        </p:nvGraphicFramePr>
        <p:xfrm>
          <a:off x="4924425" y="2421557"/>
          <a:ext cx="2444750" cy="777875"/>
        </p:xfrm>
        <a:graphic>
          <a:graphicData uri="http://schemas.openxmlformats.org/presentationml/2006/ole">
            <mc:AlternateContent xmlns:mc="http://schemas.openxmlformats.org/markup-compatibility/2006">
              <mc:Choice xmlns:v="urn:schemas-microsoft-com:vml" Requires="v">
                <p:oleObj name="Equation" r:id="rId2" imgW="558720" imgH="177480" progId="Equation.DSMT4">
                  <p:embed/>
                </p:oleObj>
              </mc:Choice>
              <mc:Fallback>
                <p:oleObj name="Equation" r:id="rId2" imgW="558720" imgH="177480" progId="Equation.DSMT4">
                  <p:embed/>
                  <p:pic>
                    <p:nvPicPr>
                      <p:cNvPr id="0" name=""/>
                      <p:cNvPicPr/>
                      <p:nvPr/>
                    </p:nvPicPr>
                    <p:blipFill>
                      <a:blip r:embed="rId3"/>
                      <a:stretch>
                        <a:fillRect/>
                      </a:stretch>
                    </p:blipFill>
                    <p:spPr>
                      <a:xfrm>
                        <a:off x="4924425" y="2421557"/>
                        <a:ext cx="2444750" cy="777875"/>
                      </a:xfrm>
                      <a:prstGeom prst="rect">
                        <a:avLst/>
                      </a:prstGeom>
                      <a:ln>
                        <a:solidFill>
                          <a:schemeClr val="tx1"/>
                        </a:solidFill>
                      </a:ln>
                    </p:spPr>
                  </p:pic>
                </p:oleObj>
              </mc:Fallback>
            </mc:AlternateContent>
          </a:graphicData>
        </a:graphic>
      </p:graphicFrame>
      <p:graphicFrame>
        <p:nvGraphicFramePr>
          <p:cNvPr id="8" name="Object 7">
            <a:extLst>
              <a:ext uri="{FF2B5EF4-FFF2-40B4-BE49-F238E27FC236}">
                <a16:creationId xmlns:a16="http://schemas.microsoft.com/office/drawing/2014/main" id="{4633D4EA-B452-A9B2-32FF-201BE25B9B6E}"/>
              </a:ext>
            </a:extLst>
          </p:cNvPr>
          <p:cNvGraphicFramePr>
            <a:graphicFrameLocks noChangeAspect="1"/>
          </p:cNvGraphicFramePr>
          <p:nvPr>
            <p:extLst>
              <p:ext uri="{D42A27DB-BD31-4B8C-83A1-F6EECF244321}">
                <p14:modId xmlns:p14="http://schemas.microsoft.com/office/powerpoint/2010/main" val="2156706446"/>
              </p:ext>
            </p:extLst>
          </p:nvPr>
        </p:nvGraphicFramePr>
        <p:xfrm>
          <a:off x="4479925" y="4153376"/>
          <a:ext cx="3333750" cy="1000125"/>
        </p:xfrm>
        <a:graphic>
          <a:graphicData uri="http://schemas.openxmlformats.org/presentationml/2006/ole">
            <mc:AlternateContent xmlns:mc="http://schemas.openxmlformats.org/markup-compatibility/2006">
              <mc:Choice xmlns:v="urn:schemas-microsoft-com:vml" Requires="v">
                <p:oleObj name="Equation" r:id="rId4" imgW="761760" imgH="228600" progId="Equation.DSMT4">
                  <p:embed/>
                </p:oleObj>
              </mc:Choice>
              <mc:Fallback>
                <p:oleObj name="Equation" r:id="rId4" imgW="761760" imgH="228600" progId="Equation.DSMT4">
                  <p:embed/>
                  <p:pic>
                    <p:nvPicPr>
                      <p:cNvPr id="7" name="Object 6">
                        <a:extLst>
                          <a:ext uri="{FF2B5EF4-FFF2-40B4-BE49-F238E27FC236}">
                            <a16:creationId xmlns:a16="http://schemas.microsoft.com/office/drawing/2014/main" id="{746B9DD1-1BA6-16D2-370F-F14389D3EE5D}"/>
                          </a:ext>
                        </a:extLst>
                      </p:cNvPr>
                      <p:cNvPicPr/>
                      <p:nvPr/>
                    </p:nvPicPr>
                    <p:blipFill>
                      <a:blip r:embed="rId5"/>
                      <a:stretch>
                        <a:fillRect/>
                      </a:stretch>
                    </p:blipFill>
                    <p:spPr>
                      <a:xfrm>
                        <a:off x="4479925" y="4153376"/>
                        <a:ext cx="3333750" cy="1000125"/>
                      </a:xfrm>
                      <a:prstGeom prst="rect">
                        <a:avLst/>
                      </a:prstGeom>
                      <a:ln>
                        <a:solidFill>
                          <a:schemeClr val="tx1"/>
                        </a:solidFill>
                      </a:ln>
                    </p:spPr>
                  </p:pic>
                </p:oleObj>
              </mc:Fallback>
            </mc:AlternateContent>
          </a:graphicData>
        </a:graphic>
      </p:graphicFrame>
      <p:sp>
        <p:nvSpPr>
          <p:cNvPr id="13" name="Callout: Bent Line 12">
            <a:extLst>
              <a:ext uri="{FF2B5EF4-FFF2-40B4-BE49-F238E27FC236}">
                <a16:creationId xmlns:a16="http://schemas.microsoft.com/office/drawing/2014/main" id="{0DCEBA66-C31F-5997-80CE-6761BB661DCC}"/>
              </a:ext>
            </a:extLst>
          </p:cNvPr>
          <p:cNvSpPr/>
          <p:nvPr/>
        </p:nvSpPr>
        <p:spPr>
          <a:xfrm>
            <a:off x="8560725" y="3989683"/>
            <a:ext cx="2542933" cy="613458"/>
          </a:xfrm>
          <a:prstGeom prst="borderCallout2">
            <a:avLst>
              <a:gd name="adj1" fmla="val 20637"/>
              <a:gd name="adj2" fmla="val -595"/>
              <a:gd name="adj3" fmla="val 22062"/>
              <a:gd name="adj4" fmla="val -17266"/>
              <a:gd name="adj5" fmla="val 87972"/>
              <a:gd name="adj6" fmla="val -3437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Volume current density</a:t>
            </a:r>
          </a:p>
          <a:p>
            <a:pPr algn="ctr"/>
            <a:r>
              <a:rPr lang="en-US" dirty="0"/>
              <a:t>(A/m</a:t>
            </a:r>
            <a:r>
              <a:rPr lang="en-US" baseline="30000" dirty="0"/>
              <a:t>2</a:t>
            </a:r>
            <a:r>
              <a:rPr lang="en-US" dirty="0"/>
              <a:t>)</a:t>
            </a:r>
          </a:p>
        </p:txBody>
      </p:sp>
      <p:sp>
        <p:nvSpPr>
          <p:cNvPr id="14" name="Callout: Bent Line 13">
            <a:extLst>
              <a:ext uri="{FF2B5EF4-FFF2-40B4-BE49-F238E27FC236}">
                <a16:creationId xmlns:a16="http://schemas.microsoft.com/office/drawing/2014/main" id="{F4E0013C-2832-F34D-67C5-C32F527BF314}"/>
              </a:ext>
            </a:extLst>
          </p:cNvPr>
          <p:cNvSpPr/>
          <p:nvPr/>
        </p:nvSpPr>
        <p:spPr>
          <a:xfrm>
            <a:off x="7692599" y="5364260"/>
            <a:ext cx="2335914" cy="916384"/>
          </a:xfrm>
          <a:prstGeom prst="borderCallout2">
            <a:avLst>
              <a:gd name="adj1" fmla="val 16759"/>
              <a:gd name="adj2" fmla="val 394"/>
              <a:gd name="adj3" fmla="val 18483"/>
              <a:gd name="adj4" fmla="val -26024"/>
              <a:gd name="adj5" fmla="val -50075"/>
              <a:gd name="adj6" fmla="val -3130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Magnetic permeability of free space</a:t>
            </a:r>
          </a:p>
          <a:p>
            <a:pPr algn="ctr"/>
            <a:r>
              <a:rPr lang="en-US" dirty="0"/>
              <a:t>(H/m)</a:t>
            </a:r>
          </a:p>
        </p:txBody>
      </p:sp>
      <p:sp>
        <p:nvSpPr>
          <p:cNvPr id="15" name="Callout: Bent Line 14">
            <a:extLst>
              <a:ext uri="{FF2B5EF4-FFF2-40B4-BE49-F238E27FC236}">
                <a16:creationId xmlns:a16="http://schemas.microsoft.com/office/drawing/2014/main" id="{CF060532-AD4F-48A4-E3BB-329AC804B074}"/>
              </a:ext>
            </a:extLst>
          </p:cNvPr>
          <p:cNvSpPr/>
          <p:nvPr/>
        </p:nvSpPr>
        <p:spPr>
          <a:xfrm>
            <a:off x="6932733" y="1548447"/>
            <a:ext cx="2542933" cy="613458"/>
          </a:xfrm>
          <a:prstGeom prst="borderCallout2">
            <a:avLst>
              <a:gd name="adj1" fmla="val 62857"/>
              <a:gd name="adj2" fmla="val 1070"/>
              <a:gd name="adj3" fmla="val 61103"/>
              <a:gd name="adj4" fmla="val -22884"/>
              <a:gd name="adj5" fmla="val 160358"/>
              <a:gd name="adj6" fmla="val -3251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Magnetic flux density</a:t>
            </a:r>
          </a:p>
          <a:p>
            <a:pPr algn="ctr"/>
            <a:r>
              <a:rPr lang="en-US" dirty="0"/>
              <a:t>(T) or (Wb/m</a:t>
            </a:r>
            <a:r>
              <a:rPr lang="en-US" baseline="30000" dirty="0"/>
              <a:t>2</a:t>
            </a:r>
            <a:r>
              <a:rPr lang="en-US" dirty="0"/>
              <a:t>)</a:t>
            </a:r>
          </a:p>
        </p:txBody>
      </p:sp>
      <p:sp>
        <p:nvSpPr>
          <p:cNvPr id="3" name="TextBox 2">
            <a:extLst>
              <a:ext uri="{FF2B5EF4-FFF2-40B4-BE49-F238E27FC236}">
                <a16:creationId xmlns:a16="http://schemas.microsoft.com/office/drawing/2014/main" id="{12D1272A-8561-7547-BD50-CDDF69CD9B78}"/>
              </a:ext>
            </a:extLst>
          </p:cNvPr>
          <p:cNvSpPr txBox="1"/>
          <p:nvPr/>
        </p:nvSpPr>
        <p:spPr>
          <a:xfrm>
            <a:off x="1371141" y="1784922"/>
            <a:ext cx="2444750" cy="954107"/>
          </a:xfrm>
          <a:prstGeom prst="rect">
            <a:avLst/>
          </a:prstGeom>
          <a:solidFill>
            <a:srgbClr val="FFFF00"/>
          </a:solidFill>
        </p:spPr>
        <p:txBody>
          <a:bodyPr wrap="square" rtlCol="0">
            <a:spAutoFit/>
          </a:bodyPr>
          <a:lstStyle/>
          <a:p>
            <a:pPr algn="ctr"/>
            <a:r>
              <a:rPr lang="en-US" sz="2800" b="1" dirty="0">
                <a:highlight>
                  <a:srgbClr val="FFFF00"/>
                </a:highlight>
              </a:rPr>
              <a:t>Gauss’s Law for Magnetism</a:t>
            </a:r>
          </a:p>
        </p:txBody>
      </p:sp>
      <p:sp>
        <p:nvSpPr>
          <p:cNvPr id="9" name="TextBox 8">
            <a:extLst>
              <a:ext uri="{FF2B5EF4-FFF2-40B4-BE49-F238E27FC236}">
                <a16:creationId xmlns:a16="http://schemas.microsoft.com/office/drawing/2014/main" id="{5E90CDA6-8017-4266-44E4-E8CA1C9BADAB}"/>
              </a:ext>
            </a:extLst>
          </p:cNvPr>
          <p:cNvSpPr txBox="1"/>
          <p:nvPr/>
        </p:nvSpPr>
        <p:spPr>
          <a:xfrm>
            <a:off x="1323157" y="4199468"/>
            <a:ext cx="2492734" cy="954107"/>
          </a:xfrm>
          <a:prstGeom prst="rect">
            <a:avLst/>
          </a:prstGeom>
          <a:solidFill>
            <a:srgbClr val="FFFF00"/>
          </a:solidFill>
        </p:spPr>
        <p:txBody>
          <a:bodyPr wrap="square" rtlCol="0">
            <a:spAutoFit/>
          </a:bodyPr>
          <a:lstStyle/>
          <a:p>
            <a:pPr algn="ctr"/>
            <a:r>
              <a:rPr lang="en-US" sz="2800" b="1" dirty="0"/>
              <a:t>Ampere’s Law</a:t>
            </a:r>
          </a:p>
          <a:p>
            <a:pPr algn="ctr"/>
            <a:r>
              <a:rPr lang="en-US" sz="2800" b="1" dirty="0"/>
              <a:t>in Free Space</a:t>
            </a:r>
          </a:p>
        </p:txBody>
      </p:sp>
      <p:sp>
        <p:nvSpPr>
          <p:cNvPr id="10" name="Arrow: Right 9">
            <a:extLst>
              <a:ext uri="{FF2B5EF4-FFF2-40B4-BE49-F238E27FC236}">
                <a16:creationId xmlns:a16="http://schemas.microsoft.com/office/drawing/2014/main" id="{96BB3214-F071-9B6D-AB46-DEF1AA941617}"/>
              </a:ext>
            </a:extLst>
          </p:cNvPr>
          <p:cNvSpPr/>
          <p:nvPr/>
        </p:nvSpPr>
        <p:spPr>
          <a:xfrm>
            <a:off x="3889368" y="2538128"/>
            <a:ext cx="400064" cy="4770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7E082353-E969-BC16-1B02-CFC1C3E92527}"/>
              </a:ext>
            </a:extLst>
          </p:cNvPr>
          <p:cNvSpPr/>
          <p:nvPr/>
        </p:nvSpPr>
        <p:spPr>
          <a:xfrm>
            <a:off x="3906368" y="4437995"/>
            <a:ext cx="400064" cy="4770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D701101-2D5E-4516-7EC9-2F4389812CCF}"/>
              </a:ext>
            </a:extLst>
          </p:cNvPr>
          <p:cNvSpPr txBox="1"/>
          <p:nvPr/>
        </p:nvSpPr>
        <p:spPr>
          <a:xfrm>
            <a:off x="347797" y="2776655"/>
            <a:ext cx="3468094" cy="954107"/>
          </a:xfrm>
          <a:prstGeom prst="rect">
            <a:avLst/>
          </a:prstGeom>
          <a:solidFill>
            <a:srgbClr val="FFFF00"/>
          </a:solidFill>
        </p:spPr>
        <p:txBody>
          <a:bodyPr wrap="square" rtlCol="0">
            <a:spAutoFit/>
          </a:bodyPr>
          <a:lstStyle/>
          <a:p>
            <a:pPr algn="ctr"/>
            <a:r>
              <a:rPr lang="en-US" sz="2800" b="1" dirty="0">
                <a:highlight>
                  <a:srgbClr val="FFFF00"/>
                </a:highlight>
              </a:rPr>
              <a:t>Law of Conservation of Magnetic Flux</a:t>
            </a:r>
          </a:p>
        </p:txBody>
      </p:sp>
    </p:spTree>
    <p:extLst>
      <p:ext uri="{BB962C8B-B14F-4D97-AF65-F5344CB8AC3E}">
        <p14:creationId xmlns:p14="http://schemas.microsoft.com/office/powerpoint/2010/main" val="4064150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234FC-6222-E5D0-2E48-78CD5290549D}"/>
            </a:ext>
          </a:extLst>
        </p:cNvPr>
        <p:cNvGrpSpPr/>
        <p:nvPr/>
      </p:nvGrpSpPr>
      <p:grpSpPr>
        <a:xfrm>
          <a:off x="0" y="0"/>
          <a:ext cx="0" cy="0"/>
          <a:chOff x="0" y="0"/>
          <a:chExt cx="0" cy="0"/>
        </a:xfrm>
      </p:grpSpPr>
      <p:sp>
        <p:nvSpPr>
          <p:cNvPr id="67" name="Arc 66">
            <a:extLst>
              <a:ext uri="{FF2B5EF4-FFF2-40B4-BE49-F238E27FC236}">
                <a16:creationId xmlns:a16="http://schemas.microsoft.com/office/drawing/2014/main" id="{E11507D9-E6D4-5EC4-8B98-737880DE2C1C}"/>
              </a:ext>
            </a:extLst>
          </p:cNvPr>
          <p:cNvSpPr/>
          <p:nvPr/>
        </p:nvSpPr>
        <p:spPr>
          <a:xfrm flipV="1">
            <a:off x="10251602" y="3725295"/>
            <a:ext cx="1463033" cy="300097"/>
          </a:xfrm>
          <a:prstGeom prst="arc">
            <a:avLst>
              <a:gd name="adj1" fmla="val 168318"/>
              <a:gd name="adj2" fmla="val 10612539"/>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Oval 10">
            <a:extLst>
              <a:ext uri="{FF2B5EF4-FFF2-40B4-BE49-F238E27FC236}">
                <a16:creationId xmlns:a16="http://schemas.microsoft.com/office/drawing/2014/main" id="{1D66FDE5-C692-23EE-3032-A1CC154203F4}"/>
              </a:ext>
            </a:extLst>
          </p:cNvPr>
          <p:cNvSpPr/>
          <p:nvPr/>
        </p:nvSpPr>
        <p:spPr>
          <a:xfrm>
            <a:off x="10276492" y="4410075"/>
            <a:ext cx="1463039" cy="365125"/>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397841-4F87-094A-6E01-C8FAFBB5289D}"/>
              </a:ext>
            </a:extLst>
          </p:cNvPr>
          <p:cNvSpPr>
            <a:spLocks noGrp="1"/>
          </p:cNvSpPr>
          <p:nvPr>
            <p:ph type="title"/>
          </p:nvPr>
        </p:nvSpPr>
        <p:spPr>
          <a:xfrm>
            <a:off x="838199" y="365125"/>
            <a:ext cx="11069319" cy="1325563"/>
          </a:xfrm>
        </p:spPr>
        <p:txBody>
          <a:bodyPr/>
          <a:lstStyle/>
          <a:p>
            <a:r>
              <a:rPr lang="en-US" dirty="0"/>
              <a:t>Uniformly Magnetized Circular Cylinder (cont.)</a:t>
            </a:r>
          </a:p>
        </p:txBody>
      </p:sp>
      <p:sp>
        <p:nvSpPr>
          <p:cNvPr id="4" name="Date Placeholder 3">
            <a:extLst>
              <a:ext uri="{FF2B5EF4-FFF2-40B4-BE49-F238E27FC236}">
                <a16:creationId xmlns:a16="http://schemas.microsoft.com/office/drawing/2014/main" id="{46835231-3A79-3F83-4452-730909CE5D2E}"/>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A631B1E4-E227-1921-B368-FDCD8C56BE62}"/>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BB7CD2D5-5655-8D81-DF57-097EB6B66B34}"/>
              </a:ext>
            </a:extLst>
          </p:cNvPr>
          <p:cNvSpPr>
            <a:spLocks noGrp="1"/>
          </p:cNvSpPr>
          <p:nvPr>
            <p:ph type="sldNum" sz="quarter" idx="12"/>
          </p:nvPr>
        </p:nvSpPr>
        <p:spPr/>
        <p:txBody>
          <a:bodyPr/>
          <a:lstStyle/>
          <a:p>
            <a:fld id="{2AEF1071-237C-4F39-BC68-901E48FF9960}" type="slidenum">
              <a:rPr lang="en-US" smtClean="0"/>
              <a:t>50</a:t>
            </a:fld>
            <a:endParaRPr lang="en-US"/>
          </a:p>
        </p:txBody>
      </p:sp>
      <p:sp>
        <p:nvSpPr>
          <p:cNvPr id="8" name="Cylinder 7">
            <a:extLst>
              <a:ext uri="{FF2B5EF4-FFF2-40B4-BE49-F238E27FC236}">
                <a16:creationId xmlns:a16="http://schemas.microsoft.com/office/drawing/2014/main" id="{A6BC1747-6FC6-4160-F2FB-CF89BC8CD8B8}"/>
              </a:ext>
            </a:extLst>
          </p:cNvPr>
          <p:cNvSpPr/>
          <p:nvPr/>
        </p:nvSpPr>
        <p:spPr>
          <a:xfrm>
            <a:off x="10274459" y="2447924"/>
            <a:ext cx="1463040" cy="2327275"/>
          </a:xfrm>
          <a:prstGeom prst="can">
            <a:avLst/>
          </a:prstGeom>
          <a:solidFill>
            <a:srgbClr val="A6CAEC">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a:extLst>
              <a:ext uri="{FF2B5EF4-FFF2-40B4-BE49-F238E27FC236}">
                <a16:creationId xmlns:a16="http://schemas.microsoft.com/office/drawing/2014/main" id="{ADFC5652-6A56-0A67-D417-39DABEE0760B}"/>
              </a:ext>
            </a:extLst>
          </p:cNvPr>
          <p:cNvCxnSpPr>
            <a:cxnSpLocks/>
          </p:cNvCxnSpPr>
          <p:nvPr/>
        </p:nvCxnSpPr>
        <p:spPr>
          <a:xfrm flipV="1">
            <a:off x="11005979" y="1615440"/>
            <a:ext cx="0" cy="3464560"/>
          </a:xfrm>
          <a:prstGeom prst="straightConnector1">
            <a:avLst/>
          </a:prstGeom>
          <a:ln>
            <a:tailEnd type="triangle" w="med"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7F38193-23B0-B155-FD77-70C0B22698AB}"/>
              </a:ext>
            </a:extLst>
          </p:cNvPr>
          <p:cNvSpPr txBox="1"/>
          <p:nvPr/>
        </p:nvSpPr>
        <p:spPr>
          <a:xfrm>
            <a:off x="10777333" y="1372696"/>
            <a:ext cx="284052" cy="400110"/>
          </a:xfrm>
          <a:prstGeom prst="rect">
            <a:avLst/>
          </a:prstGeom>
          <a:noFill/>
        </p:spPr>
        <p:txBody>
          <a:bodyPr wrap="none" rtlCol="0">
            <a:spAutoFit/>
          </a:bodyPr>
          <a:lstStyle/>
          <a:p>
            <a:r>
              <a:rPr lang="en-US" sz="2000" i="1" dirty="0"/>
              <a:t>z</a:t>
            </a:r>
            <a:endParaRPr lang="en-US" i="1" dirty="0"/>
          </a:p>
        </p:txBody>
      </p:sp>
      <p:cxnSp>
        <p:nvCxnSpPr>
          <p:cNvPr id="20" name="Straight Arrow Connector 19">
            <a:extLst>
              <a:ext uri="{FF2B5EF4-FFF2-40B4-BE49-F238E27FC236}">
                <a16:creationId xmlns:a16="http://schemas.microsoft.com/office/drawing/2014/main" id="{35CE9907-E61C-CC90-D622-2F9FC1463B49}"/>
              </a:ext>
            </a:extLst>
          </p:cNvPr>
          <p:cNvCxnSpPr>
            <a:cxnSpLocks/>
          </p:cNvCxnSpPr>
          <p:nvPr/>
        </p:nvCxnSpPr>
        <p:spPr>
          <a:xfrm flipH="1">
            <a:off x="10731613" y="4592637"/>
            <a:ext cx="274366" cy="166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81B2E2F-E8F0-163D-99B6-9A54660FEEAC}"/>
              </a:ext>
            </a:extLst>
          </p:cNvPr>
          <p:cNvSpPr txBox="1"/>
          <p:nvPr/>
        </p:nvSpPr>
        <p:spPr>
          <a:xfrm>
            <a:off x="10931235" y="4382232"/>
            <a:ext cx="370614" cy="400110"/>
          </a:xfrm>
          <a:prstGeom prst="rect">
            <a:avLst/>
          </a:prstGeom>
          <a:noFill/>
        </p:spPr>
        <p:txBody>
          <a:bodyPr wrap="none" rtlCol="0">
            <a:spAutoFit/>
          </a:bodyPr>
          <a:lstStyle/>
          <a:p>
            <a:r>
              <a:rPr lang="en-US" sz="2000" dirty="0"/>
              <a:t>O</a:t>
            </a:r>
            <a:endParaRPr lang="en-US" sz="1600" dirty="0"/>
          </a:p>
        </p:txBody>
      </p:sp>
      <p:sp>
        <p:nvSpPr>
          <p:cNvPr id="25" name="TextBox 24">
            <a:extLst>
              <a:ext uri="{FF2B5EF4-FFF2-40B4-BE49-F238E27FC236}">
                <a16:creationId xmlns:a16="http://schemas.microsoft.com/office/drawing/2014/main" id="{0E2D95DD-1BA7-E1A8-1B69-F71ACDF66E3C}"/>
              </a:ext>
            </a:extLst>
          </p:cNvPr>
          <p:cNvSpPr txBox="1"/>
          <p:nvPr/>
        </p:nvSpPr>
        <p:spPr>
          <a:xfrm>
            <a:off x="10693073" y="4353500"/>
            <a:ext cx="312906" cy="400110"/>
          </a:xfrm>
          <a:prstGeom prst="rect">
            <a:avLst/>
          </a:prstGeom>
          <a:noFill/>
        </p:spPr>
        <p:txBody>
          <a:bodyPr wrap="none" rtlCol="0">
            <a:spAutoFit/>
          </a:bodyPr>
          <a:lstStyle/>
          <a:p>
            <a:r>
              <a:rPr lang="en-US" sz="2000" i="1" dirty="0"/>
              <a:t>a</a:t>
            </a:r>
            <a:endParaRPr lang="en-US" sz="1600" i="1" dirty="0"/>
          </a:p>
        </p:txBody>
      </p:sp>
      <p:cxnSp>
        <p:nvCxnSpPr>
          <p:cNvPr id="27" name="Straight Arrow Connector 26">
            <a:extLst>
              <a:ext uri="{FF2B5EF4-FFF2-40B4-BE49-F238E27FC236}">
                <a16:creationId xmlns:a16="http://schemas.microsoft.com/office/drawing/2014/main" id="{0D9D2509-66BF-66DD-2586-5CDDA323CD8A}"/>
              </a:ext>
            </a:extLst>
          </p:cNvPr>
          <p:cNvCxnSpPr>
            <a:cxnSpLocks/>
          </p:cNvCxnSpPr>
          <p:nvPr/>
        </p:nvCxnSpPr>
        <p:spPr>
          <a:xfrm>
            <a:off x="11867547" y="2627376"/>
            <a:ext cx="0" cy="1978627"/>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FAAEE7A-4573-3F33-20EE-182311F9816A}"/>
              </a:ext>
            </a:extLst>
          </p:cNvPr>
          <p:cNvSpPr txBox="1"/>
          <p:nvPr/>
        </p:nvSpPr>
        <p:spPr>
          <a:xfrm>
            <a:off x="11804881" y="3441035"/>
            <a:ext cx="327334" cy="400110"/>
          </a:xfrm>
          <a:prstGeom prst="rect">
            <a:avLst/>
          </a:prstGeom>
          <a:noFill/>
        </p:spPr>
        <p:txBody>
          <a:bodyPr wrap="none" rtlCol="0">
            <a:spAutoFit/>
          </a:bodyPr>
          <a:lstStyle/>
          <a:p>
            <a:r>
              <a:rPr lang="en-US" sz="2000" i="1" dirty="0"/>
              <a:t>L</a:t>
            </a:r>
            <a:endParaRPr lang="en-US" sz="1600" i="1" dirty="0"/>
          </a:p>
        </p:txBody>
      </p:sp>
      <p:graphicFrame>
        <p:nvGraphicFramePr>
          <p:cNvPr id="40" name="Object 39">
            <a:extLst>
              <a:ext uri="{FF2B5EF4-FFF2-40B4-BE49-F238E27FC236}">
                <a16:creationId xmlns:a16="http://schemas.microsoft.com/office/drawing/2014/main" id="{48CA0B6D-8FFA-8A40-CD64-D6B1148210CB}"/>
              </a:ext>
            </a:extLst>
          </p:cNvPr>
          <p:cNvGraphicFramePr>
            <a:graphicFrameLocks noChangeAspect="1"/>
          </p:cNvGraphicFramePr>
          <p:nvPr>
            <p:extLst>
              <p:ext uri="{D42A27DB-BD31-4B8C-83A1-F6EECF244321}">
                <p14:modId xmlns:p14="http://schemas.microsoft.com/office/powerpoint/2010/main" val="1054574789"/>
              </p:ext>
            </p:extLst>
          </p:nvPr>
        </p:nvGraphicFramePr>
        <p:xfrm>
          <a:off x="986845" y="1747593"/>
          <a:ext cx="1066590" cy="400050"/>
        </p:xfrm>
        <a:graphic>
          <a:graphicData uri="http://schemas.openxmlformats.org/presentationml/2006/ole">
            <mc:AlternateContent xmlns:mc="http://schemas.openxmlformats.org/markup-compatibility/2006">
              <mc:Choice xmlns:v="urn:schemas-microsoft-com:vml" Requires="v">
                <p:oleObj name="Equation" r:id="rId2" imgW="609480" imgH="228600" progId="Equation.DSMT4">
                  <p:embed/>
                </p:oleObj>
              </mc:Choice>
              <mc:Fallback>
                <p:oleObj name="Equation" r:id="rId2" imgW="609480" imgH="228600" progId="Equation.DSMT4">
                  <p:embed/>
                  <p:pic>
                    <p:nvPicPr>
                      <p:cNvPr id="40" name="Object 39">
                        <a:extLst>
                          <a:ext uri="{FF2B5EF4-FFF2-40B4-BE49-F238E27FC236}">
                            <a16:creationId xmlns:a16="http://schemas.microsoft.com/office/drawing/2014/main" id="{4E05317D-B013-ECFD-2CB6-71274E85240C}"/>
                          </a:ext>
                        </a:extLst>
                      </p:cNvPr>
                      <p:cNvPicPr/>
                      <p:nvPr/>
                    </p:nvPicPr>
                    <p:blipFill>
                      <a:blip r:embed="rId3"/>
                      <a:stretch>
                        <a:fillRect/>
                      </a:stretch>
                    </p:blipFill>
                    <p:spPr>
                      <a:xfrm>
                        <a:off x="986845" y="1747593"/>
                        <a:ext cx="1066590" cy="400050"/>
                      </a:xfrm>
                      <a:prstGeom prst="rect">
                        <a:avLst/>
                      </a:prstGeom>
                    </p:spPr>
                  </p:pic>
                </p:oleObj>
              </mc:Fallback>
            </mc:AlternateContent>
          </a:graphicData>
        </a:graphic>
      </p:graphicFrame>
      <p:sp>
        <p:nvSpPr>
          <p:cNvPr id="48" name="Arc 47">
            <a:extLst>
              <a:ext uri="{FF2B5EF4-FFF2-40B4-BE49-F238E27FC236}">
                <a16:creationId xmlns:a16="http://schemas.microsoft.com/office/drawing/2014/main" id="{1B5C9AF0-F8DC-01E5-EE14-109D1E5822EE}"/>
              </a:ext>
            </a:extLst>
          </p:cNvPr>
          <p:cNvSpPr/>
          <p:nvPr/>
        </p:nvSpPr>
        <p:spPr>
          <a:xfrm>
            <a:off x="10272426" y="3732804"/>
            <a:ext cx="1463033" cy="300097"/>
          </a:xfrm>
          <a:prstGeom prst="arc">
            <a:avLst>
              <a:gd name="adj1" fmla="val 168318"/>
              <a:gd name="adj2" fmla="val 10612539"/>
            </a:avLst>
          </a:prstGeom>
          <a:ln w="57150">
            <a:solidFill>
              <a:srgbClr val="FF0000"/>
            </a:solidFill>
            <a:headEnd type="triangle" w="med" len="med"/>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TextBox 48">
            <a:extLst>
              <a:ext uri="{FF2B5EF4-FFF2-40B4-BE49-F238E27FC236}">
                <a16:creationId xmlns:a16="http://schemas.microsoft.com/office/drawing/2014/main" id="{820FB721-935A-1172-C386-189EBD9E5751}"/>
              </a:ext>
            </a:extLst>
          </p:cNvPr>
          <p:cNvSpPr txBox="1"/>
          <p:nvPr/>
        </p:nvSpPr>
        <p:spPr>
          <a:xfrm>
            <a:off x="11243001" y="3964768"/>
            <a:ext cx="513282" cy="400110"/>
          </a:xfrm>
          <a:prstGeom prst="rect">
            <a:avLst/>
          </a:prstGeom>
          <a:noFill/>
        </p:spPr>
        <p:txBody>
          <a:bodyPr wrap="none" rtlCol="0">
            <a:spAutoFit/>
          </a:bodyPr>
          <a:lstStyle/>
          <a:p>
            <a:r>
              <a:rPr lang="en-US" sz="2000" b="1" dirty="0" err="1">
                <a:solidFill>
                  <a:srgbClr val="FF0000"/>
                </a:solidFill>
              </a:rPr>
              <a:t>J</a:t>
            </a:r>
            <a:r>
              <a:rPr lang="en-US" sz="2000" baseline="-25000" dirty="0" err="1">
                <a:solidFill>
                  <a:srgbClr val="FF0000"/>
                </a:solidFill>
              </a:rPr>
              <a:t>ms</a:t>
            </a:r>
            <a:endParaRPr lang="en-US" sz="1600" dirty="0">
              <a:solidFill>
                <a:srgbClr val="FF0000"/>
              </a:solidFill>
            </a:endParaRPr>
          </a:p>
        </p:txBody>
      </p:sp>
      <p:graphicFrame>
        <p:nvGraphicFramePr>
          <p:cNvPr id="13" name="Object 12">
            <a:extLst>
              <a:ext uri="{FF2B5EF4-FFF2-40B4-BE49-F238E27FC236}">
                <a16:creationId xmlns:a16="http://schemas.microsoft.com/office/drawing/2014/main" id="{384C1C1F-F4C7-011E-1AC8-E88FEE6FAC3A}"/>
              </a:ext>
            </a:extLst>
          </p:cNvPr>
          <p:cNvGraphicFramePr>
            <a:graphicFrameLocks noChangeAspect="1"/>
          </p:cNvGraphicFramePr>
          <p:nvPr>
            <p:extLst>
              <p:ext uri="{D42A27DB-BD31-4B8C-83A1-F6EECF244321}">
                <p14:modId xmlns:p14="http://schemas.microsoft.com/office/powerpoint/2010/main" val="2464188410"/>
              </p:ext>
            </p:extLst>
          </p:nvPr>
        </p:nvGraphicFramePr>
        <p:xfrm>
          <a:off x="2573018" y="1747593"/>
          <a:ext cx="1200150" cy="400050"/>
        </p:xfrm>
        <a:graphic>
          <a:graphicData uri="http://schemas.openxmlformats.org/presentationml/2006/ole">
            <mc:AlternateContent xmlns:mc="http://schemas.openxmlformats.org/markup-compatibility/2006">
              <mc:Choice xmlns:v="urn:schemas-microsoft-com:vml" Requires="v">
                <p:oleObj name="Equation" r:id="rId4" imgW="685800" imgH="228600" progId="Equation.DSMT4">
                  <p:embed/>
                </p:oleObj>
              </mc:Choice>
              <mc:Fallback>
                <p:oleObj name="Equation" r:id="rId4" imgW="685800" imgH="228600" progId="Equation.DSMT4">
                  <p:embed/>
                  <p:pic>
                    <p:nvPicPr>
                      <p:cNvPr id="0" name=""/>
                      <p:cNvPicPr/>
                      <p:nvPr/>
                    </p:nvPicPr>
                    <p:blipFill>
                      <a:blip r:embed="rId5"/>
                      <a:stretch>
                        <a:fillRect/>
                      </a:stretch>
                    </p:blipFill>
                    <p:spPr>
                      <a:xfrm>
                        <a:off x="2573018" y="1747593"/>
                        <a:ext cx="1200150" cy="400050"/>
                      </a:xfrm>
                      <a:prstGeom prst="rect">
                        <a:avLst/>
                      </a:prstGeom>
                    </p:spPr>
                  </p:pic>
                </p:oleObj>
              </mc:Fallback>
            </mc:AlternateContent>
          </a:graphicData>
        </a:graphic>
      </p:graphicFrame>
      <p:cxnSp>
        <p:nvCxnSpPr>
          <p:cNvPr id="14" name="Straight Arrow Connector 13">
            <a:extLst>
              <a:ext uri="{FF2B5EF4-FFF2-40B4-BE49-F238E27FC236}">
                <a16:creationId xmlns:a16="http://schemas.microsoft.com/office/drawing/2014/main" id="{B63C5D68-16A5-BCDE-ABBD-A1B208619734}"/>
              </a:ext>
            </a:extLst>
          </p:cNvPr>
          <p:cNvCxnSpPr>
            <a:cxnSpLocks/>
          </p:cNvCxnSpPr>
          <p:nvPr/>
        </p:nvCxnSpPr>
        <p:spPr>
          <a:xfrm flipH="1">
            <a:off x="1156401" y="3968427"/>
            <a:ext cx="152089" cy="5050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ABFBB6C-EBD8-AFB6-896C-7AB8F67C009E}"/>
              </a:ext>
            </a:extLst>
          </p:cNvPr>
          <p:cNvCxnSpPr/>
          <p:nvPr/>
        </p:nvCxnSpPr>
        <p:spPr>
          <a:xfrm flipV="1">
            <a:off x="1852673" y="3341711"/>
            <a:ext cx="0" cy="1122680"/>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B956C75-DE43-304A-1D0E-5B98AFED2B29}"/>
              </a:ext>
            </a:extLst>
          </p:cNvPr>
          <p:cNvSpPr txBox="1"/>
          <p:nvPr/>
        </p:nvSpPr>
        <p:spPr>
          <a:xfrm>
            <a:off x="1628980" y="3004180"/>
            <a:ext cx="304892" cy="461665"/>
          </a:xfrm>
          <a:prstGeom prst="rect">
            <a:avLst/>
          </a:prstGeom>
          <a:noFill/>
        </p:spPr>
        <p:txBody>
          <a:bodyPr wrap="none" rtlCol="0">
            <a:spAutoFit/>
          </a:bodyPr>
          <a:lstStyle/>
          <a:p>
            <a:r>
              <a:rPr lang="en-US" sz="2400" i="1" dirty="0"/>
              <a:t>z</a:t>
            </a:r>
            <a:endParaRPr lang="en-US" i="1" dirty="0"/>
          </a:p>
        </p:txBody>
      </p:sp>
      <p:sp>
        <p:nvSpPr>
          <p:cNvPr id="18" name="Oval 17">
            <a:extLst>
              <a:ext uri="{FF2B5EF4-FFF2-40B4-BE49-F238E27FC236}">
                <a16:creationId xmlns:a16="http://schemas.microsoft.com/office/drawing/2014/main" id="{1A6E0E88-3AFD-537C-2CA5-00E36808167D}"/>
              </a:ext>
            </a:extLst>
          </p:cNvPr>
          <p:cNvSpPr/>
          <p:nvPr/>
        </p:nvSpPr>
        <p:spPr>
          <a:xfrm>
            <a:off x="1831210" y="4441849"/>
            <a:ext cx="45720" cy="45720"/>
          </a:xfrm>
          <a:prstGeom prst="ellipse">
            <a:avLst/>
          </a:prstGeom>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3CC45C5-575F-61EA-2ABB-3FD5108729EA}"/>
              </a:ext>
            </a:extLst>
          </p:cNvPr>
          <p:cNvSpPr txBox="1"/>
          <p:nvPr/>
        </p:nvSpPr>
        <p:spPr>
          <a:xfrm>
            <a:off x="993224" y="3553546"/>
            <a:ext cx="304892" cy="523220"/>
          </a:xfrm>
          <a:prstGeom prst="rect">
            <a:avLst/>
          </a:prstGeom>
          <a:noFill/>
        </p:spPr>
        <p:txBody>
          <a:bodyPr wrap="none" rtlCol="0">
            <a:spAutoFit/>
          </a:bodyPr>
          <a:lstStyle/>
          <a:p>
            <a:r>
              <a:rPr lang="en-US" sz="2800" i="1" dirty="0"/>
              <a:t>I</a:t>
            </a:r>
            <a:endParaRPr lang="en-US" sz="2000" i="1" dirty="0"/>
          </a:p>
        </p:txBody>
      </p:sp>
      <p:sp>
        <p:nvSpPr>
          <p:cNvPr id="21" name="TextBox 20">
            <a:extLst>
              <a:ext uri="{FF2B5EF4-FFF2-40B4-BE49-F238E27FC236}">
                <a16:creationId xmlns:a16="http://schemas.microsoft.com/office/drawing/2014/main" id="{88CE277D-D306-0F9D-9D57-6917C89B7432}"/>
              </a:ext>
            </a:extLst>
          </p:cNvPr>
          <p:cNvSpPr txBox="1"/>
          <p:nvPr/>
        </p:nvSpPr>
        <p:spPr>
          <a:xfrm>
            <a:off x="868979" y="5014191"/>
            <a:ext cx="320922" cy="461665"/>
          </a:xfrm>
          <a:prstGeom prst="rect">
            <a:avLst/>
          </a:prstGeom>
          <a:noFill/>
        </p:spPr>
        <p:txBody>
          <a:bodyPr wrap="none" rtlCol="0">
            <a:spAutoFit/>
          </a:bodyPr>
          <a:lstStyle/>
          <a:p>
            <a:r>
              <a:rPr lang="en-US" sz="2400" i="1" dirty="0"/>
              <a:t>x</a:t>
            </a:r>
            <a:endParaRPr lang="en-US" sz="2000" i="1" dirty="0"/>
          </a:p>
        </p:txBody>
      </p:sp>
      <p:sp>
        <p:nvSpPr>
          <p:cNvPr id="22" name="TextBox 21">
            <a:extLst>
              <a:ext uri="{FF2B5EF4-FFF2-40B4-BE49-F238E27FC236}">
                <a16:creationId xmlns:a16="http://schemas.microsoft.com/office/drawing/2014/main" id="{BA85D580-569E-B8D0-9909-7E29EF479B67}"/>
              </a:ext>
            </a:extLst>
          </p:cNvPr>
          <p:cNvSpPr txBox="1"/>
          <p:nvPr/>
        </p:nvSpPr>
        <p:spPr>
          <a:xfrm>
            <a:off x="1510681" y="4187317"/>
            <a:ext cx="407484" cy="461665"/>
          </a:xfrm>
          <a:prstGeom prst="rect">
            <a:avLst/>
          </a:prstGeom>
          <a:noFill/>
        </p:spPr>
        <p:txBody>
          <a:bodyPr wrap="none" rtlCol="0">
            <a:spAutoFit/>
          </a:bodyPr>
          <a:lstStyle/>
          <a:p>
            <a:r>
              <a:rPr lang="en-US" sz="2400" dirty="0"/>
              <a:t>O</a:t>
            </a:r>
            <a:endParaRPr lang="en-US" sz="2000" dirty="0"/>
          </a:p>
        </p:txBody>
      </p:sp>
      <p:sp>
        <p:nvSpPr>
          <p:cNvPr id="23" name="Oval 22">
            <a:extLst>
              <a:ext uri="{FF2B5EF4-FFF2-40B4-BE49-F238E27FC236}">
                <a16:creationId xmlns:a16="http://schemas.microsoft.com/office/drawing/2014/main" id="{50B5A5D5-340B-C88A-2A36-392466C79793}"/>
              </a:ext>
            </a:extLst>
          </p:cNvPr>
          <p:cNvSpPr/>
          <p:nvPr/>
        </p:nvSpPr>
        <p:spPr>
          <a:xfrm>
            <a:off x="768620" y="3904387"/>
            <a:ext cx="2103120" cy="1034990"/>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6369204A-79ED-CA90-AAE5-D1B184C995C3}"/>
              </a:ext>
            </a:extLst>
          </p:cNvPr>
          <p:cNvCxnSpPr>
            <a:cxnSpLocks/>
          </p:cNvCxnSpPr>
          <p:nvPr/>
        </p:nvCxnSpPr>
        <p:spPr>
          <a:xfrm flipH="1">
            <a:off x="978065" y="4465245"/>
            <a:ext cx="874608" cy="715602"/>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3A85492-0032-416E-821E-66244B55F243}"/>
              </a:ext>
            </a:extLst>
          </p:cNvPr>
          <p:cNvCxnSpPr>
            <a:cxnSpLocks/>
          </p:cNvCxnSpPr>
          <p:nvPr/>
        </p:nvCxnSpPr>
        <p:spPr>
          <a:xfrm flipV="1">
            <a:off x="1855213" y="4462140"/>
            <a:ext cx="1276563" cy="0"/>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48AD8E3-CC89-5ECD-4338-FB2BC56857F4}"/>
              </a:ext>
            </a:extLst>
          </p:cNvPr>
          <p:cNvSpPr txBox="1"/>
          <p:nvPr/>
        </p:nvSpPr>
        <p:spPr>
          <a:xfrm>
            <a:off x="1948486" y="4519665"/>
            <a:ext cx="312906" cy="400110"/>
          </a:xfrm>
          <a:prstGeom prst="rect">
            <a:avLst/>
          </a:prstGeom>
          <a:noFill/>
        </p:spPr>
        <p:txBody>
          <a:bodyPr wrap="none" rtlCol="0">
            <a:spAutoFit/>
          </a:bodyPr>
          <a:lstStyle/>
          <a:p>
            <a:r>
              <a:rPr lang="en-US" sz="2000" i="1" dirty="0"/>
              <a:t>a</a:t>
            </a:r>
            <a:endParaRPr lang="en-US" sz="1600" dirty="0"/>
          </a:p>
        </p:txBody>
      </p:sp>
      <p:cxnSp>
        <p:nvCxnSpPr>
          <p:cNvPr id="51" name="Straight Arrow Connector 50">
            <a:extLst>
              <a:ext uri="{FF2B5EF4-FFF2-40B4-BE49-F238E27FC236}">
                <a16:creationId xmlns:a16="http://schemas.microsoft.com/office/drawing/2014/main" id="{DD79EC31-2250-B4B0-9FD4-3CEACE2F6584}"/>
              </a:ext>
            </a:extLst>
          </p:cNvPr>
          <p:cNvCxnSpPr>
            <a:cxnSpLocks/>
          </p:cNvCxnSpPr>
          <p:nvPr/>
        </p:nvCxnSpPr>
        <p:spPr>
          <a:xfrm>
            <a:off x="1855849" y="4465514"/>
            <a:ext cx="573569" cy="372286"/>
          </a:xfrm>
          <a:prstGeom prst="straightConnector1">
            <a:avLst/>
          </a:prstGeom>
          <a:ln>
            <a:solidFill>
              <a:schemeClr val="tx2">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798AFC43-97A9-B724-A8CF-B18C48C9E86B}"/>
              </a:ext>
            </a:extLst>
          </p:cNvPr>
          <p:cNvSpPr txBox="1"/>
          <p:nvPr/>
        </p:nvSpPr>
        <p:spPr>
          <a:xfrm>
            <a:off x="2903814" y="4361381"/>
            <a:ext cx="320922" cy="461665"/>
          </a:xfrm>
          <a:prstGeom prst="rect">
            <a:avLst/>
          </a:prstGeom>
          <a:noFill/>
        </p:spPr>
        <p:txBody>
          <a:bodyPr wrap="none" rtlCol="0">
            <a:spAutoFit/>
          </a:bodyPr>
          <a:lstStyle/>
          <a:p>
            <a:r>
              <a:rPr lang="en-US" sz="2400" i="1" dirty="0"/>
              <a:t>y</a:t>
            </a:r>
            <a:endParaRPr lang="en-US" sz="2000" i="1" dirty="0"/>
          </a:p>
        </p:txBody>
      </p:sp>
      <p:sp>
        <p:nvSpPr>
          <p:cNvPr id="54" name="Arc 53">
            <a:extLst>
              <a:ext uri="{FF2B5EF4-FFF2-40B4-BE49-F238E27FC236}">
                <a16:creationId xmlns:a16="http://schemas.microsoft.com/office/drawing/2014/main" id="{376D7D87-273E-D048-61C0-E81D21CF53B4}"/>
              </a:ext>
            </a:extLst>
          </p:cNvPr>
          <p:cNvSpPr/>
          <p:nvPr/>
        </p:nvSpPr>
        <p:spPr>
          <a:xfrm>
            <a:off x="1744190" y="4405328"/>
            <a:ext cx="336110" cy="212619"/>
          </a:xfrm>
          <a:prstGeom prst="arc">
            <a:avLst>
              <a:gd name="adj1" fmla="val 1829638"/>
              <a:gd name="adj2" fmla="val 986155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TextBox 55">
            <a:extLst>
              <a:ext uri="{FF2B5EF4-FFF2-40B4-BE49-F238E27FC236}">
                <a16:creationId xmlns:a16="http://schemas.microsoft.com/office/drawing/2014/main" id="{5C194368-6B3E-1C0B-BCA4-18595C7CC282}"/>
              </a:ext>
            </a:extLst>
          </p:cNvPr>
          <p:cNvSpPr txBox="1"/>
          <p:nvPr/>
        </p:nvSpPr>
        <p:spPr>
          <a:xfrm>
            <a:off x="10976700" y="1800709"/>
            <a:ext cx="216824" cy="400110"/>
          </a:xfrm>
          <a:prstGeom prst="rect">
            <a:avLst/>
          </a:prstGeom>
          <a:noFill/>
        </p:spPr>
        <p:txBody>
          <a:bodyPr wrap="square" rtlCol="0">
            <a:spAutoFit/>
          </a:bodyPr>
          <a:lstStyle/>
          <a:p>
            <a:r>
              <a:rPr lang="en-US" sz="2000" i="1" dirty="0">
                <a:solidFill>
                  <a:schemeClr val="tx2">
                    <a:lumMod val="75000"/>
                    <a:lumOff val="25000"/>
                  </a:schemeClr>
                </a:solidFill>
              </a:rPr>
              <a:t>z</a:t>
            </a:r>
            <a:endParaRPr lang="en-US" sz="1400" dirty="0">
              <a:solidFill>
                <a:schemeClr val="tx2">
                  <a:lumMod val="75000"/>
                  <a:lumOff val="25000"/>
                </a:schemeClr>
              </a:solidFill>
            </a:endParaRPr>
          </a:p>
        </p:txBody>
      </p:sp>
      <p:sp>
        <p:nvSpPr>
          <p:cNvPr id="57" name="Oval 56">
            <a:extLst>
              <a:ext uri="{FF2B5EF4-FFF2-40B4-BE49-F238E27FC236}">
                <a16:creationId xmlns:a16="http://schemas.microsoft.com/office/drawing/2014/main" id="{631CD071-0272-5A18-46DC-F069092D0F77}"/>
              </a:ext>
            </a:extLst>
          </p:cNvPr>
          <p:cNvSpPr/>
          <p:nvPr/>
        </p:nvSpPr>
        <p:spPr>
          <a:xfrm>
            <a:off x="10983119" y="2014953"/>
            <a:ext cx="45720" cy="4572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8" name="Object 57">
            <a:extLst>
              <a:ext uri="{FF2B5EF4-FFF2-40B4-BE49-F238E27FC236}">
                <a16:creationId xmlns:a16="http://schemas.microsoft.com/office/drawing/2014/main" id="{48D95030-5806-C9A8-545C-447D4B02F18D}"/>
              </a:ext>
            </a:extLst>
          </p:cNvPr>
          <p:cNvGraphicFramePr>
            <a:graphicFrameLocks noChangeAspect="1"/>
          </p:cNvGraphicFramePr>
          <p:nvPr>
            <p:extLst>
              <p:ext uri="{D42A27DB-BD31-4B8C-83A1-F6EECF244321}">
                <p14:modId xmlns:p14="http://schemas.microsoft.com/office/powerpoint/2010/main" val="1254567145"/>
              </p:ext>
            </p:extLst>
          </p:nvPr>
        </p:nvGraphicFramePr>
        <p:xfrm>
          <a:off x="133449" y="5310828"/>
          <a:ext cx="3622500" cy="1021860"/>
        </p:xfrm>
        <a:graphic>
          <a:graphicData uri="http://schemas.openxmlformats.org/presentationml/2006/ole">
            <mc:AlternateContent xmlns:mc="http://schemas.openxmlformats.org/markup-compatibility/2006">
              <mc:Choice xmlns:v="urn:schemas-microsoft-com:vml" Requires="v">
                <p:oleObj name="Equation" r:id="rId6" imgW="2070000" imgH="583920" progId="Equation.DSMT4">
                  <p:embed/>
                </p:oleObj>
              </mc:Choice>
              <mc:Fallback>
                <p:oleObj name="Equation" r:id="rId6" imgW="2070000" imgH="583920" progId="Equation.DSMT4">
                  <p:embed/>
                  <p:pic>
                    <p:nvPicPr>
                      <p:cNvPr id="0" name=""/>
                      <p:cNvPicPr/>
                      <p:nvPr/>
                    </p:nvPicPr>
                    <p:blipFill>
                      <a:blip r:embed="rId7"/>
                      <a:stretch>
                        <a:fillRect/>
                      </a:stretch>
                    </p:blipFill>
                    <p:spPr>
                      <a:xfrm>
                        <a:off x="133449" y="5310828"/>
                        <a:ext cx="3622500" cy="1021860"/>
                      </a:xfrm>
                      <a:prstGeom prst="rect">
                        <a:avLst/>
                      </a:prstGeom>
                    </p:spPr>
                  </p:pic>
                </p:oleObj>
              </mc:Fallback>
            </mc:AlternateContent>
          </a:graphicData>
        </a:graphic>
      </p:graphicFrame>
      <p:sp>
        <p:nvSpPr>
          <p:cNvPr id="59" name="TextBox 58">
            <a:extLst>
              <a:ext uri="{FF2B5EF4-FFF2-40B4-BE49-F238E27FC236}">
                <a16:creationId xmlns:a16="http://schemas.microsoft.com/office/drawing/2014/main" id="{5FA96638-36D9-7419-C6F5-064901954425}"/>
              </a:ext>
            </a:extLst>
          </p:cNvPr>
          <p:cNvSpPr txBox="1"/>
          <p:nvPr/>
        </p:nvSpPr>
        <p:spPr>
          <a:xfrm>
            <a:off x="1794566" y="3401087"/>
            <a:ext cx="1717965" cy="369332"/>
          </a:xfrm>
          <a:prstGeom prst="rect">
            <a:avLst/>
          </a:prstGeom>
          <a:noFill/>
        </p:spPr>
        <p:txBody>
          <a:bodyPr wrap="square" rtlCol="0">
            <a:spAutoFit/>
          </a:bodyPr>
          <a:lstStyle/>
          <a:p>
            <a:r>
              <a:rPr lang="en-US" i="1" dirty="0">
                <a:solidFill>
                  <a:schemeClr val="tx2">
                    <a:lumMod val="75000"/>
                    <a:lumOff val="25000"/>
                  </a:schemeClr>
                </a:solidFill>
              </a:rPr>
              <a:t>P</a:t>
            </a:r>
            <a:r>
              <a:rPr lang="en-US" dirty="0">
                <a:solidFill>
                  <a:schemeClr val="tx2">
                    <a:lumMod val="75000"/>
                    <a:lumOff val="25000"/>
                  </a:schemeClr>
                </a:solidFill>
              </a:rPr>
              <a:t>(</a:t>
            </a:r>
            <a:r>
              <a:rPr lang="en-US" i="1" dirty="0">
                <a:solidFill>
                  <a:schemeClr val="tx2">
                    <a:lumMod val="75000"/>
                    <a:lumOff val="25000"/>
                  </a:schemeClr>
                </a:solidFill>
              </a:rPr>
              <a:t>x</a:t>
            </a:r>
            <a:r>
              <a:rPr lang="en-US" dirty="0">
                <a:solidFill>
                  <a:schemeClr val="tx2">
                    <a:lumMod val="75000"/>
                    <a:lumOff val="25000"/>
                  </a:schemeClr>
                </a:solidFill>
              </a:rPr>
              <a:t> = 0,</a:t>
            </a:r>
            <a:r>
              <a:rPr lang="en-US" i="1" dirty="0">
                <a:solidFill>
                  <a:schemeClr val="tx2">
                    <a:lumMod val="75000"/>
                    <a:lumOff val="25000"/>
                  </a:schemeClr>
                </a:solidFill>
              </a:rPr>
              <a:t> y</a:t>
            </a:r>
            <a:r>
              <a:rPr lang="en-US" dirty="0">
                <a:solidFill>
                  <a:schemeClr val="tx2">
                    <a:lumMod val="75000"/>
                    <a:lumOff val="25000"/>
                  </a:schemeClr>
                </a:solidFill>
              </a:rPr>
              <a:t> = 0,</a:t>
            </a:r>
            <a:r>
              <a:rPr lang="en-US" i="1" dirty="0">
                <a:solidFill>
                  <a:schemeClr val="tx2">
                    <a:lumMod val="75000"/>
                    <a:lumOff val="25000"/>
                  </a:schemeClr>
                </a:solidFill>
              </a:rPr>
              <a:t> z</a:t>
            </a:r>
            <a:r>
              <a:rPr lang="en-US" dirty="0">
                <a:solidFill>
                  <a:schemeClr val="tx2">
                    <a:lumMod val="75000"/>
                    <a:lumOff val="25000"/>
                  </a:schemeClr>
                </a:solidFill>
              </a:rPr>
              <a:t>)</a:t>
            </a:r>
            <a:endParaRPr lang="en-US" sz="1400" dirty="0">
              <a:solidFill>
                <a:schemeClr val="tx2">
                  <a:lumMod val="75000"/>
                  <a:lumOff val="25000"/>
                </a:schemeClr>
              </a:solidFill>
            </a:endParaRPr>
          </a:p>
        </p:txBody>
      </p:sp>
      <p:sp>
        <p:nvSpPr>
          <p:cNvPr id="60" name="Oval 59">
            <a:extLst>
              <a:ext uri="{FF2B5EF4-FFF2-40B4-BE49-F238E27FC236}">
                <a16:creationId xmlns:a16="http://schemas.microsoft.com/office/drawing/2014/main" id="{093FB3CD-C1E5-005D-981D-5EBEA1295730}"/>
              </a:ext>
            </a:extLst>
          </p:cNvPr>
          <p:cNvSpPr/>
          <p:nvPr/>
        </p:nvSpPr>
        <p:spPr>
          <a:xfrm>
            <a:off x="1829305" y="3570293"/>
            <a:ext cx="45720" cy="4572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A2EA66BD-6740-225C-4A57-6F1835621962}"/>
              </a:ext>
            </a:extLst>
          </p:cNvPr>
          <p:cNvSpPr/>
          <p:nvPr/>
        </p:nvSpPr>
        <p:spPr>
          <a:xfrm>
            <a:off x="111093" y="3052966"/>
            <a:ext cx="3727106" cy="3307194"/>
          </a:xfrm>
          <a:prstGeom prst="roundRect">
            <a:avLst>
              <a:gd name="adj" fmla="val 9870"/>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2" name="Object 61">
            <a:extLst>
              <a:ext uri="{FF2B5EF4-FFF2-40B4-BE49-F238E27FC236}">
                <a16:creationId xmlns:a16="http://schemas.microsoft.com/office/drawing/2014/main" id="{12461E1C-DF61-821F-4FC0-D8A34B53C6F4}"/>
              </a:ext>
            </a:extLst>
          </p:cNvPr>
          <p:cNvGraphicFramePr>
            <a:graphicFrameLocks noChangeAspect="1"/>
          </p:cNvGraphicFramePr>
          <p:nvPr>
            <p:extLst>
              <p:ext uri="{D42A27DB-BD31-4B8C-83A1-F6EECF244321}">
                <p14:modId xmlns:p14="http://schemas.microsoft.com/office/powerpoint/2010/main" val="3700590991"/>
              </p:ext>
            </p:extLst>
          </p:nvPr>
        </p:nvGraphicFramePr>
        <p:xfrm>
          <a:off x="4783077" y="1734601"/>
          <a:ext cx="2288790" cy="444150"/>
        </p:xfrm>
        <a:graphic>
          <a:graphicData uri="http://schemas.openxmlformats.org/presentationml/2006/ole">
            <mc:AlternateContent xmlns:mc="http://schemas.openxmlformats.org/markup-compatibility/2006">
              <mc:Choice xmlns:v="urn:schemas-microsoft-com:vml" Requires="v">
                <p:oleObj name="Equation" r:id="rId8" imgW="1307880" imgH="253800" progId="Equation.DSMT4">
                  <p:embed/>
                </p:oleObj>
              </mc:Choice>
              <mc:Fallback>
                <p:oleObj name="Equation" r:id="rId8" imgW="1307880" imgH="253800" progId="Equation.DSMT4">
                  <p:embed/>
                  <p:pic>
                    <p:nvPicPr>
                      <p:cNvPr id="13" name="Object 12">
                        <a:extLst>
                          <a:ext uri="{FF2B5EF4-FFF2-40B4-BE49-F238E27FC236}">
                            <a16:creationId xmlns:a16="http://schemas.microsoft.com/office/drawing/2014/main" id="{384C1C1F-F4C7-011E-1AC8-E88FEE6FAC3A}"/>
                          </a:ext>
                        </a:extLst>
                      </p:cNvPr>
                      <p:cNvPicPr/>
                      <p:nvPr/>
                    </p:nvPicPr>
                    <p:blipFill>
                      <a:blip r:embed="rId9"/>
                      <a:stretch>
                        <a:fillRect/>
                      </a:stretch>
                    </p:blipFill>
                    <p:spPr>
                      <a:xfrm>
                        <a:off x="4783077" y="1734601"/>
                        <a:ext cx="2288790" cy="444150"/>
                      </a:xfrm>
                      <a:prstGeom prst="rect">
                        <a:avLst/>
                      </a:prstGeom>
                    </p:spPr>
                  </p:pic>
                </p:oleObj>
              </mc:Fallback>
            </mc:AlternateContent>
          </a:graphicData>
        </a:graphic>
      </p:graphicFrame>
      <p:graphicFrame>
        <p:nvGraphicFramePr>
          <p:cNvPr id="64" name="Object 63">
            <a:extLst>
              <a:ext uri="{FF2B5EF4-FFF2-40B4-BE49-F238E27FC236}">
                <a16:creationId xmlns:a16="http://schemas.microsoft.com/office/drawing/2014/main" id="{5CDBACBD-ED2E-2DA7-8DD4-4C5A43CCA73F}"/>
              </a:ext>
            </a:extLst>
          </p:cNvPr>
          <p:cNvGraphicFramePr>
            <a:graphicFrameLocks noChangeAspect="1"/>
          </p:cNvGraphicFramePr>
          <p:nvPr>
            <p:extLst>
              <p:ext uri="{D42A27DB-BD31-4B8C-83A1-F6EECF244321}">
                <p14:modId xmlns:p14="http://schemas.microsoft.com/office/powerpoint/2010/main" val="3976402334"/>
              </p:ext>
            </p:extLst>
          </p:nvPr>
        </p:nvGraphicFramePr>
        <p:xfrm>
          <a:off x="4783077" y="2525847"/>
          <a:ext cx="3088890" cy="1133370"/>
        </p:xfrm>
        <a:graphic>
          <a:graphicData uri="http://schemas.openxmlformats.org/presentationml/2006/ole">
            <mc:AlternateContent xmlns:mc="http://schemas.openxmlformats.org/markup-compatibility/2006">
              <mc:Choice xmlns:v="urn:schemas-microsoft-com:vml" Requires="v">
                <p:oleObj name="Equation" r:id="rId10" imgW="1765080" imgH="647640" progId="Equation.DSMT4">
                  <p:embed/>
                </p:oleObj>
              </mc:Choice>
              <mc:Fallback>
                <p:oleObj name="Equation" r:id="rId10" imgW="1765080" imgH="647640" progId="Equation.DSMT4">
                  <p:embed/>
                  <p:pic>
                    <p:nvPicPr>
                      <p:cNvPr id="0" name=""/>
                      <p:cNvPicPr/>
                      <p:nvPr/>
                    </p:nvPicPr>
                    <p:blipFill>
                      <a:blip r:embed="rId11"/>
                      <a:stretch>
                        <a:fillRect/>
                      </a:stretch>
                    </p:blipFill>
                    <p:spPr>
                      <a:xfrm>
                        <a:off x="4783077" y="2525847"/>
                        <a:ext cx="3088890" cy="1133370"/>
                      </a:xfrm>
                      <a:prstGeom prst="rect">
                        <a:avLst/>
                      </a:prstGeom>
                    </p:spPr>
                  </p:pic>
                </p:oleObj>
              </mc:Fallback>
            </mc:AlternateContent>
          </a:graphicData>
        </a:graphic>
      </p:graphicFrame>
      <p:sp>
        <p:nvSpPr>
          <p:cNvPr id="65" name="TextBox 64">
            <a:extLst>
              <a:ext uri="{FF2B5EF4-FFF2-40B4-BE49-F238E27FC236}">
                <a16:creationId xmlns:a16="http://schemas.microsoft.com/office/drawing/2014/main" id="{268275E8-8C53-5EB2-8758-C5B48A030631}"/>
              </a:ext>
            </a:extLst>
          </p:cNvPr>
          <p:cNvSpPr txBox="1"/>
          <p:nvPr/>
        </p:nvSpPr>
        <p:spPr>
          <a:xfrm>
            <a:off x="10969021" y="3672406"/>
            <a:ext cx="351700" cy="400110"/>
          </a:xfrm>
          <a:prstGeom prst="rect">
            <a:avLst/>
          </a:prstGeom>
          <a:noFill/>
        </p:spPr>
        <p:txBody>
          <a:bodyPr wrap="square" rtlCol="0">
            <a:spAutoFit/>
          </a:bodyPr>
          <a:lstStyle/>
          <a:p>
            <a:r>
              <a:rPr lang="en-US" sz="2000" i="1" dirty="0">
                <a:solidFill>
                  <a:schemeClr val="tx2">
                    <a:lumMod val="75000"/>
                    <a:lumOff val="25000"/>
                  </a:schemeClr>
                </a:solidFill>
              </a:rPr>
              <a:t>z</a:t>
            </a:r>
            <a:r>
              <a:rPr lang="en-US" sz="2000" dirty="0">
                <a:solidFill>
                  <a:schemeClr val="tx2">
                    <a:lumMod val="75000"/>
                    <a:lumOff val="25000"/>
                  </a:schemeClr>
                </a:solidFill>
                <a:sym typeface="Symbol" panose="05050102010706020507" pitchFamily="18" charset="2"/>
              </a:rPr>
              <a:t></a:t>
            </a:r>
            <a:endParaRPr lang="en-US" sz="1400" dirty="0">
              <a:solidFill>
                <a:schemeClr val="tx2">
                  <a:lumMod val="75000"/>
                  <a:lumOff val="25000"/>
                </a:schemeClr>
              </a:solidFill>
            </a:endParaRPr>
          </a:p>
        </p:txBody>
      </p:sp>
      <p:sp>
        <p:nvSpPr>
          <p:cNvPr id="66" name="Oval 65">
            <a:extLst>
              <a:ext uri="{FF2B5EF4-FFF2-40B4-BE49-F238E27FC236}">
                <a16:creationId xmlns:a16="http://schemas.microsoft.com/office/drawing/2014/main" id="{74F721E4-68B9-F040-11B0-E877BFA13BE1}"/>
              </a:ext>
            </a:extLst>
          </p:cNvPr>
          <p:cNvSpPr/>
          <p:nvPr/>
        </p:nvSpPr>
        <p:spPr>
          <a:xfrm>
            <a:off x="10983119" y="3864389"/>
            <a:ext cx="45720" cy="45720"/>
          </a:xfrm>
          <a:prstGeom prst="ellipse">
            <a:avLst/>
          </a:prstGeom>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Arrow Connector 68">
            <a:extLst>
              <a:ext uri="{FF2B5EF4-FFF2-40B4-BE49-F238E27FC236}">
                <a16:creationId xmlns:a16="http://schemas.microsoft.com/office/drawing/2014/main" id="{02BA8483-F3A0-1BE4-E9BD-812CC0259473}"/>
              </a:ext>
            </a:extLst>
          </p:cNvPr>
          <p:cNvCxnSpPr/>
          <p:nvPr/>
        </p:nvCxnSpPr>
        <p:spPr>
          <a:xfrm>
            <a:off x="10693073" y="3875343"/>
            <a:ext cx="0" cy="124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D7D2C8E-AFC2-2CEF-05F7-5731B8B7541B}"/>
              </a:ext>
            </a:extLst>
          </p:cNvPr>
          <p:cNvCxnSpPr>
            <a:cxnSpLocks/>
          </p:cNvCxnSpPr>
          <p:nvPr/>
        </p:nvCxnSpPr>
        <p:spPr>
          <a:xfrm flipV="1">
            <a:off x="10693073" y="4048350"/>
            <a:ext cx="0" cy="230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B35422B3-35E8-8E0E-966F-F0EC5D72C110}"/>
              </a:ext>
            </a:extLst>
          </p:cNvPr>
          <p:cNvSpPr txBox="1"/>
          <p:nvPr/>
        </p:nvSpPr>
        <p:spPr>
          <a:xfrm>
            <a:off x="10332740" y="4044060"/>
            <a:ext cx="486593" cy="369332"/>
          </a:xfrm>
          <a:prstGeom prst="rect">
            <a:avLst/>
          </a:prstGeom>
          <a:noFill/>
        </p:spPr>
        <p:txBody>
          <a:bodyPr wrap="square" rtlCol="0">
            <a:spAutoFit/>
          </a:bodyPr>
          <a:lstStyle/>
          <a:p>
            <a:r>
              <a:rPr lang="en-US" dirty="0" err="1">
                <a:solidFill>
                  <a:schemeClr val="tx2">
                    <a:lumMod val="75000"/>
                    <a:lumOff val="25000"/>
                  </a:schemeClr>
                </a:solidFill>
              </a:rPr>
              <a:t>d</a:t>
            </a:r>
            <a:r>
              <a:rPr lang="en-US" i="1" dirty="0" err="1">
                <a:solidFill>
                  <a:schemeClr val="tx2">
                    <a:lumMod val="75000"/>
                    <a:lumOff val="25000"/>
                  </a:schemeClr>
                </a:solidFill>
              </a:rPr>
              <a:t>z</a:t>
            </a:r>
            <a:r>
              <a:rPr lang="en-US" dirty="0">
                <a:solidFill>
                  <a:schemeClr val="tx2">
                    <a:lumMod val="75000"/>
                    <a:lumOff val="25000"/>
                  </a:schemeClr>
                </a:solidFill>
                <a:sym typeface="Symbol" panose="05050102010706020507" pitchFamily="18" charset="2"/>
              </a:rPr>
              <a:t></a:t>
            </a:r>
            <a:endParaRPr lang="en-US" sz="1200" dirty="0">
              <a:solidFill>
                <a:schemeClr val="tx2">
                  <a:lumMod val="75000"/>
                  <a:lumOff val="25000"/>
                </a:schemeClr>
              </a:solidFill>
            </a:endParaRPr>
          </a:p>
        </p:txBody>
      </p:sp>
      <p:graphicFrame>
        <p:nvGraphicFramePr>
          <p:cNvPr id="75" name="Object 74">
            <a:extLst>
              <a:ext uri="{FF2B5EF4-FFF2-40B4-BE49-F238E27FC236}">
                <a16:creationId xmlns:a16="http://schemas.microsoft.com/office/drawing/2014/main" id="{05F4EBBB-54BA-B293-68B9-6921B6F7CA40}"/>
              </a:ext>
            </a:extLst>
          </p:cNvPr>
          <p:cNvGraphicFramePr>
            <a:graphicFrameLocks noChangeAspect="1"/>
          </p:cNvGraphicFramePr>
          <p:nvPr>
            <p:extLst>
              <p:ext uri="{D42A27DB-BD31-4B8C-83A1-F6EECF244321}">
                <p14:modId xmlns:p14="http://schemas.microsoft.com/office/powerpoint/2010/main" val="353806345"/>
              </p:ext>
            </p:extLst>
          </p:nvPr>
        </p:nvGraphicFramePr>
        <p:xfrm>
          <a:off x="4783077" y="3836809"/>
          <a:ext cx="3622500" cy="1110690"/>
        </p:xfrm>
        <a:graphic>
          <a:graphicData uri="http://schemas.openxmlformats.org/presentationml/2006/ole">
            <mc:AlternateContent xmlns:mc="http://schemas.openxmlformats.org/markup-compatibility/2006">
              <mc:Choice xmlns:v="urn:schemas-microsoft-com:vml" Requires="v">
                <p:oleObj name="Equation" r:id="rId12" imgW="2070000" imgH="634680" progId="Equation.DSMT4">
                  <p:embed/>
                </p:oleObj>
              </mc:Choice>
              <mc:Fallback>
                <p:oleObj name="Equation" r:id="rId12" imgW="2070000" imgH="634680" progId="Equation.DSMT4">
                  <p:embed/>
                  <p:pic>
                    <p:nvPicPr>
                      <p:cNvPr id="64" name="Object 63">
                        <a:extLst>
                          <a:ext uri="{FF2B5EF4-FFF2-40B4-BE49-F238E27FC236}">
                            <a16:creationId xmlns:a16="http://schemas.microsoft.com/office/drawing/2014/main" id="{5CDBACBD-ED2E-2DA7-8DD4-4C5A43CCA73F}"/>
                          </a:ext>
                        </a:extLst>
                      </p:cNvPr>
                      <p:cNvPicPr/>
                      <p:nvPr/>
                    </p:nvPicPr>
                    <p:blipFill>
                      <a:blip r:embed="rId13"/>
                      <a:stretch>
                        <a:fillRect/>
                      </a:stretch>
                    </p:blipFill>
                    <p:spPr>
                      <a:xfrm>
                        <a:off x="4783077" y="3836809"/>
                        <a:ext cx="3622500" cy="1110690"/>
                      </a:xfrm>
                      <a:prstGeom prst="rect">
                        <a:avLst/>
                      </a:prstGeom>
                    </p:spPr>
                  </p:pic>
                </p:oleObj>
              </mc:Fallback>
            </mc:AlternateContent>
          </a:graphicData>
        </a:graphic>
      </p:graphicFrame>
      <p:graphicFrame>
        <p:nvGraphicFramePr>
          <p:cNvPr id="79" name="Object 78">
            <a:extLst>
              <a:ext uri="{FF2B5EF4-FFF2-40B4-BE49-F238E27FC236}">
                <a16:creationId xmlns:a16="http://schemas.microsoft.com/office/drawing/2014/main" id="{D5DE2623-1AB1-6AB3-B3EA-9F40E75A52E6}"/>
              </a:ext>
            </a:extLst>
          </p:cNvPr>
          <p:cNvGraphicFramePr>
            <a:graphicFrameLocks noChangeAspect="1"/>
          </p:cNvGraphicFramePr>
          <p:nvPr>
            <p:extLst>
              <p:ext uri="{D42A27DB-BD31-4B8C-83A1-F6EECF244321}">
                <p14:modId xmlns:p14="http://schemas.microsoft.com/office/powerpoint/2010/main" val="1798764888"/>
              </p:ext>
            </p:extLst>
          </p:nvPr>
        </p:nvGraphicFramePr>
        <p:xfrm>
          <a:off x="4783077" y="5119625"/>
          <a:ext cx="6067425" cy="1109662"/>
        </p:xfrm>
        <a:graphic>
          <a:graphicData uri="http://schemas.openxmlformats.org/presentationml/2006/ole">
            <mc:AlternateContent xmlns:mc="http://schemas.openxmlformats.org/markup-compatibility/2006">
              <mc:Choice xmlns:v="urn:schemas-microsoft-com:vml" Requires="v">
                <p:oleObj name="Equation" r:id="rId14" imgW="3466800" imgH="634680" progId="Equation.DSMT4">
                  <p:embed/>
                </p:oleObj>
              </mc:Choice>
              <mc:Fallback>
                <p:oleObj name="Equation" r:id="rId14" imgW="3466800" imgH="634680" progId="Equation.DSMT4">
                  <p:embed/>
                  <p:pic>
                    <p:nvPicPr>
                      <p:cNvPr id="0" name=""/>
                      <p:cNvPicPr/>
                      <p:nvPr/>
                    </p:nvPicPr>
                    <p:blipFill>
                      <a:blip r:embed="rId15"/>
                      <a:stretch>
                        <a:fillRect/>
                      </a:stretch>
                    </p:blipFill>
                    <p:spPr>
                      <a:xfrm>
                        <a:off x="4783077" y="5119625"/>
                        <a:ext cx="6067425" cy="1109662"/>
                      </a:xfrm>
                      <a:prstGeom prst="rect">
                        <a:avLst/>
                      </a:prstGeom>
                    </p:spPr>
                  </p:pic>
                </p:oleObj>
              </mc:Fallback>
            </mc:AlternateContent>
          </a:graphicData>
        </a:graphic>
      </p:graphicFrame>
      <p:sp>
        <p:nvSpPr>
          <p:cNvPr id="3" name="Arrow: Right 2">
            <a:extLst>
              <a:ext uri="{FF2B5EF4-FFF2-40B4-BE49-F238E27FC236}">
                <a16:creationId xmlns:a16="http://schemas.microsoft.com/office/drawing/2014/main" id="{9C7C2C3E-A187-C183-41C9-81C28F8C6BD8}"/>
              </a:ext>
            </a:extLst>
          </p:cNvPr>
          <p:cNvSpPr/>
          <p:nvPr/>
        </p:nvSpPr>
        <p:spPr>
          <a:xfrm>
            <a:off x="2173197" y="1851683"/>
            <a:ext cx="256221" cy="20899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A47CD488-4C2E-A417-DFB9-31459A2BBBE3}"/>
              </a:ext>
            </a:extLst>
          </p:cNvPr>
          <p:cNvCxnSpPr>
            <a:cxnSpLocks/>
          </p:cNvCxnSpPr>
          <p:nvPr/>
        </p:nvCxnSpPr>
        <p:spPr>
          <a:xfrm>
            <a:off x="10174173" y="2055793"/>
            <a:ext cx="0" cy="1816668"/>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A91861C-5555-F32E-C5B3-A5E76C8E8FC1}"/>
              </a:ext>
            </a:extLst>
          </p:cNvPr>
          <p:cNvSpPr txBox="1"/>
          <p:nvPr/>
        </p:nvSpPr>
        <p:spPr>
          <a:xfrm>
            <a:off x="9591089" y="2784921"/>
            <a:ext cx="660511" cy="400110"/>
          </a:xfrm>
          <a:prstGeom prst="rect">
            <a:avLst/>
          </a:prstGeom>
          <a:noFill/>
        </p:spPr>
        <p:txBody>
          <a:bodyPr wrap="square" rtlCol="0">
            <a:spAutoFit/>
          </a:bodyPr>
          <a:lstStyle/>
          <a:p>
            <a:r>
              <a:rPr lang="en-US" sz="2000" i="1" dirty="0">
                <a:solidFill>
                  <a:schemeClr val="tx2">
                    <a:lumMod val="75000"/>
                    <a:lumOff val="25000"/>
                  </a:schemeClr>
                </a:solidFill>
              </a:rPr>
              <a:t>z </a:t>
            </a:r>
            <a:r>
              <a:rPr lang="en-US" sz="2000" dirty="0">
                <a:solidFill>
                  <a:schemeClr val="tx2">
                    <a:lumMod val="75000"/>
                    <a:lumOff val="25000"/>
                  </a:schemeClr>
                </a:solidFill>
              </a:rPr>
              <a:t>-</a:t>
            </a:r>
            <a:r>
              <a:rPr lang="en-US" sz="2000" i="1" dirty="0">
                <a:solidFill>
                  <a:schemeClr val="tx2">
                    <a:lumMod val="75000"/>
                    <a:lumOff val="25000"/>
                  </a:schemeClr>
                </a:solidFill>
              </a:rPr>
              <a:t> z</a:t>
            </a:r>
            <a:r>
              <a:rPr lang="en-US" sz="2000" dirty="0">
                <a:solidFill>
                  <a:schemeClr val="tx2">
                    <a:lumMod val="75000"/>
                    <a:lumOff val="25000"/>
                  </a:schemeClr>
                </a:solidFill>
                <a:sym typeface="Symbol" panose="05050102010706020507" pitchFamily="18" charset="2"/>
              </a:rPr>
              <a:t></a:t>
            </a:r>
            <a:endParaRPr lang="en-US" sz="1400" dirty="0">
              <a:solidFill>
                <a:schemeClr val="tx2">
                  <a:lumMod val="75000"/>
                  <a:lumOff val="25000"/>
                </a:schemeClr>
              </a:solidFill>
            </a:endParaRPr>
          </a:p>
        </p:txBody>
      </p:sp>
      <p:sp>
        <p:nvSpPr>
          <p:cNvPr id="30" name="Right Brace 29">
            <a:extLst>
              <a:ext uri="{FF2B5EF4-FFF2-40B4-BE49-F238E27FC236}">
                <a16:creationId xmlns:a16="http://schemas.microsoft.com/office/drawing/2014/main" id="{2A78A7A4-5E4D-8EF6-520D-B1068B586C50}"/>
              </a:ext>
            </a:extLst>
          </p:cNvPr>
          <p:cNvSpPr/>
          <p:nvPr/>
        </p:nvSpPr>
        <p:spPr>
          <a:xfrm rot="16200000">
            <a:off x="6819768" y="2209439"/>
            <a:ext cx="159301" cy="610183"/>
          </a:xfrm>
          <a:prstGeom prst="rightBrace">
            <a:avLst>
              <a:gd name="adj1" fmla="val 28663"/>
              <a:gd name="adj2"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1571313D-E42A-F577-6823-6B505B36B4D6}"/>
              </a:ext>
            </a:extLst>
          </p:cNvPr>
          <p:cNvSpPr txBox="1"/>
          <p:nvPr/>
        </p:nvSpPr>
        <p:spPr>
          <a:xfrm>
            <a:off x="6776889" y="2105759"/>
            <a:ext cx="317835" cy="400110"/>
          </a:xfrm>
          <a:prstGeom prst="rect">
            <a:avLst/>
          </a:prstGeom>
          <a:noFill/>
        </p:spPr>
        <p:txBody>
          <a:bodyPr wrap="square" rtlCol="0">
            <a:spAutoFit/>
          </a:bodyPr>
          <a:lstStyle/>
          <a:p>
            <a:r>
              <a:rPr lang="en-US" sz="2000" i="1" dirty="0">
                <a:solidFill>
                  <a:srgbClr val="FF0000"/>
                </a:solidFill>
              </a:rPr>
              <a:t>I</a:t>
            </a:r>
            <a:endParaRPr lang="en-US" sz="1400" dirty="0">
              <a:solidFill>
                <a:srgbClr val="FF0000"/>
              </a:solidFill>
            </a:endParaRPr>
          </a:p>
        </p:txBody>
      </p:sp>
    </p:spTree>
    <p:extLst>
      <p:ext uri="{BB962C8B-B14F-4D97-AF65-F5344CB8AC3E}">
        <p14:creationId xmlns:p14="http://schemas.microsoft.com/office/powerpoint/2010/main" val="18390551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1A453-B086-BE6E-C600-1D39B9EA8CAE}"/>
              </a:ext>
            </a:extLst>
          </p:cNvPr>
          <p:cNvSpPr>
            <a:spLocks noGrp="1"/>
          </p:cNvSpPr>
          <p:nvPr>
            <p:ph type="title"/>
          </p:nvPr>
        </p:nvSpPr>
        <p:spPr/>
        <p:txBody>
          <a:bodyPr/>
          <a:lstStyle/>
          <a:p>
            <a:r>
              <a:rPr lang="en-US" dirty="0"/>
              <a:t>Magnetic Field Intensity</a:t>
            </a:r>
          </a:p>
        </p:txBody>
      </p:sp>
      <p:sp>
        <p:nvSpPr>
          <p:cNvPr id="4" name="Date Placeholder 3">
            <a:extLst>
              <a:ext uri="{FF2B5EF4-FFF2-40B4-BE49-F238E27FC236}">
                <a16:creationId xmlns:a16="http://schemas.microsoft.com/office/drawing/2014/main" id="{1942EF26-7222-514D-BCD4-D10899AFE66D}"/>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269F6ABA-3EED-4A99-0BD8-D4B85450F402}"/>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5D46643F-6E9E-A434-24C9-29465B9C54E2}"/>
              </a:ext>
            </a:extLst>
          </p:cNvPr>
          <p:cNvSpPr>
            <a:spLocks noGrp="1"/>
          </p:cNvSpPr>
          <p:nvPr>
            <p:ph type="sldNum" sz="quarter" idx="12"/>
          </p:nvPr>
        </p:nvSpPr>
        <p:spPr/>
        <p:txBody>
          <a:bodyPr/>
          <a:lstStyle/>
          <a:p>
            <a:fld id="{2AEF1071-237C-4F39-BC68-901E48FF9960}" type="slidenum">
              <a:rPr lang="en-US" smtClean="0"/>
              <a:t>51</a:t>
            </a:fld>
            <a:endParaRPr lang="en-US"/>
          </a:p>
        </p:txBody>
      </p:sp>
      <p:sp>
        <p:nvSpPr>
          <p:cNvPr id="7" name="Freeform: Shape 6">
            <a:extLst>
              <a:ext uri="{FF2B5EF4-FFF2-40B4-BE49-F238E27FC236}">
                <a16:creationId xmlns:a16="http://schemas.microsoft.com/office/drawing/2014/main" id="{BDD6131E-AC05-4385-D4DC-0F291BC5948B}"/>
              </a:ext>
            </a:extLst>
          </p:cNvPr>
          <p:cNvSpPr/>
          <p:nvPr/>
        </p:nvSpPr>
        <p:spPr>
          <a:xfrm>
            <a:off x="10104641" y="1542257"/>
            <a:ext cx="1834707" cy="1748515"/>
          </a:xfrm>
          <a:custGeom>
            <a:avLst/>
            <a:gdLst>
              <a:gd name="csX0" fmla="*/ 138838 w 1834707"/>
              <a:gd name="csY0" fmla="*/ 1240235 h 1748515"/>
              <a:gd name="csX1" fmla="*/ 758598 w 1834707"/>
              <a:gd name="csY1" fmla="*/ 1748235 h 1748515"/>
              <a:gd name="csX2" fmla="*/ 1794918 w 1834707"/>
              <a:gd name="csY2" fmla="*/ 1169115 h 1748515"/>
              <a:gd name="csX3" fmla="*/ 1500278 w 1834707"/>
              <a:gd name="csY3" fmla="*/ 173435 h 1748515"/>
              <a:gd name="csX4" fmla="*/ 382678 w 1834707"/>
              <a:gd name="csY4" fmla="*/ 61675 h 1748515"/>
              <a:gd name="csX5" fmla="*/ 16918 w 1834707"/>
              <a:gd name="csY5" fmla="*/ 833835 h 1748515"/>
              <a:gd name="csX6" fmla="*/ 138838 w 1834707"/>
              <a:gd name="csY6" fmla="*/ 1240235 h 174851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834707" h="1748515">
                <a:moveTo>
                  <a:pt x="138838" y="1240235"/>
                </a:moveTo>
                <a:cubicBezTo>
                  <a:pt x="262451" y="1392635"/>
                  <a:pt x="482585" y="1760088"/>
                  <a:pt x="758598" y="1748235"/>
                </a:cubicBezTo>
                <a:cubicBezTo>
                  <a:pt x="1034611" y="1736382"/>
                  <a:pt x="1671305" y="1431582"/>
                  <a:pt x="1794918" y="1169115"/>
                </a:cubicBezTo>
                <a:cubicBezTo>
                  <a:pt x="1918531" y="906648"/>
                  <a:pt x="1735651" y="358008"/>
                  <a:pt x="1500278" y="173435"/>
                </a:cubicBezTo>
                <a:cubicBezTo>
                  <a:pt x="1264905" y="-11138"/>
                  <a:pt x="629905" y="-48392"/>
                  <a:pt x="382678" y="61675"/>
                </a:cubicBezTo>
                <a:cubicBezTo>
                  <a:pt x="135451" y="171742"/>
                  <a:pt x="60945" y="634022"/>
                  <a:pt x="16918" y="833835"/>
                </a:cubicBezTo>
                <a:cubicBezTo>
                  <a:pt x="-27109" y="1033648"/>
                  <a:pt x="15225" y="1087835"/>
                  <a:pt x="138838" y="1240235"/>
                </a:cubicBezTo>
                <a:close/>
              </a:path>
            </a:pathLst>
          </a:cu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C977991E-2DB0-1E3F-A2DD-539C3C467C21}"/>
              </a:ext>
            </a:extLst>
          </p:cNvPr>
          <p:cNvCxnSpPr>
            <a:cxnSpLocks/>
          </p:cNvCxnSpPr>
          <p:nvPr/>
        </p:nvCxnSpPr>
        <p:spPr>
          <a:xfrm flipV="1">
            <a:off x="11118216" y="2094785"/>
            <a:ext cx="225008" cy="3217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5017A26-659C-B979-DD09-1716C829B0F6}"/>
              </a:ext>
            </a:extLst>
          </p:cNvPr>
          <p:cNvSpPr txBox="1"/>
          <p:nvPr/>
        </p:nvSpPr>
        <p:spPr>
          <a:xfrm>
            <a:off x="11109195" y="2185682"/>
            <a:ext cx="338554" cy="461665"/>
          </a:xfrm>
          <a:prstGeom prst="rect">
            <a:avLst/>
          </a:prstGeom>
          <a:noFill/>
        </p:spPr>
        <p:txBody>
          <a:bodyPr wrap="none" rtlCol="0">
            <a:spAutoFit/>
          </a:bodyPr>
          <a:lstStyle/>
          <a:p>
            <a:r>
              <a:rPr lang="en-US" sz="2400" b="1" dirty="0"/>
              <a:t>J</a:t>
            </a:r>
            <a:endParaRPr lang="en-US" b="1" dirty="0"/>
          </a:p>
        </p:txBody>
      </p:sp>
      <p:cxnSp>
        <p:nvCxnSpPr>
          <p:cNvPr id="16" name="Straight Arrow Connector 15">
            <a:extLst>
              <a:ext uri="{FF2B5EF4-FFF2-40B4-BE49-F238E27FC236}">
                <a16:creationId xmlns:a16="http://schemas.microsoft.com/office/drawing/2014/main" id="{D6453968-D694-4218-748B-3C9E6D3A1CF4}"/>
              </a:ext>
            </a:extLst>
          </p:cNvPr>
          <p:cNvCxnSpPr>
            <a:cxnSpLocks/>
          </p:cNvCxnSpPr>
          <p:nvPr/>
        </p:nvCxnSpPr>
        <p:spPr>
          <a:xfrm flipV="1">
            <a:off x="10648451" y="2094785"/>
            <a:ext cx="225008" cy="32173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D0EACE2-4711-9B33-5B8D-87205149B294}"/>
              </a:ext>
            </a:extLst>
          </p:cNvPr>
          <p:cNvSpPr txBox="1"/>
          <p:nvPr/>
        </p:nvSpPr>
        <p:spPr>
          <a:xfrm>
            <a:off x="10639429" y="2185682"/>
            <a:ext cx="577093" cy="461665"/>
          </a:xfrm>
          <a:prstGeom prst="rect">
            <a:avLst/>
          </a:prstGeom>
          <a:noFill/>
        </p:spPr>
        <p:txBody>
          <a:bodyPr wrap="square" rtlCol="0">
            <a:spAutoFit/>
          </a:bodyPr>
          <a:lstStyle/>
          <a:p>
            <a:r>
              <a:rPr lang="en-US" sz="2400" b="1" dirty="0" err="1">
                <a:solidFill>
                  <a:srgbClr val="FF0000"/>
                </a:solidFill>
              </a:rPr>
              <a:t>J</a:t>
            </a:r>
            <a:r>
              <a:rPr lang="en-US" sz="2400" baseline="-25000" dirty="0" err="1">
                <a:solidFill>
                  <a:srgbClr val="FF0000"/>
                </a:solidFill>
              </a:rPr>
              <a:t>m</a:t>
            </a:r>
            <a:endParaRPr lang="en-US" baseline="-25000" dirty="0">
              <a:solidFill>
                <a:srgbClr val="FF0000"/>
              </a:solidFill>
            </a:endParaRPr>
          </a:p>
        </p:txBody>
      </p:sp>
      <p:sp>
        <p:nvSpPr>
          <p:cNvPr id="19" name="TextBox 18">
            <a:extLst>
              <a:ext uri="{FF2B5EF4-FFF2-40B4-BE49-F238E27FC236}">
                <a16:creationId xmlns:a16="http://schemas.microsoft.com/office/drawing/2014/main" id="{A38A0487-67EE-DCC8-4966-F10F0992577A}"/>
              </a:ext>
            </a:extLst>
          </p:cNvPr>
          <p:cNvSpPr txBox="1"/>
          <p:nvPr/>
        </p:nvSpPr>
        <p:spPr>
          <a:xfrm>
            <a:off x="885321" y="1775433"/>
            <a:ext cx="7847020" cy="830997"/>
          </a:xfrm>
          <a:prstGeom prst="rect">
            <a:avLst/>
          </a:prstGeom>
          <a:noFill/>
        </p:spPr>
        <p:txBody>
          <a:bodyPr wrap="none" rtlCol="0">
            <a:spAutoFit/>
          </a:bodyPr>
          <a:lstStyle/>
          <a:p>
            <a:pPr marL="285750" indent="-285750">
              <a:buFont typeface="Arial" panose="020B0604020202020204" pitchFamily="34" charset="0"/>
              <a:buChar char="•"/>
            </a:pPr>
            <a:r>
              <a:rPr lang="en-US" sz="2400" b="1" dirty="0"/>
              <a:t>J</a:t>
            </a:r>
            <a:r>
              <a:rPr lang="en-US" sz="2400" dirty="0"/>
              <a:t>: Volume current density of </a:t>
            </a:r>
            <a:r>
              <a:rPr lang="en-US" sz="2400" i="1" dirty="0"/>
              <a:t>free current</a:t>
            </a:r>
          </a:p>
          <a:p>
            <a:pPr marL="285750" indent="-285750">
              <a:buFont typeface="Arial" panose="020B0604020202020204" pitchFamily="34" charset="0"/>
              <a:buChar char="•"/>
            </a:pPr>
            <a:r>
              <a:rPr lang="en-US" sz="2400" b="1" dirty="0" err="1"/>
              <a:t>J</a:t>
            </a:r>
            <a:r>
              <a:rPr lang="en-US" sz="2400" baseline="-25000" dirty="0" err="1"/>
              <a:t>m</a:t>
            </a:r>
            <a:r>
              <a:rPr lang="en-US" sz="2400" dirty="0"/>
              <a:t>: Equivalent volume current density due to </a:t>
            </a:r>
            <a:r>
              <a:rPr lang="en-US" sz="2400" i="1" dirty="0"/>
              <a:t>magnetization</a:t>
            </a:r>
            <a:endParaRPr lang="en-US" sz="2400" i="1" baseline="-25000" dirty="0"/>
          </a:p>
        </p:txBody>
      </p:sp>
      <p:graphicFrame>
        <p:nvGraphicFramePr>
          <p:cNvPr id="20" name="Object 19">
            <a:extLst>
              <a:ext uri="{FF2B5EF4-FFF2-40B4-BE49-F238E27FC236}">
                <a16:creationId xmlns:a16="http://schemas.microsoft.com/office/drawing/2014/main" id="{CD99C8CC-E82D-3FB7-1BC9-7A1335AF16BE}"/>
              </a:ext>
            </a:extLst>
          </p:cNvPr>
          <p:cNvGraphicFramePr>
            <a:graphicFrameLocks noChangeAspect="1"/>
          </p:cNvGraphicFramePr>
          <p:nvPr>
            <p:extLst>
              <p:ext uri="{D42A27DB-BD31-4B8C-83A1-F6EECF244321}">
                <p14:modId xmlns:p14="http://schemas.microsoft.com/office/powerpoint/2010/main" val="3014804979"/>
              </p:ext>
            </p:extLst>
          </p:nvPr>
        </p:nvGraphicFramePr>
        <p:xfrm>
          <a:off x="885321" y="2735725"/>
          <a:ext cx="5619600" cy="634500"/>
        </p:xfrm>
        <a:graphic>
          <a:graphicData uri="http://schemas.openxmlformats.org/presentationml/2006/ole">
            <mc:AlternateContent xmlns:mc="http://schemas.openxmlformats.org/markup-compatibility/2006">
              <mc:Choice xmlns:v="urn:schemas-microsoft-com:vml" Requires="v">
                <p:oleObj name="Equation" r:id="rId2" imgW="2247840" imgH="253800" progId="Equation.DSMT4">
                  <p:embed/>
                </p:oleObj>
              </mc:Choice>
              <mc:Fallback>
                <p:oleObj name="Equation" r:id="rId2" imgW="2247840" imgH="253800" progId="Equation.DSMT4">
                  <p:embed/>
                  <p:pic>
                    <p:nvPicPr>
                      <p:cNvPr id="0" name=""/>
                      <p:cNvPicPr/>
                      <p:nvPr/>
                    </p:nvPicPr>
                    <p:blipFill>
                      <a:blip r:embed="rId3"/>
                      <a:stretch>
                        <a:fillRect/>
                      </a:stretch>
                    </p:blipFill>
                    <p:spPr>
                      <a:xfrm>
                        <a:off x="885321" y="2735725"/>
                        <a:ext cx="5619600" cy="63450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CA16499D-5C98-9120-C6DE-C2B7F123CE15}"/>
              </a:ext>
            </a:extLst>
          </p:cNvPr>
          <p:cNvGraphicFramePr>
            <a:graphicFrameLocks noChangeAspect="1"/>
          </p:cNvGraphicFramePr>
          <p:nvPr>
            <p:extLst>
              <p:ext uri="{D42A27DB-BD31-4B8C-83A1-F6EECF244321}">
                <p14:modId xmlns:p14="http://schemas.microsoft.com/office/powerpoint/2010/main" val="3267760265"/>
              </p:ext>
            </p:extLst>
          </p:nvPr>
        </p:nvGraphicFramePr>
        <p:xfrm>
          <a:off x="885321" y="3514222"/>
          <a:ext cx="2984400" cy="1079100"/>
        </p:xfrm>
        <a:graphic>
          <a:graphicData uri="http://schemas.openxmlformats.org/presentationml/2006/ole">
            <mc:AlternateContent xmlns:mc="http://schemas.openxmlformats.org/markup-compatibility/2006">
              <mc:Choice xmlns:v="urn:schemas-microsoft-com:vml" Requires="v">
                <p:oleObj name="Equation" r:id="rId4" imgW="1193760" imgH="431640" progId="Equation.DSMT4">
                  <p:embed/>
                </p:oleObj>
              </mc:Choice>
              <mc:Fallback>
                <p:oleObj name="Equation" r:id="rId4" imgW="1193760" imgH="431640" progId="Equation.DSMT4">
                  <p:embed/>
                  <p:pic>
                    <p:nvPicPr>
                      <p:cNvPr id="20" name="Object 19">
                        <a:extLst>
                          <a:ext uri="{FF2B5EF4-FFF2-40B4-BE49-F238E27FC236}">
                            <a16:creationId xmlns:a16="http://schemas.microsoft.com/office/drawing/2014/main" id="{CD99C8CC-E82D-3FB7-1BC9-7A1335AF16BE}"/>
                          </a:ext>
                        </a:extLst>
                      </p:cNvPr>
                      <p:cNvPicPr/>
                      <p:nvPr/>
                    </p:nvPicPr>
                    <p:blipFill>
                      <a:blip r:embed="rId5"/>
                      <a:stretch>
                        <a:fillRect/>
                      </a:stretch>
                    </p:blipFill>
                    <p:spPr>
                      <a:xfrm>
                        <a:off x="885321" y="3514222"/>
                        <a:ext cx="2984400" cy="107910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56A17368-AAC9-76BE-EFD0-FB76FB0D59AE}"/>
              </a:ext>
            </a:extLst>
          </p:cNvPr>
          <p:cNvGraphicFramePr>
            <a:graphicFrameLocks noChangeAspect="1"/>
          </p:cNvGraphicFramePr>
          <p:nvPr>
            <p:extLst>
              <p:ext uri="{D42A27DB-BD31-4B8C-83A1-F6EECF244321}">
                <p14:modId xmlns:p14="http://schemas.microsoft.com/office/powerpoint/2010/main" val="1507604247"/>
              </p:ext>
            </p:extLst>
          </p:nvPr>
        </p:nvGraphicFramePr>
        <p:xfrm>
          <a:off x="4590733" y="3461665"/>
          <a:ext cx="2793600" cy="1206000"/>
        </p:xfrm>
        <a:graphic>
          <a:graphicData uri="http://schemas.openxmlformats.org/presentationml/2006/ole">
            <mc:AlternateContent xmlns:mc="http://schemas.openxmlformats.org/markup-compatibility/2006">
              <mc:Choice xmlns:v="urn:schemas-microsoft-com:vml" Requires="v">
                <p:oleObj name="Equation" r:id="rId6" imgW="1117440" imgH="482400" progId="Equation.DSMT4">
                  <p:embed/>
                </p:oleObj>
              </mc:Choice>
              <mc:Fallback>
                <p:oleObj name="Equation" r:id="rId6" imgW="1117440" imgH="482400" progId="Equation.DSMT4">
                  <p:embed/>
                  <p:pic>
                    <p:nvPicPr>
                      <p:cNvPr id="21" name="Object 20">
                        <a:extLst>
                          <a:ext uri="{FF2B5EF4-FFF2-40B4-BE49-F238E27FC236}">
                            <a16:creationId xmlns:a16="http://schemas.microsoft.com/office/drawing/2014/main" id="{CA16499D-5C98-9120-C6DE-C2B7F123CE15}"/>
                          </a:ext>
                        </a:extLst>
                      </p:cNvPr>
                      <p:cNvPicPr/>
                      <p:nvPr/>
                    </p:nvPicPr>
                    <p:blipFill>
                      <a:blip r:embed="rId7"/>
                      <a:stretch>
                        <a:fillRect/>
                      </a:stretch>
                    </p:blipFill>
                    <p:spPr>
                      <a:xfrm>
                        <a:off x="4590733" y="3461665"/>
                        <a:ext cx="2793600" cy="120600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97735C7F-1AB4-8AFE-195E-28D13E5CDBEA}"/>
              </a:ext>
            </a:extLst>
          </p:cNvPr>
          <p:cNvGraphicFramePr>
            <a:graphicFrameLocks noChangeAspect="1"/>
          </p:cNvGraphicFramePr>
          <p:nvPr>
            <p:extLst>
              <p:ext uri="{D42A27DB-BD31-4B8C-83A1-F6EECF244321}">
                <p14:modId xmlns:p14="http://schemas.microsoft.com/office/powerpoint/2010/main" val="3615971036"/>
              </p:ext>
            </p:extLst>
          </p:nvPr>
        </p:nvGraphicFramePr>
        <p:xfrm>
          <a:off x="8732341" y="4374580"/>
          <a:ext cx="3207007" cy="897962"/>
        </p:xfrm>
        <a:graphic>
          <a:graphicData uri="http://schemas.openxmlformats.org/presentationml/2006/ole">
            <mc:AlternateContent xmlns:mc="http://schemas.openxmlformats.org/markup-compatibility/2006">
              <mc:Choice xmlns:v="urn:schemas-microsoft-com:vml" Requires="v">
                <p:oleObj name="Equation" r:id="rId8" imgW="634680" imgH="177480" progId="Equation.DSMT4">
                  <p:embed/>
                </p:oleObj>
              </mc:Choice>
              <mc:Fallback>
                <p:oleObj name="Equation" r:id="rId8" imgW="634680" imgH="177480" progId="Equation.DSMT4">
                  <p:embed/>
                  <p:pic>
                    <p:nvPicPr>
                      <p:cNvPr id="23" name="Object 22">
                        <a:extLst>
                          <a:ext uri="{FF2B5EF4-FFF2-40B4-BE49-F238E27FC236}">
                            <a16:creationId xmlns:a16="http://schemas.microsoft.com/office/drawing/2014/main" id="{56A17368-AAC9-76BE-EFD0-FB76FB0D59AE}"/>
                          </a:ext>
                        </a:extLst>
                      </p:cNvPr>
                      <p:cNvPicPr/>
                      <p:nvPr/>
                    </p:nvPicPr>
                    <p:blipFill>
                      <a:blip r:embed="rId9"/>
                      <a:stretch>
                        <a:fillRect/>
                      </a:stretch>
                    </p:blipFill>
                    <p:spPr>
                      <a:xfrm>
                        <a:off x="8732341" y="4374580"/>
                        <a:ext cx="3207007" cy="897962"/>
                      </a:xfrm>
                      <a:prstGeom prst="rect">
                        <a:avLst/>
                      </a:prstGeom>
                      <a:ln>
                        <a:solidFill>
                          <a:schemeClr val="tx1"/>
                        </a:solidFill>
                      </a:ln>
                    </p:spPr>
                  </p:pic>
                </p:oleObj>
              </mc:Fallback>
            </mc:AlternateContent>
          </a:graphicData>
        </a:graphic>
      </p:graphicFrame>
      <p:graphicFrame>
        <p:nvGraphicFramePr>
          <p:cNvPr id="27" name="Object 26">
            <a:extLst>
              <a:ext uri="{FF2B5EF4-FFF2-40B4-BE49-F238E27FC236}">
                <a16:creationId xmlns:a16="http://schemas.microsoft.com/office/drawing/2014/main" id="{09A2CBC6-D05A-FC6F-E996-67237374E2C8}"/>
              </a:ext>
            </a:extLst>
          </p:cNvPr>
          <p:cNvGraphicFramePr>
            <a:graphicFrameLocks noChangeAspect="1"/>
          </p:cNvGraphicFramePr>
          <p:nvPr>
            <p:extLst>
              <p:ext uri="{D42A27DB-BD31-4B8C-83A1-F6EECF244321}">
                <p14:modId xmlns:p14="http://schemas.microsoft.com/office/powerpoint/2010/main" val="1124685348"/>
              </p:ext>
            </p:extLst>
          </p:nvPr>
        </p:nvGraphicFramePr>
        <p:xfrm>
          <a:off x="4590733" y="4961365"/>
          <a:ext cx="1968500" cy="1079500"/>
        </p:xfrm>
        <a:graphic>
          <a:graphicData uri="http://schemas.openxmlformats.org/presentationml/2006/ole">
            <mc:AlternateContent xmlns:mc="http://schemas.openxmlformats.org/markup-compatibility/2006">
              <mc:Choice xmlns:v="urn:schemas-microsoft-com:vml" Requires="v">
                <p:oleObj name="Equation" r:id="rId10" imgW="787320" imgH="431640" progId="Equation.DSMT4">
                  <p:embed/>
                </p:oleObj>
              </mc:Choice>
              <mc:Fallback>
                <p:oleObj name="Equation" r:id="rId10" imgW="787320" imgH="431640" progId="Equation.DSMT4">
                  <p:embed/>
                  <p:pic>
                    <p:nvPicPr>
                      <p:cNvPr id="23" name="Object 22">
                        <a:extLst>
                          <a:ext uri="{FF2B5EF4-FFF2-40B4-BE49-F238E27FC236}">
                            <a16:creationId xmlns:a16="http://schemas.microsoft.com/office/drawing/2014/main" id="{56A17368-AAC9-76BE-EFD0-FB76FB0D59AE}"/>
                          </a:ext>
                        </a:extLst>
                      </p:cNvPr>
                      <p:cNvPicPr/>
                      <p:nvPr/>
                    </p:nvPicPr>
                    <p:blipFill>
                      <a:blip r:embed="rId11"/>
                      <a:stretch>
                        <a:fillRect/>
                      </a:stretch>
                    </p:blipFill>
                    <p:spPr>
                      <a:xfrm>
                        <a:off x="4590733" y="4961365"/>
                        <a:ext cx="1968500" cy="1079500"/>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4B33D9F8-FFA8-A305-68AB-C4E0631D4398}"/>
              </a:ext>
            </a:extLst>
          </p:cNvPr>
          <p:cNvGraphicFramePr>
            <a:graphicFrameLocks noChangeAspect="1"/>
          </p:cNvGraphicFramePr>
          <p:nvPr>
            <p:extLst>
              <p:ext uri="{D42A27DB-BD31-4B8C-83A1-F6EECF244321}">
                <p14:modId xmlns:p14="http://schemas.microsoft.com/office/powerpoint/2010/main" val="402037464"/>
              </p:ext>
            </p:extLst>
          </p:nvPr>
        </p:nvGraphicFramePr>
        <p:xfrm>
          <a:off x="955675" y="5081797"/>
          <a:ext cx="2508250" cy="635000"/>
        </p:xfrm>
        <a:graphic>
          <a:graphicData uri="http://schemas.openxmlformats.org/presentationml/2006/ole">
            <mc:AlternateContent xmlns:mc="http://schemas.openxmlformats.org/markup-compatibility/2006">
              <mc:Choice xmlns:v="urn:schemas-microsoft-com:vml" Requires="v">
                <p:oleObj name="Equation" r:id="rId12" imgW="1002960" imgH="253800" progId="Equation.DSMT4">
                  <p:embed/>
                </p:oleObj>
              </mc:Choice>
              <mc:Fallback>
                <p:oleObj name="Equation" r:id="rId12" imgW="1002960" imgH="253800" progId="Equation.DSMT4">
                  <p:embed/>
                  <p:pic>
                    <p:nvPicPr>
                      <p:cNvPr id="27" name="Object 26">
                        <a:extLst>
                          <a:ext uri="{FF2B5EF4-FFF2-40B4-BE49-F238E27FC236}">
                            <a16:creationId xmlns:a16="http://schemas.microsoft.com/office/drawing/2014/main" id="{09A2CBC6-D05A-FC6F-E996-67237374E2C8}"/>
                          </a:ext>
                        </a:extLst>
                      </p:cNvPr>
                      <p:cNvPicPr/>
                      <p:nvPr/>
                    </p:nvPicPr>
                    <p:blipFill>
                      <a:blip r:embed="rId13"/>
                      <a:stretch>
                        <a:fillRect/>
                      </a:stretch>
                    </p:blipFill>
                    <p:spPr>
                      <a:xfrm>
                        <a:off x="955675" y="5081797"/>
                        <a:ext cx="2508250" cy="635000"/>
                      </a:xfrm>
                      <a:prstGeom prst="rect">
                        <a:avLst/>
                      </a:prstGeom>
                    </p:spPr>
                  </p:pic>
                </p:oleObj>
              </mc:Fallback>
            </mc:AlternateContent>
          </a:graphicData>
        </a:graphic>
      </p:graphicFrame>
      <p:sp>
        <p:nvSpPr>
          <p:cNvPr id="29" name="TextBox 28">
            <a:extLst>
              <a:ext uri="{FF2B5EF4-FFF2-40B4-BE49-F238E27FC236}">
                <a16:creationId xmlns:a16="http://schemas.microsoft.com/office/drawing/2014/main" id="{CAA13664-8403-8CD2-7FD2-694291D2DD05}"/>
              </a:ext>
            </a:extLst>
          </p:cNvPr>
          <p:cNvSpPr txBox="1"/>
          <p:nvPr/>
        </p:nvSpPr>
        <p:spPr>
          <a:xfrm>
            <a:off x="9271071" y="3879777"/>
            <a:ext cx="2187843" cy="523220"/>
          </a:xfrm>
          <a:prstGeom prst="rect">
            <a:avLst/>
          </a:prstGeom>
          <a:noFill/>
        </p:spPr>
        <p:txBody>
          <a:bodyPr wrap="none" rtlCol="0">
            <a:spAutoFit/>
          </a:bodyPr>
          <a:lstStyle/>
          <a:p>
            <a:r>
              <a:rPr lang="en-US" sz="2800" dirty="0"/>
              <a:t>Ampere’s law</a:t>
            </a:r>
          </a:p>
        </p:txBody>
      </p:sp>
      <p:sp>
        <p:nvSpPr>
          <p:cNvPr id="30" name="Callout: Bent Line 29">
            <a:extLst>
              <a:ext uri="{FF2B5EF4-FFF2-40B4-BE49-F238E27FC236}">
                <a16:creationId xmlns:a16="http://schemas.microsoft.com/office/drawing/2014/main" id="{0372A872-459F-6A9C-24AC-223F100C2DF8}"/>
              </a:ext>
            </a:extLst>
          </p:cNvPr>
          <p:cNvSpPr/>
          <p:nvPr/>
        </p:nvSpPr>
        <p:spPr>
          <a:xfrm>
            <a:off x="7150082" y="5522900"/>
            <a:ext cx="2722118" cy="645454"/>
          </a:xfrm>
          <a:prstGeom prst="borderCallout2">
            <a:avLst>
              <a:gd name="adj1" fmla="val 31198"/>
              <a:gd name="adj2" fmla="val 100009"/>
              <a:gd name="adj3" fmla="val 29559"/>
              <a:gd name="adj4" fmla="val 112644"/>
              <a:gd name="adj5" fmla="val -57665"/>
              <a:gd name="adj6" fmla="val 11470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Magnetic field intensity (A/m)</a:t>
            </a:r>
          </a:p>
        </p:txBody>
      </p:sp>
    </p:spTree>
    <p:extLst>
      <p:ext uri="{BB962C8B-B14F-4D97-AF65-F5344CB8AC3E}">
        <p14:creationId xmlns:p14="http://schemas.microsoft.com/office/powerpoint/2010/main" val="1968880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D6DB7-28EE-F67D-3DD5-02EE76BE15B0}"/>
              </a:ext>
            </a:extLst>
          </p:cNvPr>
          <p:cNvSpPr>
            <a:spLocks noGrp="1"/>
          </p:cNvSpPr>
          <p:nvPr>
            <p:ph type="title"/>
          </p:nvPr>
        </p:nvSpPr>
        <p:spPr/>
        <p:txBody>
          <a:bodyPr/>
          <a:lstStyle/>
          <a:p>
            <a:r>
              <a:rPr lang="en-US" dirty="0"/>
              <a:t>Ampere’s Circuital Law</a:t>
            </a:r>
          </a:p>
        </p:txBody>
      </p:sp>
      <p:sp>
        <p:nvSpPr>
          <p:cNvPr id="3" name="Content Placeholder 2">
            <a:extLst>
              <a:ext uri="{FF2B5EF4-FFF2-40B4-BE49-F238E27FC236}">
                <a16:creationId xmlns:a16="http://schemas.microsoft.com/office/drawing/2014/main" id="{F8AFFD85-A8DC-840C-EB84-47C94FF12586}"/>
              </a:ext>
            </a:extLst>
          </p:cNvPr>
          <p:cNvSpPr>
            <a:spLocks noGrp="1"/>
          </p:cNvSpPr>
          <p:nvPr>
            <p:ph idx="1"/>
          </p:nvPr>
        </p:nvSpPr>
        <p:spPr>
          <a:xfrm>
            <a:off x="838200" y="1825625"/>
            <a:ext cx="8125024" cy="1740535"/>
          </a:xfrm>
        </p:spPr>
        <p:txBody>
          <a:bodyPr/>
          <a:lstStyle/>
          <a:p>
            <a:r>
              <a:rPr lang="en-US" b="1" dirty="0"/>
              <a:t>Ampere's circuital law</a:t>
            </a:r>
            <a:r>
              <a:rPr lang="en-US" dirty="0"/>
              <a:t> states that the circulation of the magnetic field intensity around any closed path is equal to the </a:t>
            </a:r>
            <a:r>
              <a:rPr lang="en-US" i="1" dirty="0"/>
              <a:t>free current</a:t>
            </a:r>
            <a:r>
              <a:rPr lang="en-US" dirty="0"/>
              <a:t> flowing through the surface bounded by the path.</a:t>
            </a:r>
          </a:p>
        </p:txBody>
      </p:sp>
      <p:sp>
        <p:nvSpPr>
          <p:cNvPr id="4" name="Date Placeholder 3">
            <a:extLst>
              <a:ext uri="{FF2B5EF4-FFF2-40B4-BE49-F238E27FC236}">
                <a16:creationId xmlns:a16="http://schemas.microsoft.com/office/drawing/2014/main" id="{C916DCED-0E80-439C-1F1B-E7B3C51D4841}"/>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695F5515-4602-ABA9-F1D4-7E0EF2476858}"/>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4A34ED28-C545-9011-E555-7F4FF79D6CEC}"/>
              </a:ext>
            </a:extLst>
          </p:cNvPr>
          <p:cNvSpPr>
            <a:spLocks noGrp="1"/>
          </p:cNvSpPr>
          <p:nvPr>
            <p:ph type="sldNum" sz="quarter" idx="12"/>
          </p:nvPr>
        </p:nvSpPr>
        <p:spPr/>
        <p:txBody>
          <a:bodyPr/>
          <a:lstStyle/>
          <a:p>
            <a:fld id="{2AEF1071-237C-4F39-BC68-901E48FF9960}" type="slidenum">
              <a:rPr lang="en-US" smtClean="0"/>
              <a:t>52</a:t>
            </a:fld>
            <a:endParaRPr lang="en-US"/>
          </a:p>
        </p:txBody>
      </p:sp>
      <p:sp>
        <p:nvSpPr>
          <p:cNvPr id="7" name="Freeform: Shape 6">
            <a:extLst>
              <a:ext uri="{FF2B5EF4-FFF2-40B4-BE49-F238E27FC236}">
                <a16:creationId xmlns:a16="http://schemas.microsoft.com/office/drawing/2014/main" id="{32482753-0B65-6512-C476-5503C26F01AD}"/>
              </a:ext>
            </a:extLst>
          </p:cNvPr>
          <p:cNvSpPr/>
          <p:nvPr/>
        </p:nvSpPr>
        <p:spPr>
          <a:xfrm>
            <a:off x="9554499" y="1972320"/>
            <a:ext cx="2037953" cy="898287"/>
          </a:xfrm>
          <a:custGeom>
            <a:avLst/>
            <a:gdLst>
              <a:gd name="csX0" fmla="*/ 303046 w 2037953"/>
              <a:gd name="csY0" fmla="*/ 95647 h 1376323"/>
              <a:gd name="csX1" fmla="*/ 1603526 w 2037953"/>
              <a:gd name="csY1" fmla="*/ 105807 h 1376323"/>
              <a:gd name="csX2" fmla="*/ 1979446 w 2037953"/>
              <a:gd name="csY2" fmla="*/ 1060847 h 1376323"/>
              <a:gd name="csX3" fmla="*/ 506246 w 2037953"/>
              <a:gd name="csY3" fmla="*/ 1365647 h 1376323"/>
              <a:gd name="csX4" fmla="*/ 8406 w 2037953"/>
              <a:gd name="csY4" fmla="*/ 745887 h 1376323"/>
              <a:gd name="csX5" fmla="*/ 303046 w 2037953"/>
              <a:gd name="csY5" fmla="*/ 95647 h 1376323"/>
            </a:gdLst>
            <a:ahLst/>
            <a:cxnLst>
              <a:cxn ang="0">
                <a:pos x="csX0" y="csY0"/>
              </a:cxn>
              <a:cxn ang="0">
                <a:pos x="csX1" y="csY1"/>
              </a:cxn>
              <a:cxn ang="0">
                <a:pos x="csX2" y="csY2"/>
              </a:cxn>
              <a:cxn ang="0">
                <a:pos x="csX3" y="csY3"/>
              </a:cxn>
              <a:cxn ang="0">
                <a:pos x="csX4" y="csY4"/>
              </a:cxn>
              <a:cxn ang="0">
                <a:pos x="csX5" y="csY5"/>
              </a:cxn>
            </a:cxnLst>
            <a:rect l="l" t="t" r="r" b="b"/>
            <a:pathLst>
              <a:path w="2037953" h="1376323">
                <a:moveTo>
                  <a:pt x="303046" y="95647"/>
                </a:moveTo>
                <a:cubicBezTo>
                  <a:pt x="568899" y="-11033"/>
                  <a:pt x="1324126" y="-55060"/>
                  <a:pt x="1603526" y="105807"/>
                </a:cubicBezTo>
                <a:cubicBezTo>
                  <a:pt x="1882926" y="266674"/>
                  <a:pt x="2162326" y="850874"/>
                  <a:pt x="1979446" y="1060847"/>
                </a:cubicBezTo>
                <a:cubicBezTo>
                  <a:pt x="1796566" y="1270820"/>
                  <a:pt x="834753" y="1418140"/>
                  <a:pt x="506246" y="1365647"/>
                </a:cubicBezTo>
                <a:cubicBezTo>
                  <a:pt x="177739" y="1313154"/>
                  <a:pt x="42273" y="952474"/>
                  <a:pt x="8406" y="745887"/>
                </a:cubicBezTo>
                <a:cubicBezTo>
                  <a:pt x="-25461" y="539300"/>
                  <a:pt x="37193" y="202327"/>
                  <a:pt x="303046" y="95647"/>
                </a:cubicBezTo>
                <a:close/>
              </a:path>
            </a:pathLst>
          </a:custGeom>
          <a:solidFill>
            <a:schemeClr val="tx2">
              <a:lumMod val="25000"/>
              <a:lumOff val="75000"/>
            </a:schemeClr>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p:txBody>
      </p:sp>
      <p:cxnSp>
        <p:nvCxnSpPr>
          <p:cNvPr id="8" name="Straight Arrow Connector 7">
            <a:extLst>
              <a:ext uri="{FF2B5EF4-FFF2-40B4-BE49-F238E27FC236}">
                <a16:creationId xmlns:a16="http://schemas.microsoft.com/office/drawing/2014/main" id="{1A12F0AE-21E7-C5F7-07B8-1EC047FB5A85}"/>
              </a:ext>
            </a:extLst>
          </p:cNvPr>
          <p:cNvCxnSpPr/>
          <p:nvPr/>
        </p:nvCxnSpPr>
        <p:spPr>
          <a:xfrm flipV="1">
            <a:off x="10573475" y="1473567"/>
            <a:ext cx="0" cy="1895792"/>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1394358-6DB6-1E28-EC0E-EDB7139A3827}"/>
              </a:ext>
            </a:extLst>
          </p:cNvPr>
          <p:cNvCxnSpPr>
            <a:cxnSpLocks/>
          </p:cNvCxnSpPr>
          <p:nvPr/>
        </p:nvCxnSpPr>
        <p:spPr>
          <a:xfrm rot="300000" flipV="1">
            <a:off x="10547091" y="2840028"/>
            <a:ext cx="127548" cy="22639"/>
          </a:xfrm>
          <a:prstGeom prst="line">
            <a:avLst/>
          </a:prstGeom>
          <a:ln w="190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6082FFA-44D0-1E17-5572-44AA91F61370}"/>
              </a:ext>
            </a:extLst>
          </p:cNvPr>
          <p:cNvSpPr txBox="1"/>
          <p:nvPr/>
        </p:nvSpPr>
        <p:spPr>
          <a:xfrm>
            <a:off x="9882298" y="2190630"/>
            <a:ext cx="338554" cy="461665"/>
          </a:xfrm>
          <a:prstGeom prst="rect">
            <a:avLst/>
          </a:prstGeom>
          <a:noFill/>
        </p:spPr>
        <p:txBody>
          <a:bodyPr wrap="none" rtlCol="0">
            <a:spAutoFit/>
          </a:bodyPr>
          <a:lstStyle/>
          <a:p>
            <a:r>
              <a:rPr lang="en-US" sz="2400" i="1" dirty="0"/>
              <a:t>S</a:t>
            </a:r>
            <a:endParaRPr lang="en-US" i="1" dirty="0"/>
          </a:p>
        </p:txBody>
      </p:sp>
      <p:sp>
        <p:nvSpPr>
          <p:cNvPr id="11" name="TextBox 10">
            <a:extLst>
              <a:ext uri="{FF2B5EF4-FFF2-40B4-BE49-F238E27FC236}">
                <a16:creationId xmlns:a16="http://schemas.microsoft.com/office/drawing/2014/main" id="{94A6DEDF-3485-250B-BB93-B662628AEBBE}"/>
              </a:ext>
            </a:extLst>
          </p:cNvPr>
          <p:cNvSpPr txBox="1"/>
          <p:nvPr/>
        </p:nvSpPr>
        <p:spPr>
          <a:xfrm>
            <a:off x="10273977" y="1369839"/>
            <a:ext cx="287258" cy="461665"/>
          </a:xfrm>
          <a:prstGeom prst="rect">
            <a:avLst/>
          </a:prstGeom>
          <a:noFill/>
        </p:spPr>
        <p:txBody>
          <a:bodyPr wrap="none" rtlCol="0">
            <a:spAutoFit/>
          </a:bodyPr>
          <a:lstStyle/>
          <a:p>
            <a:r>
              <a:rPr lang="en-US" sz="2400" i="1" dirty="0"/>
              <a:t>I</a:t>
            </a:r>
            <a:endParaRPr lang="en-US" i="1" dirty="0"/>
          </a:p>
        </p:txBody>
      </p:sp>
      <p:sp>
        <p:nvSpPr>
          <p:cNvPr id="12" name="TextBox 11">
            <a:extLst>
              <a:ext uri="{FF2B5EF4-FFF2-40B4-BE49-F238E27FC236}">
                <a16:creationId xmlns:a16="http://schemas.microsoft.com/office/drawing/2014/main" id="{C4673F3C-665C-2F49-B4F8-4CDCFDD11820}"/>
              </a:ext>
            </a:extLst>
          </p:cNvPr>
          <p:cNvSpPr txBox="1"/>
          <p:nvPr/>
        </p:nvSpPr>
        <p:spPr>
          <a:xfrm>
            <a:off x="9787275" y="2780590"/>
            <a:ext cx="389850" cy="461665"/>
          </a:xfrm>
          <a:prstGeom prst="rect">
            <a:avLst/>
          </a:prstGeom>
          <a:noFill/>
        </p:spPr>
        <p:txBody>
          <a:bodyPr wrap="none" rtlCol="0">
            <a:spAutoFit/>
          </a:bodyPr>
          <a:lstStyle/>
          <a:p>
            <a:r>
              <a:rPr lang="en-US" sz="2400" i="1" dirty="0"/>
              <a:t>C</a:t>
            </a:r>
            <a:endParaRPr lang="en-US" i="1" dirty="0"/>
          </a:p>
        </p:txBody>
      </p:sp>
      <p:graphicFrame>
        <p:nvGraphicFramePr>
          <p:cNvPr id="13" name="Object 12">
            <a:extLst>
              <a:ext uri="{FF2B5EF4-FFF2-40B4-BE49-F238E27FC236}">
                <a16:creationId xmlns:a16="http://schemas.microsoft.com/office/drawing/2014/main" id="{5FAF7AE0-83BC-1989-1AA4-0F1D2CA03542}"/>
              </a:ext>
            </a:extLst>
          </p:cNvPr>
          <p:cNvGraphicFramePr>
            <a:graphicFrameLocks noChangeAspect="1"/>
          </p:cNvGraphicFramePr>
          <p:nvPr>
            <p:extLst>
              <p:ext uri="{D42A27DB-BD31-4B8C-83A1-F6EECF244321}">
                <p14:modId xmlns:p14="http://schemas.microsoft.com/office/powerpoint/2010/main" val="702794814"/>
              </p:ext>
            </p:extLst>
          </p:nvPr>
        </p:nvGraphicFramePr>
        <p:xfrm>
          <a:off x="1027807" y="3588060"/>
          <a:ext cx="2111179" cy="591130"/>
        </p:xfrm>
        <a:graphic>
          <a:graphicData uri="http://schemas.openxmlformats.org/presentationml/2006/ole">
            <mc:AlternateContent xmlns:mc="http://schemas.openxmlformats.org/markup-compatibility/2006">
              <mc:Choice xmlns:v="urn:schemas-microsoft-com:vml" Requires="v">
                <p:oleObj name="Equation" r:id="rId2" imgW="634680" imgH="177480" progId="Equation.DSMT4">
                  <p:embed/>
                </p:oleObj>
              </mc:Choice>
              <mc:Fallback>
                <p:oleObj name="Equation" r:id="rId2" imgW="634680" imgH="177480" progId="Equation.DSMT4">
                  <p:embed/>
                  <p:pic>
                    <p:nvPicPr>
                      <p:cNvPr id="0" name=""/>
                      <p:cNvPicPr/>
                      <p:nvPr/>
                    </p:nvPicPr>
                    <p:blipFill>
                      <a:blip r:embed="rId3"/>
                      <a:stretch>
                        <a:fillRect/>
                      </a:stretch>
                    </p:blipFill>
                    <p:spPr>
                      <a:xfrm>
                        <a:off x="1027807" y="3588060"/>
                        <a:ext cx="2111179" cy="59113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9A3C382E-BAA3-9E29-2E3E-885572DDECD5}"/>
              </a:ext>
            </a:extLst>
          </p:cNvPr>
          <p:cNvGraphicFramePr>
            <a:graphicFrameLocks noChangeAspect="1"/>
          </p:cNvGraphicFramePr>
          <p:nvPr>
            <p:extLst>
              <p:ext uri="{D42A27DB-BD31-4B8C-83A1-F6EECF244321}">
                <p14:modId xmlns:p14="http://schemas.microsoft.com/office/powerpoint/2010/main" val="3380573682"/>
              </p:ext>
            </p:extLst>
          </p:nvPr>
        </p:nvGraphicFramePr>
        <p:xfrm>
          <a:off x="1027807" y="4633564"/>
          <a:ext cx="5235575" cy="1268412"/>
        </p:xfrm>
        <a:graphic>
          <a:graphicData uri="http://schemas.openxmlformats.org/presentationml/2006/ole">
            <mc:AlternateContent xmlns:mc="http://schemas.openxmlformats.org/markup-compatibility/2006">
              <mc:Choice xmlns:v="urn:schemas-microsoft-com:vml" Requires="v">
                <p:oleObj name="Equation" r:id="rId4" imgW="1574640" imgH="380880" progId="Equation.DSMT4">
                  <p:embed/>
                </p:oleObj>
              </mc:Choice>
              <mc:Fallback>
                <p:oleObj name="Equation" r:id="rId4" imgW="1574640" imgH="380880" progId="Equation.DSMT4">
                  <p:embed/>
                  <p:pic>
                    <p:nvPicPr>
                      <p:cNvPr id="13" name="Object 12">
                        <a:extLst>
                          <a:ext uri="{FF2B5EF4-FFF2-40B4-BE49-F238E27FC236}">
                            <a16:creationId xmlns:a16="http://schemas.microsoft.com/office/drawing/2014/main" id="{5FAF7AE0-83BC-1989-1AA4-0F1D2CA03542}"/>
                          </a:ext>
                        </a:extLst>
                      </p:cNvPr>
                      <p:cNvPicPr/>
                      <p:nvPr/>
                    </p:nvPicPr>
                    <p:blipFill>
                      <a:blip r:embed="rId5"/>
                      <a:stretch>
                        <a:fillRect/>
                      </a:stretch>
                    </p:blipFill>
                    <p:spPr>
                      <a:xfrm>
                        <a:off x="1027807" y="4633564"/>
                        <a:ext cx="5235575" cy="1268412"/>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0CB4A6FA-4CA8-228A-1A0A-BE19D26FA77E}"/>
              </a:ext>
            </a:extLst>
          </p:cNvPr>
          <p:cNvGraphicFramePr>
            <a:graphicFrameLocks noChangeAspect="1"/>
          </p:cNvGraphicFramePr>
          <p:nvPr>
            <p:extLst>
              <p:ext uri="{D42A27DB-BD31-4B8C-83A1-F6EECF244321}">
                <p14:modId xmlns:p14="http://schemas.microsoft.com/office/powerpoint/2010/main" val="682130182"/>
              </p:ext>
            </p:extLst>
          </p:nvPr>
        </p:nvGraphicFramePr>
        <p:xfrm>
          <a:off x="8776526" y="4397503"/>
          <a:ext cx="3243627" cy="1740535"/>
        </p:xfrm>
        <a:graphic>
          <a:graphicData uri="http://schemas.openxmlformats.org/presentationml/2006/ole">
            <mc:AlternateContent xmlns:mc="http://schemas.openxmlformats.org/markup-compatibility/2006">
              <mc:Choice xmlns:v="urn:schemas-microsoft-com:vml" Requires="v">
                <p:oleObj name="Equation" r:id="rId6" imgW="711000" imgH="380880" progId="Equation.DSMT4">
                  <p:embed/>
                </p:oleObj>
              </mc:Choice>
              <mc:Fallback>
                <p:oleObj name="Equation" r:id="rId6" imgW="711000" imgH="380880" progId="Equation.DSMT4">
                  <p:embed/>
                  <p:pic>
                    <p:nvPicPr>
                      <p:cNvPr id="14" name="Object 13">
                        <a:extLst>
                          <a:ext uri="{FF2B5EF4-FFF2-40B4-BE49-F238E27FC236}">
                            <a16:creationId xmlns:a16="http://schemas.microsoft.com/office/drawing/2014/main" id="{9A3C382E-BAA3-9E29-2E3E-885572DDECD5}"/>
                          </a:ext>
                        </a:extLst>
                      </p:cNvPr>
                      <p:cNvPicPr/>
                      <p:nvPr/>
                    </p:nvPicPr>
                    <p:blipFill>
                      <a:blip r:embed="rId7"/>
                      <a:stretch>
                        <a:fillRect/>
                      </a:stretch>
                    </p:blipFill>
                    <p:spPr>
                      <a:xfrm>
                        <a:off x="8776526" y="4397503"/>
                        <a:ext cx="3243627" cy="1740535"/>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39731235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51260-B2C1-E096-6AF2-96A2DEC5BC3B}"/>
              </a:ext>
            </a:extLst>
          </p:cNvPr>
          <p:cNvSpPr>
            <a:spLocks noGrp="1"/>
          </p:cNvSpPr>
          <p:nvPr>
            <p:ph type="title"/>
          </p:nvPr>
        </p:nvSpPr>
        <p:spPr/>
        <p:txBody>
          <a:bodyPr/>
          <a:lstStyle/>
          <a:p>
            <a:r>
              <a:rPr lang="en-US" dirty="0"/>
              <a:t>Magnetic Susceptibility</a:t>
            </a:r>
          </a:p>
        </p:txBody>
      </p:sp>
      <p:sp>
        <p:nvSpPr>
          <p:cNvPr id="3" name="Content Placeholder 2">
            <a:extLst>
              <a:ext uri="{FF2B5EF4-FFF2-40B4-BE49-F238E27FC236}">
                <a16:creationId xmlns:a16="http://schemas.microsoft.com/office/drawing/2014/main" id="{CBA88ECB-CEB3-169A-EB22-157D197A5490}"/>
              </a:ext>
            </a:extLst>
          </p:cNvPr>
          <p:cNvSpPr>
            <a:spLocks noGrp="1"/>
          </p:cNvSpPr>
          <p:nvPr>
            <p:ph idx="1"/>
          </p:nvPr>
        </p:nvSpPr>
        <p:spPr>
          <a:xfrm>
            <a:off x="838200" y="1825625"/>
            <a:ext cx="10662920" cy="4351338"/>
          </a:xfrm>
        </p:spPr>
        <p:txBody>
          <a:bodyPr/>
          <a:lstStyle/>
          <a:p>
            <a:r>
              <a:rPr lang="en-US" dirty="0"/>
              <a:t>In </a:t>
            </a:r>
            <a:r>
              <a:rPr lang="en-US" i="1" dirty="0"/>
              <a:t>linear</a:t>
            </a:r>
            <a:r>
              <a:rPr lang="en-US" dirty="0"/>
              <a:t> and </a:t>
            </a:r>
            <a:r>
              <a:rPr lang="en-US" i="1" dirty="0"/>
              <a:t>isotropic </a:t>
            </a:r>
            <a:r>
              <a:rPr lang="en-US" dirty="0"/>
              <a:t>medium, the magnetization is directly proportional to the magnetic field intensity:</a:t>
            </a:r>
          </a:p>
          <a:p>
            <a:endParaRPr lang="en-US" dirty="0"/>
          </a:p>
          <a:p>
            <a:endParaRPr lang="en-US" dirty="0"/>
          </a:p>
          <a:p>
            <a:endParaRPr lang="en-US" dirty="0"/>
          </a:p>
          <a:p>
            <a:endParaRPr lang="en-US" dirty="0"/>
          </a:p>
          <a:p>
            <a:endParaRPr lang="en-US" dirty="0"/>
          </a:p>
          <a:p>
            <a:pPr lvl="1"/>
            <a:r>
              <a:rPr lang="en-US" dirty="0">
                <a:sym typeface="Symbol" panose="05050102010706020507" pitchFamily="18" charset="2"/>
              </a:rPr>
              <a:t></a:t>
            </a:r>
            <a:r>
              <a:rPr lang="en-US" i="1" dirty="0">
                <a:sym typeface="Symbol" panose="05050102010706020507" pitchFamily="18" charset="2"/>
              </a:rPr>
              <a:t></a:t>
            </a:r>
            <a:r>
              <a:rPr lang="en-US" baseline="-25000" dirty="0"/>
              <a:t>m</a:t>
            </a:r>
            <a:r>
              <a:rPr lang="en-US" dirty="0"/>
              <a:t> is a dimensionless quantity.</a:t>
            </a:r>
          </a:p>
        </p:txBody>
      </p:sp>
      <p:sp>
        <p:nvSpPr>
          <p:cNvPr id="4" name="Date Placeholder 3">
            <a:extLst>
              <a:ext uri="{FF2B5EF4-FFF2-40B4-BE49-F238E27FC236}">
                <a16:creationId xmlns:a16="http://schemas.microsoft.com/office/drawing/2014/main" id="{AF74E2E1-9E90-5D9C-1272-528B01C3EEC7}"/>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E88D7D98-EBC9-0096-8939-293209FE2D84}"/>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FB9D355B-99BC-5F34-7DDB-CD07CBF826F2}"/>
              </a:ext>
            </a:extLst>
          </p:cNvPr>
          <p:cNvSpPr>
            <a:spLocks noGrp="1"/>
          </p:cNvSpPr>
          <p:nvPr>
            <p:ph type="sldNum" sz="quarter" idx="12"/>
          </p:nvPr>
        </p:nvSpPr>
        <p:spPr/>
        <p:txBody>
          <a:bodyPr/>
          <a:lstStyle/>
          <a:p>
            <a:fld id="{2AEF1071-237C-4F39-BC68-901E48FF9960}" type="slidenum">
              <a:rPr lang="en-US" smtClean="0"/>
              <a:t>53</a:t>
            </a:fld>
            <a:endParaRPr lang="en-US"/>
          </a:p>
        </p:txBody>
      </p:sp>
      <p:graphicFrame>
        <p:nvGraphicFramePr>
          <p:cNvPr id="7" name="Object 6">
            <a:extLst>
              <a:ext uri="{FF2B5EF4-FFF2-40B4-BE49-F238E27FC236}">
                <a16:creationId xmlns:a16="http://schemas.microsoft.com/office/drawing/2014/main" id="{68E6F6EC-D9A4-F335-9A0B-A092CF3EC378}"/>
              </a:ext>
            </a:extLst>
          </p:cNvPr>
          <p:cNvGraphicFramePr>
            <a:graphicFrameLocks noChangeAspect="1"/>
          </p:cNvGraphicFramePr>
          <p:nvPr>
            <p:extLst>
              <p:ext uri="{D42A27DB-BD31-4B8C-83A1-F6EECF244321}">
                <p14:modId xmlns:p14="http://schemas.microsoft.com/office/powerpoint/2010/main" val="1943963632"/>
              </p:ext>
            </p:extLst>
          </p:nvPr>
        </p:nvGraphicFramePr>
        <p:xfrm>
          <a:off x="4568783" y="2889982"/>
          <a:ext cx="3054433" cy="1078035"/>
        </p:xfrm>
        <a:graphic>
          <a:graphicData uri="http://schemas.openxmlformats.org/presentationml/2006/ole">
            <mc:AlternateContent xmlns:mc="http://schemas.openxmlformats.org/markup-compatibility/2006">
              <mc:Choice xmlns:v="urn:schemas-microsoft-com:vml" Requires="v">
                <p:oleObj name="Equation" r:id="rId2" imgW="647640" imgH="228600" progId="Equation.DSMT4">
                  <p:embed/>
                </p:oleObj>
              </mc:Choice>
              <mc:Fallback>
                <p:oleObj name="Equation" r:id="rId2" imgW="647640" imgH="228600" progId="Equation.DSMT4">
                  <p:embed/>
                  <p:pic>
                    <p:nvPicPr>
                      <p:cNvPr id="0" name=""/>
                      <p:cNvPicPr/>
                      <p:nvPr/>
                    </p:nvPicPr>
                    <p:blipFill>
                      <a:blip r:embed="rId3"/>
                      <a:stretch>
                        <a:fillRect/>
                      </a:stretch>
                    </p:blipFill>
                    <p:spPr>
                      <a:xfrm>
                        <a:off x="4568783" y="2889982"/>
                        <a:ext cx="3054433" cy="1078035"/>
                      </a:xfrm>
                      <a:prstGeom prst="rect">
                        <a:avLst/>
                      </a:prstGeom>
                    </p:spPr>
                  </p:pic>
                </p:oleObj>
              </mc:Fallback>
            </mc:AlternateContent>
          </a:graphicData>
        </a:graphic>
      </p:graphicFrame>
      <p:sp>
        <p:nvSpPr>
          <p:cNvPr id="8" name="Callout: Bent Line 7">
            <a:extLst>
              <a:ext uri="{FF2B5EF4-FFF2-40B4-BE49-F238E27FC236}">
                <a16:creationId xmlns:a16="http://schemas.microsoft.com/office/drawing/2014/main" id="{D8C98DA8-7D99-4597-6E4B-0B85D20426B1}"/>
              </a:ext>
            </a:extLst>
          </p:cNvPr>
          <p:cNvSpPr/>
          <p:nvPr/>
        </p:nvSpPr>
        <p:spPr>
          <a:xfrm>
            <a:off x="3865880" y="4138305"/>
            <a:ext cx="1915160" cy="848886"/>
          </a:xfrm>
          <a:prstGeom prst="borderCallout2">
            <a:avLst>
              <a:gd name="adj1" fmla="val 22341"/>
              <a:gd name="adj2" fmla="val 99890"/>
              <a:gd name="adj3" fmla="val 22341"/>
              <a:gd name="adj4" fmla="val 119673"/>
              <a:gd name="adj5" fmla="val -32320"/>
              <a:gd name="adj6" fmla="val 12733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Magnetic susceptibility</a:t>
            </a:r>
          </a:p>
        </p:txBody>
      </p:sp>
    </p:spTree>
    <p:extLst>
      <p:ext uri="{BB962C8B-B14F-4D97-AF65-F5344CB8AC3E}">
        <p14:creationId xmlns:p14="http://schemas.microsoft.com/office/powerpoint/2010/main" val="29402628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3BB99-7B02-B8AC-B7A4-AFE836704214}"/>
              </a:ext>
            </a:extLst>
          </p:cNvPr>
          <p:cNvSpPr>
            <a:spLocks noGrp="1"/>
          </p:cNvSpPr>
          <p:nvPr>
            <p:ph type="title"/>
          </p:nvPr>
        </p:nvSpPr>
        <p:spPr/>
        <p:txBody>
          <a:bodyPr/>
          <a:lstStyle/>
          <a:p>
            <a:r>
              <a:rPr lang="en-US" dirty="0"/>
              <a:t>Magnetic Permeability</a:t>
            </a:r>
          </a:p>
        </p:txBody>
      </p:sp>
      <p:sp>
        <p:nvSpPr>
          <p:cNvPr id="4" name="Date Placeholder 3">
            <a:extLst>
              <a:ext uri="{FF2B5EF4-FFF2-40B4-BE49-F238E27FC236}">
                <a16:creationId xmlns:a16="http://schemas.microsoft.com/office/drawing/2014/main" id="{64AF4E63-28FE-C5D9-402A-B3D500F4CDC0}"/>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46A8BB6C-0231-517D-6F1A-A09C7BFAAE08}"/>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60AA889F-6F6B-7893-BD93-838B2B22572D}"/>
              </a:ext>
            </a:extLst>
          </p:cNvPr>
          <p:cNvSpPr>
            <a:spLocks noGrp="1"/>
          </p:cNvSpPr>
          <p:nvPr>
            <p:ph type="sldNum" sz="quarter" idx="12"/>
          </p:nvPr>
        </p:nvSpPr>
        <p:spPr/>
        <p:txBody>
          <a:bodyPr/>
          <a:lstStyle/>
          <a:p>
            <a:fld id="{2AEF1071-237C-4F39-BC68-901E48FF9960}" type="slidenum">
              <a:rPr lang="en-US" smtClean="0"/>
              <a:t>54</a:t>
            </a:fld>
            <a:endParaRPr lang="en-US"/>
          </a:p>
        </p:txBody>
      </p:sp>
      <p:graphicFrame>
        <p:nvGraphicFramePr>
          <p:cNvPr id="10" name="Object 9">
            <a:extLst>
              <a:ext uri="{FF2B5EF4-FFF2-40B4-BE49-F238E27FC236}">
                <a16:creationId xmlns:a16="http://schemas.microsoft.com/office/drawing/2014/main" id="{E5C0D521-CCD0-3D44-8CC0-E75422E6AFE9}"/>
              </a:ext>
            </a:extLst>
          </p:cNvPr>
          <p:cNvGraphicFramePr>
            <a:graphicFrameLocks noChangeAspect="1"/>
          </p:cNvGraphicFramePr>
          <p:nvPr>
            <p:extLst>
              <p:ext uri="{D42A27DB-BD31-4B8C-83A1-F6EECF244321}">
                <p14:modId xmlns:p14="http://schemas.microsoft.com/office/powerpoint/2010/main" val="6425973"/>
              </p:ext>
            </p:extLst>
          </p:nvPr>
        </p:nvGraphicFramePr>
        <p:xfrm>
          <a:off x="2413199" y="2717733"/>
          <a:ext cx="7365600" cy="634500"/>
        </p:xfrm>
        <a:graphic>
          <a:graphicData uri="http://schemas.openxmlformats.org/presentationml/2006/ole">
            <mc:AlternateContent xmlns:mc="http://schemas.openxmlformats.org/markup-compatibility/2006">
              <mc:Choice xmlns:v="urn:schemas-microsoft-com:vml" Requires="v">
                <p:oleObj name="Equation" r:id="rId2" imgW="2946240" imgH="253800" progId="Equation.DSMT4">
                  <p:embed/>
                </p:oleObj>
              </mc:Choice>
              <mc:Fallback>
                <p:oleObj name="Equation" r:id="rId2" imgW="2946240" imgH="253800" progId="Equation.DSMT4">
                  <p:embed/>
                  <p:pic>
                    <p:nvPicPr>
                      <p:cNvPr id="8" name="Object 7">
                        <a:extLst>
                          <a:ext uri="{FF2B5EF4-FFF2-40B4-BE49-F238E27FC236}">
                            <a16:creationId xmlns:a16="http://schemas.microsoft.com/office/drawing/2014/main" id="{BA9AC57E-D4E1-732C-417F-D80E734DFB76}"/>
                          </a:ext>
                        </a:extLst>
                      </p:cNvPr>
                      <p:cNvPicPr/>
                      <p:nvPr/>
                    </p:nvPicPr>
                    <p:blipFill>
                      <a:blip r:embed="rId3"/>
                      <a:stretch>
                        <a:fillRect/>
                      </a:stretch>
                    </p:blipFill>
                    <p:spPr>
                      <a:xfrm>
                        <a:off x="2413199" y="2717733"/>
                        <a:ext cx="7365600" cy="6345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4232980B-0ABC-FA41-8806-1FAA963C2089}"/>
              </a:ext>
            </a:extLst>
          </p:cNvPr>
          <p:cNvGraphicFramePr>
            <a:graphicFrameLocks noChangeAspect="1"/>
          </p:cNvGraphicFramePr>
          <p:nvPr>
            <p:extLst>
              <p:ext uri="{D42A27DB-BD31-4B8C-83A1-F6EECF244321}">
                <p14:modId xmlns:p14="http://schemas.microsoft.com/office/powerpoint/2010/main" val="4100196718"/>
              </p:ext>
            </p:extLst>
          </p:nvPr>
        </p:nvGraphicFramePr>
        <p:xfrm>
          <a:off x="5179309" y="1969459"/>
          <a:ext cx="1304115" cy="460319"/>
        </p:xfrm>
        <a:graphic>
          <a:graphicData uri="http://schemas.openxmlformats.org/presentationml/2006/ole">
            <mc:AlternateContent xmlns:mc="http://schemas.openxmlformats.org/markup-compatibility/2006">
              <mc:Choice xmlns:v="urn:schemas-microsoft-com:vml" Requires="v">
                <p:oleObj name="Equation" r:id="rId4" imgW="647640" imgH="228600" progId="Equation.DSMT4">
                  <p:embed/>
                </p:oleObj>
              </mc:Choice>
              <mc:Fallback>
                <p:oleObj name="Equation" r:id="rId4" imgW="647640" imgH="228600" progId="Equation.DSMT4">
                  <p:embed/>
                  <p:pic>
                    <p:nvPicPr>
                      <p:cNvPr id="0" name=""/>
                      <p:cNvPicPr/>
                      <p:nvPr/>
                    </p:nvPicPr>
                    <p:blipFill>
                      <a:blip r:embed="rId5"/>
                      <a:stretch>
                        <a:fillRect/>
                      </a:stretch>
                    </p:blipFill>
                    <p:spPr>
                      <a:xfrm>
                        <a:off x="5179309" y="1969459"/>
                        <a:ext cx="1304115" cy="460319"/>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E123A7D5-B478-0AC1-3256-FC37098CF4FF}"/>
              </a:ext>
            </a:extLst>
          </p:cNvPr>
          <p:cNvGraphicFramePr>
            <a:graphicFrameLocks noChangeAspect="1"/>
          </p:cNvGraphicFramePr>
          <p:nvPr>
            <p:extLst>
              <p:ext uri="{D42A27DB-BD31-4B8C-83A1-F6EECF244321}">
                <p14:modId xmlns:p14="http://schemas.microsoft.com/office/powerpoint/2010/main" val="1811588048"/>
              </p:ext>
            </p:extLst>
          </p:nvPr>
        </p:nvGraphicFramePr>
        <p:xfrm>
          <a:off x="838200" y="3927607"/>
          <a:ext cx="2867917" cy="1119187"/>
        </p:xfrm>
        <a:graphic>
          <a:graphicData uri="http://schemas.openxmlformats.org/presentationml/2006/ole">
            <mc:AlternateContent xmlns:mc="http://schemas.openxmlformats.org/markup-compatibility/2006">
              <mc:Choice xmlns:v="urn:schemas-microsoft-com:vml" Requires="v">
                <p:oleObj name="Equation" r:id="rId6" imgW="520560" imgH="203040" progId="Equation.DSMT4">
                  <p:embed/>
                </p:oleObj>
              </mc:Choice>
              <mc:Fallback>
                <p:oleObj name="Equation" r:id="rId6" imgW="520560" imgH="203040" progId="Equation.DSMT4">
                  <p:embed/>
                  <p:pic>
                    <p:nvPicPr>
                      <p:cNvPr id="0" name=""/>
                      <p:cNvPicPr/>
                      <p:nvPr/>
                    </p:nvPicPr>
                    <p:blipFill>
                      <a:blip r:embed="rId7"/>
                      <a:stretch>
                        <a:fillRect/>
                      </a:stretch>
                    </p:blipFill>
                    <p:spPr>
                      <a:xfrm>
                        <a:off x="838200" y="3927607"/>
                        <a:ext cx="2867917" cy="1119187"/>
                      </a:xfrm>
                      <a:prstGeom prst="rect">
                        <a:avLst/>
                      </a:prstGeom>
                      <a:ln>
                        <a:solidFill>
                          <a:schemeClr val="tx1"/>
                        </a:solidFill>
                      </a:ln>
                    </p:spPr>
                  </p:pic>
                </p:oleObj>
              </mc:Fallback>
            </mc:AlternateContent>
          </a:graphicData>
        </a:graphic>
      </p:graphicFrame>
      <p:sp>
        <p:nvSpPr>
          <p:cNvPr id="15" name="TextBox 14">
            <a:extLst>
              <a:ext uri="{FF2B5EF4-FFF2-40B4-BE49-F238E27FC236}">
                <a16:creationId xmlns:a16="http://schemas.microsoft.com/office/drawing/2014/main" id="{058AE910-DF5F-7271-E603-B9EEAEDCB829}"/>
              </a:ext>
            </a:extLst>
          </p:cNvPr>
          <p:cNvSpPr txBox="1"/>
          <p:nvPr/>
        </p:nvSpPr>
        <p:spPr>
          <a:xfrm>
            <a:off x="838200" y="1596644"/>
            <a:ext cx="4187365" cy="461665"/>
          </a:xfrm>
          <a:prstGeom prst="rect">
            <a:avLst/>
          </a:prstGeom>
          <a:noFill/>
        </p:spPr>
        <p:txBody>
          <a:bodyPr wrap="none" rtlCol="0">
            <a:spAutoFit/>
          </a:bodyPr>
          <a:lstStyle/>
          <a:p>
            <a:r>
              <a:rPr lang="en-US" sz="2400" dirty="0"/>
              <a:t>In a linear and isotropic medium</a:t>
            </a:r>
          </a:p>
        </p:txBody>
      </p:sp>
      <p:sp>
        <p:nvSpPr>
          <p:cNvPr id="16" name="Arc 15">
            <a:extLst>
              <a:ext uri="{FF2B5EF4-FFF2-40B4-BE49-F238E27FC236}">
                <a16:creationId xmlns:a16="http://schemas.microsoft.com/office/drawing/2014/main" id="{F405B166-1162-B0D9-0860-9FE965A47647}"/>
              </a:ext>
            </a:extLst>
          </p:cNvPr>
          <p:cNvSpPr/>
          <p:nvPr/>
        </p:nvSpPr>
        <p:spPr>
          <a:xfrm>
            <a:off x="4500880" y="2383429"/>
            <a:ext cx="2326640" cy="701925"/>
          </a:xfrm>
          <a:prstGeom prst="arc">
            <a:avLst>
              <a:gd name="adj1" fmla="val 10896179"/>
              <a:gd name="adj2" fmla="val 2157549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Callout: Bent Line 16">
            <a:extLst>
              <a:ext uri="{FF2B5EF4-FFF2-40B4-BE49-F238E27FC236}">
                <a16:creationId xmlns:a16="http://schemas.microsoft.com/office/drawing/2014/main" id="{8636091A-EA8E-5C19-778A-56CBB660E9B8}"/>
              </a:ext>
            </a:extLst>
          </p:cNvPr>
          <p:cNvSpPr/>
          <p:nvPr/>
        </p:nvSpPr>
        <p:spPr>
          <a:xfrm>
            <a:off x="3189100" y="5116644"/>
            <a:ext cx="2280920" cy="634501"/>
          </a:xfrm>
          <a:prstGeom prst="borderCallout2">
            <a:avLst>
              <a:gd name="adj1" fmla="val 18750"/>
              <a:gd name="adj2" fmla="val 576"/>
              <a:gd name="adj3" fmla="val 17148"/>
              <a:gd name="adj4" fmla="val -13995"/>
              <a:gd name="adj5" fmla="val -50829"/>
              <a:gd name="adj6" fmla="val -2439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Absolute permeability</a:t>
            </a:r>
            <a:br>
              <a:rPr lang="en-US" dirty="0"/>
            </a:br>
            <a:r>
              <a:rPr lang="en-US" dirty="0"/>
              <a:t>(H/m)</a:t>
            </a:r>
          </a:p>
        </p:txBody>
      </p:sp>
      <p:sp>
        <p:nvSpPr>
          <p:cNvPr id="18" name="Right Brace 17">
            <a:extLst>
              <a:ext uri="{FF2B5EF4-FFF2-40B4-BE49-F238E27FC236}">
                <a16:creationId xmlns:a16="http://schemas.microsoft.com/office/drawing/2014/main" id="{057DB417-45D7-D95E-E861-416FCFA6AED2}"/>
              </a:ext>
            </a:extLst>
          </p:cNvPr>
          <p:cNvSpPr/>
          <p:nvPr/>
        </p:nvSpPr>
        <p:spPr>
          <a:xfrm rot="16200000">
            <a:off x="8582449" y="2225460"/>
            <a:ext cx="340794" cy="873756"/>
          </a:xfrm>
          <a:prstGeom prst="rightBrace">
            <a:avLst>
              <a:gd name="adj1" fmla="val 42802"/>
              <a:gd name="adj2" fmla="val 505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815FAAA3-2734-12F1-D5F0-A4532B92A3DB}"/>
              </a:ext>
            </a:extLst>
          </p:cNvPr>
          <p:cNvSpPr txBox="1"/>
          <p:nvPr/>
        </p:nvSpPr>
        <p:spPr>
          <a:xfrm>
            <a:off x="8610600" y="2058309"/>
            <a:ext cx="413896" cy="461665"/>
          </a:xfrm>
          <a:prstGeom prst="rect">
            <a:avLst/>
          </a:prstGeom>
          <a:noFill/>
        </p:spPr>
        <p:txBody>
          <a:bodyPr wrap="none" rtlCol="0">
            <a:spAutoFit/>
          </a:bodyPr>
          <a:lstStyle/>
          <a:p>
            <a:r>
              <a:rPr lang="en-US" sz="2400" i="1" dirty="0">
                <a:sym typeface="Symbol" panose="05050102010706020507" pitchFamily="18" charset="2"/>
              </a:rPr>
              <a:t></a:t>
            </a:r>
            <a:r>
              <a:rPr lang="en-US" baseline="-25000" dirty="0">
                <a:sym typeface="Symbol" panose="05050102010706020507" pitchFamily="18" charset="2"/>
              </a:rPr>
              <a:t>r</a:t>
            </a:r>
            <a:endParaRPr lang="en-US" baseline="-25000" dirty="0"/>
          </a:p>
        </p:txBody>
      </p:sp>
      <p:graphicFrame>
        <p:nvGraphicFramePr>
          <p:cNvPr id="20" name="Object 19">
            <a:extLst>
              <a:ext uri="{FF2B5EF4-FFF2-40B4-BE49-F238E27FC236}">
                <a16:creationId xmlns:a16="http://schemas.microsoft.com/office/drawing/2014/main" id="{39AD0331-C2B9-4237-680B-772E3894A307}"/>
              </a:ext>
            </a:extLst>
          </p:cNvPr>
          <p:cNvGraphicFramePr>
            <a:graphicFrameLocks noChangeAspect="1"/>
          </p:cNvGraphicFramePr>
          <p:nvPr>
            <p:extLst>
              <p:ext uri="{D42A27DB-BD31-4B8C-83A1-F6EECF244321}">
                <p14:modId xmlns:p14="http://schemas.microsoft.com/office/powerpoint/2010/main" val="1460935131"/>
              </p:ext>
            </p:extLst>
          </p:nvPr>
        </p:nvGraphicFramePr>
        <p:xfrm>
          <a:off x="7211617" y="3927607"/>
          <a:ext cx="2797965" cy="1119186"/>
        </p:xfrm>
        <a:graphic>
          <a:graphicData uri="http://schemas.openxmlformats.org/presentationml/2006/ole">
            <mc:AlternateContent xmlns:mc="http://schemas.openxmlformats.org/markup-compatibility/2006">
              <mc:Choice xmlns:v="urn:schemas-microsoft-com:vml" Requires="v">
                <p:oleObj name="Equation" r:id="rId8" imgW="571320" imgH="228600" progId="Equation.DSMT4">
                  <p:embed/>
                </p:oleObj>
              </mc:Choice>
              <mc:Fallback>
                <p:oleObj name="Equation" r:id="rId8" imgW="571320" imgH="228600" progId="Equation.DSMT4">
                  <p:embed/>
                  <p:pic>
                    <p:nvPicPr>
                      <p:cNvPr id="0" name=""/>
                      <p:cNvPicPr/>
                      <p:nvPr/>
                    </p:nvPicPr>
                    <p:blipFill>
                      <a:blip r:embed="rId9"/>
                      <a:stretch>
                        <a:fillRect/>
                      </a:stretch>
                    </p:blipFill>
                    <p:spPr>
                      <a:xfrm>
                        <a:off x="7211617" y="3927607"/>
                        <a:ext cx="2797965" cy="1119186"/>
                      </a:xfrm>
                      <a:prstGeom prst="rect">
                        <a:avLst/>
                      </a:prstGeom>
                      <a:ln>
                        <a:solidFill>
                          <a:schemeClr val="tx1"/>
                        </a:solidFill>
                      </a:ln>
                    </p:spPr>
                  </p:pic>
                </p:oleObj>
              </mc:Fallback>
            </mc:AlternateContent>
          </a:graphicData>
        </a:graphic>
      </p:graphicFrame>
      <p:sp>
        <p:nvSpPr>
          <p:cNvPr id="21" name="Callout: Bent Line 20">
            <a:extLst>
              <a:ext uri="{FF2B5EF4-FFF2-40B4-BE49-F238E27FC236}">
                <a16:creationId xmlns:a16="http://schemas.microsoft.com/office/drawing/2014/main" id="{CED57718-B7FF-3D04-94C2-CBC54AA1F509}"/>
              </a:ext>
            </a:extLst>
          </p:cNvPr>
          <p:cNvSpPr/>
          <p:nvPr/>
        </p:nvSpPr>
        <p:spPr>
          <a:xfrm>
            <a:off x="10236200" y="3389019"/>
            <a:ext cx="1864360" cy="634499"/>
          </a:xfrm>
          <a:prstGeom prst="borderCallout2">
            <a:avLst>
              <a:gd name="adj1" fmla="val 100527"/>
              <a:gd name="adj2" fmla="val 32570"/>
              <a:gd name="adj3" fmla="val 170874"/>
              <a:gd name="adj4" fmla="val 19097"/>
              <a:gd name="adj5" fmla="val 171747"/>
              <a:gd name="adj6" fmla="val -1949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Relative permeability</a:t>
            </a:r>
          </a:p>
        </p:txBody>
      </p:sp>
      <p:sp>
        <p:nvSpPr>
          <p:cNvPr id="22" name="Callout: Bent Line 21">
            <a:extLst>
              <a:ext uri="{FF2B5EF4-FFF2-40B4-BE49-F238E27FC236}">
                <a16:creationId xmlns:a16="http://schemas.microsoft.com/office/drawing/2014/main" id="{9711301B-579E-3F4F-FACF-B19E89371279}"/>
              </a:ext>
            </a:extLst>
          </p:cNvPr>
          <p:cNvSpPr/>
          <p:nvPr/>
        </p:nvSpPr>
        <p:spPr>
          <a:xfrm>
            <a:off x="10236200" y="5015825"/>
            <a:ext cx="1864360" cy="634499"/>
          </a:xfrm>
          <a:prstGeom prst="borderCallout2">
            <a:avLst>
              <a:gd name="adj1" fmla="val 36476"/>
              <a:gd name="adj2" fmla="val 2053"/>
              <a:gd name="adj3" fmla="val 36368"/>
              <a:gd name="adj4" fmla="val -50657"/>
              <a:gd name="adj5" fmla="val -34816"/>
              <a:gd name="adj6" fmla="val -7126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Permeability of free space</a:t>
            </a:r>
          </a:p>
        </p:txBody>
      </p:sp>
      <p:graphicFrame>
        <p:nvGraphicFramePr>
          <p:cNvPr id="23" name="Object 22">
            <a:extLst>
              <a:ext uri="{FF2B5EF4-FFF2-40B4-BE49-F238E27FC236}">
                <a16:creationId xmlns:a16="http://schemas.microsoft.com/office/drawing/2014/main" id="{07D33E63-837D-51A4-3A7D-4FAD24AD7A62}"/>
              </a:ext>
            </a:extLst>
          </p:cNvPr>
          <p:cNvGraphicFramePr>
            <a:graphicFrameLocks noChangeAspect="1"/>
          </p:cNvGraphicFramePr>
          <p:nvPr>
            <p:extLst>
              <p:ext uri="{D42A27DB-BD31-4B8C-83A1-F6EECF244321}">
                <p14:modId xmlns:p14="http://schemas.microsoft.com/office/powerpoint/2010/main" val="3397806132"/>
              </p:ext>
            </p:extLst>
          </p:nvPr>
        </p:nvGraphicFramePr>
        <p:xfrm>
          <a:off x="7450344" y="5429620"/>
          <a:ext cx="2605004" cy="543902"/>
        </p:xfrm>
        <a:graphic>
          <a:graphicData uri="http://schemas.openxmlformats.org/presentationml/2006/ole">
            <mc:AlternateContent xmlns:mc="http://schemas.openxmlformats.org/markup-compatibility/2006">
              <mc:Choice xmlns:v="urn:schemas-microsoft-com:vml" Requires="v">
                <p:oleObj name="Equation" r:id="rId10" imgW="1155600" imgH="241200" progId="Equation.DSMT4">
                  <p:embed/>
                </p:oleObj>
              </mc:Choice>
              <mc:Fallback>
                <p:oleObj name="Equation" r:id="rId10" imgW="1155600" imgH="241200" progId="Equation.DSMT4">
                  <p:embed/>
                  <p:pic>
                    <p:nvPicPr>
                      <p:cNvPr id="0" name=""/>
                      <p:cNvPicPr/>
                      <p:nvPr/>
                    </p:nvPicPr>
                    <p:blipFill>
                      <a:blip r:embed="rId11"/>
                      <a:stretch>
                        <a:fillRect/>
                      </a:stretch>
                    </p:blipFill>
                    <p:spPr>
                      <a:xfrm>
                        <a:off x="7450344" y="5429620"/>
                        <a:ext cx="2605004" cy="543902"/>
                      </a:xfrm>
                      <a:prstGeom prst="rect">
                        <a:avLst/>
                      </a:prstGeom>
                    </p:spPr>
                  </p:pic>
                </p:oleObj>
              </mc:Fallback>
            </mc:AlternateContent>
          </a:graphicData>
        </a:graphic>
      </p:graphicFrame>
    </p:spTree>
    <p:extLst>
      <p:ext uri="{BB962C8B-B14F-4D97-AF65-F5344CB8AC3E}">
        <p14:creationId xmlns:p14="http://schemas.microsoft.com/office/powerpoint/2010/main" val="16530093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624B7-4DFB-896E-A41A-2AC63CF8CDB6}"/>
              </a:ext>
            </a:extLst>
          </p:cNvPr>
          <p:cNvSpPr>
            <a:spLocks noGrp="1"/>
          </p:cNvSpPr>
          <p:nvPr>
            <p:ph type="title"/>
          </p:nvPr>
        </p:nvSpPr>
        <p:spPr/>
        <p:txBody>
          <a:bodyPr/>
          <a:lstStyle/>
          <a:p>
            <a:r>
              <a:rPr lang="en-US" dirty="0"/>
              <a:t>Behavior of Magnetic Materials</a:t>
            </a:r>
          </a:p>
        </p:txBody>
      </p:sp>
      <p:sp>
        <p:nvSpPr>
          <p:cNvPr id="3" name="Content Placeholder 2">
            <a:extLst>
              <a:ext uri="{FF2B5EF4-FFF2-40B4-BE49-F238E27FC236}">
                <a16:creationId xmlns:a16="http://schemas.microsoft.com/office/drawing/2014/main" id="{4F4B73D0-4E02-7F72-A791-17CB02F64894}"/>
              </a:ext>
            </a:extLst>
          </p:cNvPr>
          <p:cNvSpPr>
            <a:spLocks noGrp="1"/>
          </p:cNvSpPr>
          <p:nvPr>
            <p:ph idx="1"/>
          </p:nvPr>
        </p:nvSpPr>
        <p:spPr>
          <a:xfrm>
            <a:off x="838200" y="1825625"/>
            <a:ext cx="8346440" cy="4351338"/>
          </a:xfrm>
        </p:spPr>
        <p:txBody>
          <a:bodyPr/>
          <a:lstStyle/>
          <a:p>
            <a:r>
              <a:rPr lang="en-US" dirty="0"/>
              <a:t>Magnetic materials can be roughly classified into three main groups in accordance with their </a:t>
            </a:r>
            <a:r>
              <a:rPr lang="en-US" i="1" dirty="0" err="1"/>
              <a:t>μ</a:t>
            </a:r>
            <a:r>
              <a:rPr lang="en-US" baseline="-25000" dirty="0" err="1"/>
              <a:t>r</a:t>
            </a:r>
            <a:r>
              <a:rPr lang="en-US" dirty="0"/>
              <a:t> values.</a:t>
            </a:r>
          </a:p>
          <a:p>
            <a:r>
              <a:rPr lang="en-US" dirty="0"/>
              <a:t>A material is said to be</a:t>
            </a:r>
          </a:p>
          <a:p>
            <a:pPr lvl="1"/>
            <a:r>
              <a:rPr lang="en-US" dirty="0"/>
              <a:t>Diamagnetic, if </a:t>
            </a:r>
            <a:r>
              <a:rPr lang="en-US" i="1" dirty="0" err="1"/>
              <a:t>μ</a:t>
            </a:r>
            <a:r>
              <a:rPr lang="en-US" baseline="-25000" dirty="0" err="1"/>
              <a:t>r</a:t>
            </a:r>
            <a:r>
              <a:rPr lang="en-US" i="1" dirty="0"/>
              <a:t> &lt;</a:t>
            </a:r>
            <a:r>
              <a:rPr lang="en-US" dirty="0"/>
              <a:t> 1 (</a:t>
            </a:r>
            <a:r>
              <a:rPr lang="en-US" i="1" dirty="0">
                <a:sym typeface="Symbol" panose="05050102010706020507" pitchFamily="18" charset="2"/>
              </a:rPr>
              <a:t></a:t>
            </a:r>
            <a:r>
              <a:rPr lang="en-US" baseline="-25000" dirty="0"/>
              <a:t>m</a:t>
            </a:r>
            <a:r>
              <a:rPr lang="en-US" dirty="0"/>
              <a:t> is a very small negative number).</a:t>
            </a:r>
          </a:p>
          <a:p>
            <a:pPr lvl="1"/>
            <a:r>
              <a:rPr lang="en-US" dirty="0"/>
              <a:t>Paramagnetic, if </a:t>
            </a:r>
            <a:r>
              <a:rPr lang="en-US" i="1" dirty="0" err="1"/>
              <a:t>μ</a:t>
            </a:r>
            <a:r>
              <a:rPr lang="en-US" baseline="-25000" dirty="0" err="1"/>
              <a:t>r</a:t>
            </a:r>
            <a:r>
              <a:rPr lang="en-US" dirty="0"/>
              <a:t> &gt; 1 (</a:t>
            </a:r>
            <a:r>
              <a:rPr lang="en-US" i="1" dirty="0">
                <a:sym typeface="Symbol" panose="05050102010706020507" pitchFamily="18" charset="2"/>
              </a:rPr>
              <a:t></a:t>
            </a:r>
            <a:r>
              <a:rPr lang="en-US" baseline="-25000" dirty="0"/>
              <a:t>m</a:t>
            </a:r>
            <a:r>
              <a:rPr lang="en-US" dirty="0"/>
              <a:t> is a very small positive number).</a:t>
            </a:r>
          </a:p>
          <a:p>
            <a:pPr lvl="1"/>
            <a:r>
              <a:rPr lang="en-US" dirty="0"/>
              <a:t>Ferromagnetic, if </a:t>
            </a:r>
            <a:r>
              <a:rPr lang="en-US" i="1" dirty="0" err="1"/>
              <a:t>μ</a:t>
            </a:r>
            <a:r>
              <a:rPr lang="en-US" baseline="-25000" dirty="0" err="1"/>
              <a:t>r</a:t>
            </a:r>
            <a:r>
              <a:rPr lang="en-US" i="1" dirty="0"/>
              <a:t>     </a:t>
            </a:r>
            <a:r>
              <a:rPr lang="en-US" dirty="0"/>
              <a:t>1 (</a:t>
            </a:r>
            <a:r>
              <a:rPr lang="en-US" i="1" dirty="0">
                <a:sym typeface="Symbol" panose="05050102010706020507" pitchFamily="18" charset="2"/>
              </a:rPr>
              <a:t></a:t>
            </a:r>
            <a:r>
              <a:rPr lang="en-US" baseline="-25000" dirty="0"/>
              <a:t>m</a:t>
            </a:r>
            <a:r>
              <a:rPr lang="en-US" dirty="0"/>
              <a:t> is a large positive number).</a:t>
            </a:r>
          </a:p>
        </p:txBody>
      </p:sp>
      <p:sp>
        <p:nvSpPr>
          <p:cNvPr id="4" name="Date Placeholder 3">
            <a:extLst>
              <a:ext uri="{FF2B5EF4-FFF2-40B4-BE49-F238E27FC236}">
                <a16:creationId xmlns:a16="http://schemas.microsoft.com/office/drawing/2014/main" id="{E0B26E09-693C-3775-9F79-A63A655950C2}"/>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CB52DF9D-39B1-32AB-AB02-87F89FE2C69A}"/>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1D9BF49E-2838-1920-EDF9-EAA945F9CE3D}"/>
              </a:ext>
            </a:extLst>
          </p:cNvPr>
          <p:cNvSpPr>
            <a:spLocks noGrp="1"/>
          </p:cNvSpPr>
          <p:nvPr>
            <p:ph type="sldNum" sz="quarter" idx="12"/>
          </p:nvPr>
        </p:nvSpPr>
        <p:spPr/>
        <p:txBody>
          <a:bodyPr/>
          <a:lstStyle/>
          <a:p>
            <a:fld id="{2AEF1071-237C-4F39-BC68-901E48FF9960}" type="slidenum">
              <a:rPr lang="en-US" smtClean="0"/>
              <a:t>55</a:t>
            </a:fld>
            <a:endParaRPr lang="en-US"/>
          </a:p>
        </p:txBody>
      </p:sp>
      <p:graphicFrame>
        <p:nvGraphicFramePr>
          <p:cNvPr id="8" name="Object 7">
            <a:extLst>
              <a:ext uri="{FF2B5EF4-FFF2-40B4-BE49-F238E27FC236}">
                <a16:creationId xmlns:a16="http://schemas.microsoft.com/office/drawing/2014/main" id="{70D6C492-FE8A-5144-057C-9BD4B704E799}"/>
              </a:ext>
            </a:extLst>
          </p:cNvPr>
          <p:cNvGraphicFramePr>
            <a:graphicFrameLocks noChangeAspect="1"/>
          </p:cNvGraphicFramePr>
          <p:nvPr>
            <p:extLst>
              <p:ext uri="{D42A27DB-BD31-4B8C-83A1-F6EECF244321}">
                <p14:modId xmlns:p14="http://schemas.microsoft.com/office/powerpoint/2010/main" val="4280071910"/>
              </p:ext>
            </p:extLst>
          </p:nvPr>
        </p:nvGraphicFramePr>
        <p:xfrm>
          <a:off x="4038600" y="4031615"/>
          <a:ext cx="373380" cy="293370"/>
        </p:xfrm>
        <a:graphic>
          <a:graphicData uri="http://schemas.openxmlformats.org/presentationml/2006/ole">
            <mc:AlternateContent xmlns:mc="http://schemas.openxmlformats.org/markup-compatibility/2006">
              <mc:Choice xmlns:v="urn:schemas-microsoft-com:vml" Requires="v">
                <p:oleObj name="Equation" r:id="rId2" imgW="177480" imgH="139680" progId="Equation.DSMT4">
                  <p:embed/>
                </p:oleObj>
              </mc:Choice>
              <mc:Fallback>
                <p:oleObj name="Equation" r:id="rId2" imgW="177480" imgH="139680" progId="Equation.DSMT4">
                  <p:embed/>
                  <p:pic>
                    <p:nvPicPr>
                      <p:cNvPr id="0" name=""/>
                      <p:cNvPicPr/>
                      <p:nvPr/>
                    </p:nvPicPr>
                    <p:blipFill>
                      <a:blip r:embed="rId3"/>
                      <a:stretch>
                        <a:fillRect/>
                      </a:stretch>
                    </p:blipFill>
                    <p:spPr>
                      <a:xfrm>
                        <a:off x="4038600" y="4031615"/>
                        <a:ext cx="373380" cy="29337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CD186494-0434-814D-86E4-2EE9A8037F2B}"/>
              </a:ext>
            </a:extLst>
          </p:cNvPr>
          <p:cNvSpPr txBox="1"/>
          <p:nvPr/>
        </p:nvSpPr>
        <p:spPr>
          <a:xfrm>
            <a:off x="3831629" y="3229104"/>
            <a:ext cx="352982" cy="461665"/>
          </a:xfrm>
          <a:prstGeom prst="rect">
            <a:avLst/>
          </a:prstGeom>
          <a:noFill/>
        </p:spPr>
        <p:txBody>
          <a:bodyPr wrap="none" rtlCol="0">
            <a:spAutoFit/>
          </a:bodyPr>
          <a:lstStyle/>
          <a:p>
            <a:r>
              <a:rPr lang="en-US" sz="2400" dirty="0">
                <a:sym typeface="Symbol" panose="05050102010706020507" pitchFamily="18" charset="2"/>
              </a:rPr>
              <a:t></a:t>
            </a:r>
            <a:endParaRPr lang="en-US" dirty="0"/>
          </a:p>
        </p:txBody>
      </p:sp>
      <p:sp>
        <p:nvSpPr>
          <p:cNvPr id="10" name="TextBox 9">
            <a:extLst>
              <a:ext uri="{FF2B5EF4-FFF2-40B4-BE49-F238E27FC236}">
                <a16:creationId xmlns:a16="http://schemas.microsoft.com/office/drawing/2014/main" id="{4A4BFD71-090A-2D69-109B-73133BCFE14B}"/>
              </a:ext>
            </a:extLst>
          </p:cNvPr>
          <p:cNvSpPr txBox="1"/>
          <p:nvPr/>
        </p:nvSpPr>
        <p:spPr>
          <a:xfrm>
            <a:off x="3872269" y="3608843"/>
            <a:ext cx="352982" cy="461665"/>
          </a:xfrm>
          <a:prstGeom prst="rect">
            <a:avLst/>
          </a:prstGeom>
          <a:noFill/>
        </p:spPr>
        <p:txBody>
          <a:bodyPr wrap="none" rtlCol="0">
            <a:spAutoFit/>
          </a:bodyPr>
          <a:lstStyle/>
          <a:p>
            <a:r>
              <a:rPr lang="en-US" sz="2400" dirty="0">
                <a:sym typeface="Symbol" panose="05050102010706020507" pitchFamily="18" charset="2"/>
              </a:rPr>
              <a:t></a:t>
            </a:r>
            <a:endParaRPr lang="en-US" dirty="0"/>
          </a:p>
        </p:txBody>
      </p:sp>
      <p:graphicFrame>
        <p:nvGraphicFramePr>
          <p:cNvPr id="11" name="Object 10">
            <a:extLst>
              <a:ext uri="{FF2B5EF4-FFF2-40B4-BE49-F238E27FC236}">
                <a16:creationId xmlns:a16="http://schemas.microsoft.com/office/drawing/2014/main" id="{42362DF8-B4FC-3DE8-C85E-7753B0478945}"/>
              </a:ext>
            </a:extLst>
          </p:cNvPr>
          <p:cNvGraphicFramePr>
            <a:graphicFrameLocks noChangeAspect="1"/>
          </p:cNvGraphicFramePr>
          <p:nvPr>
            <p:extLst>
              <p:ext uri="{D42A27DB-BD31-4B8C-83A1-F6EECF244321}">
                <p14:modId xmlns:p14="http://schemas.microsoft.com/office/powerpoint/2010/main" val="522771926"/>
              </p:ext>
            </p:extLst>
          </p:nvPr>
        </p:nvGraphicFramePr>
        <p:xfrm>
          <a:off x="9982200" y="1825625"/>
          <a:ext cx="1686718" cy="674687"/>
        </p:xfrm>
        <a:graphic>
          <a:graphicData uri="http://schemas.openxmlformats.org/presentationml/2006/ole">
            <mc:AlternateContent xmlns:mc="http://schemas.openxmlformats.org/markup-compatibility/2006">
              <mc:Choice xmlns:v="urn:schemas-microsoft-com:vml" Requires="v">
                <p:oleObj name="Equation" r:id="rId4" imgW="571320" imgH="228600" progId="Equation.DSMT4">
                  <p:embed/>
                </p:oleObj>
              </mc:Choice>
              <mc:Fallback>
                <p:oleObj name="Equation" r:id="rId4" imgW="571320" imgH="228600" progId="Equation.DSMT4">
                  <p:embed/>
                  <p:pic>
                    <p:nvPicPr>
                      <p:cNvPr id="0" name=""/>
                      <p:cNvPicPr/>
                      <p:nvPr/>
                    </p:nvPicPr>
                    <p:blipFill>
                      <a:blip r:embed="rId5"/>
                      <a:stretch>
                        <a:fillRect/>
                      </a:stretch>
                    </p:blipFill>
                    <p:spPr>
                      <a:xfrm>
                        <a:off x="9982200" y="1825625"/>
                        <a:ext cx="1686718" cy="674687"/>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ABD932E3-39D3-8389-E47F-EC2A13C58817}"/>
              </a:ext>
            </a:extLst>
          </p:cNvPr>
          <p:cNvGraphicFramePr>
            <a:graphicFrameLocks noChangeAspect="1"/>
          </p:cNvGraphicFramePr>
          <p:nvPr>
            <p:extLst>
              <p:ext uri="{D42A27DB-BD31-4B8C-83A1-F6EECF244321}">
                <p14:modId xmlns:p14="http://schemas.microsoft.com/office/powerpoint/2010/main" val="2226504639"/>
              </p:ext>
            </p:extLst>
          </p:nvPr>
        </p:nvGraphicFramePr>
        <p:xfrm>
          <a:off x="9795271" y="2500312"/>
          <a:ext cx="2060575" cy="674688"/>
        </p:xfrm>
        <a:graphic>
          <a:graphicData uri="http://schemas.openxmlformats.org/presentationml/2006/ole">
            <mc:AlternateContent xmlns:mc="http://schemas.openxmlformats.org/markup-compatibility/2006">
              <mc:Choice xmlns:v="urn:schemas-microsoft-com:vml" Requires="v">
                <p:oleObj name="Equation" r:id="rId6" imgW="698400" imgH="228600" progId="Equation.DSMT4">
                  <p:embed/>
                </p:oleObj>
              </mc:Choice>
              <mc:Fallback>
                <p:oleObj name="Equation" r:id="rId6" imgW="698400" imgH="228600" progId="Equation.DSMT4">
                  <p:embed/>
                  <p:pic>
                    <p:nvPicPr>
                      <p:cNvPr id="11" name="Object 10">
                        <a:extLst>
                          <a:ext uri="{FF2B5EF4-FFF2-40B4-BE49-F238E27FC236}">
                            <a16:creationId xmlns:a16="http://schemas.microsoft.com/office/drawing/2014/main" id="{42362DF8-B4FC-3DE8-C85E-7753B0478945}"/>
                          </a:ext>
                        </a:extLst>
                      </p:cNvPr>
                      <p:cNvPicPr/>
                      <p:nvPr/>
                    </p:nvPicPr>
                    <p:blipFill>
                      <a:blip r:embed="rId7"/>
                      <a:stretch>
                        <a:fillRect/>
                      </a:stretch>
                    </p:blipFill>
                    <p:spPr>
                      <a:xfrm>
                        <a:off x="9795271" y="2500312"/>
                        <a:ext cx="2060575" cy="674688"/>
                      </a:xfrm>
                      <a:prstGeom prst="rect">
                        <a:avLst/>
                      </a:prstGeom>
                    </p:spPr>
                  </p:pic>
                </p:oleObj>
              </mc:Fallback>
            </mc:AlternateContent>
          </a:graphicData>
        </a:graphic>
      </p:graphicFrame>
    </p:spTree>
    <p:extLst>
      <p:ext uri="{BB962C8B-B14F-4D97-AF65-F5344CB8AC3E}">
        <p14:creationId xmlns:p14="http://schemas.microsoft.com/office/powerpoint/2010/main" val="29659114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72846-C411-67E7-19AD-4F8C0EF7B9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51C447-CC24-A534-C654-BF129B90C9A3}"/>
              </a:ext>
            </a:extLst>
          </p:cNvPr>
          <p:cNvSpPr>
            <a:spLocks noGrp="1"/>
          </p:cNvSpPr>
          <p:nvPr>
            <p:ph type="title"/>
          </p:nvPr>
        </p:nvSpPr>
        <p:spPr/>
        <p:txBody>
          <a:bodyPr/>
          <a:lstStyle/>
          <a:p>
            <a:r>
              <a:rPr lang="en-US" dirty="0"/>
              <a:t>Magnetic Circuits</a:t>
            </a:r>
          </a:p>
        </p:txBody>
      </p:sp>
      <p:sp>
        <p:nvSpPr>
          <p:cNvPr id="3" name="Content Placeholder 2">
            <a:extLst>
              <a:ext uri="{FF2B5EF4-FFF2-40B4-BE49-F238E27FC236}">
                <a16:creationId xmlns:a16="http://schemas.microsoft.com/office/drawing/2014/main" id="{6A267F0D-026D-3224-3B0E-FA89FCF654DF}"/>
              </a:ext>
            </a:extLst>
          </p:cNvPr>
          <p:cNvSpPr>
            <a:spLocks noGrp="1"/>
          </p:cNvSpPr>
          <p:nvPr>
            <p:ph idx="1"/>
          </p:nvPr>
        </p:nvSpPr>
        <p:spPr>
          <a:xfrm>
            <a:off x="838200" y="1825625"/>
            <a:ext cx="10833847" cy="4338507"/>
          </a:xfrm>
        </p:spPr>
        <p:txBody>
          <a:bodyPr>
            <a:normAutofit/>
          </a:bodyPr>
          <a:lstStyle/>
          <a:p>
            <a:r>
              <a:rPr lang="en-US" dirty="0"/>
              <a:t>A </a:t>
            </a:r>
            <a:r>
              <a:rPr lang="en-US" b="1" dirty="0"/>
              <a:t>magnetic circuit</a:t>
            </a:r>
            <a:r>
              <a:rPr lang="en-US" dirty="0"/>
              <a:t> is an engineering model that simplifies the analysis of magnetic fields in ferromagnetic structures, analogous to how electric circuit theory simplifies the analysis of currents.</a:t>
            </a:r>
          </a:p>
          <a:p>
            <a:r>
              <a:rPr lang="en-US" dirty="0"/>
              <a:t>Ferromagnetic materials (like iron) have a high permeability (</a:t>
            </a:r>
            <a:r>
              <a:rPr lang="en-US" i="1" dirty="0"/>
              <a:t>μ</a:t>
            </a:r>
            <a:r>
              <a:rPr lang="en-US" dirty="0"/>
              <a:t> ≫ </a:t>
            </a:r>
            <a:r>
              <a:rPr lang="en-US" i="1" dirty="0"/>
              <a:t>μ</a:t>
            </a:r>
            <a:r>
              <a:rPr lang="en-US" baseline="-25000" dirty="0"/>
              <a:t>0</a:t>
            </a:r>
            <a:r>
              <a:rPr lang="en-US" dirty="0"/>
              <a:t>), which confines magnetic flux to paths largely within the material, much like wires confine electric current. This confinement enables the use of simplified "circuit" concepts.</a:t>
            </a:r>
          </a:p>
          <a:p>
            <a:r>
              <a:rPr lang="en-US" dirty="0"/>
              <a:t>The goal of a magnetic circuit analysis is to determine the magnetic flux (Φ) and field intensity (</a:t>
            </a:r>
            <a:r>
              <a:rPr lang="en-US" i="1" dirty="0"/>
              <a:t>H</a:t>
            </a:r>
            <a:r>
              <a:rPr lang="en-US" dirty="0"/>
              <a:t>) in various parts of a structure created by current-carrying windings around ferromagnetic cores.</a:t>
            </a:r>
          </a:p>
        </p:txBody>
      </p:sp>
      <p:sp>
        <p:nvSpPr>
          <p:cNvPr id="4" name="Date Placeholder 3">
            <a:extLst>
              <a:ext uri="{FF2B5EF4-FFF2-40B4-BE49-F238E27FC236}">
                <a16:creationId xmlns:a16="http://schemas.microsoft.com/office/drawing/2014/main" id="{F6C6D75B-3623-A2D7-B24D-C2260ABE37ED}"/>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D0E497D7-7506-9FAF-2C32-493D6A6E1B52}"/>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B119C735-DBBE-D031-260B-B565041F1CBE}"/>
              </a:ext>
            </a:extLst>
          </p:cNvPr>
          <p:cNvSpPr>
            <a:spLocks noGrp="1"/>
          </p:cNvSpPr>
          <p:nvPr>
            <p:ph type="sldNum" sz="quarter" idx="12"/>
          </p:nvPr>
        </p:nvSpPr>
        <p:spPr/>
        <p:txBody>
          <a:bodyPr/>
          <a:lstStyle/>
          <a:p>
            <a:fld id="{2AEF1071-237C-4F39-BC68-901E48FF9960}" type="slidenum">
              <a:rPr lang="en-US" smtClean="0"/>
              <a:t>56</a:t>
            </a:fld>
            <a:endParaRPr lang="en-US"/>
          </a:p>
        </p:txBody>
      </p:sp>
    </p:spTree>
    <p:extLst>
      <p:ext uri="{BB962C8B-B14F-4D97-AF65-F5344CB8AC3E}">
        <p14:creationId xmlns:p14="http://schemas.microsoft.com/office/powerpoint/2010/main" val="657999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48C4F-4E45-C33A-B0F9-2723F299F4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3CE872-C992-AC71-A634-B85E3EFB8751}"/>
              </a:ext>
            </a:extLst>
          </p:cNvPr>
          <p:cNvSpPr>
            <a:spLocks noGrp="1"/>
          </p:cNvSpPr>
          <p:nvPr>
            <p:ph type="title"/>
          </p:nvPr>
        </p:nvSpPr>
        <p:spPr/>
        <p:txBody>
          <a:bodyPr/>
          <a:lstStyle/>
          <a:p>
            <a:r>
              <a:rPr lang="en-US" dirty="0"/>
              <a:t>Magnetic Circuits (cont.)</a:t>
            </a:r>
          </a:p>
        </p:txBody>
      </p:sp>
      <p:sp>
        <p:nvSpPr>
          <p:cNvPr id="3" name="Content Placeholder 2">
            <a:extLst>
              <a:ext uri="{FF2B5EF4-FFF2-40B4-BE49-F238E27FC236}">
                <a16:creationId xmlns:a16="http://schemas.microsoft.com/office/drawing/2014/main" id="{C0CAEB35-167D-67F9-C483-DC3D0BE99568}"/>
              </a:ext>
            </a:extLst>
          </p:cNvPr>
          <p:cNvSpPr>
            <a:spLocks noGrp="1"/>
          </p:cNvSpPr>
          <p:nvPr>
            <p:ph idx="1"/>
          </p:nvPr>
        </p:nvSpPr>
        <p:spPr>
          <a:xfrm>
            <a:off x="838200" y="1825625"/>
            <a:ext cx="10833847" cy="4338507"/>
          </a:xfrm>
        </p:spPr>
        <p:txBody>
          <a:bodyPr>
            <a:normAutofit/>
          </a:bodyPr>
          <a:lstStyle/>
          <a:p>
            <a:r>
              <a:rPr lang="en-US" dirty="0"/>
              <a:t>The model of magnetic circuits is essential for designing and analyzing:</a:t>
            </a:r>
          </a:p>
          <a:p>
            <a:pPr lvl="1"/>
            <a:r>
              <a:rPr lang="en-US" dirty="0"/>
              <a:t>Transformers</a:t>
            </a:r>
          </a:p>
          <a:p>
            <a:pPr lvl="1"/>
            <a:r>
              <a:rPr lang="en-US" dirty="0"/>
              <a:t>Electric Generators &amp; Motors</a:t>
            </a:r>
          </a:p>
          <a:p>
            <a:pPr lvl="1"/>
            <a:r>
              <a:rPr lang="en-US" dirty="0"/>
              <a:t>Electromagnets &amp; Relays</a:t>
            </a:r>
          </a:p>
          <a:p>
            <a:pPr lvl="1"/>
            <a:r>
              <a:rPr lang="en-US" dirty="0"/>
              <a:t>Magnetic Recording Heads &amp; Inductors</a:t>
            </a:r>
          </a:p>
        </p:txBody>
      </p:sp>
      <p:sp>
        <p:nvSpPr>
          <p:cNvPr id="4" name="Date Placeholder 3">
            <a:extLst>
              <a:ext uri="{FF2B5EF4-FFF2-40B4-BE49-F238E27FC236}">
                <a16:creationId xmlns:a16="http://schemas.microsoft.com/office/drawing/2014/main" id="{42899992-FC10-E35B-8871-759A4F3CF213}"/>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A3C93BD2-8C47-8106-6E5E-8D546B7D2C8F}"/>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6B8E0145-00BA-4732-B492-556C0271B747}"/>
              </a:ext>
            </a:extLst>
          </p:cNvPr>
          <p:cNvSpPr>
            <a:spLocks noGrp="1"/>
          </p:cNvSpPr>
          <p:nvPr>
            <p:ph type="sldNum" sz="quarter" idx="12"/>
          </p:nvPr>
        </p:nvSpPr>
        <p:spPr/>
        <p:txBody>
          <a:bodyPr/>
          <a:lstStyle/>
          <a:p>
            <a:fld id="{2AEF1071-237C-4F39-BC68-901E48FF9960}" type="slidenum">
              <a:rPr lang="en-US" smtClean="0"/>
              <a:t>57</a:t>
            </a:fld>
            <a:endParaRPr lang="en-US"/>
          </a:p>
        </p:txBody>
      </p:sp>
    </p:spTree>
    <p:extLst>
      <p:ext uri="{BB962C8B-B14F-4D97-AF65-F5344CB8AC3E}">
        <p14:creationId xmlns:p14="http://schemas.microsoft.com/office/powerpoint/2010/main" val="34532485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50A49DD-7528-3C4A-8F85-19419831083D}"/>
              </a:ext>
            </a:extLst>
          </p:cNvPr>
          <p:cNvPicPr>
            <a:picLocks noChangeAspect="1"/>
          </p:cNvPicPr>
          <p:nvPr/>
        </p:nvPicPr>
        <p:blipFill>
          <a:blip r:embed="rId2">
            <a:clrChange>
              <a:clrFrom>
                <a:srgbClr val="FFFFFF"/>
              </a:clrFrom>
              <a:clrTo>
                <a:srgbClr val="FFFFFF">
                  <a:alpha val="0"/>
                </a:srgbClr>
              </a:clrTo>
            </a:clrChange>
          </a:blip>
          <a:srcRect l="11634" t="7408" r="12796" b="8444"/>
          <a:stretch>
            <a:fillRect/>
          </a:stretch>
        </p:blipFill>
        <p:spPr>
          <a:xfrm>
            <a:off x="7938247" y="2117543"/>
            <a:ext cx="3899796" cy="2621401"/>
          </a:xfrm>
          <a:prstGeom prst="rect">
            <a:avLst/>
          </a:prstGeom>
        </p:spPr>
      </p:pic>
      <p:sp>
        <p:nvSpPr>
          <p:cNvPr id="2" name="Title 1">
            <a:extLst>
              <a:ext uri="{FF2B5EF4-FFF2-40B4-BE49-F238E27FC236}">
                <a16:creationId xmlns:a16="http://schemas.microsoft.com/office/drawing/2014/main" id="{783A4850-E208-215F-B789-50D12EB83D0E}"/>
              </a:ext>
            </a:extLst>
          </p:cNvPr>
          <p:cNvSpPr>
            <a:spLocks noGrp="1"/>
          </p:cNvSpPr>
          <p:nvPr>
            <p:ph type="title"/>
          </p:nvPr>
        </p:nvSpPr>
        <p:spPr/>
        <p:txBody>
          <a:bodyPr/>
          <a:lstStyle/>
          <a:p>
            <a:r>
              <a:rPr lang="en-US" dirty="0"/>
              <a:t>Magnetic Circuits (cont.)</a:t>
            </a:r>
          </a:p>
        </p:txBody>
      </p:sp>
      <p:sp>
        <p:nvSpPr>
          <p:cNvPr id="4" name="Date Placeholder 3">
            <a:extLst>
              <a:ext uri="{FF2B5EF4-FFF2-40B4-BE49-F238E27FC236}">
                <a16:creationId xmlns:a16="http://schemas.microsoft.com/office/drawing/2014/main" id="{273BF31B-492E-BCA0-9AA0-59B29380D387}"/>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619D2FCF-57C9-D902-B14C-73511908D634}"/>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2066CAE0-6BD4-CA69-4862-9D4F212AC30A}"/>
              </a:ext>
            </a:extLst>
          </p:cNvPr>
          <p:cNvSpPr>
            <a:spLocks noGrp="1"/>
          </p:cNvSpPr>
          <p:nvPr>
            <p:ph type="sldNum" sz="quarter" idx="12"/>
          </p:nvPr>
        </p:nvSpPr>
        <p:spPr/>
        <p:txBody>
          <a:bodyPr/>
          <a:lstStyle/>
          <a:p>
            <a:fld id="{2AEF1071-237C-4F39-BC68-901E48FF9960}" type="slidenum">
              <a:rPr lang="en-US" smtClean="0"/>
              <a:t>58</a:t>
            </a:fld>
            <a:endParaRPr lang="en-US"/>
          </a:p>
        </p:txBody>
      </p:sp>
      <p:sp>
        <p:nvSpPr>
          <p:cNvPr id="10" name="Callout: Bent Line 9">
            <a:extLst>
              <a:ext uri="{FF2B5EF4-FFF2-40B4-BE49-F238E27FC236}">
                <a16:creationId xmlns:a16="http://schemas.microsoft.com/office/drawing/2014/main" id="{AB8CAD61-C9E2-D5CF-DC00-7EAD03878F7E}"/>
              </a:ext>
            </a:extLst>
          </p:cNvPr>
          <p:cNvSpPr/>
          <p:nvPr/>
        </p:nvSpPr>
        <p:spPr>
          <a:xfrm>
            <a:off x="5402429" y="3690559"/>
            <a:ext cx="2359661" cy="612648"/>
          </a:xfrm>
          <a:prstGeom prst="borderCallout2">
            <a:avLst>
              <a:gd name="adj1" fmla="val 28286"/>
              <a:gd name="adj2" fmla="val 99955"/>
              <a:gd name="adj3" fmla="val 27042"/>
              <a:gd name="adj4" fmla="val 106630"/>
              <a:gd name="adj5" fmla="val -11048"/>
              <a:gd name="adj6" fmla="val 11058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i="1" dirty="0"/>
              <a:t>N</a:t>
            </a:r>
            <a:r>
              <a:rPr lang="en-US" sz="2000" dirty="0"/>
              <a:t>-turn winding carrying current </a:t>
            </a:r>
            <a:r>
              <a:rPr lang="en-US" sz="2000" i="1" dirty="0"/>
              <a:t>I</a:t>
            </a:r>
          </a:p>
        </p:txBody>
      </p:sp>
      <p:sp>
        <p:nvSpPr>
          <p:cNvPr id="11" name="Callout: Bent Line 10">
            <a:extLst>
              <a:ext uri="{FF2B5EF4-FFF2-40B4-BE49-F238E27FC236}">
                <a16:creationId xmlns:a16="http://schemas.microsoft.com/office/drawing/2014/main" id="{65346B8F-6913-FEC2-B871-5CFEE9C5D537}"/>
              </a:ext>
            </a:extLst>
          </p:cNvPr>
          <p:cNvSpPr/>
          <p:nvPr/>
        </p:nvSpPr>
        <p:spPr>
          <a:xfrm>
            <a:off x="5636409" y="2247174"/>
            <a:ext cx="1943250" cy="612648"/>
          </a:xfrm>
          <a:prstGeom prst="borderCallout2">
            <a:avLst>
              <a:gd name="adj1" fmla="val 28286"/>
              <a:gd name="adj2" fmla="val 100472"/>
              <a:gd name="adj3" fmla="val 28700"/>
              <a:gd name="adj4" fmla="val 113280"/>
              <a:gd name="adj5" fmla="val 71041"/>
              <a:gd name="adj6" fmla="val 14664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Ferromagnetic core</a:t>
            </a:r>
            <a:endParaRPr lang="en-US" sz="2000" i="1" dirty="0"/>
          </a:p>
        </p:txBody>
      </p:sp>
      <p:graphicFrame>
        <p:nvGraphicFramePr>
          <p:cNvPr id="12" name="Object 11">
            <a:extLst>
              <a:ext uri="{FF2B5EF4-FFF2-40B4-BE49-F238E27FC236}">
                <a16:creationId xmlns:a16="http://schemas.microsoft.com/office/drawing/2014/main" id="{245A28EA-71FE-3E7C-E816-7D647EB54C0A}"/>
              </a:ext>
            </a:extLst>
          </p:cNvPr>
          <p:cNvGraphicFramePr>
            <a:graphicFrameLocks noChangeAspect="1"/>
          </p:cNvGraphicFramePr>
          <p:nvPr>
            <p:extLst>
              <p:ext uri="{D42A27DB-BD31-4B8C-83A1-F6EECF244321}">
                <p14:modId xmlns:p14="http://schemas.microsoft.com/office/powerpoint/2010/main" val="848319631"/>
              </p:ext>
            </p:extLst>
          </p:nvPr>
        </p:nvGraphicFramePr>
        <p:xfrm>
          <a:off x="898482" y="2849662"/>
          <a:ext cx="2622636" cy="1229360"/>
        </p:xfrm>
        <a:graphic>
          <a:graphicData uri="http://schemas.openxmlformats.org/presentationml/2006/ole">
            <mc:AlternateContent xmlns:mc="http://schemas.openxmlformats.org/markup-compatibility/2006">
              <mc:Choice xmlns:v="urn:schemas-microsoft-com:vml" Requires="v">
                <p:oleObj name="Equation" r:id="rId3" imgW="812520" imgH="380880" progId="Equation.DSMT4">
                  <p:embed/>
                </p:oleObj>
              </mc:Choice>
              <mc:Fallback>
                <p:oleObj name="Equation" r:id="rId3" imgW="812520" imgH="380880" progId="Equation.DSMT4">
                  <p:embed/>
                  <p:pic>
                    <p:nvPicPr>
                      <p:cNvPr id="0" name=""/>
                      <p:cNvPicPr/>
                      <p:nvPr/>
                    </p:nvPicPr>
                    <p:blipFill>
                      <a:blip r:embed="rId4"/>
                      <a:stretch>
                        <a:fillRect/>
                      </a:stretch>
                    </p:blipFill>
                    <p:spPr>
                      <a:xfrm>
                        <a:off x="898482" y="2849662"/>
                        <a:ext cx="2622636" cy="1229360"/>
                      </a:xfrm>
                      <a:prstGeom prst="rect">
                        <a:avLst/>
                      </a:prstGeom>
                    </p:spPr>
                  </p:pic>
                </p:oleObj>
              </mc:Fallback>
            </mc:AlternateContent>
          </a:graphicData>
        </a:graphic>
      </p:graphicFrame>
      <p:cxnSp>
        <p:nvCxnSpPr>
          <p:cNvPr id="15" name="Straight Arrow Connector 14">
            <a:extLst>
              <a:ext uri="{FF2B5EF4-FFF2-40B4-BE49-F238E27FC236}">
                <a16:creationId xmlns:a16="http://schemas.microsoft.com/office/drawing/2014/main" id="{6EC8FC7B-54F1-FAF8-5F5A-F79B806F89F6}"/>
              </a:ext>
            </a:extLst>
          </p:cNvPr>
          <p:cNvCxnSpPr>
            <a:cxnSpLocks/>
          </p:cNvCxnSpPr>
          <p:nvPr/>
        </p:nvCxnSpPr>
        <p:spPr>
          <a:xfrm>
            <a:off x="8966947" y="4109659"/>
            <a:ext cx="80010" cy="342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09BBC9E-72D0-816F-07DB-A37D03BC0AE0}"/>
              </a:ext>
            </a:extLst>
          </p:cNvPr>
          <p:cNvSpPr txBox="1"/>
          <p:nvPr/>
        </p:nvSpPr>
        <p:spPr>
          <a:xfrm>
            <a:off x="8738883" y="4072821"/>
            <a:ext cx="338554" cy="369332"/>
          </a:xfrm>
          <a:prstGeom prst="rect">
            <a:avLst/>
          </a:prstGeom>
          <a:noFill/>
        </p:spPr>
        <p:txBody>
          <a:bodyPr wrap="none" rtlCol="0">
            <a:spAutoFit/>
          </a:bodyPr>
          <a:lstStyle/>
          <a:p>
            <a:r>
              <a:rPr lang="en-US" i="1" dirty="0"/>
              <a:t>C</a:t>
            </a:r>
          </a:p>
        </p:txBody>
      </p:sp>
      <p:graphicFrame>
        <p:nvGraphicFramePr>
          <p:cNvPr id="23" name="Object 22">
            <a:extLst>
              <a:ext uri="{FF2B5EF4-FFF2-40B4-BE49-F238E27FC236}">
                <a16:creationId xmlns:a16="http://schemas.microsoft.com/office/drawing/2014/main" id="{BB0AF375-F578-6E0C-09D7-732623161B9A}"/>
              </a:ext>
            </a:extLst>
          </p:cNvPr>
          <p:cNvGraphicFramePr>
            <a:graphicFrameLocks noChangeAspect="1"/>
          </p:cNvGraphicFramePr>
          <p:nvPr>
            <p:extLst>
              <p:ext uri="{D42A27DB-BD31-4B8C-83A1-F6EECF244321}">
                <p14:modId xmlns:p14="http://schemas.microsoft.com/office/powerpoint/2010/main" val="2667330661"/>
              </p:ext>
            </p:extLst>
          </p:nvPr>
        </p:nvGraphicFramePr>
        <p:xfrm>
          <a:off x="898482" y="4738944"/>
          <a:ext cx="5368964" cy="1229360"/>
        </p:xfrm>
        <a:graphic>
          <a:graphicData uri="http://schemas.openxmlformats.org/presentationml/2006/ole">
            <mc:AlternateContent xmlns:mc="http://schemas.openxmlformats.org/markup-compatibility/2006">
              <mc:Choice xmlns:v="urn:schemas-microsoft-com:vml" Requires="v">
                <p:oleObj name="Equation" r:id="rId5" imgW="1828800" imgH="419040" progId="Equation.DSMT4">
                  <p:embed/>
                </p:oleObj>
              </mc:Choice>
              <mc:Fallback>
                <p:oleObj name="Equation" r:id="rId5" imgW="1828800" imgH="419040" progId="Equation.DSMT4">
                  <p:embed/>
                  <p:pic>
                    <p:nvPicPr>
                      <p:cNvPr id="12" name="Object 11">
                        <a:extLst>
                          <a:ext uri="{FF2B5EF4-FFF2-40B4-BE49-F238E27FC236}">
                            <a16:creationId xmlns:a16="http://schemas.microsoft.com/office/drawing/2014/main" id="{245A28EA-71FE-3E7C-E816-7D647EB54C0A}"/>
                          </a:ext>
                        </a:extLst>
                      </p:cNvPr>
                      <p:cNvPicPr/>
                      <p:nvPr/>
                    </p:nvPicPr>
                    <p:blipFill>
                      <a:blip r:embed="rId6"/>
                      <a:stretch>
                        <a:fillRect/>
                      </a:stretch>
                    </p:blipFill>
                    <p:spPr>
                      <a:xfrm>
                        <a:off x="898482" y="4738944"/>
                        <a:ext cx="5368964" cy="1229360"/>
                      </a:xfrm>
                      <a:prstGeom prst="rect">
                        <a:avLst/>
                      </a:prstGeom>
                    </p:spPr>
                  </p:pic>
                </p:oleObj>
              </mc:Fallback>
            </mc:AlternateContent>
          </a:graphicData>
        </a:graphic>
      </p:graphicFrame>
      <p:cxnSp>
        <p:nvCxnSpPr>
          <p:cNvPr id="8" name="Straight Arrow Connector 7">
            <a:extLst>
              <a:ext uri="{FF2B5EF4-FFF2-40B4-BE49-F238E27FC236}">
                <a16:creationId xmlns:a16="http://schemas.microsoft.com/office/drawing/2014/main" id="{99D707E7-0B16-9917-062F-6D4B7C02D521}"/>
              </a:ext>
            </a:extLst>
          </p:cNvPr>
          <p:cNvCxnSpPr>
            <a:cxnSpLocks/>
          </p:cNvCxnSpPr>
          <p:nvPr/>
        </p:nvCxnSpPr>
        <p:spPr>
          <a:xfrm flipH="1">
            <a:off x="8012542" y="3467263"/>
            <a:ext cx="47625" cy="127635"/>
          </a:xfrm>
          <a:prstGeom prst="straightConnector1">
            <a:avLst/>
          </a:prstGeom>
          <a:ln>
            <a:solidFill>
              <a:srgbClr val="56230A"/>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A0ADA1A-1F54-70DD-BC55-5EE3267430E4}"/>
              </a:ext>
            </a:extLst>
          </p:cNvPr>
          <p:cNvSpPr txBox="1"/>
          <p:nvPr/>
        </p:nvSpPr>
        <p:spPr>
          <a:xfrm>
            <a:off x="7798963" y="3316147"/>
            <a:ext cx="261610" cy="369332"/>
          </a:xfrm>
          <a:prstGeom prst="rect">
            <a:avLst/>
          </a:prstGeom>
          <a:noFill/>
        </p:spPr>
        <p:txBody>
          <a:bodyPr wrap="none" rtlCol="0">
            <a:spAutoFit/>
          </a:bodyPr>
          <a:lstStyle/>
          <a:p>
            <a:r>
              <a:rPr lang="en-US" i="1" dirty="0"/>
              <a:t>I</a:t>
            </a:r>
          </a:p>
        </p:txBody>
      </p:sp>
    </p:spTree>
    <p:extLst>
      <p:ext uri="{BB962C8B-B14F-4D97-AF65-F5344CB8AC3E}">
        <p14:creationId xmlns:p14="http://schemas.microsoft.com/office/powerpoint/2010/main" val="20051368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32B52-95FD-9194-5152-017D7492C0FD}"/>
            </a:ext>
          </a:extLst>
        </p:cNvPr>
        <p:cNvGrpSpPr/>
        <p:nvPr/>
      </p:nvGrpSpPr>
      <p:grpSpPr>
        <a:xfrm>
          <a:off x="0" y="0"/>
          <a:ext cx="0" cy="0"/>
          <a:chOff x="0" y="0"/>
          <a:chExt cx="0" cy="0"/>
        </a:xfrm>
      </p:grpSpPr>
      <p:pic>
        <p:nvPicPr>
          <p:cNvPr id="40" name="Picture 39">
            <a:extLst>
              <a:ext uri="{FF2B5EF4-FFF2-40B4-BE49-F238E27FC236}">
                <a16:creationId xmlns:a16="http://schemas.microsoft.com/office/drawing/2014/main" id="{E8989CE2-2B3E-234D-3FBE-BF9B13401867}"/>
              </a:ext>
            </a:extLst>
          </p:cNvPr>
          <p:cNvPicPr>
            <a:picLocks noChangeAspect="1"/>
          </p:cNvPicPr>
          <p:nvPr/>
        </p:nvPicPr>
        <p:blipFill>
          <a:blip r:embed="rId2"/>
          <a:stretch>
            <a:fillRect/>
          </a:stretch>
        </p:blipFill>
        <p:spPr>
          <a:xfrm>
            <a:off x="1386570" y="1894320"/>
            <a:ext cx="3921128" cy="2156028"/>
          </a:xfrm>
          <a:prstGeom prst="rect">
            <a:avLst/>
          </a:prstGeom>
        </p:spPr>
      </p:pic>
      <p:sp>
        <p:nvSpPr>
          <p:cNvPr id="2" name="Title 1">
            <a:extLst>
              <a:ext uri="{FF2B5EF4-FFF2-40B4-BE49-F238E27FC236}">
                <a16:creationId xmlns:a16="http://schemas.microsoft.com/office/drawing/2014/main" id="{48677279-B2FE-2E1C-69FE-EB3EE6B20146}"/>
              </a:ext>
            </a:extLst>
          </p:cNvPr>
          <p:cNvSpPr>
            <a:spLocks noGrp="1"/>
          </p:cNvSpPr>
          <p:nvPr>
            <p:ph type="title"/>
          </p:nvPr>
        </p:nvSpPr>
        <p:spPr/>
        <p:txBody>
          <a:bodyPr/>
          <a:lstStyle/>
          <a:p>
            <a:r>
              <a:rPr lang="en-US" dirty="0"/>
              <a:t>Magnetic Circuits (cont.)</a:t>
            </a:r>
          </a:p>
        </p:txBody>
      </p:sp>
      <p:sp>
        <p:nvSpPr>
          <p:cNvPr id="4" name="Date Placeholder 3">
            <a:extLst>
              <a:ext uri="{FF2B5EF4-FFF2-40B4-BE49-F238E27FC236}">
                <a16:creationId xmlns:a16="http://schemas.microsoft.com/office/drawing/2014/main" id="{300F3B8F-B482-ACA0-1122-DA3CDA6443F2}"/>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C27295FA-878C-2887-AA10-557AD317B1D8}"/>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55FCEBAD-781B-2545-4BE6-492B76C3B84C}"/>
              </a:ext>
            </a:extLst>
          </p:cNvPr>
          <p:cNvSpPr>
            <a:spLocks noGrp="1"/>
          </p:cNvSpPr>
          <p:nvPr>
            <p:ph type="sldNum" sz="quarter" idx="12"/>
          </p:nvPr>
        </p:nvSpPr>
        <p:spPr/>
        <p:txBody>
          <a:bodyPr/>
          <a:lstStyle/>
          <a:p>
            <a:fld id="{2AEF1071-237C-4F39-BC68-901E48FF9960}" type="slidenum">
              <a:rPr lang="en-US" smtClean="0"/>
              <a:t>59</a:t>
            </a:fld>
            <a:endParaRPr lang="en-US"/>
          </a:p>
        </p:txBody>
      </p:sp>
      <p:sp>
        <p:nvSpPr>
          <p:cNvPr id="48" name="TextBox 47">
            <a:extLst>
              <a:ext uri="{FF2B5EF4-FFF2-40B4-BE49-F238E27FC236}">
                <a16:creationId xmlns:a16="http://schemas.microsoft.com/office/drawing/2014/main" id="{8A7624BB-217A-4DB8-A885-C3C01002BC9B}"/>
              </a:ext>
            </a:extLst>
          </p:cNvPr>
          <p:cNvSpPr txBox="1"/>
          <p:nvPr/>
        </p:nvSpPr>
        <p:spPr>
          <a:xfrm>
            <a:off x="838200" y="2636226"/>
            <a:ext cx="595035" cy="584775"/>
          </a:xfrm>
          <a:prstGeom prst="rect">
            <a:avLst/>
          </a:prstGeom>
          <a:noFill/>
        </p:spPr>
        <p:txBody>
          <a:bodyPr wrap="none" rtlCol="0">
            <a:spAutoFit/>
          </a:bodyPr>
          <a:lstStyle/>
          <a:p>
            <a:r>
              <a:rPr lang="en-US" sz="3200" i="1" dirty="0"/>
              <a:t>NI</a:t>
            </a:r>
            <a:endParaRPr lang="en-US" i="1" dirty="0"/>
          </a:p>
        </p:txBody>
      </p:sp>
      <p:sp>
        <p:nvSpPr>
          <p:cNvPr id="49" name="Arc 48">
            <a:extLst>
              <a:ext uri="{FF2B5EF4-FFF2-40B4-BE49-F238E27FC236}">
                <a16:creationId xmlns:a16="http://schemas.microsoft.com/office/drawing/2014/main" id="{E9E5DBE3-7218-F65F-6229-1EBD46F2057C}"/>
              </a:ext>
            </a:extLst>
          </p:cNvPr>
          <p:cNvSpPr/>
          <p:nvPr/>
        </p:nvSpPr>
        <p:spPr>
          <a:xfrm>
            <a:off x="2365951" y="2217413"/>
            <a:ext cx="1554480" cy="1554480"/>
          </a:xfrm>
          <a:prstGeom prst="arc">
            <a:avLst>
              <a:gd name="adj1" fmla="val 6174445"/>
              <a:gd name="adj2" fmla="val 0"/>
            </a:avLst>
          </a:prstGeom>
          <a:ln w="19050">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50" name="Object 49">
            <a:extLst>
              <a:ext uri="{FF2B5EF4-FFF2-40B4-BE49-F238E27FC236}">
                <a16:creationId xmlns:a16="http://schemas.microsoft.com/office/drawing/2014/main" id="{E91F2373-98AB-3CA6-46A2-D6C86BA3F17C}"/>
              </a:ext>
            </a:extLst>
          </p:cNvPr>
          <p:cNvGraphicFramePr>
            <a:graphicFrameLocks noChangeAspect="1"/>
          </p:cNvGraphicFramePr>
          <p:nvPr>
            <p:extLst>
              <p:ext uri="{D42A27DB-BD31-4B8C-83A1-F6EECF244321}">
                <p14:modId xmlns:p14="http://schemas.microsoft.com/office/powerpoint/2010/main" val="705092137"/>
              </p:ext>
            </p:extLst>
          </p:nvPr>
        </p:nvGraphicFramePr>
        <p:xfrm>
          <a:off x="2562590" y="3106065"/>
          <a:ext cx="542925" cy="503238"/>
        </p:xfrm>
        <a:graphic>
          <a:graphicData uri="http://schemas.openxmlformats.org/presentationml/2006/ole">
            <mc:AlternateContent xmlns:mc="http://schemas.openxmlformats.org/markup-compatibility/2006">
              <mc:Choice xmlns:v="urn:schemas-microsoft-com:vml" Requires="v">
                <p:oleObj name="Equation" r:id="rId3" imgW="164880" imgH="152280" progId="Equation.DSMT4">
                  <p:embed/>
                </p:oleObj>
              </mc:Choice>
              <mc:Fallback>
                <p:oleObj name="Equation" r:id="rId3" imgW="164880" imgH="152280" progId="Equation.DSMT4">
                  <p:embed/>
                  <p:pic>
                    <p:nvPicPr>
                      <p:cNvPr id="38" name="Object 37">
                        <a:extLst>
                          <a:ext uri="{FF2B5EF4-FFF2-40B4-BE49-F238E27FC236}">
                            <a16:creationId xmlns:a16="http://schemas.microsoft.com/office/drawing/2014/main" id="{896C5A71-B4F3-B14C-8270-63F00CBE90B4}"/>
                          </a:ext>
                        </a:extLst>
                      </p:cNvPr>
                      <p:cNvPicPr/>
                      <p:nvPr/>
                    </p:nvPicPr>
                    <p:blipFill>
                      <a:blip r:embed="rId4"/>
                      <a:stretch>
                        <a:fillRect/>
                      </a:stretch>
                    </p:blipFill>
                    <p:spPr>
                      <a:xfrm>
                        <a:off x="2562590" y="3106065"/>
                        <a:ext cx="542925" cy="503238"/>
                      </a:xfrm>
                      <a:prstGeom prst="rect">
                        <a:avLst/>
                      </a:prstGeom>
                    </p:spPr>
                  </p:pic>
                </p:oleObj>
              </mc:Fallback>
            </mc:AlternateContent>
          </a:graphicData>
        </a:graphic>
      </p:graphicFrame>
      <p:graphicFrame>
        <p:nvGraphicFramePr>
          <p:cNvPr id="51" name="Object 50">
            <a:extLst>
              <a:ext uri="{FF2B5EF4-FFF2-40B4-BE49-F238E27FC236}">
                <a16:creationId xmlns:a16="http://schemas.microsoft.com/office/drawing/2014/main" id="{CC962193-29A8-2487-3AE6-754EF36A5740}"/>
              </a:ext>
            </a:extLst>
          </p:cNvPr>
          <p:cNvGraphicFramePr>
            <a:graphicFrameLocks noChangeAspect="1"/>
          </p:cNvGraphicFramePr>
          <p:nvPr>
            <p:extLst>
              <p:ext uri="{D42A27DB-BD31-4B8C-83A1-F6EECF244321}">
                <p14:modId xmlns:p14="http://schemas.microsoft.com/office/powerpoint/2010/main" val="3087976173"/>
              </p:ext>
            </p:extLst>
          </p:nvPr>
        </p:nvGraphicFramePr>
        <p:xfrm>
          <a:off x="2271713" y="4297363"/>
          <a:ext cx="1746250" cy="487362"/>
        </p:xfrm>
        <a:graphic>
          <a:graphicData uri="http://schemas.openxmlformats.org/presentationml/2006/ole">
            <mc:AlternateContent xmlns:mc="http://schemas.openxmlformats.org/markup-compatibility/2006">
              <mc:Choice xmlns:v="urn:schemas-microsoft-com:vml" Requires="v">
                <p:oleObj name="Equation" r:id="rId5" imgW="634680" imgH="177480" progId="Equation.DSMT4">
                  <p:embed/>
                </p:oleObj>
              </mc:Choice>
              <mc:Fallback>
                <p:oleObj name="Equation" r:id="rId5" imgW="634680" imgH="177480" progId="Equation.DSMT4">
                  <p:embed/>
                  <p:pic>
                    <p:nvPicPr>
                      <p:cNvPr id="23" name="Object 22">
                        <a:extLst>
                          <a:ext uri="{FF2B5EF4-FFF2-40B4-BE49-F238E27FC236}">
                            <a16:creationId xmlns:a16="http://schemas.microsoft.com/office/drawing/2014/main" id="{58B08D96-AE0A-FD29-17D0-E7A941C00F46}"/>
                          </a:ext>
                        </a:extLst>
                      </p:cNvPr>
                      <p:cNvPicPr/>
                      <p:nvPr/>
                    </p:nvPicPr>
                    <p:blipFill>
                      <a:blip r:embed="rId6"/>
                      <a:stretch>
                        <a:fillRect/>
                      </a:stretch>
                    </p:blipFill>
                    <p:spPr>
                      <a:xfrm>
                        <a:off x="2271713" y="4297363"/>
                        <a:ext cx="1746250" cy="487362"/>
                      </a:xfrm>
                      <a:prstGeom prst="rect">
                        <a:avLst/>
                      </a:prstGeom>
                    </p:spPr>
                  </p:pic>
                </p:oleObj>
              </mc:Fallback>
            </mc:AlternateContent>
          </a:graphicData>
        </a:graphic>
      </p:graphicFrame>
      <p:graphicFrame>
        <p:nvGraphicFramePr>
          <p:cNvPr id="53" name="Object 52">
            <a:extLst>
              <a:ext uri="{FF2B5EF4-FFF2-40B4-BE49-F238E27FC236}">
                <a16:creationId xmlns:a16="http://schemas.microsoft.com/office/drawing/2014/main" id="{7D32DE18-4DB5-6F40-9569-CF7586D423F2}"/>
              </a:ext>
            </a:extLst>
          </p:cNvPr>
          <p:cNvGraphicFramePr>
            <a:graphicFrameLocks noChangeAspect="1"/>
          </p:cNvGraphicFramePr>
          <p:nvPr>
            <p:extLst>
              <p:ext uri="{D42A27DB-BD31-4B8C-83A1-F6EECF244321}">
                <p14:modId xmlns:p14="http://schemas.microsoft.com/office/powerpoint/2010/main" val="4234036099"/>
              </p:ext>
            </p:extLst>
          </p:nvPr>
        </p:nvGraphicFramePr>
        <p:xfrm>
          <a:off x="7977902" y="4982395"/>
          <a:ext cx="4008596" cy="918505"/>
        </p:xfrm>
        <a:graphic>
          <a:graphicData uri="http://schemas.openxmlformats.org/presentationml/2006/ole">
            <mc:AlternateContent xmlns:mc="http://schemas.openxmlformats.org/markup-compatibility/2006">
              <mc:Choice xmlns:v="urn:schemas-microsoft-com:vml" Requires="v">
                <p:oleObj name="Equation" r:id="rId7" imgW="1828800" imgH="419040" progId="Equation.DSMT4">
                  <p:embed/>
                </p:oleObj>
              </mc:Choice>
              <mc:Fallback>
                <p:oleObj name="Equation" r:id="rId7" imgW="1828800" imgH="419040" progId="Equation.DSMT4">
                  <p:embed/>
                  <p:pic>
                    <p:nvPicPr>
                      <p:cNvPr id="0" name=""/>
                      <p:cNvPicPr/>
                      <p:nvPr/>
                    </p:nvPicPr>
                    <p:blipFill>
                      <a:blip r:embed="rId8"/>
                      <a:stretch>
                        <a:fillRect/>
                      </a:stretch>
                    </p:blipFill>
                    <p:spPr>
                      <a:xfrm>
                        <a:off x="7977902" y="4982395"/>
                        <a:ext cx="4008596" cy="918505"/>
                      </a:xfrm>
                      <a:prstGeom prst="rect">
                        <a:avLst/>
                      </a:prstGeom>
                    </p:spPr>
                  </p:pic>
                </p:oleObj>
              </mc:Fallback>
            </mc:AlternateContent>
          </a:graphicData>
        </a:graphic>
      </p:graphicFrame>
      <p:graphicFrame>
        <p:nvGraphicFramePr>
          <p:cNvPr id="54" name="Object 53">
            <a:extLst>
              <a:ext uri="{FF2B5EF4-FFF2-40B4-BE49-F238E27FC236}">
                <a16:creationId xmlns:a16="http://schemas.microsoft.com/office/drawing/2014/main" id="{F8CCD6BE-3F69-4464-B3E9-BD207AB6BD7F}"/>
              </a:ext>
            </a:extLst>
          </p:cNvPr>
          <p:cNvGraphicFramePr>
            <a:graphicFrameLocks noChangeAspect="1"/>
          </p:cNvGraphicFramePr>
          <p:nvPr>
            <p:extLst>
              <p:ext uri="{D42A27DB-BD31-4B8C-83A1-F6EECF244321}">
                <p14:modId xmlns:p14="http://schemas.microsoft.com/office/powerpoint/2010/main" val="1759666306"/>
              </p:ext>
            </p:extLst>
          </p:nvPr>
        </p:nvGraphicFramePr>
        <p:xfrm>
          <a:off x="2328863" y="5000625"/>
          <a:ext cx="1639887" cy="1150938"/>
        </p:xfrm>
        <a:graphic>
          <a:graphicData uri="http://schemas.openxmlformats.org/presentationml/2006/ole">
            <mc:AlternateContent xmlns:mc="http://schemas.openxmlformats.org/markup-compatibility/2006">
              <mc:Choice xmlns:v="urn:schemas-microsoft-com:vml" Requires="v">
                <p:oleObj name="Equation" r:id="rId9" imgW="596880" imgH="419040" progId="Equation.DSMT4">
                  <p:embed/>
                </p:oleObj>
              </mc:Choice>
              <mc:Fallback>
                <p:oleObj name="Equation" r:id="rId9" imgW="596880" imgH="419040" progId="Equation.DSMT4">
                  <p:embed/>
                  <p:pic>
                    <p:nvPicPr>
                      <p:cNvPr id="51" name="Object 50">
                        <a:extLst>
                          <a:ext uri="{FF2B5EF4-FFF2-40B4-BE49-F238E27FC236}">
                            <a16:creationId xmlns:a16="http://schemas.microsoft.com/office/drawing/2014/main" id="{CC962193-29A8-2487-3AE6-754EF36A5740}"/>
                          </a:ext>
                        </a:extLst>
                      </p:cNvPr>
                      <p:cNvPicPr/>
                      <p:nvPr/>
                    </p:nvPicPr>
                    <p:blipFill>
                      <a:blip r:embed="rId10"/>
                      <a:stretch>
                        <a:fillRect/>
                      </a:stretch>
                    </p:blipFill>
                    <p:spPr>
                      <a:xfrm>
                        <a:off x="2328863" y="5000625"/>
                        <a:ext cx="1639887" cy="1150938"/>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1BFAF9B4-DFA3-5ACC-B24F-2EBDB2DC11A9}"/>
              </a:ext>
            </a:extLst>
          </p:cNvPr>
          <p:cNvGraphicFramePr>
            <a:graphicFrameLocks noChangeAspect="1"/>
          </p:cNvGraphicFramePr>
          <p:nvPr>
            <p:extLst>
              <p:ext uri="{D42A27DB-BD31-4B8C-83A1-F6EECF244321}">
                <p14:modId xmlns:p14="http://schemas.microsoft.com/office/powerpoint/2010/main" val="2632418523"/>
              </p:ext>
            </p:extLst>
          </p:nvPr>
        </p:nvGraphicFramePr>
        <p:xfrm>
          <a:off x="4633188" y="2733315"/>
          <a:ext cx="533248" cy="536146"/>
        </p:xfrm>
        <a:graphic>
          <a:graphicData uri="http://schemas.openxmlformats.org/presentationml/2006/ole">
            <mc:AlternateContent xmlns:mc="http://schemas.openxmlformats.org/markup-compatibility/2006">
              <mc:Choice xmlns:v="urn:schemas-microsoft-com:vml" Requires="v">
                <p:oleObj name="Equation" r:id="rId11" imgW="177480" imgH="177480" progId="Equation.DSMT4">
                  <p:embed/>
                </p:oleObj>
              </mc:Choice>
              <mc:Fallback>
                <p:oleObj name="Equation" r:id="rId11" imgW="177480" imgH="177480" progId="Equation.DSMT4">
                  <p:embed/>
                  <p:pic>
                    <p:nvPicPr>
                      <p:cNvPr id="50" name="Object 49">
                        <a:extLst>
                          <a:ext uri="{FF2B5EF4-FFF2-40B4-BE49-F238E27FC236}">
                            <a16:creationId xmlns:a16="http://schemas.microsoft.com/office/drawing/2014/main" id="{E91F2373-98AB-3CA6-46A2-D6C86BA3F17C}"/>
                          </a:ext>
                        </a:extLst>
                      </p:cNvPr>
                      <p:cNvPicPr/>
                      <p:nvPr/>
                    </p:nvPicPr>
                    <p:blipFill>
                      <a:blip r:embed="rId12"/>
                      <a:stretch>
                        <a:fillRect/>
                      </a:stretch>
                    </p:blipFill>
                    <p:spPr>
                      <a:xfrm>
                        <a:off x="4633188" y="2733315"/>
                        <a:ext cx="533248" cy="536146"/>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E7E6B31A-25AD-0C42-E674-DAD122B87934}"/>
              </a:ext>
            </a:extLst>
          </p:cNvPr>
          <p:cNvPicPr>
            <a:picLocks noChangeAspect="1"/>
          </p:cNvPicPr>
          <p:nvPr/>
        </p:nvPicPr>
        <p:blipFill>
          <a:blip r:embed="rId13">
            <a:clrChange>
              <a:clrFrom>
                <a:srgbClr val="FFFFFF"/>
              </a:clrFrom>
              <a:clrTo>
                <a:srgbClr val="FFFFFF">
                  <a:alpha val="0"/>
                </a:srgbClr>
              </a:clrTo>
            </a:clrChange>
          </a:blip>
          <a:srcRect l="11634" t="7408" r="12796" b="8444"/>
          <a:stretch>
            <a:fillRect/>
          </a:stretch>
        </p:blipFill>
        <p:spPr>
          <a:xfrm>
            <a:off x="7938247" y="2117543"/>
            <a:ext cx="3899796" cy="2621401"/>
          </a:xfrm>
          <a:prstGeom prst="rect">
            <a:avLst/>
          </a:prstGeom>
        </p:spPr>
      </p:pic>
      <p:sp>
        <p:nvSpPr>
          <p:cNvPr id="9" name="Callout: Bent Line 8">
            <a:extLst>
              <a:ext uri="{FF2B5EF4-FFF2-40B4-BE49-F238E27FC236}">
                <a16:creationId xmlns:a16="http://schemas.microsoft.com/office/drawing/2014/main" id="{499C19DD-A096-A683-41E0-F8A0370B8A91}"/>
              </a:ext>
            </a:extLst>
          </p:cNvPr>
          <p:cNvSpPr/>
          <p:nvPr/>
        </p:nvSpPr>
        <p:spPr>
          <a:xfrm>
            <a:off x="5402429" y="3690559"/>
            <a:ext cx="2359661" cy="612648"/>
          </a:xfrm>
          <a:prstGeom prst="borderCallout2">
            <a:avLst>
              <a:gd name="adj1" fmla="val 28286"/>
              <a:gd name="adj2" fmla="val 99955"/>
              <a:gd name="adj3" fmla="val 27042"/>
              <a:gd name="adj4" fmla="val 106630"/>
              <a:gd name="adj5" fmla="val -11048"/>
              <a:gd name="adj6" fmla="val 11058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i="1" dirty="0"/>
              <a:t>N</a:t>
            </a:r>
            <a:r>
              <a:rPr lang="en-US" sz="2000" dirty="0"/>
              <a:t>-turn winding carrying current </a:t>
            </a:r>
            <a:r>
              <a:rPr lang="en-US" sz="2000" i="1" dirty="0"/>
              <a:t>I</a:t>
            </a:r>
          </a:p>
        </p:txBody>
      </p:sp>
      <p:sp>
        <p:nvSpPr>
          <p:cNvPr id="10" name="Callout: Bent Line 9">
            <a:extLst>
              <a:ext uri="{FF2B5EF4-FFF2-40B4-BE49-F238E27FC236}">
                <a16:creationId xmlns:a16="http://schemas.microsoft.com/office/drawing/2014/main" id="{24E40789-0B73-AE13-DD43-2155884FC8DE}"/>
              </a:ext>
            </a:extLst>
          </p:cNvPr>
          <p:cNvSpPr/>
          <p:nvPr/>
        </p:nvSpPr>
        <p:spPr>
          <a:xfrm>
            <a:off x="5636409" y="2247174"/>
            <a:ext cx="1943250" cy="612648"/>
          </a:xfrm>
          <a:prstGeom prst="borderCallout2">
            <a:avLst>
              <a:gd name="adj1" fmla="val 28286"/>
              <a:gd name="adj2" fmla="val 100472"/>
              <a:gd name="adj3" fmla="val 28700"/>
              <a:gd name="adj4" fmla="val 113280"/>
              <a:gd name="adj5" fmla="val 71041"/>
              <a:gd name="adj6" fmla="val 14664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Ferromagnetic core</a:t>
            </a:r>
            <a:endParaRPr lang="en-US" sz="2000" i="1" dirty="0"/>
          </a:p>
        </p:txBody>
      </p:sp>
      <p:cxnSp>
        <p:nvCxnSpPr>
          <p:cNvPr id="11" name="Straight Arrow Connector 10">
            <a:extLst>
              <a:ext uri="{FF2B5EF4-FFF2-40B4-BE49-F238E27FC236}">
                <a16:creationId xmlns:a16="http://schemas.microsoft.com/office/drawing/2014/main" id="{1B473357-F304-A021-3454-5418D242AAC1}"/>
              </a:ext>
            </a:extLst>
          </p:cNvPr>
          <p:cNvCxnSpPr>
            <a:cxnSpLocks/>
          </p:cNvCxnSpPr>
          <p:nvPr/>
        </p:nvCxnSpPr>
        <p:spPr>
          <a:xfrm>
            <a:off x="8966947" y="4109659"/>
            <a:ext cx="80010" cy="342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55BBE5D-6338-CB75-AECC-5076CC85400F}"/>
              </a:ext>
            </a:extLst>
          </p:cNvPr>
          <p:cNvSpPr txBox="1"/>
          <p:nvPr/>
        </p:nvSpPr>
        <p:spPr>
          <a:xfrm>
            <a:off x="8738883" y="4072821"/>
            <a:ext cx="338554" cy="369332"/>
          </a:xfrm>
          <a:prstGeom prst="rect">
            <a:avLst/>
          </a:prstGeom>
          <a:noFill/>
        </p:spPr>
        <p:txBody>
          <a:bodyPr wrap="none" rtlCol="0">
            <a:spAutoFit/>
          </a:bodyPr>
          <a:lstStyle/>
          <a:p>
            <a:r>
              <a:rPr lang="en-US" i="1" dirty="0"/>
              <a:t>C</a:t>
            </a:r>
          </a:p>
        </p:txBody>
      </p:sp>
      <p:cxnSp>
        <p:nvCxnSpPr>
          <p:cNvPr id="13" name="Straight Arrow Connector 12">
            <a:extLst>
              <a:ext uri="{FF2B5EF4-FFF2-40B4-BE49-F238E27FC236}">
                <a16:creationId xmlns:a16="http://schemas.microsoft.com/office/drawing/2014/main" id="{1AD7E2CA-0222-9A28-648B-8174FB00392B}"/>
              </a:ext>
            </a:extLst>
          </p:cNvPr>
          <p:cNvCxnSpPr>
            <a:cxnSpLocks/>
          </p:cNvCxnSpPr>
          <p:nvPr/>
        </p:nvCxnSpPr>
        <p:spPr>
          <a:xfrm flipH="1">
            <a:off x="8012542" y="3467263"/>
            <a:ext cx="47625" cy="127635"/>
          </a:xfrm>
          <a:prstGeom prst="straightConnector1">
            <a:avLst/>
          </a:prstGeom>
          <a:ln>
            <a:solidFill>
              <a:srgbClr val="56230A"/>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24DFF08-9877-F70A-8A43-E867A834B12C}"/>
              </a:ext>
            </a:extLst>
          </p:cNvPr>
          <p:cNvSpPr txBox="1"/>
          <p:nvPr/>
        </p:nvSpPr>
        <p:spPr>
          <a:xfrm>
            <a:off x="7798963" y="3316147"/>
            <a:ext cx="261610" cy="369332"/>
          </a:xfrm>
          <a:prstGeom prst="rect">
            <a:avLst/>
          </a:prstGeom>
          <a:noFill/>
        </p:spPr>
        <p:txBody>
          <a:bodyPr wrap="none" rtlCol="0">
            <a:spAutoFit/>
          </a:bodyPr>
          <a:lstStyle/>
          <a:p>
            <a:r>
              <a:rPr lang="en-US" i="1" dirty="0"/>
              <a:t>I</a:t>
            </a:r>
          </a:p>
        </p:txBody>
      </p:sp>
    </p:spTree>
    <p:extLst>
      <p:ext uri="{BB962C8B-B14F-4D97-AF65-F5344CB8AC3E}">
        <p14:creationId xmlns:p14="http://schemas.microsoft.com/office/powerpoint/2010/main" val="4281676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CEE2A-88AE-11CD-7A91-80309D18D0C0}"/>
              </a:ext>
            </a:extLst>
          </p:cNvPr>
          <p:cNvSpPr>
            <a:spLocks noGrp="1"/>
          </p:cNvSpPr>
          <p:nvPr>
            <p:ph type="title"/>
          </p:nvPr>
        </p:nvSpPr>
        <p:spPr/>
        <p:txBody>
          <a:bodyPr/>
          <a:lstStyle/>
          <a:p>
            <a:r>
              <a:rPr lang="en-US" dirty="0"/>
              <a:t>Consistency with KCL for Steady Currents</a:t>
            </a:r>
          </a:p>
        </p:txBody>
      </p:sp>
      <p:sp>
        <p:nvSpPr>
          <p:cNvPr id="4" name="Date Placeholder 3">
            <a:extLst>
              <a:ext uri="{FF2B5EF4-FFF2-40B4-BE49-F238E27FC236}">
                <a16:creationId xmlns:a16="http://schemas.microsoft.com/office/drawing/2014/main" id="{93594CB8-C057-7866-CF53-9BB97A82E8B9}"/>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FB839777-0A59-AD49-75C5-B9F9BBF2FCF5}"/>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FA5B0BFF-A9BE-63FB-D4D7-58D2FB971AD7}"/>
              </a:ext>
            </a:extLst>
          </p:cNvPr>
          <p:cNvSpPr>
            <a:spLocks noGrp="1"/>
          </p:cNvSpPr>
          <p:nvPr>
            <p:ph type="sldNum" sz="quarter" idx="12"/>
          </p:nvPr>
        </p:nvSpPr>
        <p:spPr/>
        <p:txBody>
          <a:bodyPr/>
          <a:lstStyle/>
          <a:p>
            <a:fld id="{2AEF1071-237C-4F39-BC68-901E48FF9960}" type="slidenum">
              <a:rPr lang="en-US" smtClean="0"/>
              <a:t>6</a:t>
            </a:fld>
            <a:endParaRPr lang="en-US"/>
          </a:p>
        </p:txBody>
      </p:sp>
      <p:graphicFrame>
        <p:nvGraphicFramePr>
          <p:cNvPr id="8" name="Object 7">
            <a:extLst>
              <a:ext uri="{FF2B5EF4-FFF2-40B4-BE49-F238E27FC236}">
                <a16:creationId xmlns:a16="http://schemas.microsoft.com/office/drawing/2014/main" id="{F73D2E74-C0BD-65ED-DD9E-94080DBC98A8}"/>
              </a:ext>
            </a:extLst>
          </p:cNvPr>
          <p:cNvGraphicFramePr>
            <a:graphicFrameLocks noChangeAspect="1"/>
          </p:cNvGraphicFramePr>
          <p:nvPr>
            <p:extLst>
              <p:ext uri="{D42A27DB-BD31-4B8C-83A1-F6EECF244321}">
                <p14:modId xmlns:p14="http://schemas.microsoft.com/office/powerpoint/2010/main" val="3924832522"/>
              </p:ext>
            </p:extLst>
          </p:nvPr>
        </p:nvGraphicFramePr>
        <p:xfrm>
          <a:off x="4429125" y="1919380"/>
          <a:ext cx="3333750" cy="1000125"/>
        </p:xfrm>
        <a:graphic>
          <a:graphicData uri="http://schemas.openxmlformats.org/presentationml/2006/ole">
            <mc:AlternateContent xmlns:mc="http://schemas.openxmlformats.org/markup-compatibility/2006">
              <mc:Choice xmlns:v="urn:schemas-microsoft-com:vml" Requires="v">
                <p:oleObj name="Equation" r:id="rId2" imgW="761760" imgH="228600" progId="Equation.DSMT4">
                  <p:embed/>
                </p:oleObj>
              </mc:Choice>
              <mc:Fallback>
                <p:oleObj name="Equation" r:id="rId2" imgW="761760" imgH="228600" progId="Equation.DSMT4">
                  <p:embed/>
                  <p:pic>
                    <p:nvPicPr>
                      <p:cNvPr id="7" name="Object 6">
                        <a:extLst>
                          <a:ext uri="{FF2B5EF4-FFF2-40B4-BE49-F238E27FC236}">
                            <a16:creationId xmlns:a16="http://schemas.microsoft.com/office/drawing/2014/main" id="{3BD74439-2438-49EE-A966-130350A29B06}"/>
                          </a:ext>
                        </a:extLst>
                      </p:cNvPr>
                      <p:cNvPicPr/>
                      <p:nvPr/>
                    </p:nvPicPr>
                    <p:blipFill>
                      <a:blip r:embed="rId3"/>
                      <a:stretch>
                        <a:fillRect/>
                      </a:stretch>
                    </p:blipFill>
                    <p:spPr>
                      <a:xfrm>
                        <a:off x="4429125" y="1919380"/>
                        <a:ext cx="3333750" cy="100012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390310B3-E6EC-EC2D-8BBD-4CCEDB15C4B5}"/>
              </a:ext>
            </a:extLst>
          </p:cNvPr>
          <p:cNvGraphicFramePr>
            <a:graphicFrameLocks noChangeAspect="1"/>
          </p:cNvGraphicFramePr>
          <p:nvPr>
            <p:extLst>
              <p:ext uri="{D42A27DB-BD31-4B8C-83A1-F6EECF244321}">
                <p14:modId xmlns:p14="http://schemas.microsoft.com/office/powerpoint/2010/main" val="3255666917"/>
              </p:ext>
            </p:extLst>
          </p:nvPr>
        </p:nvGraphicFramePr>
        <p:xfrm>
          <a:off x="4678063" y="5127533"/>
          <a:ext cx="2333625" cy="777875"/>
        </p:xfrm>
        <a:graphic>
          <a:graphicData uri="http://schemas.openxmlformats.org/presentationml/2006/ole">
            <mc:AlternateContent xmlns:mc="http://schemas.openxmlformats.org/markup-compatibility/2006">
              <mc:Choice xmlns:v="urn:schemas-microsoft-com:vml" Requires="v">
                <p:oleObj name="Equation" r:id="rId4" imgW="533160" imgH="177480" progId="Equation.DSMT4">
                  <p:embed/>
                </p:oleObj>
              </mc:Choice>
              <mc:Fallback>
                <p:oleObj name="Equation" r:id="rId4" imgW="533160" imgH="177480" progId="Equation.DSMT4">
                  <p:embed/>
                  <p:pic>
                    <p:nvPicPr>
                      <p:cNvPr id="7" name="Object 6">
                        <a:extLst>
                          <a:ext uri="{FF2B5EF4-FFF2-40B4-BE49-F238E27FC236}">
                            <a16:creationId xmlns:a16="http://schemas.microsoft.com/office/drawing/2014/main" id="{3BD74439-2438-49EE-A966-130350A29B06}"/>
                          </a:ext>
                        </a:extLst>
                      </p:cNvPr>
                      <p:cNvPicPr/>
                      <p:nvPr/>
                    </p:nvPicPr>
                    <p:blipFill>
                      <a:blip r:embed="rId5"/>
                      <a:stretch>
                        <a:fillRect/>
                      </a:stretch>
                    </p:blipFill>
                    <p:spPr>
                      <a:xfrm>
                        <a:off x="4678063" y="5127533"/>
                        <a:ext cx="2333625" cy="77787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23448D59-ED27-7CBB-13AF-CEE454303CC5}"/>
              </a:ext>
            </a:extLst>
          </p:cNvPr>
          <p:cNvGraphicFramePr>
            <a:graphicFrameLocks noChangeAspect="1"/>
          </p:cNvGraphicFramePr>
          <p:nvPr>
            <p:extLst>
              <p:ext uri="{D42A27DB-BD31-4B8C-83A1-F6EECF244321}">
                <p14:modId xmlns:p14="http://schemas.microsoft.com/office/powerpoint/2010/main" val="1026930756"/>
              </p:ext>
            </p:extLst>
          </p:nvPr>
        </p:nvGraphicFramePr>
        <p:xfrm>
          <a:off x="3122314" y="2951723"/>
          <a:ext cx="5389562" cy="1111250"/>
        </p:xfrm>
        <a:graphic>
          <a:graphicData uri="http://schemas.openxmlformats.org/presentationml/2006/ole">
            <mc:AlternateContent xmlns:mc="http://schemas.openxmlformats.org/markup-compatibility/2006">
              <mc:Choice xmlns:v="urn:schemas-microsoft-com:vml" Requires="v">
                <p:oleObj name="Equation" r:id="rId6" imgW="1231560" imgH="253800" progId="Equation.DSMT4">
                  <p:embed/>
                </p:oleObj>
              </mc:Choice>
              <mc:Fallback>
                <p:oleObj name="Equation" r:id="rId6" imgW="1231560" imgH="253800" progId="Equation.DSMT4">
                  <p:embed/>
                  <p:pic>
                    <p:nvPicPr>
                      <p:cNvPr id="8" name="Object 7">
                        <a:extLst>
                          <a:ext uri="{FF2B5EF4-FFF2-40B4-BE49-F238E27FC236}">
                            <a16:creationId xmlns:a16="http://schemas.microsoft.com/office/drawing/2014/main" id="{F73D2E74-C0BD-65ED-DD9E-94080DBC98A8}"/>
                          </a:ext>
                        </a:extLst>
                      </p:cNvPr>
                      <p:cNvPicPr/>
                      <p:nvPr/>
                    </p:nvPicPr>
                    <p:blipFill>
                      <a:blip r:embed="rId7"/>
                      <a:stretch>
                        <a:fillRect/>
                      </a:stretch>
                    </p:blipFill>
                    <p:spPr>
                      <a:xfrm>
                        <a:off x="3122314" y="2951723"/>
                        <a:ext cx="5389562" cy="111125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C1613749-CB58-C24D-4D46-525A302B14BA}"/>
              </a:ext>
            </a:extLst>
          </p:cNvPr>
          <p:cNvGraphicFramePr>
            <a:graphicFrameLocks noChangeAspect="1"/>
          </p:cNvGraphicFramePr>
          <p:nvPr>
            <p:extLst>
              <p:ext uri="{D42A27DB-BD31-4B8C-83A1-F6EECF244321}">
                <p14:modId xmlns:p14="http://schemas.microsoft.com/office/powerpoint/2010/main" val="3964355476"/>
              </p:ext>
            </p:extLst>
          </p:nvPr>
        </p:nvGraphicFramePr>
        <p:xfrm>
          <a:off x="5522259" y="4095191"/>
          <a:ext cx="3000375" cy="1000125"/>
        </p:xfrm>
        <a:graphic>
          <a:graphicData uri="http://schemas.openxmlformats.org/presentationml/2006/ole">
            <mc:AlternateContent xmlns:mc="http://schemas.openxmlformats.org/markup-compatibility/2006">
              <mc:Choice xmlns:v="urn:schemas-microsoft-com:vml" Requires="v">
                <p:oleObj name="Equation" r:id="rId8" imgW="685800" imgH="228600" progId="Equation.DSMT4">
                  <p:embed/>
                </p:oleObj>
              </mc:Choice>
              <mc:Fallback>
                <p:oleObj name="Equation" r:id="rId8" imgW="685800" imgH="228600" progId="Equation.DSMT4">
                  <p:embed/>
                  <p:pic>
                    <p:nvPicPr>
                      <p:cNvPr id="10" name="Object 9">
                        <a:extLst>
                          <a:ext uri="{FF2B5EF4-FFF2-40B4-BE49-F238E27FC236}">
                            <a16:creationId xmlns:a16="http://schemas.microsoft.com/office/drawing/2014/main" id="{23448D59-ED27-7CBB-13AF-CEE454303CC5}"/>
                          </a:ext>
                        </a:extLst>
                      </p:cNvPr>
                      <p:cNvPicPr/>
                      <p:nvPr/>
                    </p:nvPicPr>
                    <p:blipFill>
                      <a:blip r:embed="rId9"/>
                      <a:stretch>
                        <a:fillRect/>
                      </a:stretch>
                    </p:blipFill>
                    <p:spPr>
                      <a:xfrm>
                        <a:off x="5522259" y="4095191"/>
                        <a:ext cx="3000375" cy="1000125"/>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11E65721-1EC2-D195-6B1A-9277B311668D}"/>
              </a:ext>
            </a:extLst>
          </p:cNvPr>
          <p:cNvSpPr txBox="1"/>
          <p:nvPr/>
        </p:nvSpPr>
        <p:spPr>
          <a:xfrm>
            <a:off x="1603734" y="1844152"/>
            <a:ext cx="2434866" cy="954107"/>
          </a:xfrm>
          <a:prstGeom prst="rect">
            <a:avLst/>
          </a:prstGeom>
          <a:noFill/>
        </p:spPr>
        <p:txBody>
          <a:bodyPr wrap="square" rtlCol="0">
            <a:spAutoFit/>
          </a:bodyPr>
          <a:lstStyle/>
          <a:p>
            <a:pPr algn="ctr"/>
            <a:r>
              <a:rPr lang="en-US" sz="2800" dirty="0"/>
              <a:t>Ampere’s Law in Free Space</a:t>
            </a:r>
          </a:p>
        </p:txBody>
      </p:sp>
      <p:sp>
        <p:nvSpPr>
          <p:cNvPr id="13" name="TextBox 12">
            <a:extLst>
              <a:ext uri="{FF2B5EF4-FFF2-40B4-BE49-F238E27FC236}">
                <a16:creationId xmlns:a16="http://schemas.microsoft.com/office/drawing/2014/main" id="{ED6C9EEF-7629-B59D-9709-D0C785006A51}"/>
              </a:ext>
            </a:extLst>
          </p:cNvPr>
          <p:cNvSpPr txBox="1"/>
          <p:nvPr/>
        </p:nvSpPr>
        <p:spPr>
          <a:xfrm>
            <a:off x="2634974" y="5254860"/>
            <a:ext cx="1403626" cy="523220"/>
          </a:xfrm>
          <a:prstGeom prst="rect">
            <a:avLst/>
          </a:prstGeom>
          <a:noFill/>
        </p:spPr>
        <p:txBody>
          <a:bodyPr wrap="square" rtlCol="0">
            <a:spAutoFit/>
          </a:bodyPr>
          <a:lstStyle/>
          <a:p>
            <a:pPr algn="ctr"/>
            <a:r>
              <a:rPr lang="en-US" sz="2800" dirty="0"/>
              <a:t>KCL</a:t>
            </a:r>
          </a:p>
        </p:txBody>
      </p:sp>
    </p:spTree>
    <p:extLst>
      <p:ext uri="{BB962C8B-B14F-4D97-AF65-F5344CB8AC3E}">
        <p14:creationId xmlns:p14="http://schemas.microsoft.com/office/powerpoint/2010/main" val="24299140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265C8-17F4-DC0B-613E-E2D9B511D0D8}"/>
              </a:ext>
            </a:extLst>
          </p:cNvPr>
          <p:cNvSpPr>
            <a:spLocks noGrp="1"/>
          </p:cNvSpPr>
          <p:nvPr>
            <p:ph type="title"/>
          </p:nvPr>
        </p:nvSpPr>
        <p:spPr/>
        <p:txBody>
          <a:bodyPr/>
          <a:lstStyle/>
          <a:p>
            <a:r>
              <a:rPr lang="en-US" dirty="0"/>
              <a:t>Magnetomotive Force (</a:t>
            </a:r>
            <a:r>
              <a:rPr lang="en-US" dirty="0" err="1"/>
              <a:t>mmf</a:t>
            </a:r>
            <a:r>
              <a:rPr lang="en-US" dirty="0"/>
              <a:t>)</a:t>
            </a:r>
          </a:p>
        </p:txBody>
      </p:sp>
      <p:sp>
        <p:nvSpPr>
          <p:cNvPr id="3" name="Content Placeholder 2">
            <a:extLst>
              <a:ext uri="{FF2B5EF4-FFF2-40B4-BE49-F238E27FC236}">
                <a16:creationId xmlns:a16="http://schemas.microsoft.com/office/drawing/2014/main" id="{8E188617-B5C9-617E-4CB7-17F25214DE32}"/>
              </a:ext>
            </a:extLst>
          </p:cNvPr>
          <p:cNvSpPr>
            <a:spLocks noGrp="1"/>
          </p:cNvSpPr>
          <p:nvPr>
            <p:ph idx="1"/>
          </p:nvPr>
        </p:nvSpPr>
        <p:spPr/>
        <p:txBody>
          <a:bodyPr>
            <a:normAutofit lnSpcReduction="10000"/>
          </a:bodyPr>
          <a:lstStyle/>
          <a:p>
            <a:r>
              <a:rPr lang="en-US" b="1" dirty="0"/>
              <a:t>Magnetomotive force</a:t>
            </a:r>
            <a:r>
              <a:rPr lang="en-US" dirty="0"/>
              <a:t> (</a:t>
            </a:r>
            <a:r>
              <a:rPr lang="en-US" dirty="0" err="1"/>
              <a:t>mmf</a:t>
            </a:r>
            <a:r>
              <a:rPr lang="en-US" dirty="0"/>
              <a:t>) is the cause that drives magnetic flux through a magnetic circuit.</a:t>
            </a:r>
          </a:p>
          <a:p>
            <a:r>
              <a:rPr lang="en-US" dirty="0"/>
              <a:t>It is analogous to electromotive force (emf) in an electric circuit.</a:t>
            </a:r>
          </a:p>
          <a:p>
            <a:r>
              <a:rPr lang="en-US" dirty="0"/>
              <a:t>For a coil of </a:t>
            </a:r>
            <a:r>
              <a:rPr lang="en-US" i="1" dirty="0"/>
              <a:t>N</a:t>
            </a:r>
            <a:r>
              <a:rPr lang="en-US" dirty="0"/>
              <a:t> turns carrying current </a:t>
            </a:r>
            <a:r>
              <a:rPr lang="en-US" i="1" dirty="0"/>
              <a:t>I</a:t>
            </a:r>
            <a:r>
              <a:rPr lang="en-US" dirty="0"/>
              <a:t>, the </a:t>
            </a:r>
            <a:r>
              <a:rPr lang="en-US" dirty="0" err="1"/>
              <a:t>mmf</a:t>
            </a:r>
            <a:r>
              <a:rPr lang="en-US" dirty="0"/>
              <a:t> is ℱ = </a:t>
            </a:r>
            <a:r>
              <a:rPr lang="en-US" i="1" dirty="0"/>
              <a:t>NI</a:t>
            </a:r>
            <a:r>
              <a:rPr lang="en-US" dirty="0"/>
              <a:t>.</a:t>
            </a:r>
          </a:p>
          <a:p>
            <a:r>
              <a:rPr lang="en-US" dirty="0"/>
              <a:t>Its SI unit is the ampere (A), but it is often expressed as ampere-turns (</a:t>
            </a:r>
            <a:r>
              <a:rPr lang="en-US" dirty="0" err="1"/>
              <a:t>A·t</a:t>
            </a:r>
            <a:r>
              <a:rPr lang="en-US" dirty="0"/>
              <a:t>).</a:t>
            </a:r>
          </a:p>
          <a:p>
            <a:r>
              <a:rPr lang="en-US" dirty="0"/>
              <a:t>Important: </a:t>
            </a:r>
            <a:r>
              <a:rPr lang="en-US" dirty="0" err="1"/>
              <a:t>mmf</a:t>
            </a:r>
            <a:r>
              <a:rPr lang="en-US" dirty="0"/>
              <a:t> is not a mechanical force (in Newtons). It is an electromagnetic potential.</a:t>
            </a:r>
          </a:p>
          <a:p>
            <a:r>
              <a:rPr lang="en-US" dirty="0"/>
              <a:t>In a magnetic circuit, </a:t>
            </a:r>
            <a:r>
              <a:rPr lang="en-US" dirty="0" err="1"/>
              <a:t>mmf</a:t>
            </a:r>
            <a:r>
              <a:rPr lang="en-US" dirty="0"/>
              <a:t>, flux (Φ), and reluctance (ℛ) are related by </a:t>
            </a:r>
            <a:r>
              <a:rPr lang="en-US" i="1" dirty="0"/>
              <a:t>Hopkinson's Law</a:t>
            </a:r>
            <a:r>
              <a:rPr lang="en-US" dirty="0"/>
              <a:t>: ℱ = Φℛ.</a:t>
            </a:r>
          </a:p>
        </p:txBody>
      </p:sp>
      <p:sp>
        <p:nvSpPr>
          <p:cNvPr id="4" name="Date Placeholder 3">
            <a:extLst>
              <a:ext uri="{FF2B5EF4-FFF2-40B4-BE49-F238E27FC236}">
                <a16:creationId xmlns:a16="http://schemas.microsoft.com/office/drawing/2014/main" id="{CDEF87C9-369A-AB59-2410-F743C858793E}"/>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07BE7D3E-197C-ACA0-4988-0B53B2731E6B}"/>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38A8BED4-EABE-4203-250D-DA66EA81F740}"/>
              </a:ext>
            </a:extLst>
          </p:cNvPr>
          <p:cNvSpPr>
            <a:spLocks noGrp="1"/>
          </p:cNvSpPr>
          <p:nvPr>
            <p:ph type="sldNum" sz="quarter" idx="12"/>
          </p:nvPr>
        </p:nvSpPr>
        <p:spPr/>
        <p:txBody>
          <a:bodyPr/>
          <a:lstStyle/>
          <a:p>
            <a:fld id="{2AEF1071-237C-4F39-BC68-901E48FF9960}" type="slidenum">
              <a:rPr lang="en-US" smtClean="0"/>
              <a:t>60</a:t>
            </a:fld>
            <a:endParaRPr lang="en-US"/>
          </a:p>
        </p:txBody>
      </p:sp>
    </p:spTree>
    <p:extLst>
      <p:ext uri="{BB962C8B-B14F-4D97-AF65-F5344CB8AC3E}">
        <p14:creationId xmlns:p14="http://schemas.microsoft.com/office/powerpoint/2010/main" val="20666054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E7840-A753-8A12-96FE-885CF9281A4A}"/>
              </a:ext>
            </a:extLst>
          </p:cNvPr>
          <p:cNvSpPr>
            <a:spLocks noGrp="1"/>
          </p:cNvSpPr>
          <p:nvPr>
            <p:ph type="title"/>
          </p:nvPr>
        </p:nvSpPr>
        <p:spPr/>
        <p:txBody>
          <a:bodyPr/>
          <a:lstStyle/>
          <a:p>
            <a:r>
              <a:rPr lang="en-US" dirty="0"/>
              <a:t>Reluctance</a:t>
            </a:r>
          </a:p>
        </p:txBody>
      </p:sp>
      <p:sp>
        <p:nvSpPr>
          <p:cNvPr id="3" name="Content Placeholder 2">
            <a:extLst>
              <a:ext uri="{FF2B5EF4-FFF2-40B4-BE49-F238E27FC236}">
                <a16:creationId xmlns:a16="http://schemas.microsoft.com/office/drawing/2014/main" id="{9DE7CB41-7ADF-4915-3B7E-657A81D577D8}"/>
              </a:ext>
            </a:extLst>
          </p:cNvPr>
          <p:cNvSpPr>
            <a:spLocks noGrp="1"/>
          </p:cNvSpPr>
          <p:nvPr>
            <p:ph idx="1"/>
          </p:nvPr>
        </p:nvSpPr>
        <p:spPr>
          <a:xfrm>
            <a:off x="838200" y="1825624"/>
            <a:ext cx="9972040" cy="4530725"/>
          </a:xfrm>
        </p:spPr>
        <p:txBody>
          <a:bodyPr>
            <a:normAutofit fontScale="92500" lnSpcReduction="20000"/>
          </a:bodyPr>
          <a:lstStyle/>
          <a:p>
            <a:r>
              <a:rPr lang="en-US" dirty="0"/>
              <a:t>Reluctance (ℛ) is the opposition a material offers to magnetic flux, analogous to electrical resistance.</a:t>
            </a:r>
          </a:p>
          <a:p>
            <a:r>
              <a:rPr lang="en-US" dirty="0"/>
              <a:t>For a uniform magnetic path, it is calculated as: ​</a:t>
            </a:r>
          </a:p>
          <a:p>
            <a:pPr lvl="1"/>
            <a:r>
              <a:rPr lang="en-US" i="1" dirty="0"/>
              <a:t>l</a:t>
            </a:r>
            <a:r>
              <a:rPr lang="en-US" dirty="0"/>
              <a:t>: length of the path</a:t>
            </a:r>
          </a:p>
          <a:p>
            <a:pPr lvl="1"/>
            <a:r>
              <a:rPr lang="en-US" i="1" dirty="0"/>
              <a:t>S</a:t>
            </a:r>
            <a:r>
              <a:rPr lang="en-US" dirty="0"/>
              <a:t>: cross-sectional area</a:t>
            </a:r>
          </a:p>
          <a:p>
            <a:pPr lvl="1"/>
            <a:r>
              <a:rPr lang="en-US" i="1" dirty="0"/>
              <a:t>μ</a:t>
            </a:r>
            <a:r>
              <a:rPr lang="en-US" dirty="0"/>
              <a:t>: permeability of the material (</a:t>
            </a:r>
            <a:r>
              <a:rPr lang="en-US" i="1" dirty="0"/>
              <a:t>μ</a:t>
            </a:r>
            <a:r>
              <a:rPr lang="en-US" dirty="0"/>
              <a:t> = </a:t>
            </a:r>
            <a:r>
              <a:rPr lang="en-US" i="1" dirty="0"/>
              <a:t>μ</a:t>
            </a:r>
            <a:r>
              <a:rPr lang="en-US" baseline="-25000" dirty="0"/>
              <a:t>0</a:t>
            </a:r>
            <a:r>
              <a:rPr lang="en-US" i="1" dirty="0"/>
              <a:t>μ</a:t>
            </a:r>
            <a:r>
              <a:rPr lang="en-US" baseline="-25000" dirty="0"/>
              <a:t>r</a:t>
            </a:r>
            <a:r>
              <a:rPr lang="en-US" dirty="0"/>
              <a:t>​)</a:t>
            </a:r>
          </a:p>
          <a:p>
            <a:r>
              <a:rPr lang="en-US" dirty="0"/>
              <a:t>Its SI unit is ampere per weber (A/Wb) or inverse henry (H⁻¹).</a:t>
            </a:r>
          </a:p>
          <a:p>
            <a:r>
              <a:rPr lang="en-US" dirty="0"/>
              <a:t>Low reluctance means the material is a good conductor of magnetic flux (e.g., iron).</a:t>
            </a:r>
          </a:p>
          <a:p>
            <a:r>
              <a:rPr lang="en-US" dirty="0"/>
              <a:t>High reluctance means the material strongly opposes flux (e.g., air).</a:t>
            </a:r>
          </a:p>
          <a:p>
            <a:r>
              <a:rPr lang="en-US" dirty="0"/>
              <a:t>It is the key parameter in </a:t>
            </a:r>
            <a:r>
              <a:rPr lang="en-US" i="1" dirty="0"/>
              <a:t>Hopkinson's Law</a:t>
            </a:r>
            <a:r>
              <a:rPr lang="en-US" dirty="0"/>
              <a:t> (the magnetic Ohm's Law): ℱ = Φℛ, where ℱ  is the magnetomotive force.</a:t>
            </a:r>
          </a:p>
        </p:txBody>
      </p:sp>
      <p:sp>
        <p:nvSpPr>
          <p:cNvPr id="4" name="Date Placeholder 3">
            <a:extLst>
              <a:ext uri="{FF2B5EF4-FFF2-40B4-BE49-F238E27FC236}">
                <a16:creationId xmlns:a16="http://schemas.microsoft.com/office/drawing/2014/main" id="{39611828-5C99-D94D-2EF1-6D3EA80C0425}"/>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B15AA9AB-1F42-9AAF-021E-02189C6F53FE}"/>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6F53FD4C-FF49-66B2-0FDD-818CB42F15B9}"/>
              </a:ext>
            </a:extLst>
          </p:cNvPr>
          <p:cNvSpPr>
            <a:spLocks noGrp="1"/>
          </p:cNvSpPr>
          <p:nvPr>
            <p:ph type="sldNum" sz="quarter" idx="12"/>
          </p:nvPr>
        </p:nvSpPr>
        <p:spPr/>
        <p:txBody>
          <a:bodyPr/>
          <a:lstStyle/>
          <a:p>
            <a:fld id="{2AEF1071-237C-4F39-BC68-901E48FF9960}" type="slidenum">
              <a:rPr lang="en-US" smtClean="0"/>
              <a:t>61</a:t>
            </a:fld>
            <a:endParaRPr lang="en-US"/>
          </a:p>
        </p:txBody>
      </p:sp>
      <p:graphicFrame>
        <p:nvGraphicFramePr>
          <p:cNvPr id="7" name="Object 6">
            <a:extLst>
              <a:ext uri="{FF2B5EF4-FFF2-40B4-BE49-F238E27FC236}">
                <a16:creationId xmlns:a16="http://schemas.microsoft.com/office/drawing/2014/main" id="{D442D578-CDD8-EDD9-966D-062E8A4EA136}"/>
              </a:ext>
            </a:extLst>
          </p:cNvPr>
          <p:cNvGraphicFramePr>
            <a:graphicFrameLocks noChangeAspect="1"/>
          </p:cNvGraphicFramePr>
          <p:nvPr>
            <p:extLst>
              <p:ext uri="{D42A27DB-BD31-4B8C-83A1-F6EECF244321}">
                <p14:modId xmlns:p14="http://schemas.microsoft.com/office/powerpoint/2010/main" val="1960038400"/>
              </p:ext>
            </p:extLst>
          </p:nvPr>
        </p:nvGraphicFramePr>
        <p:xfrm>
          <a:off x="7804522" y="2521101"/>
          <a:ext cx="1612155" cy="1131939"/>
        </p:xfrm>
        <a:graphic>
          <a:graphicData uri="http://schemas.openxmlformats.org/presentationml/2006/ole">
            <mc:AlternateContent xmlns:mc="http://schemas.openxmlformats.org/markup-compatibility/2006">
              <mc:Choice xmlns:v="urn:schemas-microsoft-com:vml" Requires="v">
                <p:oleObj name="Equation" r:id="rId2" imgW="596880" imgH="419040" progId="Equation.DSMT4">
                  <p:embed/>
                </p:oleObj>
              </mc:Choice>
              <mc:Fallback>
                <p:oleObj name="Equation" r:id="rId2" imgW="596880" imgH="419040" progId="Equation.DSMT4">
                  <p:embed/>
                  <p:pic>
                    <p:nvPicPr>
                      <p:cNvPr id="0" name=""/>
                      <p:cNvPicPr/>
                      <p:nvPr/>
                    </p:nvPicPr>
                    <p:blipFill>
                      <a:blip r:embed="rId3"/>
                      <a:stretch>
                        <a:fillRect/>
                      </a:stretch>
                    </p:blipFill>
                    <p:spPr>
                      <a:xfrm>
                        <a:off x="7804522" y="2521101"/>
                        <a:ext cx="1612155" cy="1131939"/>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17545159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22CFC-71F5-3789-D5B2-36376FBDB14E}"/>
              </a:ext>
            </a:extLst>
          </p:cNvPr>
          <p:cNvSpPr>
            <a:spLocks noGrp="1"/>
          </p:cNvSpPr>
          <p:nvPr>
            <p:ph type="title"/>
          </p:nvPr>
        </p:nvSpPr>
        <p:spPr/>
        <p:txBody>
          <a:bodyPr/>
          <a:lstStyle/>
          <a:p>
            <a:r>
              <a:rPr lang="en-US" dirty="0"/>
              <a:t>Laws of Magnetic Circuits</a:t>
            </a:r>
          </a:p>
        </p:txBody>
      </p:sp>
      <p:sp>
        <p:nvSpPr>
          <p:cNvPr id="4" name="Date Placeholder 3">
            <a:extLst>
              <a:ext uri="{FF2B5EF4-FFF2-40B4-BE49-F238E27FC236}">
                <a16:creationId xmlns:a16="http://schemas.microsoft.com/office/drawing/2014/main" id="{80EE90CB-73F6-C678-F41F-8172741737DE}"/>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A40B84D9-E7C7-A378-6A65-756E2862F036}"/>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708EE225-D934-432D-0178-3314FE27116D}"/>
              </a:ext>
            </a:extLst>
          </p:cNvPr>
          <p:cNvSpPr>
            <a:spLocks noGrp="1"/>
          </p:cNvSpPr>
          <p:nvPr>
            <p:ph type="sldNum" sz="quarter" idx="12"/>
          </p:nvPr>
        </p:nvSpPr>
        <p:spPr/>
        <p:txBody>
          <a:bodyPr/>
          <a:lstStyle/>
          <a:p>
            <a:fld id="{2AEF1071-237C-4F39-BC68-901E48FF9960}" type="slidenum">
              <a:rPr lang="en-US" smtClean="0"/>
              <a:t>62</a:t>
            </a:fld>
            <a:endParaRPr lang="en-US"/>
          </a:p>
        </p:txBody>
      </p:sp>
      <p:graphicFrame>
        <p:nvGraphicFramePr>
          <p:cNvPr id="7" name="Object 6">
            <a:extLst>
              <a:ext uri="{FF2B5EF4-FFF2-40B4-BE49-F238E27FC236}">
                <a16:creationId xmlns:a16="http://schemas.microsoft.com/office/drawing/2014/main" id="{AA6A163E-478E-3BAB-A6C4-F3606AC2F928}"/>
              </a:ext>
            </a:extLst>
          </p:cNvPr>
          <p:cNvGraphicFramePr>
            <a:graphicFrameLocks noChangeAspect="1"/>
          </p:cNvGraphicFramePr>
          <p:nvPr>
            <p:extLst>
              <p:ext uri="{D42A27DB-BD31-4B8C-83A1-F6EECF244321}">
                <p14:modId xmlns:p14="http://schemas.microsoft.com/office/powerpoint/2010/main" val="3017261006"/>
              </p:ext>
            </p:extLst>
          </p:nvPr>
        </p:nvGraphicFramePr>
        <p:xfrm>
          <a:off x="838200" y="2297463"/>
          <a:ext cx="1777500" cy="952200"/>
        </p:xfrm>
        <a:graphic>
          <a:graphicData uri="http://schemas.openxmlformats.org/presentationml/2006/ole">
            <mc:AlternateContent xmlns:mc="http://schemas.openxmlformats.org/markup-compatibility/2006">
              <mc:Choice xmlns:v="urn:schemas-microsoft-com:vml" Requires="v">
                <p:oleObj name="Equation" r:id="rId2" imgW="711000" imgH="380880" progId="Equation.DSMT4">
                  <p:embed/>
                </p:oleObj>
              </mc:Choice>
              <mc:Fallback>
                <p:oleObj name="Equation" r:id="rId2" imgW="711000" imgH="380880" progId="Equation.DSMT4">
                  <p:embed/>
                  <p:pic>
                    <p:nvPicPr>
                      <p:cNvPr id="0" name=""/>
                      <p:cNvPicPr/>
                      <p:nvPr/>
                    </p:nvPicPr>
                    <p:blipFill>
                      <a:blip r:embed="rId3"/>
                      <a:stretch>
                        <a:fillRect/>
                      </a:stretch>
                    </p:blipFill>
                    <p:spPr>
                      <a:xfrm>
                        <a:off x="838200" y="2297463"/>
                        <a:ext cx="1777500" cy="9522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41CA16BE-73CA-75B1-E0C4-603855AAD85B}"/>
              </a:ext>
            </a:extLst>
          </p:cNvPr>
          <p:cNvGraphicFramePr>
            <a:graphicFrameLocks noChangeAspect="1"/>
          </p:cNvGraphicFramePr>
          <p:nvPr>
            <p:extLst>
              <p:ext uri="{D42A27DB-BD31-4B8C-83A1-F6EECF244321}">
                <p14:modId xmlns:p14="http://schemas.microsoft.com/office/powerpoint/2010/main" val="3036822006"/>
              </p:ext>
            </p:extLst>
          </p:nvPr>
        </p:nvGraphicFramePr>
        <p:xfrm>
          <a:off x="4214563" y="2297463"/>
          <a:ext cx="2952000" cy="888300"/>
        </p:xfrm>
        <a:graphic>
          <a:graphicData uri="http://schemas.openxmlformats.org/presentationml/2006/ole">
            <mc:AlternateContent xmlns:mc="http://schemas.openxmlformats.org/markup-compatibility/2006">
              <mc:Choice xmlns:v="urn:schemas-microsoft-com:vml" Requires="v">
                <p:oleObj name="Equation" r:id="rId4" imgW="1180800" imgH="355320" progId="Equation.DSMT4">
                  <p:embed/>
                </p:oleObj>
              </mc:Choice>
              <mc:Fallback>
                <p:oleObj name="Equation" r:id="rId4" imgW="1180800" imgH="355320" progId="Equation.DSMT4">
                  <p:embed/>
                  <p:pic>
                    <p:nvPicPr>
                      <p:cNvPr id="0" name=""/>
                      <p:cNvPicPr/>
                      <p:nvPr/>
                    </p:nvPicPr>
                    <p:blipFill>
                      <a:blip r:embed="rId5"/>
                      <a:stretch>
                        <a:fillRect/>
                      </a:stretch>
                    </p:blipFill>
                    <p:spPr>
                      <a:xfrm>
                        <a:off x="4214563" y="2297463"/>
                        <a:ext cx="2952000" cy="8883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DD221E33-0079-F5B5-5E84-8717B46D538D}"/>
              </a:ext>
            </a:extLst>
          </p:cNvPr>
          <p:cNvGraphicFramePr>
            <a:graphicFrameLocks noChangeAspect="1"/>
          </p:cNvGraphicFramePr>
          <p:nvPr>
            <p:extLst>
              <p:ext uri="{D42A27DB-BD31-4B8C-83A1-F6EECF244321}">
                <p14:modId xmlns:p14="http://schemas.microsoft.com/office/powerpoint/2010/main" val="4247850"/>
              </p:ext>
            </p:extLst>
          </p:nvPr>
        </p:nvGraphicFramePr>
        <p:xfrm>
          <a:off x="838200" y="4512262"/>
          <a:ext cx="1777500" cy="952200"/>
        </p:xfrm>
        <a:graphic>
          <a:graphicData uri="http://schemas.openxmlformats.org/presentationml/2006/ole">
            <mc:AlternateContent xmlns:mc="http://schemas.openxmlformats.org/markup-compatibility/2006">
              <mc:Choice xmlns:v="urn:schemas-microsoft-com:vml" Requires="v">
                <p:oleObj name="Equation" r:id="rId6" imgW="711000" imgH="380880" progId="Equation.DSMT4">
                  <p:embed/>
                </p:oleObj>
              </mc:Choice>
              <mc:Fallback>
                <p:oleObj name="Equation" r:id="rId6" imgW="711000" imgH="380880" progId="Equation.DSMT4">
                  <p:embed/>
                  <p:pic>
                    <p:nvPicPr>
                      <p:cNvPr id="0" name=""/>
                      <p:cNvPicPr/>
                      <p:nvPr/>
                    </p:nvPicPr>
                    <p:blipFill>
                      <a:blip r:embed="rId7"/>
                      <a:stretch>
                        <a:fillRect/>
                      </a:stretch>
                    </p:blipFill>
                    <p:spPr>
                      <a:xfrm>
                        <a:off x="838200" y="4512262"/>
                        <a:ext cx="1777500" cy="9522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63389A6F-EB19-EC6D-1208-8D0418EC1D6B}"/>
              </a:ext>
            </a:extLst>
          </p:cNvPr>
          <p:cNvGraphicFramePr>
            <a:graphicFrameLocks noChangeAspect="1"/>
          </p:cNvGraphicFramePr>
          <p:nvPr>
            <p:extLst>
              <p:ext uri="{D42A27DB-BD31-4B8C-83A1-F6EECF244321}">
                <p14:modId xmlns:p14="http://schemas.microsoft.com/office/powerpoint/2010/main" val="4162180633"/>
              </p:ext>
            </p:extLst>
          </p:nvPr>
        </p:nvGraphicFramePr>
        <p:xfrm>
          <a:off x="4974035" y="4559962"/>
          <a:ext cx="1555200" cy="856800"/>
        </p:xfrm>
        <a:graphic>
          <a:graphicData uri="http://schemas.openxmlformats.org/presentationml/2006/ole">
            <mc:AlternateContent xmlns:mc="http://schemas.openxmlformats.org/markup-compatibility/2006">
              <mc:Choice xmlns:v="urn:schemas-microsoft-com:vml" Requires="v">
                <p:oleObj name="Equation" r:id="rId8" imgW="622080" imgH="342720" progId="Equation.DSMT4">
                  <p:embed/>
                </p:oleObj>
              </mc:Choice>
              <mc:Fallback>
                <p:oleObj name="Equation" r:id="rId8" imgW="622080" imgH="342720" progId="Equation.DSMT4">
                  <p:embed/>
                  <p:pic>
                    <p:nvPicPr>
                      <p:cNvPr id="0" name=""/>
                      <p:cNvPicPr/>
                      <p:nvPr/>
                    </p:nvPicPr>
                    <p:blipFill>
                      <a:blip r:embed="rId9"/>
                      <a:stretch>
                        <a:fillRect/>
                      </a:stretch>
                    </p:blipFill>
                    <p:spPr>
                      <a:xfrm>
                        <a:off x="4974035" y="4559962"/>
                        <a:ext cx="1555200" cy="856800"/>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F7BA30E7-4043-0851-2DCD-B46E004F3E38}"/>
              </a:ext>
            </a:extLst>
          </p:cNvPr>
          <p:cNvPicPr>
            <a:picLocks noChangeAspect="1"/>
          </p:cNvPicPr>
          <p:nvPr/>
        </p:nvPicPr>
        <p:blipFill>
          <a:blip r:embed="rId10"/>
          <a:stretch>
            <a:fillRect/>
          </a:stretch>
        </p:blipFill>
        <p:spPr>
          <a:xfrm>
            <a:off x="8892540" y="2052003"/>
            <a:ext cx="2461260" cy="1379220"/>
          </a:xfrm>
          <a:prstGeom prst="rect">
            <a:avLst/>
          </a:prstGeom>
        </p:spPr>
      </p:pic>
      <p:sp>
        <p:nvSpPr>
          <p:cNvPr id="16" name="TextBox 15">
            <a:extLst>
              <a:ext uri="{FF2B5EF4-FFF2-40B4-BE49-F238E27FC236}">
                <a16:creationId xmlns:a16="http://schemas.microsoft.com/office/drawing/2014/main" id="{A47E0642-D495-5415-F359-D4B2E728789F}"/>
              </a:ext>
            </a:extLst>
          </p:cNvPr>
          <p:cNvSpPr txBox="1"/>
          <p:nvPr/>
        </p:nvSpPr>
        <p:spPr>
          <a:xfrm>
            <a:off x="8261786" y="2433935"/>
            <a:ext cx="697627" cy="461665"/>
          </a:xfrm>
          <a:prstGeom prst="rect">
            <a:avLst/>
          </a:prstGeom>
          <a:noFill/>
        </p:spPr>
        <p:txBody>
          <a:bodyPr wrap="none" rtlCol="0">
            <a:spAutoFit/>
          </a:bodyPr>
          <a:lstStyle/>
          <a:p>
            <a:r>
              <a:rPr lang="en-US" sz="2400" i="1" dirty="0"/>
              <a:t>N</a:t>
            </a:r>
            <a:r>
              <a:rPr lang="en-US" sz="2400" baseline="-25000" dirty="0"/>
              <a:t>1</a:t>
            </a:r>
            <a:r>
              <a:rPr lang="en-US" sz="2400" i="1" dirty="0"/>
              <a:t>I</a:t>
            </a:r>
            <a:r>
              <a:rPr lang="en-US" sz="2400" baseline="-25000" dirty="0"/>
              <a:t>1</a:t>
            </a:r>
          </a:p>
        </p:txBody>
      </p:sp>
      <p:sp>
        <p:nvSpPr>
          <p:cNvPr id="17" name="TextBox 16">
            <a:extLst>
              <a:ext uri="{FF2B5EF4-FFF2-40B4-BE49-F238E27FC236}">
                <a16:creationId xmlns:a16="http://schemas.microsoft.com/office/drawing/2014/main" id="{2E01ACDB-D702-3ECD-7ED9-FBFCF83874E2}"/>
              </a:ext>
            </a:extLst>
          </p:cNvPr>
          <p:cNvSpPr txBox="1"/>
          <p:nvPr/>
        </p:nvSpPr>
        <p:spPr>
          <a:xfrm>
            <a:off x="11319073" y="2433934"/>
            <a:ext cx="697627" cy="461665"/>
          </a:xfrm>
          <a:prstGeom prst="rect">
            <a:avLst/>
          </a:prstGeom>
          <a:noFill/>
        </p:spPr>
        <p:txBody>
          <a:bodyPr wrap="none" rtlCol="0">
            <a:spAutoFit/>
          </a:bodyPr>
          <a:lstStyle/>
          <a:p>
            <a:r>
              <a:rPr lang="en-US" sz="2400" i="1" dirty="0"/>
              <a:t>N</a:t>
            </a:r>
            <a:r>
              <a:rPr lang="en-US" sz="2400" baseline="-25000" dirty="0"/>
              <a:t>2</a:t>
            </a:r>
            <a:r>
              <a:rPr lang="en-US" sz="2400" i="1" dirty="0"/>
              <a:t>I</a:t>
            </a:r>
            <a:r>
              <a:rPr lang="en-US" sz="2400" baseline="-25000" dirty="0"/>
              <a:t>2</a:t>
            </a:r>
          </a:p>
        </p:txBody>
      </p:sp>
      <p:graphicFrame>
        <p:nvGraphicFramePr>
          <p:cNvPr id="18" name="Object 17">
            <a:extLst>
              <a:ext uri="{FF2B5EF4-FFF2-40B4-BE49-F238E27FC236}">
                <a16:creationId xmlns:a16="http://schemas.microsoft.com/office/drawing/2014/main" id="{979003E3-5173-BC8F-4AEB-A8E39C223E03}"/>
              </a:ext>
            </a:extLst>
          </p:cNvPr>
          <p:cNvGraphicFramePr>
            <a:graphicFrameLocks noChangeAspect="1"/>
          </p:cNvGraphicFramePr>
          <p:nvPr>
            <p:extLst>
              <p:ext uri="{D42A27DB-BD31-4B8C-83A1-F6EECF244321}">
                <p14:modId xmlns:p14="http://schemas.microsoft.com/office/powerpoint/2010/main" val="2311894026"/>
              </p:ext>
            </p:extLst>
          </p:nvPr>
        </p:nvGraphicFramePr>
        <p:xfrm>
          <a:off x="9894729" y="1686778"/>
          <a:ext cx="385776" cy="434340"/>
        </p:xfrm>
        <a:graphic>
          <a:graphicData uri="http://schemas.openxmlformats.org/presentationml/2006/ole">
            <mc:AlternateContent xmlns:mc="http://schemas.openxmlformats.org/markup-compatibility/2006">
              <mc:Choice xmlns:v="urn:schemas-microsoft-com:vml" Requires="v">
                <p:oleObj name="Equation" r:id="rId11" imgW="203040" imgH="228600" progId="Equation.DSMT4">
                  <p:embed/>
                </p:oleObj>
              </mc:Choice>
              <mc:Fallback>
                <p:oleObj name="Equation" r:id="rId11" imgW="203040" imgH="228600" progId="Equation.DSMT4">
                  <p:embed/>
                  <p:pic>
                    <p:nvPicPr>
                      <p:cNvPr id="0" name=""/>
                      <p:cNvPicPr/>
                      <p:nvPr/>
                    </p:nvPicPr>
                    <p:blipFill>
                      <a:blip r:embed="rId12"/>
                      <a:stretch>
                        <a:fillRect/>
                      </a:stretch>
                    </p:blipFill>
                    <p:spPr>
                      <a:xfrm>
                        <a:off x="9894729" y="1686778"/>
                        <a:ext cx="385776" cy="43434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93A61CA4-0C32-E02F-D2F3-5F144904B685}"/>
              </a:ext>
            </a:extLst>
          </p:cNvPr>
          <p:cNvGraphicFramePr>
            <a:graphicFrameLocks noChangeAspect="1"/>
          </p:cNvGraphicFramePr>
          <p:nvPr>
            <p:extLst>
              <p:ext uri="{D42A27DB-BD31-4B8C-83A1-F6EECF244321}">
                <p14:modId xmlns:p14="http://schemas.microsoft.com/office/powerpoint/2010/main" val="3993275884"/>
              </p:ext>
            </p:extLst>
          </p:nvPr>
        </p:nvGraphicFramePr>
        <p:xfrm>
          <a:off x="9918534" y="3333477"/>
          <a:ext cx="409716" cy="434340"/>
        </p:xfrm>
        <a:graphic>
          <a:graphicData uri="http://schemas.openxmlformats.org/presentationml/2006/ole">
            <mc:AlternateContent xmlns:mc="http://schemas.openxmlformats.org/markup-compatibility/2006">
              <mc:Choice xmlns:v="urn:schemas-microsoft-com:vml" Requires="v">
                <p:oleObj name="Equation" r:id="rId13" imgW="215640" imgH="228600" progId="Equation.DSMT4">
                  <p:embed/>
                </p:oleObj>
              </mc:Choice>
              <mc:Fallback>
                <p:oleObj name="Equation" r:id="rId13" imgW="215640" imgH="228600" progId="Equation.DSMT4">
                  <p:embed/>
                  <p:pic>
                    <p:nvPicPr>
                      <p:cNvPr id="0" name=""/>
                      <p:cNvPicPr/>
                      <p:nvPr/>
                    </p:nvPicPr>
                    <p:blipFill>
                      <a:blip r:embed="rId14"/>
                      <a:stretch>
                        <a:fillRect/>
                      </a:stretch>
                    </p:blipFill>
                    <p:spPr>
                      <a:xfrm>
                        <a:off x="9918534" y="3333477"/>
                        <a:ext cx="409716" cy="434340"/>
                      </a:xfrm>
                      <a:prstGeom prst="rect">
                        <a:avLst/>
                      </a:prstGeom>
                    </p:spPr>
                  </p:pic>
                </p:oleObj>
              </mc:Fallback>
            </mc:AlternateContent>
          </a:graphicData>
        </a:graphic>
      </p:graphicFrame>
      <p:sp>
        <p:nvSpPr>
          <p:cNvPr id="21" name="Arc 20">
            <a:extLst>
              <a:ext uri="{FF2B5EF4-FFF2-40B4-BE49-F238E27FC236}">
                <a16:creationId xmlns:a16="http://schemas.microsoft.com/office/drawing/2014/main" id="{943BF1E7-9203-DA88-F087-E06F3112362F}"/>
              </a:ext>
            </a:extLst>
          </p:cNvPr>
          <p:cNvSpPr/>
          <p:nvPr/>
        </p:nvSpPr>
        <p:spPr>
          <a:xfrm>
            <a:off x="9459367" y="2450511"/>
            <a:ext cx="1292880" cy="582204"/>
          </a:xfrm>
          <a:prstGeom prst="arc">
            <a:avLst>
              <a:gd name="adj1" fmla="val 6174445"/>
              <a:gd name="adj2" fmla="val 0"/>
            </a:avLst>
          </a:prstGeom>
          <a:ln w="19050">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9B61BAE3-FD8B-1145-5EC6-93C785956088}"/>
              </a:ext>
            </a:extLst>
          </p:cNvPr>
          <p:cNvSpPr txBox="1"/>
          <p:nvPr/>
        </p:nvSpPr>
        <p:spPr>
          <a:xfrm>
            <a:off x="9571959" y="2548520"/>
            <a:ext cx="497252" cy="461665"/>
          </a:xfrm>
          <a:prstGeom prst="rect">
            <a:avLst/>
          </a:prstGeom>
          <a:noFill/>
        </p:spPr>
        <p:txBody>
          <a:bodyPr wrap="none" rtlCol="0">
            <a:spAutoFit/>
          </a:bodyPr>
          <a:lstStyle/>
          <a:p>
            <a:r>
              <a:rPr lang="en-US" sz="2400" i="1" dirty="0">
                <a:sym typeface="Symbol" panose="05050102010706020507" pitchFamily="18" charset="2"/>
              </a:rPr>
              <a:t></a:t>
            </a:r>
            <a:r>
              <a:rPr lang="en-US" sz="2400" dirty="0">
                <a:sym typeface="Symbol" panose="05050102010706020507" pitchFamily="18" charset="2"/>
              </a:rPr>
              <a:t></a:t>
            </a:r>
            <a:endParaRPr lang="en-US" sz="2400" baseline="-25000" dirty="0"/>
          </a:p>
        </p:txBody>
      </p:sp>
      <p:sp>
        <p:nvSpPr>
          <p:cNvPr id="25" name="Arrow: Right 24">
            <a:extLst>
              <a:ext uri="{FF2B5EF4-FFF2-40B4-BE49-F238E27FC236}">
                <a16:creationId xmlns:a16="http://schemas.microsoft.com/office/drawing/2014/main" id="{BF386025-C1FD-F8B0-135A-77327CE7AC4F}"/>
              </a:ext>
            </a:extLst>
          </p:cNvPr>
          <p:cNvSpPr/>
          <p:nvPr/>
        </p:nvSpPr>
        <p:spPr>
          <a:xfrm>
            <a:off x="3173888" y="2411404"/>
            <a:ext cx="609600" cy="48419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1C8A76A1-C91A-D9FA-AF6B-A6A6E398982E}"/>
              </a:ext>
            </a:extLst>
          </p:cNvPr>
          <p:cNvSpPr/>
          <p:nvPr/>
        </p:nvSpPr>
        <p:spPr>
          <a:xfrm>
            <a:off x="3173888" y="4667244"/>
            <a:ext cx="609600" cy="48419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3E83DF7F-050F-A17B-C390-A5BCCFF06AFC}"/>
              </a:ext>
            </a:extLst>
          </p:cNvPr>
          <p:cNvCxnSpPr>
            <a:cxnSpLocks/>
          </p:cNvCxnSpPr>
          <p:nvPr/>
        </p:nvCxnSpPr>
        <p:spPr>
          <a:xfrm>
            <a:off x="9274983" y="4943015"/>
            <a:ext cx="58460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F27CCF8-F190-8640-2ED8-BDAF0E024BF3}"/>
              </a:ext>
            </a:extLst>
          </p:cNvPr>
          <p:cNvCxnSpPr>
            <a:cxnSpLocks/>
          </p:cNvCxnSpPr>
          <p:nvPr/>
        </p:nvCxnSpPr>
        <p:spPr>
          <a:xfrm flipH="1">
            <a:off x="10372875" y="4943015"/>
            <a:ext cx="62532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CFEC40C-39D5-3B3C-F680-9D2E09E70CB5}"/>
              </a:ext>
            </a:extLst>
          </p:cNvPr>
          <p:cNvCxnSpPr>
            <a:cxnSpLocks/>
          </p:cNvCxnSpPr>
          <p:nvPr/>
        </p:nvCxnSpPr>
        <p:spPr>
          <a:xfrm>
            <a:off x="10113519" y="4180840"/>
            <a:ext cx="0" cy="50478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C7E05D6-8011-EA23-341C-239BAE554A96}"/>
              </a:ext>
            </a:extLst>
          </p:cNvPr>
          <p:cNvCxnSpPr>
            <a:cxnSpLocks/>
          </p:cNvCxnSpPr>
          <p:nvPr/>
        </p:nvCxnSpPr>
        <p:spPr>
          <a:xfrm flipV="1">
            <a:off x="10113519" y="5150683"/>
            <a:ext cx="0" cy="51351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6E7A454-8C9C-3C7A-C361-2D4EC40B009C}"/>
              </a:ext>
            </a:extLst>
          </p:cNvPr>
          <p:cNvCxnSpPr>
            <a:cxnSpLocks/>
          </p:cNvCxnSpPr>
          <p:nvPr/>
        </p:nvCxnSpPr>
        <p:spPr>
          <a:xfrm>
            <a:off x="9823354" y="4943015"/>
            <a:ext cx="58550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E04E28C-B682-D572-BC36-DE05D9C20F86}"/>
              </a:ext>
            </a:extLst>
          </p:cNvPr>
          <p:cNvCxnSpPr>
            <a:cxnSpLocks/>
          </p:cNvCxnSpPr>
          <p:nvPr/>
        </p:nvCxnSpPr>
        <p:spPr>
          <a:xfrm>
            <a:off x="10113519" y="4655596"/>
            <a:ext cx="0" cy="51562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E6F09E30-BF8C-FCFC-E6B5-44225E6C43C7}"/>
              </a:ext>
            </a:extLst>
          </p:cNvPr>
          <p:cNvSpPr/>
          <p:nvPr/>
        </p:nvSpPr>
        <p:spPr>
          <a:xfrm>
            <a:off x="10090659" y="4916303"/>
            <a:ext cx="45719" cy="4572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B6FA8A3D-CB76-EDD0-6E3D-77C544DA591F}"/>
              </a:ext>
            </a:extLst>
          </p:cNvPr>
          <p:cNvSpPr txBox="1"/>
          <p:nvPr/>
        </p:nvSpPr>
        <p:spPr>
          <a:xfrm>
            <a:off x="9274983" y="4861492"/>
            <a:ext cx="599844" cy="461665"/>
          </a:xfrm>
          <a:prstGeom prst="rect">
            <a:avLst/>
          </a:prstGeom>
          <a:noFill/>
        </p:spPr>
        <p:txBody>
          <a:bodyPr wrap="none" rtlCol="0">
            <a:spAutoFit/>
          </a:bodyPr>
          <a:lstStyle/>
          <a:p>
            <a:r>
              <a:rPr lang="en-US" sz="2400" i="1" dirty="0">
                <a:sym typeface="Symbol" panose="05050102010706020507" pitchFamily="18" charset="2"/>
              </a:rPr>
              <a:t></a:t>
            </a:r>
            <a:r>
              <a:rPr lang="en-US" sz="2400" dirty="0">
                <a:sym typeface="Symbol" panose="05050102010706020507" pitchFamily="18" charset="2"/>
              </a:rPr>
              <a:t></a:t>
            </a:r>
            <a:r>
              <a:rPr lang="en-US" sz="2400" baseline="-25000" dirty="0">
                <a:sym typeface="Symbol" panose="05050102010706020507" pitchFamily="18" charset="2"/>
              </a:rPr>
              <a:t>1</a:t>
            </a:r>
            <a:endParaRPr lang="en-US" sz="2400" baseline="-25000" dirty="0"/>
          </a:p>
        </p:txBody>
      </p:sp>
      <p:sp>
        <p:nvSpPr>
          <p:cNvPr id="45" name="TextBox 44">
            <a:extLst>
              <a:ext uri="{FF2B5EF4-FFF2-40B4-BE49-F238E27FC236}">
                <a16:creationId xmlns:a16="http://schemas.microsoft.com/office/drawing/2014/main" id="{5E6E4F2B-783A-9771-7B26-F387F642771C}"/>
              </a:ext>
            </a:extLst>
          </p:cNvPr>
          <p:cNvSpPr txBox="1"/>
          <p:nvPr/>
        </p:nvSpPr>
        <p:spPr>
          <a:xfrm>
            <a:off x="9982200" y="5151438"/>
            <a:ext cx="599844" cy="461665"/>
          </a:xfrm>
          <a:prstGeom prst="rect">
            <a:avLst/>
          </a:prstGeom>
          <a:noFill/>
        </p:spPr>
        <p:txBody>
          <a:bodyPr wrap="none" rtlCol="0">
            <a:spAutoFit/>
          </a:bodyPr>
          <a:lstStyle/>
          <a:p>
            <a:r>
              <a:rPr lang="en-US" sz="2400" i="1" dirty="0">
                <a:sym typeface="Symbol" panose="05050102010706020507" pitchFamily="18" charset="2"/>
              </a:rPr>
              <a:t></a:t>
            </a:r>
            <a:r>
              <a:rPr lang="en-US" sz="2400" dirty="0">
                <a:sym typeface="Symbol" panose="05050102010706020507" pitchFamily="18" charset="2"/>
              </a:rPr>
              <a:t></a:t>
            </a:r>
            <a:r>
              <a:rPr lang="en-US" sz="2400" baseline="-25000" dirty="0">
                <a:sym typeface="Symbol" panose="05050102010706020507" pitchFamily="18" charset="2"/>
              </a:rPr>
              <a:t>2</a:t>
            </a:r>
            <a:endParaRPr lang="en-US" sz="2400" baseline="-25000" dirty="0"/>
          </a:p>
        </p:txBody>
      </p:sp>
      <p:sp>
        <p:nvSpPr>
          <p:cNvPr id="46" name="TextBox 45">
            <a:extLst>
              <a:ext uri="{FF2B5EF4-FFF2-40B4-BE49-F238E27FC236}">
                <a16:creationId xmlns:a16="http://schemas.microsoft.com/office/drawing/2014/main" id="{C3D06634-FC2F-A2C9-DDE9-DD3096EFA463}"/>
              </a:ext>
            </a:extLst>
          </p:cNvPr>
          <p:cNvSpPr txBox="1"/>
          <p:nvPr/>
        </p:nvSpPr>
        <p:spPr>
          <a:xfrm>
            <a:off x="10225588" y="4501133"/>
            <a:ext cx="599844" cy="461665"/>
          </a:xfrm>
          <a:prstGeom prst="rect">
            <a:avLst/>
          </a:prstGeom>
          <a:noFill/>
        </p:spPr>
        <p:txBody>
          <a:bodyPr wrap="none" rtlCol="0">
            <a:spAutoFit/>
          </a:bodyPr>
          <a:lstStyle/>
          <a:p>
            <a:r>
              <a:rPr lang="en-US" sz="2400" i="1" dirty="0">
                <a:sym typeface="Symbol" panose="05050102010706020507" pitchFamily="18" charset="2"/>
              </a:rPr>
              <a:t></a:t>
            </a:r>
            <a:r>
              <a:rPr lang="en-US" sz="2400" dirty="0">
                <a:sym typeface="Symbol" panose="05050102010706020507" pitchFamily="18" charset="2"/>
              </a:rPr>
              <a:t></a:t>
            </a:r>
            <a:r>
              <a:rPr lang="en-US" sz="2400" baseline="-25000" dirty="0">
                <a:sym typeface="Symbol" panose="05050102010706020507" pitchFamily="18" charset="2"/>
              </a:rPr>
              <a:t>3</a:t>
            </a:r>
            <a:endParaRPr lang="en-US" sz="2400" baseline="-25000" dirty="0"/>
          </a:p>
        </p:txBody>
      </p:sp>
      <p:sp>
        <p:nvSpPr>
          <p:cNvPr id="47" name="TextBox 46">
            <a:extLst>
              <a:ext uri="{FF2B5EF4-FFF2-40B4-BE49-F238E27FC236}">
                <a16:creationId xmlns:a16="http://schemas.microsoft.com/office/drawing/2014/main" id="{39EAB432-4326-562E-7A0E-F2BFA55ECF9C}"/>
              </a:ext>
            </a:extLst>
          </p:cNvPr>
          <p:cNvSpPr txBox="1"/>
          <p:nvPr/>
        </p:nvSpPr>
        <p:spPr>
          <a:xfrm>
            <a:off x="9555654" y="4263461"/>
            <a:ext cx="599844" cy="461665"/>
          </a:xfrm>
          <a:prstGeom prst="rect">
            <a:avLst/>
          </a:prstGeom>
          <a:noFill/>
        </p:spPr>
        <p:txBody>
          <a:bodyPr wrap="none" rtlCol="0">
            <a:spAutoFit/>
          </a:bodyPr>
          <a:lstStyle/>
          <a:p>
            <a:r>
              <a:rPr lang="en-US" sz="2400" i="1" dirty="0">
                <a:sym typeface="Symbol" panose="05050102010706020507" pitchFamily="18" charset="2"/>
              </a:rPr>
              <a:t></a:t>
            </a:r>
            <a:r>
              <a:rPr lang="en-US" sz="2400" dirty="0">
                <a:sym typeface="Symbol" panose="05050102010706020507" pitchFamily="18" charset="2"/>
              </a:rPr>
              <a:t></a:t>
            </a:r>
            <a:r>
              <a:rPr lang="en-US" sz="2400" baseline="-25000" dirty="0">
                <a:sym typeface="Symbol" panose="05050102010706020507" pitchFamily="18" charset="2"/>
              </a:rPr>
              <a:t>4</a:t>
            </a:r>
            <a:endParaRPr lang="en-US" sz="2400" baseline="-25000" dirty="0"/>
          </a:p>
        </p:txBody>
      </p:sp>
    </p:spTree>
    <p:extLst>
      <p:ext uri="{BB962C8B-B14F-4D97-AF65-F5344CB8AC3E}">
        <p14:creationId xmlns:p14="http://schemas.microsoft.com/office/powerpoint/2010/main" val="40424023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9F24F-9648-C7E0-BB00-CCCFEDC12B61}"/>
              </a:ext>
            </a:extLst>
          </p:cNvPr>
          <p:cNvSpPr>
            <a:spLocks noGrp="1"/>
          </p:cNvSpPr>
          <p:nvPr>
            <p:ph type="title"/>
          </p:nvPr>
        </p:nvSpPr>
        <p:spPr/>
        <p:txBody>
          <a:bodyPr/>
          <a:lstStyle/>
          <a:p>
            <a:r>
              <a:rPr lang="en-US" dirty="0"/>
              <a:t>Magnetic Circuits (example)</a:t>
            </a:r>
          </a:p>
        </p:txBody>
      </p:sp>
      <p:sp>
        <p:nvSpPr>
          <p:cNvPr id="4" name="Date Placeholder 3">
            <a:extLst>
              <a:ext uri="{FF2B5EF4-FFF2-40B4-BE49-F238E27FC236}">
                <a16:creationId xmlns:a16="http://schemas.microsoft.com/office/drawing/2014/main" id="{784A4A4E-DCC8-48B2-6B60-B3C3EC1B4A19}"/>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74C4E37F-4632-5D04-36AA-2C2E8D2D7768}"/>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7755AFBA-B2BD-83CD-B340-8CBDAF76EFDB}"/>
              </a:ext>
            </a:extLst>
          </p:cNvPr>
          <p:cNvSpPr>
            <a:spLocks noGrp="1"/>
          </p:cNvSpPr>
          <p:nvPr>
            <p:ph type="sldNum" sz="quarter" idx="12"/>
          </p:nvPr>
        </p:nvSpPr>
        <p:spPr/>
        <p:txBody>
          <a:bodyPr/>
          <a:lstStyle/>
          <a:p>
            <a:fld id="{2AEF1071-237C-4F39-BC68-901E48FF9960}" type="slidenum">
              <a:rPr lang="en-US" smtClean="0"/>
              <a:t>63</a:t>
            </a:fld>
            <a:endParaRPr lang="en-US"/>
          </a:p>
        </p:txBody>
      </p:sp>
      <p:pic>
        <p:nvPicPr>
          <p:cNvPr id="8" name="Picture 7">
            <a:extLst>
              <a:ext uri="{FF2B5EF4-FFF2-40B4-BE49-F238E27FC236}">
                <a16:creationId xmlns:a16="http://schemas.microsoft.com/office/drawing/2014/main" id="{C7580B00-BFB3-2367-5425-1EDEB8014CB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89879" y="1960880"/>
            <a:ext cx="11273202" cy="3525520"/>
          </a:xfrm>
          <a:prstGeom prst="rect">
            <a:avLst/>
          </a:prstGeom>
        </p:spPr>
      </p:pic>
    </p:spTree>
    <p:extLst>
      <p:ext uri="{BB962C8B-B14F-4D97-AF65-F5344CB8AC3E}">
        <p14:creationId xmlns:p14="http://schemas.microsoft.com/office/powerpoint/2010/main" val="22484071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66F8-8FFC-04D5-7CA2-53FBED21C75D}"/>
              </a:ext>
            </a:extLst>
          </p:cNvPr>
          <p:cNvSpPr>
            <a:spLocks noGrp="1"/>
          </p:cNvSpPr>
          <p:nvPr>
            <p:ph type="title"/>
          </p:nvPr>
        </p:nvSpPr>
        <p:spPr/>
        <p:txBody>
          <a:bodyPr/>
          <a:lstStyle/>
          <a:p>
            <a:r>
              <a:rPr lang="en-US" dirty="0"/>
              <a:t>Boundary Conditions for Magnetic Fields</a:t>
            </a:r>
          </a:p>
        </p:txBody>
      </p:sp>
      <p:sp>
        <p:nvSpPr>
          <p:cNvPr id="4" name="Date Placeholder 3">
            <a:extLst>
              <a:ext uri="{FF2B5EF4-FFF2-40B4-BE49-F238E27FC236}">
                <a16:creationId xmlns:a16="http://schemas.microsoft.com/office/drawing/2014/main" id="{9DF14761-3AED-2936-D604-B209AEFD6E95}"/>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0FA5B608-86F3-7815-6486-950E9CA0D9F4}"/>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8BC16CCF-3DBA-D055-FA64-D4DA3B3D3043}"/>
              </a:ext>
            </a:extLst>
          </p:cNvPr>
          <p:cNvSpPr>
            <a:spLocks noGrp="1"/>
          </p:cNvSpPr>
          <p:nvPr>
            <p:ph type="sldNum" sz="quarter" idx="12"/>
          </p:nvPr>
        </p:nvSpPr>
        <p:spPr/>
        <p:txBody>
          <a:bodyPr/>
          <a:lstStyle/>
          <a:p>
            <a:fld id="{2AEF1071-237C-4F39-BC68-901E48FF9960}" type="slidenum">
              <a:rPr lang="en-US" smtClean="0"/>
              <a:t>64</a:t>
            </a:fld>
            <a:endParaRPr lang="en-US"/>
          </a:p>
        </p:txBody>
      </p:sp>
      <p:sp>
        <p:nvSpPr>
          <p:cNvPr id="9" name="Freeform: Shape 8">
            <a:extLst>
              <a:ext uri="{FF2B5EF4-FFF2-40B4-BE49-F238E27FC236}">
                <a16:creationId xmlns:a16="http://schemas.microsoft.com/office/drawing/2014/main" id="{ADF5E82F-5DEF-C26C-14F8-CD7DECB0A7AD}"/>
              </a:ext>
            </a:extLst>
          </p:cNvPr>
          <p:cNvSpPr/>
          <p:nvPr/>
        </p:nvSpPr>
        <p:spPr>
          <a:xfrm rot="450257">
            <a:off x="8653331" y="2426064"/>
            <a:ext cx="3422933" cy="1112230"/>
          </a:xfrm>
          <a:custGeom>
            <a:avLst/>
            <a:gdLst>
              <a:gd name="connsiteX0" fmla="*/ 0 w 3399183"/>
              <a:gd name="connsiteY0" fmla="*/ 558297 h 558297"/>
              <a:gd name="connsiteX1" fmla="*/ 2047461 w 3399183"/>
              <a:gd name="connsiteY1" fmla="*/ 130914 h 558297"/>
              <a:gd name="connsiteX2" fmla="*/ 3399183 w 3399183"/>
              <a:gd name="connsiteY2" fmla="*/ 1705 h 558297"/>
              <a:gd name="connsiteX0" fmla="*/ 0 w 3399183"/>
              <a:gd name="connsiteY0" fmla="*/ 558297 h 558297"/>
              <a:gd name="connsiteX1" fmla="*/ 2047461 w 3399183"/>
              <a:gd name="connsiteY1" fmla="*/ 130914 h 558297"/>
              <a:gd name="connsiteX2" fmla="*/ 3399183 w 3399183"/>
              <a:gd name="connsiteY2" fmla="*/ 1705 h 558297"/>
              <a:gd name="connsiteX3" fmla="*/ 0 w 3399183"/>
              <a:gd name="connsiteY3" fmla="*/ 558297 h 558297"/>
              <a:gd name="connsiteX0" fmla="*/ 0 w 3399183"/>
              <a:gd name="connsiteY0" fmla="*/ 558807 h 558807"/>
              <a:gd name="connsiteX1" fmla="*/ 2047461 w 3399183"/>
              <a:gd name="connsiteY1" fmla="*/ 131424 h 558807"/>
              <a:gd name="connsiteX2" fmla="*/ 3399183 w 3399183"/>
              <a:gd name="connsiteY2" fmla="*/ 2215 h 558807"/>
              <a:gd name="connsiteX3" fmla="*/ 2098391 w 3399183"/>
              <a:gd name="connsiteY3" fmla="*/ 213252 h 558807"/>
              <a:gd name="connsiteX4" fmla="*/ 0 w 3399183"/>
              <a:gd name="connsiteY4" fmla="*/ 558807 h 558807"/>
              <a:gd name="connsiteX0" fmla="*/ 0 w 3399183"/>
              <a:gd name="connsiteY0" fmla="*/ 558807 h 588592"/>
              <a:gd name="connsiteX1" fmla="*/ 2047461 w 3399183"/>
              <a:gd name="connsiteY1" fmla="*/ 131424 h 588592"/>
              <a:gd name="connsiteX2" fmla="*/ 3399183 w 3399183"/>
              <a:gd name="connsiteY2" fmla="*/ 2215 h 588592"/>
              <a:gd name="connsiteX3" fmla="*/ 3309931 w 3399183"/>
              <a:gd name="connsiteY3" fmla="*/ 588592 h 588592"/>
              <a:gd name="connsiteX4" fmla="*/ 0 w 3399183"/>
              <a:gd name="connsiteY4" fmla="*/ 558807 h 588592"/>
              <a:gd name="connsiteX0" fmla="*/ 0 w 3419330"/>
              <a:gd name="connsiteY0" fmla="*/ 558807 h 588592"/>
              <a:gd name="connsiteX1" fmla="*/ 2047461 w 3419330"/>
              <a:gd name="connsiteY1" fmla="*/ 131424 h 588592"/>
              <a:gd name="connsiteX2" fmla="*/ 3399183 w 3419330"/>
              <a:gd name="connsiteY2" fmla="*/ 2215 h 588592"/>
              <a:gd name="connsiteX3" fmla="*/ 3309931 w 3419330"/>
              <a:gd name="connsiteY3" fmla="*/ 588592 h 588592"/>
              <a:gd name="connsiteX4" fmla="*/ 0 w 3419330"/>
              <a:gd name="connsiteY4" fmla="*/ 558807 h 588592"/>
              <a:gd name="connsiteX0" fmla="*/ 0 w 3419330"/>
              <a:gd name="connsiteY0" fmla="*/ 558807 h 588592"/>
              <a:gd name="connsiteX1" fmla="*/ 2047461 w 3419330"/>
              <a:gd name="connsiteY1" fmla="*/ 131424 h 588592"/>
              <a:gd name="connsiteX2" fmla="*/ 3399183 w 3419330"/>
              <a:gd name="connsiteY2" fmla="*/ 2215 h 588592"/>
              <a:gd name="connsiteX3" fmla="*/ 3309931 w 3419330"/>
              <a:gd name="connsiteY3" fmla="*/ 588592 h 588592"/>
              <a:gd name="connsiteX4" fmla="*/ 909066 w 3419330"/>
              <a:gd name="connsiteY4" fmla="*/ 566676 h 588592"/>
              <a:gd name="connsiteX5" fmla="*/ 0 w 3419330"/>
              <a:gd name="connsiteY5" fmla="*/ 558807 h 588592"/>
              <a:gd name="connsiteX0" fmla="*/ 98440 w 3517770"/>
              <a:gd name="connsiteY0" fmla="*/ 558807 h 1086760"/>
              <a:gd name="connsiteX1" fmla="*/ 2145901 w 3517770"/>
              <a:gd name="connsiteY1" fmla="*/ 131424 h 1086760"/>
              <a:gd name="connsiteX2" fmla="*/ 3497623 w 3517770"/>
              <a:gd name="connsiteY2" fmla="*/ 2215 h 1086760"/>
              <a:gd name="connsiteX3" fmla="*/ 3408371 w 3517770"/>
              <a:gd name="connsiteY3" fmla="*/ 588592 h 1086760"/>
              <a:gd name="connsiteX4" fmla="*/ 0 w 3517770"/>
              <a:gd name="connsiteY4" fmla="*/ 1086760 h 1086760"/>
              <a:gd name="connsiteX5" fmla="*/ 98440 w 3517770"/>
              <a:gd name="connsiteY5" fmla="*/ 558807 h 1086760"/>
              <a:gd name="connsiteX0" fmla="*/ 98440 w 3517770"/>
              <a:gd name="connsiteY0" fmla="*/ 558807 h 1086760"/>
              <a:gd name="connsiteX1" fmla="*/ 2145901 w 3517770"/>
              <a:gd name="connsiteY1" fmla="*/ 131424 h 1086760"/>
              <a:gd name="connsiteX2" fmla="*/ 3497623 w 3517770"/>
              <a:gd name="connsiteY2" fmla="*/ 2215 h 1086760"/>
              <a:gd name="connsiteX3" fmla="*/ 3408371 w 3517770"/>
              <a:gd name="connsiteY3" fmla="*/ 588592 h 1086760"/>
              <a:gd name="connsiteX4" fmla="*/ 0 w 3517770"/>
              <a:gd name="connsiteY4" fmla="*/ 1086760 h 1086760"/>
              <a:gd name="connsiteX5" fmla="*/ 98440 w 3517770"/>
              <a:gd name="connsiteY5" fmla="*/ 558807 h 1086760"/>
              <a:gd name="connsiteX0" fmla="*/ 175870 w 3595200"/>
              <a:gd name="connsiteY0" fmla="*/ 558807 h 1086760"/>
              <a:gd name="connsiteX1" fmla="*/ 2223331 w 3595200"/>
              <a:gd name="connsiteY1" fmla="*/ 131424 h 1086760"/>
              <a:gd name="connsiteX2" fmla="*/ 3575053 w 3595200"/>
              <a:gd name="connsiteY2" fmla="*/ 2215 h 1086760"/>
              <a:gd name="connsiteX3" fmla="*/ 3485801 w 3595200"/>
              <a:gd name="connsiteY3" fmla="*/ 588592 h 1086760"/>
              <a:gd name="connsiteX4" fmla="*/ 77430 w 3595200"/>
              <a:gd name="connsiteY4" fmla="*/ 1086760 h 1086760"/>
              <a:gd name="connsiteX5" fmla="*/ 175870 w 3595200"/>
              <a:gd name="connsiteY5" fmla="*/ 558807 h 1086760"/>
              <a:gd name="connsiteX0" fmla="*/ 3603 w 3422933"/>
              <a:gd name="connsiteY0" fmla="*/ 558807 h 1110866"/>
              <a:gd name="connsiteX1" fmla="*/ 2051064 w 3422933"/>
              <a:gd name="connsiteY1" fmla="*/ 131424 h 1110866"/>
              <a:gd name="connsiteX2" fmla="*/ 3402786 w 3422933"/>
              <a:gd name="connsiteY2" fmla="*/ 2215 h 1110866"/>
              <a:gd name="connsiteX3" fmla="*/ 3313534 w 3422933"/>
              <a:gd name="connsiteY3" fmla="*/ 588592 h 1110866"/>
              <a:gd name="connsiteX4" fmla="*/ 375637 w 3422933"/>
              <a:gd name="connsiteY4" fmla="*/ 1110866 h 1110866"/>
              <a:gd name="connsiteX5" fmla="*/ 3603 w 3422933"/>
              <a:gd name="connsiteY5" fmla="*/ 558807 h 1110866"/>
              <a:gd name="connsiteX0" fmla="*/ 3603 w 3422933"/>
              <a:gd name="connsiteY0" fmla="*/ 558807 h 1112230"/>
              <a:gd name="connsiteX1" fmla="*/ 2051064 w 3422933"/>
              <a:gd name="connsiteY1" fmla="*/ 131424 h 1112230"/>
              <a:gd name="connsiteX2" fmla="*/ 3402786 w 3422933"/>
              <a:gd name="connsiteY2" fmla="*/ 2215 h 1112230"/>
              <a:gd name="connsiteX3" fmla="*/ 3313534 w 3422933"/>
              <a:gd name="connsiteY3" fmla="*/ 588592 h 1112230"/>
              <a:gd name="connsiteX4" fmla="*/ 375637 w 3422933"/>
              <a:gd name="connsiteY4" fmla="*/ 1110866 h 1112230"/>
              <a:gd name="connsiteX5" fmla="*/ 3603 w 3422933"/>
              <a:gd name="connsiteY5" fmla="*/ 558807 h 111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2933" h="1112230">
                <a:moveTo>
                  <a:pt x="3603" y="558807"/>
                </a:moveTo>
                <a:cubicBezTo>
                  <a:pt x="744068" y="391498"/>
                  <a:pt x="1484534" y="224189"/>
                  <a:pt x="2051064" y="131424"/>
                </a:cubicBezTo>
                <a:cubicBezTo>
                  <a:pt x="2617594" y="38659"/>
                  <a:pt x="3394298" y="-11423"/>
                  <a:pt x="3402786" y="2215"/>
                </a:cubicBezTo>
                <a:cubicBezTo>
                  <a:pt x="3373035" y="197674"/>
                  <a:pt x="3512691" y="512236"/>
                  <a:pt x="3313534" y="588592"/>
                </a:cubicBezTo>
                <a:cubicBezTo>
                  <a:pt x="2334235" y="762683"/>
                  <a:pt x="1276872" y="1137667"/>
                  <a:pt x="375637" y="1110866"/>
                </a:cubicBezTo>
                <a:cubicBezTo>
                  <a:pt x="167494" y="972771"/>
                  <a:pt x="-29210" y="734791"/>
                  <a:pt x="3603" y="558807"/>
                </a:cubicBezTo>
                <a:close/>
              </a:path>
            </a:pathLst>
          </a:cu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1D095CD-DCE4-F570-C232-60CAE6F8FABF}"/>
              </a:ext>
            </a:extLst>
          </p:cNvPr>
          <p:cNvSpPr/>
          <p:nvPr/>
        </p:nvSpPr>
        <p:spPr>
          <a:xfrm rot="450257">
            <a:off x="8683495" y="2420792"/>
            <a:ext cx="3399183" cy="558297"/>
          </a:xfrm>
          <a:custGeom>
            <a:avLst/>
            <a:gdLst>
              <a:gd name="connsiteX0" fmla="*/ 0 w 3399183"/>
              <a:gd name="connsiteY0" fmla="*/ 558297 h 558297"/>
              <a:gd name="connsiteX1" fmla="*/ 2047461 w 3399183"/>
              <a:gd name="connsiteY1" fmla="*/ 130914 h 558297"/>
              <a:gd name="connsiteX2" fmla="*/ 3399183 w 3399183"/>
              <a:gd name="connsiteY2" fmla="*/ 1705 h 558297"/>
            </a:gdLst>
            <a:ahLst/>
            <a:cxnLst>
              <a:cxn ang="0">
                <a:pos x="connsiteX0" y="connsiteY0"/>
              </a:cxn>
              <a:cxn ang="0">
                <a:pos x="connsiteX1" y="connsiteY1"/>
              </a:cxn>
              <a:cxn ang="0">
                <a:pos x="connsiteX2" y="connsiteY2"/>
              </a:cxn>
            </a:cxnLst>
            <a:rect l="l" t="t" r="r" b="b"/>
            <a:pathLst>
              <a:path w="3399183" h="558297">
                <a:moveTo>
                  <a:pt x="0" y="558297"/>
                </a:moveTo>
                <a:cubicBezTo>
                  <a:pt x="740465" y="390988"/>
                  <a:pt x="1480931" y="223679"/>
                  <a:pt x="2047461" y="130914"/>
                </a:cubicBezTo>
                <a:cubicBezTo>
                  <a:pt x="2613991" y="38149"/>
                  <a:pt x="3178866" y="-9891"/>
                  <a:pt x="3399183" y="170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AEEE81C-79FA-AA1D-C0E1-3BE4C9EC27CC}"/>
              </a:ext>
            </a:extLst>
          </p:cNvPr>
          <p:cNvSpPr txBox="1"/>
          <p:nvPr/>
        </p:nvSpPr>
        <p:spPr>
          <a:xfrm>
            <a:off x="10938704" y="2572067"/>
            <a:ext cx="1204271" cy="400110"/>
          </a:xfrm>
          <a:prstGeom prst="rect">
            <a:avLst/>
          </a:prstGeom>
          <a:noFill/>
        </p:spPr>
        <p:txBody>
          <a:bodyPr wrap="square" rtlCol="0">
            <a:spAutoFit/>
          </a:bodyPr>
          <a:lstStyle/>
          <a:p>
            <a:r>
              <a:rPr lang="en-US" sz="2000" dirty="0"/>
              <a:t>Medum 2</a:t>
            </a:r>
            <a:endParaRPr lang="en-US" sz="2800" baseline="-25000" dirty="0"/>
          </a:p>
        </p:txBody>
      </p:sp>
      <p:sp>
        <p:nvSpPr>
          <p:cNvPr id="12" name="TextBox 11">
            <a:extLst>
              <a:ext uri="{FF2B5EF4-FFF2-40B4-BE49-F238E27FC236}">
                <a16:creationId xmlns:a16="http://schemas.microsoft.com/office/drawing/2014/main" id="{5C5C0671-2B09-53E4-80BB-D20F045290C7}"/>
              </a:ext>
            </a:extLst>
          </p:cNvPr>
          <p:cNvSpPr txBox="1"/>
          <p:nvPr/>
        </p:nvSpPr>
        <p:spPr>
          <a:xfrm>
            <a:off x="10908224" y="2192625"/>
            <a:ext cx="1241333" cy="400110"/>
          </a:xfrm>
          <a:prstGeom prst="rect">
            <a:avLst/>
          </a:prstGeom>
          <a:noFill/>
        </p:spPr>
        <p:txBody>
          <a:bodyPr wrap="square" rtlCol="0">
            <a:spAutoFit/>
          </a:bodyPr>
          <a:lstStyle/>
          <a:p>
            <a:r>
              <a:rPr lang="en-US" sz="2000" dirty="0"/>
              <a:t>Medium 1</a:t>
            </a:r>
            <a:endParaRPr lang="en-US" sz="2800" dirty="0"/>
          </a:p>
        </p:txBody>
      </p:sp>
      <p:sp>
        <p:nvSpPr>
          <p:cNvPr id="13" name="TextBox 12">
            <a:extLst>
              <a:ext uri="{FF2B5EF4-FFF2-40B4-BE49-F238E27FC236}">
                <a16:creationId xmlns:a16="http://schemas.microsoft.com/office/drawing/2014/main" id="{048C5456-D6DD-83AF-07F7-CBA92FA7D839}"/>
              </a:ext>
            </a:extLst>
          </p:cNvPr>
          <p:cNvSpPr txBox="1"/>
          <p:nvPr/>
        </p:nvSpPr>
        <p:spPr>
          <a:xfrm rot="21255742">
            <a:off x="9794425" y="2274223"/>
            <a:ext cx="538672" cy="338554"/>
          </a:xfrm>
          <a:prstGeom prst="rect">
            <a:avLst/>
          </a:prstGeom>
          <a:noFill/>
        </p:spPr>
        <p:txBody>
          <a:bodyPr wrap="square" rtlCol="0">
            <a:spAutoFit/>
          </a:bodyPr>
          <a:lstStyle/>
          <a:p>
            <a:pPr algn="ctr"/>
            <a:r>
              <a:rPr lang="en-US" sz="1600" b="1" dirty="0">
                <a:sym typeface="Symbol" panose="05050102010706020507" pitchFamily="18" charset="2"/>
              </a:rPr>
              <a:t>H</a:t>
            </a:r>
            <a:r>
              <a:rPr lang="en-US" sz="1600" baseline="-25000" dirty="0">
                <a:sym typeface="Symbol" panose="05050102010706020507" pitchFamily="18" charset="2"/>
              </a:rPr>
              <a:t>1</a:t>
            </a:r>
            <a:endParaRPr lang="en-US" sz="1600" baseline="-25000" dirty="0"/>
          </a:p>
        </p:txBody>
      </p:sp>
      <p:sp>
        <p:nvSpPr>
          <p:cNvPr id="14" name="Oval 13">
            <a:extLst>
              <a:ext uri="{FF2B5EF4-FFF2-40B4-BE49-F238E27FC236}">
                <a16:creationId xmlns:a16="http://schemas.microsoft.com/office/drawing/2014/main" id="{98A547F8-0E59-7CEE-48CF-0149B89935BC}"/>
              </a:ext>
            </a:extLst>
          </p:cNvPr>
          <p:cNvSpPr/>
          <p:nvPr/>
        </p:nvSpPr>
        <p:spPr>
          <a:xfrm>
            <a:off x="9677315" y="2570774"/>
            <a:ext cx="64008" cy="6400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8B99AADF-D8FF-41DC-D0CE-172ACBA1E5B7}"/>
              </a:ext>
            </a:extLst>
          </p:cNvPr>
          <p:cNvCxnSpPr>
            <a:cxnSpLocks/>
          </p:cNvCxnSpPr>
          <p:nvPr/>
        </p:nvCxnSpPr>
        <p:spPr>
          <a:xfrm flipH="1">
            <a:off x="9709874" y="2296453"/>
            <a:ext cx="238826" cy="308025"/>
          </a:xfrm>
          <a:prstGeom prst="straightConnector1">
            <a:avLst/>
          </a:prstGeom>
          <a:ln w="19050">
            <a:solidFill>
              <a:srgbClr val="96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5A7088B4-E1E0-C366-9DA2-980B35B52221}"/>
              </a:ext>
            </a:extLst>
          </p:cNvPr>
          <p:cNvSpPr/>
          <p:nvPr/>
        </p:nvSpPr>
        <p:spPr>
          <a:xfrm>
            <a:off x="9689094" y="2688782"/>
            <a:ext cx="64008" cy="64008"/>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A3AE4633-47BB-4FBE-FB62-D8176DA4D2B0}"/>
              </a:ext>
            </a:extLst>
          </p:cNvPr>
          <p:cNvCxnSpPr>
            <a:cxnSpLocks/>
          </p:cNvCxnSpPr>
          <p:nvPr/>
        </p:nvCxnSpPr>
        <p:spPr>
          <a:xfrm flipH="1" flipV="1">
            <a:off x="9720696" y="2721035"/>
            <a:ext cx="362773" cy="175048"/>
          </a:xfrm>
          <a:prstGeom prst="straightConnector1">
            <a:avLst/>
          </a:prstGeom>
          <a:ln w="19050">
            <a:solidFill>
              <a:schemeClr val="tx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86F33EF-BCF2-76B2-B1F8-17916BDE7192}"/>
              </a:ext>
            </a:extLst>
          </p:cNvPr>
          <p:cNvSpPr txBox="1"/>
          <p:nvPr/>
        </p:nvSpPr>
        <p:spPr>
          <a:xfrm rot="21255742">
            <a:off x="9864244" y="2577080"/>
            <a:ext cx="538672" cy="338554"/>
          </a:xfrm>
          <a:prstGeom prst="rect">
            <a:avLst/>
          </a:prstGeom>
          <a:noFill/>
        </p:spPr>
        <p:txBody>
          <a:bodyPr wrap="square" rtlCol="0">
            <a:spAutoFit/>
          </a:bodyPr>
          <a:lstStyle/>
          <a:p>
            <a:pPr algn="ctr"/>
            <a:r>
              <a:rPr lang="en-US" sz="1600" b="1" dirty="0">
                <a:sym typeface="Symbol" panose="05050102010706020507" pitchFamily="18" charset="2"/>
              </a:rPr>
              <a:t>H</a:t>
            </a:r>
            <a:r>
              <a:rPr lang="en-US" sz="1600" baseline="-25000" dirty="0">
                <a:sym typeface="Symbol" panose="05050102010706020507" pitchFamily="18" charset="2"/>
              </a:rPr>
              <a:t>2</a:t>
            </a:r>
            <a:endParaRPr lang="en-US" sz="1600" baseline="-25000" dirty="0"/>
          </a:p>
        </p:txBody>
      </p:sp>
      <p:sp>
        <p:nvSpPr>
          <p:cNvPr id="19" name="TextBox 18">
            <a:extLst>
              <a:ext uri="{FF2B5EF4-FFF2-40B4-BE49-F238E27FC236}">
                <a16:creationId xmlns:a16="http://schemas.microsoft.com/office/drawing/2014/main" id="{D42B8735-C4D1-499C-0DB5-2C9552B12B73}"/>
              </a:ext>
            </a:extLst>
          </p:cNvPr>
          <p:cNvSpPr txBox="1"/>
          <p:nvPr/>
        </p:nvSpPr>
        <p:spPr>
          <a:xfrm>
            <a:off x="10251333" y="2217349"/>
            <a:ext cx="475104" cy="400110"/>
          </a:xfrm>
          <a:prstGeom prst="rect">
            <a:avLst/>
          </a:prstGeom>
          <a:noFill/>
        </p:spPr>
        <p:txBody>
          <a:bodyPr wrap="square" rtlCol="0">
            <a:spAutoFit/>
          </a:bodyPr>
          <a:lstStyle/>
          <a:p>
            <a:r>
              <a:rPr lang="en-US" sz="2000" i="1" dirty="0">
                <a:sym typeface="Symbol" panose="05050102010706020507" pitchFamily="18" charset="2"/>
              </a:rPr>
              <a:t></a:t>
            </a:r>
            <a:r>
              <a:rPr lang="en-US" sz="2000" baseline="-25000" dirty="0"/>
              <a:t>1</a:t>
            </a:r>
            <a:endParaRPr lang="en-US" sz="2800" baseline="-25000" dirty="0"/>
          </a:p>
        </p:txBody>
      </p:sp>
      <p:sp>
        <p:nvSpPr>
          <p:cNvPr id="20" name="TextBox 19">
            <a:extLst>
              <a:ext uri="{FF2B5EF4-FFF2-40B4-BE49-F238E27FC236}">
                <a16:creationId xmlns:a16="http://schemas.microsoft.com/office/drawing/2014/main" id="{993617FA-FE29-E622-EA2D-41BAAED67C13}"/>
              </a:ext>
            </a:extLst>
          </p:cNvPr>
          <p:cNvSpPr txBox="1"/>
          <p:nvPr/>
        </p:nvSpPr>
        <p:spPr>
          <a:xfrm>
            <a:off x="10266161" y="2496540"/>
            <a:ext cx="569820" cy="400110"/>
          </a:xfrm>
          <a:prstGeom prst="rect">
            <a:avLst/>
          </a:prstGeom>
          <a:noFill/>
        </p:spPr>
        <p:txBody>
          <a:bodyPr wrap="square" rtlCol="0">
            <a:spAutoFit/>
          </a:bodyPr>
          <a:lstStyle/>
          <a:p>
            <a:r>
              <a:rPr lang="en-US" sz="2000" i="1" dirty="0">
                <a:sym typeface="Symbol" panose="05050102010706020507" pitchFamily="18" charset="2"/>
              </a:rPr>
              <a:t></a:t>
            </a:r>
            <a:r>
              <a:rPr lang="en-US" sz="2000" baseline="-25000" dirty="0"/>
              <a:t>2</a:t>
            </a:r>
            <a:endParaRPr lang="en-US" sz="2800" baseline="-25000" dirty="0"/>
          </a:p>
        </p:txBody>
      </p:sp>
      <p:cxnSp>
        <p:nvCxnSpPr>
          <p:cNvPr id="21" name="Straight Arrow Connector 20">
            <a:extLst>
              <a:ext uri="{FF2B5EF4-FFF2-40B4-BE49-F238E27FC236}">
                <a16:creationId xmlns:a16="http://schemas.microsoft.com/office/drawing/2014/main" id="{5C7278A4-42F9-B0C3-8D37-6DF31206B5F5}"/>
              </a:ext>
            </a:extLst>
          </p:cNvPr>
          <p:cNvCxnSpPr>
            <a:cxnSpLocks/>
          </p:cNvCxnSpPr>
          <p:nvPr/>
        </p:nvCxnSpPr>
        <p:spPr>
          <a:xfrm flipH="1" flipV="1">
            <a:off x="9679245" y="2289088"/>
            <a:ext cx="57745" cy="6578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2" name="Object 21">
            <a:extLst>
              <a:ext uri="{FF2B5EF4-FFF2-40B4-BE49-F238E27FC236}">
                <a16:creationId xmlns:a16="http://schemas.microsoft.com/office/drawing/2014/main" id="{F8B8E27C-667F-ECA8-C2AD-748D3F79C779}"/>
              </a:ext>
            </a:extLst>
          </p:cNvPr>
          <p:cNvGraphicFramePr>
            <a:graphicFrameLocks noChangeAspect="1"/>
          </p:cNvGraphicFramePr>
          <p:nvPr>
            <p:extLst>
              <p:ext uri="{D42A27DB-BD31-4B8C-83A1-F6EECF244321}">
                <p14:modId xmlns:p14="http://schemas.microsoft.com/office/powerpoint/2010/main" val="2285582882"/>
              </p:ext>
            </p:extLst>
          </p:nvPr>
        </p:nvGraphicFramePr>
        <p:xfrm>
          <a:off x="9589069" y="2036858"/>
          <a:ext cx="200049" cy="282198"/>
        </p:xfrm>
        <a:graphic>
          <a:graphicData uri="http://schemas.openxmlformats.org/presentationml/2006/ole">
            <mc:AlternateContent xmlns:mc="http://schemas.openxmlformats.org/markup-compatibility/2006">
              <mc:Choice xmlns:v="urn:schemas-microsoft-com:vml" Requires="v">
                <p:oleObj name="Equation" r:id="rId2" imgW="166663" imgH="234520" progId="Equation.DSMT4">
                  <p:embed/>
                </p:oleObj>
              </mc:Choice>
              <mc:Fallback>
                <p:oleObj name="Equation" r:id="rId2" imgW="166663" imgH="234520" progId="Equation.DSMT4">
                  <p:embed/>
                  <p:pic>
                    <p:nvPicPr>
                      <p:cNvPr id="26" name="Object 25">
                        <a:extLst>
                          <a:ext uri="{FF2B5EF4-FFF2-40B4-BE49-F238E27FC236}">
                            <a16:creationId xmlns:a16="http://schemas.microsoft.com/office/drawing/2014/main" id="{4B9E9712-39D5-ED40-620F-3BEC9E574C44}"/>
                          </a:ext>
                        </a:extLst>
                      </p:cNvPr>
                      <p:cNvPicPr/>
                      <p:nvPr/>
                    </p:nvPicPr>
                    <p:blipFill>
                      <a:blip r:embed="rId3"/>
                      <a:stretch>
                        <a:fillRect/>
                      </a:stretch>
                    </p:blipFill>
                    <p:spPr>
                      <a:xfrm>
                        <a:off x="9589069" y="2036858"/>
                        <a:ext cx="200049" cy="282198"/>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F68BA812-7008-F43C-B67F-18F0254525E4}"/>
              </a:ext>
            </a:extLst>
          </p:cNvPr>
          <p:cNvGraphicFramePr>
            <a:graphicFrameLocks noChangeAspect="1"/>
          </p:cNvGraphicFramePr>
          <p:nvPr>
            <p:extLst>
              <p:ext uri="{D42A27DB-BD31-4B8C-83A1-F6EECF244321}">
                <p14:modId xmlns:p14="http://schemas.microsoft.com/office/powerpoint/2010/main" val="3063973630"/>
              </p:ext>
            </p:extLst>
          </p:nvPr>
        </p:nvGraphicFramePr>
        <p:xfrm>
          <a:off x="1372741" y="2187379"/>
          <a:ext cx="1955520" cy="621180"/>
        </p:xfrm>
        <a:graphic>
          <a:graphicData uri="http://schemas.openxmlformats.org/presentationml/2006/ole">
            <mc:AlternateContent xmlns:mc="http://schemas.openxmlformats.org/markup-compatibility/2006">
              <mc:Choice xmlns:v="urn:schemas-microsoft-com:vml" Requires="v">
                <p:oleObj name="Equation" r:id="rId4" imgW="558720" imgH="177480" progId="Equation.DSMT4">
                  <p:embed/>
                </p:oleObj>
              </mc:Choice>
              <mc:Fallback>
                <p:oleObj name="Equation" r:id="rId4" imgW="558720" imgH="177480" progId="Equation.DSMT4">
                  <p:embed/>
                  <p:pic>
                    <p:nvPicPr>
                      <p:cNvPr id="0" name=""/>
                      <p:cNvPicPr/>
                      <p:nvPr/>
                    </p:nvPicPr>
                    <p:blipFill>
                      <a:blip r:embed="rId5"/>
                      <a:stretch>
                        <a:fillRect/>
                      </a:stretch>
                    </p:blipFill>
                    <p:spPr>
                      <a:xfrm>
                        <a:off x="1372741" y="2187379"/>
                        <a:ext cx="1955520" cy="621180"/>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D9BF573A-BDB0-A911-96A8-F46B8B6BCD01}"/>
              </a:ext>
            </a:extLst>
          </p:cNvPr>
          <p:cNvGraphicFramePr>
            <a:graphicFrameLocks noChangeAspect="1"/>
          </p:cNvGraphicFramePr>
          <p:nvPr>
            <p:extLst>
              <p:ext uri="{D42A27DB-BD31-4B8C-83A1-F6EECF244321}">
                <p14:modId xmlns:p14="http://schemas.microsoft.com/office/powerpoint/2010/main" val="1195380769"/>
              </p:ext>
            </p:extLst>
          </p:nvPr>
        </p:nvGraphicFramePr>
        <p:xfrm>
          <a:off x="595321" y="3879625"/>
          <a:ext cx="3510360" cy="888300"/>
        </p:xfrm>
        <a:graphic>
          <a:graphicData uri="http://schemas.openxmlformats.org/presentationml/2006/ole">
            <mc:AlternateContent xmlns:mc="http://schemas.openxmlformats.org/markup-compatibility/2006">
              <mc:Choice xmlns:v="urn:schemas-microsoft-com:vml" Requires="v">
                <p:oleObj name="Equation" r:id="rId6" imgW="1002960" imgH="253800" progId="Equation.DSMT4">
                  <p:embed/>
                </p:oleObj>
              </mc:Choice>
              <mc:Fallback>
                <p:oleObj name="Equation" r:id="rId6" imgW="1002960" imgH="253800" progId="Equation.DSMT4">
                  <p:embed/>
                  <p:pic>
                    <p:nvPicPr>
                      <p:cNvPr id="0" name=""/>
                      <p:cNvPicPr/>
                      <p:nvPr/>
                    </p:nvPicPr>
                    <p:blipFill>
                      <a:blip r:embed="rId7"/>
                      <a:stretch>
                        <a:fillRect/>
                      </a:stretch>
                    </p:blipFill>
                    <p:spPr>
                      <a:xfrm>
                        <a:off x="595321" y="3879625"/>
                        <a:ext cx="3510360" cy="888300"/>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DA1414E8-972E-C7EF-4A28-19F5E71D94FF}"/>
              </a:ext>
            </a:extLst>
          </p:cNvPr>
          <p:cNvGraphicFramePr>
            <a:graphicFrameLocks noChangeAspect="1"/>
          </p:cNvGraphicFramePr>
          <p:nvPr>
            <p:extLst>
              <p:ext uri="{D42A27DB-BD31-4B8C-83A1-F6EECF244321}">
                <p14:modId xmlns:p14="http://schemas.microsoft.com/office/powerpoint/2010/main" val="2064466138"/>
              </p:ext>
            </p:extLst>
          </p:nvPr>
        </p:nvGraphicFramePr>
        <p:xfrm>
          <a:off x="5298189" y="2188235"/>
          <a:ext cx="2221380" cy="621180"/>
        </p:xfrm>
        <a:graphic>
          <a:graphicData uri="http://schemas.openxmlformats.org/presentationml/2006/ole">
            <mc:AlternateContent xmlns:mc="http://schemas.openxmlformats.org/markup-compatibility/2006">
              <mc:Choice xmlns:v="urn:schemas-microsoft-com:vml" Requires="v">
                <p:oleObj name="Equation" r:id="rId8" imgW="634680" imgH="177480" progId="Equation.DSMT4">
                  <p:embed/>
                </p:oleObj>
              </mc:Choice>
              <mc:Fallback>
                <p:oleObj name="Equation" r:id="rId8" imgW="634680" imgH="177480" progId="Equation.DSMT4">
                  <p:embed/>
                  <p:pic>
                    <p:nvPicPr>
                      <p:cNvPr id="0" name=""/>
                      <p:cNvPicPr/>
                      <p:nvPr/>
                    </p:nvPicPr>
                    <p:blipFill>
                      <a:blip r:embed="rId9"/>
                      <a:stretch>
                        <a:fillRect/>
                      </a:stretch>
                    </p:blipFill>
                    <p:spPr>
                      <a:xfrm>
                        <a:off x="5298189" y="2188235"/>
                        <a:ext cx="2221380" cy="621180"/>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889134AB-4583-4774-DEA9-ECA81E5A0866}"/>
              </a:ext>
            </a:extLst>
          </p:cNvPr>
          <p:cNvGraphicFramePr>
            <a:graphicFrameLocks noChangeAspect="1"/>
          </p:cNvGraphicFramePr>
          <p:nvPr>
            <p:extLst>
              <p:ext uri="{D42A27DB-BD31-4B8C-83A1-F6EECF244321}">
                <p14:modId xmlns:p14="http://schemas.microsoft.com/office/powerpoint/2010/main" val="1274689872"/>
              </p:ext>
            </p:extLst>
          </p:nvPr>
        </p:nvGraphicFramePr>
        <p:xfrm>
          <a:off x="4512589" y="3821804"/>
          <a:ext cx="3955140" cy="888300"/>
        </p:xfrm>
        <a:graphic>
          <a:graphicData uri="http://schemas.openxmlformats.org/presentationml/2006/ole">
            <mc:AlternateContent xmlns:mc="http://schemas.openxmlformats.org/markup-compatibility/2006">
              <mc:Choice xmlns:v="urn:schemas-microsoft-com:vml" Requires="v">
                <p:oleObj name="Equation" r:id="rId10" imgW="1130040" imgH="253800" progId="Equation.DSMT4">
                  <p:embed/>
                </p:oleObj>
              </mc:Choice>
              <mc:Fallback>
                <p:oleObj name="Equation" r:id="rId10" imgW="1130040" imgH="253800" progId="Equation.DSMT4">
                  <p:embed/>
                  <p:pic>
                    <p:nvPicPr>
                      <p:cNvPr id="0" name=""/>
                      <p:cNvPicPr/>
                      <p:nvPr/>
                    </p:nvPicPr>
                    <p:blipFill>
                      <a:blip r:embed="rId11"/>
                      <a:stretch>
                        <a:fillRect/>
                      </a:stretch>
                    </p:blipFill>
                    <p:spPr>
                      <a:xfrm>
                        <a:off x="4512589" y="3821804"/>
                        <a:ext cx="3955140" cy="888300"/>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76827DE6-7C30-76B1-C41C-20CE97F90DFA}"/>
              </a:ext>
            </a:extLst>
          </p:cNvPr>
          <p:cNvGraphicFramePr>
            <a:graphicFrameLocks noChangeAspect="1"/>
          </p:cNvGraphicFramePr>
          <p:nvPr>
            <p:extLst>
              <p:ext uri="{D42A27DB-BD31-4B8C-83A1-F6EECF244321}">
                <p14:modId xmlns:p14="http://schemas.microsoft.com/office/powerpoint/2010/main" val="3552277296"/>
              </p:ext>
            </p:extLst>
          </p:nvPr>
        </p:nvGraphicFramePr>
        <p:xfrm>
          <a:off x="1328641" y="4673382"/>
          <a:ext cx="2043720" cy="800100"/>
        </p:xfrm>
        <a:graphic>
          <a:graphicData uri="http://schemas.openxmlformats.org/presentationml/2006/ole">
            <mc:AlternateContent xmlns:mc="http://schemas.openxmlformats.org/markup-compatibility/2006">
              <mc:Choice xmlns:v="urn:schemas-microsoft-com:vml" Requires="v">
                <p:oleObj name="Equation" r:id="rId12" imgW="583920" imgH="228600" progId="Equation.DSMT4">
                  <p:embed/>
                </p:oleObj>
              </mc:Choice>
              <mc:Fallback>
                <p:oleObj name="Equation" r:id="rId12" imgW="583920" imgH="228600" progId="Equation.DSMT4">
                  <p:embed/>
                  <p:pic>
                    <p:nvPicPr>
                      <p:cNvPr id="26" name="Object 25">
                        <a:extLst>
                          <a:ext uri="{FF2B5EF4-FFF2-40B4-BE49-F238E27FC236}">
                            <a16:creationId xmlns:a16="http://schemas.microsoft.com/office/drawing/2014/main" id="{D9BF573A-BDB0-A911-96A8-F46B8B6BCD01}"/>
                          </a:ext>
                        </a:extLst>
                      </p:cNvPr>
                      <p:cNvPicPr/>
                      <p:nvPr/>
                    </p:nvPicPr>
                    <p:blipFill>
                      <a:blip r:embed="rId13"/>
                      <a:stretch>
                        <a:fillRect/>
                      </a:stretch>
                    </p:blipFill>
                    <p:spPr>
                      <a:xfrm>
                        <a:off x="1328641" y="4673382"/>
                        <a:ext cx="2043720" cy="800100"/>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1E48A3C4-A53A-910F-9E54-CC97EEF1CA0F}"/>
              </a:ext>
            </a:extLst>
          </p:cNvPr>
          <p:cNvGraphicFramePr>
            <a:graphicFrameLocks noChangeAspect="1"/>
          </p:cNvGraphicFramePr>
          <p:nvPr>
            <p:extLst>
              <p:ext uri="{D42A27DB-BD31-4B8C-83A1-F6EECF244321}">
                <p14:modId xmlns:p14="http://schemas.microsoft.com/office/powerpoint/2010/main" val="3317324192"/>
              </p:ext>
            </p:extLst>
          </p:nvPr>
        </p:nvGraphicFramePr>
        <p:xfrm>
          <a:off x="4867909" y="4673699"/>
          <a:ext cx="3244500" cy="800100"/>
        </p:xfrm>
        <a:graphic>
          <a:graphicData uri="http://schemas.openxmlformats.org/presentationml/2006/ole">
            <mc:AlternateContent xmlns:mc="http://schemas.openxmlformats.org/markup-compatibility/2006">
              <mc:Choice xmlns:v="urn:schemas-microsoft-com:vml" Requires="v">
                <p:oleObj name="Equation" r:id="rId14" imgW="927000" imgH="228600" progId="Equation.DSMT4">
                  <p:embed/>
                </p:oleObj>
              </mc:Choice>
              <mc:Fallback>
                <p:oleObj name="Equation" r:id="rId14" imgW="927000" imgH="228600" progId="Equation.DSMT4">
                  <p:embed/>
                  <p:pic>
                    <p:nvPicPr>
                      <p:cNvPr id="29" name="Object 28">
                        <a:extLst>
                          <a:ext uri="{FF2B5EF4-FFF2-40B4-BE49-F238E27FC236}">
                            <a16:creationId xmlns:a16="http://schemas.microsoft.com/office/drawing/2014/main" id="{76827DE6-7C30-76B1-C41C-20CE97F90DFA}"/>
                          </a:ext>
                        </a:extLst>
                      </p:cNvPr>
                      <p:cNvPicPr/>
                      <p:nvPr/>
                    </p:nvPicPr>
                    <p:blipFill>
                      <a:blip r:embed="rId15"/>
                      <a:stretch>
                        <a:fillRect/>
                      </a:stretch>
                    </p:blipFill>
                    <p:spPr>
                      <a:xfrm>
                        <a:off x="4867909" y="4673699"/>
                        <a:ext cx="3244500" cy="800100"/>
                      </a:xfrm>
                      <a:prstGeom prst="rect">
                        <a:avLst/>
                      </a:prstGeom>
                    </p:spPr>
                  </p:pic>
                </p:oleObj>
              </mc:Fallback>
            </mc:AlternateContent>
          </a:graphicData>
        </a:graphic>
      </p:graphicFrame>
      <p:sp>
        <p:nvSpPr>
          <p:cNvPr id="31" name="Arrow: Down 30">
            <a:extLst>
              <a:ext uri="{FF2B5EF4-FFF2-40B4-BE49-F238E27FC236}">
                <a16:creationId xmlns:a16="http://schemas.microsoft.com/office/drawing/2014/main" id="{521CAE1E-AEFC-3D95-4B5F-498556DDE90C}"/>
              </a:ext>
            </a:extLst>
          </p:cNvPr>
          <p:cNvSpPr/>
          <p:nvPr/>
        </p:nvSpPr>
        <p:spPr>
          <a:xfrm>
            <a:off x="2083801" y="2998918"/>
            <a:ext cx="533400" cy="64793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Down 31">
            <a:extLst>
              <a:ext uri="{FF2B5EF4-FFF2-40B4-BE49-F238E27FC236}">
                <a16:creationId xmlns:a16="http://schemas.microsoft.com/office/drawing/2014/main" id="{4A3A0982-B5FE-7C93-0262-7C0FD7C02125}"/>
              </a:ext>
            </a:extLst>
          </p:cNvPr>
          <p:cNvSpPr/>
          <p:nvPr/>
        </p:nvSpPr>
        <p:spPr>
          <a:xfrm>
            <a:off x="6142179" y="2998918"/>
            <a:ext cx="533400" cy="64793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1E549C00-41DE-3DA8-44C7-F9286AA716E0}"/>
              </a:ext>
            </a:extLst>
          </p:cNvPr>
          <p:cNvSpPr/>
          <p:nvPr/>
        </p:nvSpPr>
        <p:spPr>
          <a:xfrm>
            <a:off x="595321" y="3821804"/>
            <a:ext cx="3539502" cy="1682158"/>
          </a:xfrm>
          <a:prstGeom prst="roundRect">
            <a:avLst>
              <a:gd name="adj" fmla="val 13119"/>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D0C406DA-EF4F-07C7-0983-D5A3C7DBE09A}"/>
              </a:ext>
            </a:extLst>
          </p:cNvPr>
          <p:cNvSpPr/>
          <p:nvPr/>
        </p:nvSpPr>
        <p:spPr>
          <a:xfrm>
            <a:off x="4437455" y="3821802"/>
            <a:ext cx="4067579" cy="1682159"/>
          </a:xfrm>
          <a:prstGeom prst="roundRect">
            <a:avLst>
              <a:gd name="adj" fmla="val 13119"/>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65137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69A17-DBEE-39EF-A579-19F35F2819B4}"/>
              </a:ext>
            </a:extLst>
          </p:cNvPr>
          <p:cNvSpPr>
            <a:spLocks noGrp="1"/>
          </p:cNvSpPr>
          <p:nvPr>
            <p:ph type="title"/>
          </p:nvPr>
        </p:nvSpPr>
        <p:spPr/>
        <p:txBody>
          <a:bodyPr/>
          <a:lstStyle/>
          <a:p>
            <a:r>
              <a:rPr lang="en-US" dirty="0"/>
              <a:t>Magnetic Field at a Current-Free Interface</a:t>
            </a:r>
          </a:p>
        </p:txBody>
      </p:sp>
      <p:sp>
        <p:nvSpPr>
          <p:cNvPr id="4" name="Date Placeholder 3">
            <a:extLst>
              <a:ext uri="{FF2B5EF4-FFF2-40B4-BE49-F238E27FC236}">
                <a16:creationId xmlns:a16="http://schemas.microsoft.com/office/drawing/2014/main" id="{9E7E1CC3-CCD9-98DA-180D-8B0C6543573F}"/>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6507F374-98B2-204A-E8F8-512C643A075A}"/>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B208F028-E7B8-3FC6-F5B4-62B38144912D}"/>
              </a:ext>
            </a:extLst>
          </p:cNvPr>
          <p:cNvSpPr>
            <a:spLocks noGrp="1"/>
          </p:cNvSpPr>
          <p:nvPr>
            <p:ph type="sldNum" sz="quarter" idx="12"/>
          </p:nvPr>
        </p:nvSpPr>
        <p:spPr/>
        <p:txBody>
          <a:bodyPr/>
          <a:lstStyle/>
          <a:p>
            <a:fld id="{2AEF1071-237C-4F39-BC68-901E48FF9960}" type="slidenum">
              <a:rPr lang="en-US" smtClean="0"/>
              <a:t>65</a:t>
            </a:fld>
            <a:endParaRPr lang="en-US"/>
          </a:p>
        </p:txBody>
      </p:sp>
      <p:sp>
        <p:nvSpPr>
          <p:cNvPr id="7" name="Content Placeholder 2">
            <a:extLst>
              <a:ext uri="{FF2B5EF4-FFF2-40B4-BE49-F238E27FC236}">
                <a16:creationId xmlns:a16="http://schemas.microsoft.com/office/drawing/2014/main" id="{DE872135-0762-7CF9-0F39-4AAC3935414D}"/>
              </a:ext>
            </a:extLst>
          </p:cNvPr>
          <p:cNvSpPr>
            <a:spLocks noGrp="1"/>
          </p:cNvSpPr>
          <p:nvPr>
            <p:ph idx="1"/>
          </p:nvPr>
        </p:nvSpPr>
        <p:spPr>
          <a:xfrm>
            <a:off x="838200" y="1825625"/>
            <a:ext cx="10515600" cy="4351338"/>
          </a:xfrm>
        </p:spPr>
        <p:txBody>
          <a:bodyPr/>
          <a:lstStyle/>
          <a:p>
            <a:r>
              <a:rPr lang="en-US" dirty="0"/>
              <a:t>Two dielectric media with permeabilities </a:t>
            </a:r>
            <a:r>
              <a:rPr lang="en-US" i="1" dirty="0">
                <a:sym typeface="Symbol" panose="05050102010706020507" pitchFamily="18" charset="2"/>
              </a:rPr>
              <a:t></a:t>
            </a:r>
            <a:r>
              <a:rPr lang="en-US" baseline="-25000" dirty="0"/>
              <a:t>1</a:t>
            </a:r>
            <a:r>
              <a:rPr lang="en-US" dirty="0"/>
              <a:t> and </a:t>
            </a:r>
            <a:r>
              <a:rPr lang="en-US" i="1" dirty="0">
                <a:sym typeface="Symbol" panose="05050102010706020507" pitchFamily="18" charset="2"/>
              </a:rPr>
              <a:t></a:t>
            </a:r>
            <a:r>
              <a:rPr lang="en-US" baseline="-25000" dirty="0"/>
              <a:t>2</a:t>
            </a:r>
            <a:r>
              <a:rPr lang="en-US" dirty="0"/>
              <a:t> are separated by a current-free boundary. The magnetic field intensity in medium 1 at the point </a:t>
            </a:r>
            <a:r>
              <a:rPr lang="en-US" i="1" dirty="0"/>
              <a:t>P</a:t>
            </a:r>
            <a:r>
              <a:rPr lang="en-US" baseline="-25000" dirty="0"/>
              <a:t>1</a:t>
            </a:r>
            <a:r>
              <a:rPr lang="en-US" dirty="0"/>
              <a:t> has a magnitude </a:t>
            </a:r>
            <a:r>
              <a:rPr lang="en-US" i="1" dirty="0"/>
              <a:t>H</a:t>
            </a:r>
            <a:r>
              <a:rPr lang="en-US" baseline="-25000" dirty="0"/>
              <a:t>1</a:t>
            </a:r>
            <a:r>
              <a:rPr lang="en-US" dirty="0"/>
              <a:t> and makes an angle </a:t>
            </a:r>
            <a:r>
              <a:rPr lang="en-US" i="1" dirty="0">
                <a:sym typeface="Symbol" panose="05050102010706020507" pitchFamily="18" charset="2"/>
              </a:rPr>
              <a:t></a:t>
            </a:r>
            <a:r>
              <a:rPr lang="en-US" baseline="-25000" dirty="0"/>
              <a:t>1</a:t>
            </a:r>
            <a:r>
              <a:rPr lang="en-US" dirty="0"/>
              <a:t> with the normal. Find </a:t>
            </a:r>
            <a:r>
              <a:rPr lang="en-US" i="1" dirty="0"/>
              <a:t>H</a:t>
            </a:r>
            <a:r>
              <a:rPr lang="en-US" baseline="-25000" dirty="0"/>
              <a:t>2</a:t>
            </a:r>
            <a:r>
              <a:rPr lang="en-US" dirty="0"/>
              <a:t> and </a:t>
            </a:r>
            <a:r>
              <a:rPr lang="en-US" i="1" dirty="0">
                <a:sym typeface="Symbol" panose="05050102010706020507" pitchFamily="18" charset="2"/>
              </a:rPr>
              <a:t></a:t>
            </a:r>
            <a:r>
              <a:rPr lang="en-US" baseline="-25000" dirty="0"/>
              <a:t>2</a:t>
            </a:r>
            <a:r>
              <a:rPr lang="en-US" dirty="0"/>
              <a:t>.</a:t>
            </a:r>
          </a:p>
        </p:txBody>
      </p:sp>
      <p:cxnSp>
        <p:nvCxnSpPr>
          <p:cNvPr id="8" name="Straight Connector 7">
            <a:extLst>
              <a:ext uri="{FF2B5EF4-FFF2-40B4-BE49-F238E27FC236}">
                <a16:creationId xmlns:a16="http://schemas.microsoft.com/office/drawing/2014/main" id="{B238F680-BA20-0272-BA52-ACF9A7DA4BB0}"/>
              </a:ext>
            </a:extLst>
          </p:cNvPr>
          <p:cNvCxnSpPr/>
          <p:nvPr/>
        </p:nvCxnSpPr>
        <p:spPr>
          <a:xfrm>
            <a:off x="8355724" y="4529959"/>
            <a:ext cx="35314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CDAAB3DC-28F4-BF88-8034-B3DA47B5D3AA}"/>
              </a:ext>
            </a:extLst>
          </p:cNvPr>
          <p:cNvSpPr/>
          <p:nvPr/>
        </p:nvSpPr>
        <p:spPr>
          <a:xfrm>
            <a:off x="10039350" y="4460586"/>
            <a:ext cx="45720" cy="4572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0BD25EC-32E0-D050-2CB7-60A134956EF1}"/>
              </a:ext>
            </a:extLst>
          </p:cNvPr>
          <p:cNvSpPr/>
          <p:nvPr/>
        </p:nvSpPr>
        <p:spPr>
          <a:xfrm>
            <a:off x="10039350" y="4551073"/>
            <a:ext cx="45720" cy="4572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1066508-F3AD-DF23-F0E8-AFFB7792BDEB}"/>
              </a:ext>
            </a:extLst>
          </p:cNvPr>
          <p:cNvCxnSpPr/>
          <p:nvPr/>
        </p:nvCxnSpPr>
        <p:spPr>
          <a:xfrm flipH="1">
            <a:off x="10050780" y="3807171"/>
            <a:ext cx="22860" cy="139827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8314DD8-31DA-EB61-0E68-20F900369706}"/>
              </a:ext>
            </a:extLst>
          </p:cNvPr>
          <p:cNvCxnSpPr>
            <a:cxnSpLocks/>
          </p:cNvCxnSpPr>
          <p:nvPr/>
        </p:nvCxnSpPr>
        <p:spPr>
          <a:xfrm flipH="1">
            <a:off x="9467693" y="4483446"/>
            <a:ext cx="594517" cy="4107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B97CBDF-CB70-E900-30BA-1900B84509B1}"/>
              </a:ext>
            </a:extLst>
          </p:cNvPr>
          <p:cNvCxnSpPr>
            <a:cxnSpLocks/>
          </p:cNvCxnSpPr>
          <p:nvPr/>
        </p:nvCxnSpPr>
        <p:spPr>
          <a:xfrm flipH="1">
            <a:off x="9517380" y="4576639"/>
            <a:ext cx="542925" cy="80818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Arc 13">
            <a:extLst>
              <a:ext uri="{FF2B5EF4-FFF2-40B4-BE49-F238E27FC236}">
                <a16:creationId xmlns:a16="http://schemas.microsoft.com/office/drawing/2014/main" id="{803C788F-43B3-81D4-938A-699C108CB14D}"/>
              </a:ext>
            </a:extLst>
          </p:cNvPr>
          <p:cNvSpPr/>
          <p:nvPr/>
        </p:nvSpPr>
        <p:spPr>
          <a:xfrm>
            <a:off x="9818370" y="4713552"/>
            <a:ext cx="464819" cy="298227"/>
          </a:xfrm>
          <a:prstGeom prst="arc">
            <a:avLst>
              <a:gd name="adj1" fmla="val 5286334"/>
              <a:gd name="adj2" fmla="val 9947508"/>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C9C6F74F-EC86-A6EE-B181-A667E178B36C}"/>
              </a:ext>
            </a:extLst>
          </p:cNvPr>
          <p:cNvSpPr/>
          <p:nvPr/>
        </p:nvSpPr>
        <p:spPr>
          <a:xfrm>
            <a:off x="9708568" y="4505547"/>
            <a:ext cx="684422" cy="369332"/>
          </a:xfrm>
          <a:prstGeom prst="arc">
            <a:avLst>
              <a:gd name="adj1" fmla="val 5313533"/>
              <a:gd name="adj2" fmla="val 1045645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64B60CBA-062F-C0DD-9743-AD16262BBFBF}"/>
              </a:ext>
            </a:extLst>
          </p:cNvPr>
          <p:cNvSpPr txBox="1"/>
          <p:nvPr/>
        </p:nvSpPr>
        <p:spPr>
          <a:xfrm>
            <a:off x="9142260" y="4827113"/>
            <a:ext cx="441146" cy="369332"/>
          </a:xfrm>
          <a:prstGeom prst="rect">
            <a:avLst/>
          </a:prstGeom>
          <a:noFill/>
        </p:spPr>
        <p:txBody>
          <a:bodyPr wrap="none" rtlCol="0">
            <a:spAutoFit/>
          </a:bodyPr>
          <a:lstStyle/>
          <a:p>
            <a:r>
              <a:rPr lang="en-US" b="1" dirty="0">
                <a:solidFill>
                  <a:schemeClr val="accent1">
                    <a:lumMod val="75000"/>
                  </a:schemeClr>
                </a:solidFill>
              </a:rPr>
              <a:t>H</a:t>
            </a:r>
            <a:r>
              <a:rPr lang="en-US" baseline="-25000" dirty="0">
                <a:solidFill>
                  <a:schemeClr val="accent1">
                    <a:lumMod val="75000"/>
                  </a:schemeClr>
                </a:solidFill>
              </a:rPr>
              <a:t>1</a:t>
            </a:r>
          </a:p>
        </p:txBody>
      </p:sp>
      <p:sp>
        <p:nvSpPr>
          <p:cNvPr id="17" name="TextBox 16">
            <a:extLst>
              <a:ext uri="{FF2B5EF4-FFF2-40B4-BE49-F238E27FC236}">
                <a16:creationId xmlns:a16="http://schemas.microsoft.com/office/drawing/2014/main" id="{421F9A4D-C39D-6A87-8790-63182BB266D4}"/>
              </a:ext>
            </a:extLst>
          </p:cNvPr>
          <p:cNvSpPr txBox="1"/>
          <p:nvPr/>
        </p:nvSpPr>
        <p:spPr>
          <a:xfrm>
            <a:off x="9252481" y="5222798"/>
            <a:ext cx="441146" cy="369332"/>
          </a:xfrm>
          <a:prstGeom prst="rect">
            <a:avLst/>
          </a:prstGeom>
          <a:noFill/>
        </p:spPr>
        <p:txBody>
          <a:bodyPr wrap="none" rtlCol="0">
            <a:spAutoFit/>
          </a:bodyPr>
          <a:lstStyle/>
          <a:p>
            <a:r>
              <a:rPr lang="en-US" b="1" dirty="0">
                <a:solidFill>
                  <a:srgbClr val="FF0000"/>
                </a:solidFill>
              </a:rPr>
              <a:t>H</a:t>
            </a:r>
            <a:r>
              <a:rPr lang="en-US" baseline="-25000" dirty="0">
                <a:solidFill>
                  <a:srgbClr val="FF0000"/>
                </a:solidFill>
              </a:rPr>
              <a:t>2</a:t>
            </a:r>
          </a:p>
        </p:txBody>
      </p:sp>
      <p:sp>
        <p:nvSpPr>
          <p:cNvPr id="18" name="TextBox 17">
            <a:extLst>
              <a:ext uri="{FF2B5EF4-FFF2-40B4-BE49-F238E27FC236}">
                <a16:creationId xmlns:a16="http://schemas.microsoft.com/office/drawing/2014/main" id="{8C9C1F49-A27E-5769-A8FB-B47A1CB27C5B}"/>
              </a:ext>
            </a:extLst>
          </p:cNvPr>
          <p:cNvSpPr txBox="1"/>
          <p:nvPr/>
        </p:nvSpPr>
        <p:spPr>
          <a:xfrm>
            <a:off x="9706876" y="4852488"/>
            <a:ext cx="407484" cy="369332"/>
          </a:xfrm>
          <a:prstGeom prst="rect">
            <a:avLst/>
          </a:prstGeom>
          <a:noFill/>
        </p:spPr>
        <p:txBody>
          <a:bodyPr wrap="none" rtlCol="0">
            <a:spAutoFit/>
          </a:bodyPr>
          <a:lstStyle/>
          <a:p>
            <a:r>
              <a:rPr lang="en-US" i="1" dirty="0">
                <a:solidFill>
                  <a:srgbClr val="FF0000"/>
                </a:solidFill>
                <a:sym typeface="Symbol" panose="05050102010706020507" pitchFamily="18" charset="2"/>
              </a:rPr>
              <a:t></a:t>
            </a:r>
            <a:r>
              <a:rPr lang="en-US" baseline="-25000" dirty="0">
                <a:solidFill>
                  <a:srgbClr val="FF0000"/>
                </a:solidFill>
              </a:rPr>
              <a:t>2</a:t>
            </a:r>
          </a:p>
        </p:txBody>
      </p:sp>
      <p:sp>
        <p:nvSpPr>
          <p:cNvPr id="19" name="TextBox 18">
            <a:extLst>
              <a:ext uri="{FF2B5EF4-FFF2-40B4-BE49-F238E27FC236}">
                <a16:creationId xmlns:a16="http://schemas.microsoft.com/office/drawing/2014/main" id="{1B22B92E-B39C-D016-4C52-5405460A5313}"/>
              </a:ext>
            </a:extLst>
          </p:cNvPr>
          <p:cNvSpPr txBox="1"/>
          <p:nvPr/>
        </p:nvSpPr>
        <p:spPr>
          <a:xfrm>
            <a:off x="9500235" y="4621143"/>
            <a:ext cx="407484" cy="369332"/>
          </a:xfrm>
          <a:prstGeom prst="rect">
            <a:avLst/>
          </a:prstGeom>
          <a:noFill/>
        </p:spPr>
        <p:txBody>
          <a:bodyPr wrap="none" rtlCol="0">
            <a:spAutoFit/>
          </a:bodyPr>
          <a:lstStyle/>
          <a:p>
            <a:r>
              <a:rPr lang="en-US" i="1" dirty="0">
                <a:solidFill>
                  <a:schemeClr val="accent1">
                    <a:lumMod val="75000"/>
                  </a:schemeClr>
                </a:solidFill>
                <a:sym typeface="Symbol" panose="05050102010706020507" pitchFamily="18" charset="2"/>
              </a:rPr>
              <a:t></a:t>
            </a:r>
            <a:r>
              <a:rPr lang="en-US" baseline="-25000" dirty="0">
                <a:solidFill>
                  <a:schemeClr val="accent1">
                    <a:lumMod val="75000"/>
                  </a:schemeClr>
                </a:solidFill>
              </a:rPr>
              <a:t>1</a:t>
            </a:r>
          </a:p>
        </p:txBody>
      </p:sp>
      <p:sp>
        <p:nvSpPr>
          <p:cNvPr id="20" name="TextBox 19">
            <a:extLst>
              <a:ext uri="{FF2B5EF4-FFF2-40B4-BE49-F238E27FC236}">
                <a16:creationId xmlns:a16="http://schemas.microsoft.com/office/drawing/2014/main" id="{6C500702-83AC-7D04-742E-BB00070A5328}"/>
              </a:ext>
            </a:extLst>
          </p:cNvPr>
          <p:cNvSpPr txBox="1"/>
          <p:nvPr/>
        </p:nvSpPr>
        <p:spPr>
          <a:xfrm>
            <a:off x="10028823" y="4194323"/>
            <a:ext cx="415498" cy="369332"/>
          </a:xfrm>
          <a:prstGeom prst="rect">
            <a:avLst/>
          </a:prstGeom>
          <a:noFill/>
        </p:spPr>
        <p:txBody>
          <a:bodyPr wrap="none" rtlCol="0">
            <a:spAutoFit/>
          </a:bodyPr>
          <a:lstStyle/>
          <a:p>
            <a:r>
              <a:rPr lang="en-US" i="1" dirty="0">
                <a:solidFill>
                  <a:schemeClr val="accent1">
                    <a:lumMod val="75000"/>
                  </a:schemeClr>
                </a:solidFill>
              </a:rPr>
              <a:t>P</a:t>
            </a:r>
            <a:r>
              <a:rPr lang="en-US" baseline="-25000" dirty="0">
                <a:solidFill>
                  <a:schemeClr val="accent1">
                    <a:lumMod val="75000"/>
                  </a:schemeClr>
                </a:solidFill>
              </a:rPr>
              <a:t>1</a:t>
            </a:r>
          </a:p>
        </p:txBody>
      </p:sp>
      <p:sp>
        <p:nvSpPr>
          <p:cNvPr id="21" name="TextBox 20">
            <a:extLst>
              <a:ext uri="{FF2B5EF4-FFF2-40B4-BE49-F238E27FC236}">
                <a16:creationId xmlns:a16="http://schemas.microsoft.com/office/drawing/2014/main" id="{3F43AE9D-0312-985E-E4BF-242C418B53B5}"/>
              </a:ext>
            </a:extLst>
          </p:cNvPr>
          <p:cNvSpPr txBox="1"/>
          <p:nvPr/>
        </p:nvSpPr>
        <p:spPr>
          <a:xfrm>
            <a:off x="10017521" y="4475820"/>
            <a:ext cx="415498" cy="369332"/>
          </a:xfrm>
          <a:prstGeom prst="rect">
            <a:avLst/>
          </a:prstGeom>
          <a:noFill/>
        </p:spPr>
        <p:txBody>
          <a:bodyPr wrap="none" rtlCol="0">
            <a:spAutoFit/>
          </a:bodyPr>
          <a:lstStyle/>
          <a:p>
            <a:r>
              <a:rPr lang="en-US" i="1" dirty="0">
                <a:solidFill>
                  <a:srgbClr val="FF0000"/>
                </a:solidFill>
              </a:rPr>
              <a:t>P</a:t>
            </a:r>
            <a:r>
              <a:rPr lang="en-US" baseline="-25000" dirty="0">
                <a:solidFill>
                  <a:srgbClr val="FF0000"/>
                </a:solidFill>
              </a:rPr>
              <a:t>2</a:t>
            </a:r>
          </a:p>
        </p:txBody>
      </p:sp>
      <p:sp>
        <p:nvSpPr>
          <p:cNvPr id="22" name="TextBox 21">
            <a:extLst>
              <a:ext uri="{FF2B5EF4-FFF2-40B4-BE49-F238E27FC236}">
                <a16:creationId xmlns:a16="http://schemas.microsoft.com/office/drawing/2014/main" id="{FA872268-CA37-CBC6-BA3D-31A238E1E716}"/>
              </a:ext>
            </a:extLst>
          </p:cNvPr>
          <p:cNvSpPr txBox="1"/>
          <p:nvPr/>
        </p:nvSpPr>
        <p:spPr>
          <a:xfrm>
            <a:off x="11533558" y="4153114"/>
            <a:ext cx="394660" cy="369332"/>
          </a:xfrm>
          <a:prstGeom prst="rect">
            <a:avLst/>
          </a:prstGeom>
          <a:noFill/>
        </p:spPr>
        <p:txBody>
          <a:bodyPr wrap="none" rtlCol="0">
            <a:spAutoFit/>
          </a:bodyPr>
          <a:lstStyle/>
          <a:p>
            <a:r>
              <a:rPr lang="en-US" i="1" dirty="0">
                <a:sym typeface="Symbol" panose="05050102010706020507" pitchFamily="18" charset="2"/>
              </a:rPr>
              <a:t></a:t>
            </a:r>
            <a:r>
              <a:rPr lang="en-US" baseline="-25000" dirty="0"/>
              <a:t>1</a:t>
            </a:r>
          </a:p>
        </p:txBody>
      </p:sp>
      <p:sp>
        <p:nvSpPr>
          <p:cNvPr id="23" name="TextBox 22">
            <a:extLst>
              <a:ext uri="{FF2B5EF4-FFF2-40B4-BE49-F238E27FC236}">
                <a16:creationId xmlns:a16="http://schemas.microsoft.com/office/drawing/2014/main" id="{753E33F5-5117-1D57-786E-3FCE4B70A230}"/>
              </a:ext>
            </a:extLst>
          </p:cNvPr>
          <p:cNvSpPr txBox="1"/>
          <p:nvPr/>
        </p:nvSpPr>
        <p:spPr>
          <a:xfrm>
            <a:off x="11541028" y="4438797"/>
            <a:ext cx="394660" cy="369332"/>
          </a:xfrm>
          <a:prstGeom prst="rect">
            <a:avLst/>
          </a:prstGeom>
          <a:noFill/>
        </p:spPr>
        <p:txBody>
          <a:bodyPr wrap="none" rtlCol="0">
            <a:spAutoFit/>
          </a:bodyPr>
          <a:lstStyle/>
          <a:p>
            <a:r>
              <a:rPr lang="en-US" i="1" dirty="0">
                <a:sym typeface="Symbol" panose="05050102010706020507" pitchFamily="18" charset="2"/>
              </a:rPr>
              <a:t></a:t>
            </a:r>
            <a:r>
              <a:rPr lang="en-US" baseline="-25000" dirty="0"/>
              <a:t>2</a:t>
            </a:r>
          </a:p>
        </p:txBody>
      </p:sp>
      <p:graphicFrame>
        <p:nvGraphicFramePr>
          <p:cNvPr id="24" name="Object 23">
            <a:extLst>
              <a:ext uri="{FF2B5EF4-FFF2-40B4-BE49-F238E27FC236}">
                <a16:creationId xmlns:a16="http://schemas.microsoft.com/office/drawing/2014/main" id="{271398D4-EFD0-ADD8-0EB7-3F5117DDFE24}"/>
              </a:ext>
            </a:extLst>
          </p:cNvPr>
          <p:cNvGraphicFramePr>
            <a:graphicFrameLocks noChangeAspect="1"/>
          </p:cNvGraphicFramePr>
          <p:nvPr>
            <p:extLst>
              <p:ext uri="{D42A27DB-BD31-4B8C-83A1-F6EECF244321}">
                <p14:modId xmlns:p14="http://schemas.microsoft.com/office/powerpoint/2010/main" val="2036421744"/>
              </p:ext>
            </p:extLst>
          </p:nvPr>
        </p:nvGraphicFramePr>
        <p:xfrm>
          <a:off x="10941050" y="3582988"/>
          <a:ext cx="812800" cy="457200"/>
        </p:xfrm>
        <a:graphic>
          <a:graphicData uri="http://schemas.openxmlformats.org/presentationml/2006/ole">
            <mc:AlternateContent xmlns:mc="http://schemas.openxmlformats.org/markup-compatibility/2006">
              <mc:Choice xmlns:v="urn:schemas-microsoft-com:vml" Requires="v">
                <p:oleObj name="Equation" r:id="rId2" imgW="406080" imgH="228600" progId="Equation.DSMT4">
                  <p:embed/>
                </p:oleObj>
              </mc:Choice>
              <mc:Fallback>
                <p:oleObj name="Equation" r:id="rId2" imgW="406080" imgH="228600" progId="Equation.DSMT4">
                  <p:embed/>
                  <p:pic>
                    <p:nvPicPr>
                      <p:cNvPr id="36" name="Object 35">
                        <a:extLst>
                          <a:ext uri="{FF2B5EF4-FFF2-40B4-BE49-F238E27FC236}">
                            <a16:creationId xmlns:a16="http://schemas.microsoft.com/office/drawing/2014/main" id="{8C895731-88DC-7A9A-C0BC-420ADA294708}"/>
                          </a:ext>
                        </a:extLst>
                      </p:cNvPr>
                      <p:cNvPicPr/>
                      <p:nvPr/>
                    </p:nvPicPr>
                    <p:blipFill>
                      <a:blip r:embed="rId3"/>
                      <a:stretch>
                        <a:fillRect/>
                      </a:stretch>
                    </p:blipFill>
                    <p:spPr>
                      <a:xfrm>
                        <a:off x="10941050" y="3582988"/>
                        <a:ext cx="812800" cy="457200"/>
                      </a:xfrm>
                      <a:prstGeom prst="rect">
                        <a:avLst/>
                      </a:prstGeom>
                    </p:spPr>
                  </p:pic>
                </p:oleObj>
              </mc:Fallback>
            </mc:AlternateContent>
          </a:graphicData>
        </a:graphic>
      </p:graphicFrame>
      <p:sp>
        <p:nvSpPr>
          <p:cNvPr id="25" name="Freeform: Shape 24">
            <a:extLst>
              <a:ext uri="{FF2B5EF4-FFF2-40B4-BE49-F238E27FC236}">
                <a16:creationId xmlns:a16="http://schemas.microsoft.com/office/drawing/2014/main" id="{97708A08-F297-F3DE-D1A8-0C5CE9056242}"/>
              </a:ext>
            </a:extLst>
          </p:cNvPr>
          <p:cNvSpPr/>
          <p:nvPr/>
        </p:nvSpPr>
        <p:spPr>
          <a:xfrm rot="1939798" flipH="1">
            <a:off x="11043449" y="3963666"/>
            <a:ext cx="163168" cy="597725"/>
          </a:xfrm>
          <a:custGeom>
            <a:avLst/>
            <a:gdLst>
              <a:gd name="connsiteX0" fmla="*/ 226097 w 359295"/>
              <a:gd name="connsiteY0" fmla="*/ 0 h 609600"/>
              <a:gd name="connsiteX1" fmla="*/ 2577 w 359295"/>
              <a:gd name="connsiteY1" fmla="*/ 304800 h 609600"/>
              <a:gd name="connsiteX2" fmla="*/ 358177 w 359295"/>
              <a:gd name="connsiteY2" fmla="*/ 233680 h 609600"/>
              <a:gd name="connsiteX3" fmla="*/ 104177 w 359295"/>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359295" h="609600">
                <a:moveTo>
                  <a:pt x="226097" y="0"/>
                </a:moveTo>
                <a:cubicBezTo>
                  <a:pt x="103330" y="132926"/>
                  <a:pt x="-19436" y="265853"/>
                  <a:pt x="2577" y="304800"/>
                </a:cubicBezTo>
                <a:cubicBezTo>
                  <a:pt x="24590" y="343747"/>
                  <a:pt x="341244" y="182880"/>
                  <a:pt x="358177" y="233680"/>
                </a:cubicBezTo>
                <a:cubicBezTo>
                  <a:pt x="375110" y="284480"/>
                  <a:pt x="195617" y="489373"/>
                  <a:pt x="104177" y="609600"/>
                </a:cubicBezTo>
              </a:path>
            </a:pathLst>
          </a:custGeom>
          <a:noFill/>
          <a:ln>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Object 25">
            <a:extLst>
              <a:ext uri="{FF2B5EF4-FFF2-40B4-BE49-F238E27FC236}">
                <a16:creationId xmlns:a16="http://schemas.microsoft.com/office/drawing/2014/main" id="{197E0C9D-C3E2-A63E-8A3E-E61280F58C52}"/>
              </a:ext>
            </a:extLst>
          </p:cNvPr>
          <p:cNvGraphicFramePr>
            <a:graphicFrameLocks noChangeAspect="1"/>
          </p:cNvGraphicFramePr>
          <p:nvPr>
            <p:extLst>
              <p:ext uri="{D42A27DB-BD31-4B8C-83A1-F6EECF244321}">
                <p14:modId xmlns:p14="http://schemas.microsoft.com/office/powerpoint/2010/main" val="786824992"/>
              </p:ext>
            </p:extLst>
          </p:nvPr>
        </p:nvGraphicFramePr>
        <p:xfrm>
          <a:off x="1041400" y="3627438"/>
          <a:ext cx="1555750" cy="571500"/>
        </p:xfrm>
        <a:graphic>
          <a:graphicData uri="http://schemas.openxmlformats.org/presentationml/2006/ole">
            <mc:AlternateContent xmlns:mc="http://schemas.openxmlformats.org/markup-compatibility/2006">
              <mc:Choice xmlns:v="urn:schemas-microsoft-com:vml" Requires="v">
                <p:oleObj name="Equation" r:id="rId4" imgW="622080" imgH="228600" progId="Equation.DSMT4">
                  <p:embed/>
                </p:oleObj>
              </mc:Choice>
              <mc:Fallback>
                <p:oleObj name="Equation" r:id="rId4" imgW="622080" imgH="228600" progId="Equation.DSMT4">
                  <p:embed/>
                  <p:pic>
                    <p:nvPicPr>
                      <p:cNvPr id="38" name="Object 37">
                        <a:extLst>
                          <a:ext uri="{FF2B5EF4-FFF2-40B4-BE49-F238E27FC236}">
                            <a16:creationId xmlns:a16="http://schemas.microsoft.com/office/drawing/2014/main" id="{8B6ED3E1-94E0-E927-7C51-0C4FDE673C27}"/>
                          </a:ext>
                        </a:extLst>
                      </p:cNvPr>
                      <p:cNvPicPr/>
                      <p:nvPr/>
                    </p:nvPicPr>
                    <p:blipFill>
                      <a:blip r:embed="rId5"/>
                      <a:stretch>
                        <a:fillRect/>
                      </a:stretch>
                    </p:blipFill>
                    <p:spPr>
                      <a:xfrm>
                        <a:off x="1041400" y="3627438"/>
                        <a:ext cx="1555750" cy="571500"/>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6C145A14-D8ED-E8F2-07C6-CBC9A7F7E7A3}"/>
              </a:ext>
            </a:extLst>
          </p:cNvPr>
          <p:cNvGraphicFramePr>
            <a:graphicFrameLocks noChangeAspect="1"/>
          </p:cNvGraphicFramePr>
          <p:nvPr>
            <p:extLst>
              <p:ext uri="{D42A27DB-BD31-4B8C-83A1-F6EECF244321}">
                <p14:modId xmlns:p14="http://schemas.microsoft.com/office/powerpoint/2010/main" val="532926915"/>
              </p:ext>
            </p:extLst>
          </p:nvPr>
        </p:nvGraphicFramePr>
        <p:xfrm>
          <a:off x="1100138" y="4244975"/>
          <a:ext cx="1458912" cy="571500"/>
        </p:xfrm>
        <a:graphic>
          <a:graphicData uri="http://schemas.openxmlformats.org/presentationml/2006/ole">
            <mc:AlternateContent xmlns:mc="http://schemas.openxmlformats.org/markup-compatibility/2006">
              <mc:Choice xmlns:v="urn:schemas-microsoft-com:vml" Requires="v">
                <p:oleObj name="Equation" r:id="rId6" imgW="583920" imgH="228600" progId="Equation.DSMT4">
                  <p:embed/>
                </p:oleObj>
              </mc:Choice>
              <mc:Fallback>
                <p:oleObj name="Equation" r:id="rId6" imgW="583920" imgH="228600" progId="Equation.DSMT4">
                  <p:embed/>
                  <p:pic>
                    <p:nvPicPr>
                      <p:cNvPr id="39" name="Object 38">
                        <a:extLst>
                          <a:ext uri="{FF2B5EF4-FFF2-40B4-BE49-F238E27FC236}">
                            <a16:creationId xmlns:a16="http://schemas.microsoft.com/office/drawing/2014/main" id="{FEA12346-A162-34FD-3F35-B771F917FC78}"/>
                          </a:ext>
                        </a:extLst>
                      </p:cNvPr>
                      <p:cNvPicPr/>
                      <p:nvPr/>
                    </p:nvPicPr>
                    <p:blipFill>
                      <a:blip r:embed="rId7"/>
                      <a:stretch>
                        <a:fillRect/>
                      </a:stretch>
                    </p:blipFill>
                    <p:spPr>
                      <a:xfrm>
                        <a:off x="1100138" y="4244975"/>
                        <a:ext cx="1458912" cy="571500"/>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F3EF1D37-05D3-4017-C265-6EE292CE67C0}"/>
              </a:ext>
            </a:extLst>
          </p:cNvPr>
          <p:cNvGraphicFramePr>
            <a:graphicFrameLocks noChangeAspect="1"/>
          </p:cNvGraphicFramePr>
          <p:nvPr>
            <p:extLst>
              <p:ext uri="{D42A27DB-BD31-4B8C-83A1-F6EECF244321}">
                <p14:modId xmlns:p14="http://schemas.microsoft.com/office/powerpoint/2010/main" val="1964670846"/>
              </p:ext>
            </p:extLst>
          </p:nvPr>
        </p:nvGraphicFramePr>
        <p:xfrm>
          <a:off x="4513263" y="3627438"/>
          <a:ext cx="3175000" cy="571500"/>
        </p:xfrm>
        <a:graphic>
          <a:graphicData uri="http://schemas.openxmlformats.org/presentationml/2006/ole">
            <mc:AlternateContent xmlns:mc="http://schemas.openxmlformats.org/markup-compatibility/2006">
              <mc:Choice xmlns:v="urn:schemas-microsoft-com:vml" Requires="v">
                <p:oleObj name="Equation" r:id="rId8" imgW="1269720" imgH="228600" progId="Equation.DSMT4">
                  <p:embed/>
                </p:oleObj>
              </mc:Choice>
              <mc:Fallback>
                <p:oleObj name="Equation" r:id="rId8" imgW="1269720" imgH="228600" progId="Equation.DSMT4">
                  <p:embed/>
                  <p:pic>
                    <p:nvPicPr>
                      <p:cNvPr id="40" name="Object 39">
                        <a:extLst>
                          <a:ext uri="{FF2B5EF4-FFF2-40B4-BE49-F238E27FC236}">
                            <a16:creationId xmlns:a16="http://schemas.microsoft.com/office/drawing/2014/main" id="{1C7D903D-B14E-C45B-0BF8-D59FC1BB1055}"/>
                          </a:ext>
                        </a:extLst>
                      </p:cNvPr>
                      <p:cNvPicPr/>
                      <p:nvPr/>
                    </p:nvPicPr>
                    <p:blipFill>
                      <a:blip r:embed="rId9"/>
                      <a:stretch>
                        <a:fillRect/>
                      </a:stretch>
                    </p:blipFill>
                    <p:spPr>
                      <a:xfrm>
                        <a:off x="4513263" y="3627438"/>
                        <a:ext cx="3175000" cy="571500"/>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6220B025-DA74-2F9E-0F2C-31C13EF09B39}"/>
              </a:ext>
            </a:extLst>
          </p:cNvPr>
          <p:cNvGraphicFramePr>
            <a:graphicFrameLocks noChangeAspect="1"/>
          </p:cNvGraphicFramePr>
          <p:nvPr>
            <p:extLst>
              <p:ext uri="{D42A27DB-BD31-4B8C-83A1-F6EECF244321}">
                <p14:modId xmlns:p14="http://schemas.microsoft.com/office/powerpoint/2010/main" val="4098932963"/>
              </p:ext>
            </p:extLst>
          </p:nvPr>
        </p:nvGraphicFramePr>
        <p:xfrm>
          <a:off x="4095750" y="4219575"/>
          <a:ext cx="4000500" cy="571500"/>
        </p:xfrm>
        <a:graphic>
          <a:graphicData uri="http://schemas.openxmlformats.org/presentationml/2006/ole">
            <mc:AlternateContent xmlns:mc="http://schemas.openxmlformats.org/markup-compatibility/2006">
              <mc:Choice xmlns:v="urn:schemas-microsoft-com:vml" Requires="v">
                <p:oleObj name="Equation" r:id="rId10" imgW="1600200" imgH="228600" progId="Equation.DSMT4">
                  <p:embed/>
                </p:oleObj>
              </mc:Choice>
              <mc:Fallback>
                <p:oleObj name="Equation" r:id="rId10" imgW="1600200" imgH="228600" progId="Equation.DSMT4">
                  <p:embed/>
                  <p:pic>
                    <p:nvPicPr>
                      <p:cNvPr id="41" name="Object 40">
                        <a:extLst>
                          <a:ext uri="{FF2B5EF4-FFF2-40B4-BE49-F238E27FC236}">
                            <a16:creationId xmlns:a16="http://schemas.microsoft.com/office/drawing/2014/main" id="{D12308F6-8703-03EA-849A-A39648BD1F96}"/>
                          </a:ext>
                        </a:extLst>
                      </p:cNvPr>
                      <p:cNvPicPr/>
                      <p:nvPr/>
                    </p:nvPicPr>
                    <p:blipFill>
                      <a:blip r:embed="rId11"/>
                      <a:stretch>
                        <a:fillRect/>
                      </a:stretch>
                    </p:blipFill>
                    <p:spPr>
                      <a:xfrm>
                        <a:off x="4095750" y="4219575"/>
                        <a:ext cx="4000500" cy="571500"/>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7BA091C2-4EA0-8FC9-D9F3-A301A2A5B026}"/>
              </a:ext>
            </a:extLst>
          </p:cNvPr>
          <p:cNvGraphicFramePr>
            <a:graphicFrameLocks noChangeAspect="1"/>
          </p:cNvGraphicFramePr>
          <p:nvPr>
            <p:extLst>
              <p:ext uri="{D42A27DB-BD31-4B8C-83A1-F6EECF244321}">
                <p14:modId xmlns:p14="http://schemas.microsoft.com/office/powerpoint/2010/main" val="1050230473"/>
              </p:ext>
            </p:extLst>
          </p:nvPr>
        </p:nvGraphicFramePr>
        <p:xfrm>
          <a:off x="4538663" y="4945063"/>
          <a:ext cx="2371725" cy="1320800"/>
        </p:xfrm>
        <a:graphic>
          <a:graphicData uri="http://schemas.openxmlformats.org/presentationml/2006/ole">
            <mc:AlternateContent xmlns:mc="http://schemas.openxmlformats.org/markup-compatibility/2006">
              <mc:Choice xmlns:v="urn:schemas-microsoft-com:vml" Requires="v">
                <p:oleObj name="Equation" r:id="rId12" imgW="774360" imgH="431640" progId="Equation.DSMT4">
                  <p:embed/>
                </p:oleObj>
              </mc:Choice>
              <mc:Fallback>
                <p:oleObj name="Equation" r:id="rId12" imgW="774360" imgH="431640" progId="Equation.DSMT4">
                  <p:embed/>
                  <p:pic>
                    <p:nvPicPr>
                      <p:cNvPr id="42" name="Object 41">
                        <a:extLst>
                          <a:ext uri="{FF2B5EF4-FFF2-40B4-BE49-F238E27FC236}">
                            <a16:creationId xmlns:a16="http://schemas.microsoft.com/office/drawing/2014/main" id="{810B61DC-8BAE-06FA-732C-F6D208214851}"/>
                          </a:ext>
                        </a:extLst>
                      </p:cNvPr>
                      <p:cNvPicPr/>
                      <p:nvPr/>
                    </p:nvPicPr>
                    <p:blipFill>
                      <a:blip r:embed="rId13"/>
                      <a:stretch>
                        <a:fillRect/>
                      </a:stretch>
                    </p:blipFill>
                    <p:spPr>
                      <a:xfrm>
                        <a:off x="4538663" y="4945063"/>
                        <a:ext cx="2371725" cy="132080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21915033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74C6A-3196-6C8C-AFF1-0E21BAF754F3}"/>
              </a:ext>
            </a:extLst>
          </p:cNvPr>
          <p:cNvSpPr>
            <a:spLocks noGrp="1"/>
          </p:cNvSpPr>
          <p:nvPr>
            <p:ph type="title"/>
          </p:nvPr>
        </p:nvSpPr>
        <p:spPr/>
        <p:txBody>
          <a:bodyPr/>
          <a:lstStyle/>
          <a:p>
            <a:r>
              <a:rPr lang="en-US" dirty="0"/>
              <a:t>Magnetic Field at a Current-Free Interface (cont.)</a:t>
            </a:r>
          </a:p>
        </p:txBody>
      </p:sp>
      <p:sp>
        <p:nvSpPr>
          <p:cNvPr id="3" name="Content Placeholder 2">
            <a:extLst>
              <a:ext uri="{FF2B5EF4-FFF2-40B4-BE49-F238E27FC236}">
                <a16:creationId xmlns:a16="http://schemas.microsoft.com/office/drawing/2014/main" id="{A94893BF-C69D-3083-3DD0-679C20999419}"/>
              </a:ext>
            </a:extLst>
          </p:cNvPr>
          <p:cNvSpPr>
            <a:spLocks noGrp="1"/>
          </p:cNvSpPr>
          <p:nvPr>
            <p:ph idx="1"/>
          </p:nvPr>
        </p:nvSpPr>
        <p:spPr>
          <a:xfrm>
            <a:off x="838200" y="1825625"/>
            <a:ext cx="7924414" cy="4389392"/>
          </a:xfrm>
        </p:spPr>
        <p:txBody>
          <a:bodyPr>
            <a:normAutofit/>
          </a:bodyPr>
          <a:lstStyle/>
          <a:p>
            <a:r>
              <a:rPr lang="en-US" dirty="0"/>
              <a:t>If medium 1 is nonmagnetic (like air) and medium 2 is ferromagnetic (like iron), then </a:t>
            </a:r>
            <a:r>
              <a:rPr lang="en-US" i="1" dirty="0"/>
              <a:t>μ</a:t>
            </a:r>
            <a:r>
              <a:rPr lang="en-US" baseline="-25000" dirty="0"/>
              <a:t>2</a:t>
            </a:r>
            <a:r>
              <a:rPr lang="en-US" dirty="0"/>
              <a:t> &gt;&gt; </a:t>
            </a:r>
            <a:r>
              <a:rPr lang="en-US" i="1" dirty="0"/>
              <a:t>μ</a:t>
            </a:r>
            <a:r>
              <a:rPr lang="en-US" baseline="-25000" dirty="0"/>
              <a:t>1</a:t>
            </a:r>
            <a:r>
              <a:rPr lang="en-US" dirty="0"/>
              <a:t>, and</a:t>
            </a:r>
          </a:p>
          <a:p>
            <a:pPr lvl="1"/>
            <a:r>
              <a:rPr lang="en-US" i="1" dirty="0">
                <a:sym typeface="Symbol" panose="05050102010706020507" pitchFamily="18" charset="2"/>
              </a:rPr>
              <a:t></a:t>
            </a:r>
            <a:r>
              <a:rPr lang="en-US" baseline="-25000" dirty="0"/>
              <a:t>2</a:t>
            </a:r>
            <a:r>
              <a:rPr lang="en-US" dirty="0"/>
              <a:t> will be nearly 90°. This means that for any arbitrary angle </a:t>
            </a:r>
            <a:r>
              <a:rPr lang="en-US" i="1" dirty="0">
                <a:sym typeface="Symbol" panose="05050102010706020507" pitchFamily="18" charset="2"/>
              </a:rPr>
              <a:t></a:t>
            </a:r>
            <a:r>
              <a:rPr lang="en-US" baseline="-25000" dirty="0"/>
              <a:t>1</a:t>
            </a:r>
            <a:r>
              <a:rPr lang="en-US" dirty="0"/>
              <a:t> that is not close to zero, the magnetic field in a ferromagnetic medium runs almost parallel to the interface.</a:t>
            </a:r>
          </a:p>
          <a:p>
            <a:pPr lvl="1"/>
            <a:r>
              <a:rPr lang="en-US" i="1" dirty="0">
                <a:sym typeface="Symbol" panose="05050102010706020507" pitchFamily="18" charset="2"/>
              </a:rPr>
              <a:t></a:t>
            </a:r>
            <a:r>
              <a:rPr lang="en-US" baseline="-25000" dirty="0"/>
              <a:t>1</a:t>
            </a:r>
            <a:r>
              <a:rPr lang="en-US" dirty="0"/>
              <a:t> will be nearly zero; that is, if a magnetic field originates in a  ferromagnetic medium, the flux lines will emerge into air in a direction almost normal to the interface.</a:t>
            </a:r>
          </a:p>
        </p:txBody>
      </p:sp>
      <p:sp>
        <p:nvSpPr>
          <p:cNvPr id="4" name="Date Placeholder 3">
            <a:extLst>
              <a:ext uri="{FF2B5EF4-FFF2-40B4-BE49-F238E27FC236}">
                <a16:creationId xmlns:a16="http://schemas.microsoft.com/office/drawing/2014/main" id="{6E980E51-AFD1-0B65-F64F-0B5AE4F474CD}"/>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09635D53-DF22-8420-4EA9-B7BDA39AB7A0}"/>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6EEDB5EC-958E-9FDA-E6C7-94AF44323A9E}"/>
              </a:ext>
            </a:extLst>
          </p:cNvPr>
          <p:cNvSpPr>
            <a:spLocks noGrp="1"/>
          </p:cNvSpPr>
          <p:nvPr>
            <p:ph type="sldNum" sz="quarter" idx="12"/>
          </p:nvPr>
        </p:nvSpPr>
        <p:spPr/>
        <p:txBody>
          <a:bodyPr/>
          <a:lstStyle/>
          <a:p>
            <a:fld id="{2AEF1071-237C-4F39-BC68-901E48FF9960}" type="slidenum">
              <a:rPr lang="en-US" smtClean="0"/>
              <a:t>66</a:t>
            </a:fld>
            <a:endParaRPr lang="en-US"/>
          </a:p>
        </p:txBody>
      </p:sp>
      <p:cxnSp>
        <p:nvCxnSpPr>
          <p:cNvPr id="7" name="Straight Connector 6">
            <a:extLst>
              <a:ext uri="{FF2B5EF4-FFF2-40B4-BE49-F238E27FC236}">
                <a16:creationId xmlns:a16="http://schemas.microsoft.com/office/drawing/2014/main" id="{6BED28BD-6C32-7BD3-1803-C51B831994DC}"/>
              </a:ext>
            </a:extLst>
          </p:cNvPr>
          <p:cNvCxnSpPr>
            <a:cxnSpLocks/>
          </p:cNvCxnSpPr>
          <p:nvPr/>
        </p:nvCxnSpPr>
        <p:spPr>
          <a:xfrm>
            <a:off x="9271322" y="2744854"/>
            <a:ext cx="2872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0327BD4-BF9A-6E94-0C7F-FA87D48F09F2}"/>
              </a:ext>
            </a:extLst>
          </p:cNvPr>
          <p:cNvCxnSpPr/>
          <p:nvPr/>
        </p:nvCxnSpPr>
        <p:spPr>
          <a:xfrm flipH="1">
            <a:off x="10723781" y="2046478"/>
            <a:ext cx="22860" cy="139827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0B2453A-7CD4-6C40-F4F5-BCB2AF005B48}"/>
              </a:ext>
            </a:extLst>
          </p:cNvPr>
          <p:cNvSpPr txBox="1"/>
          <p:nvPr/>
        </p:nvSpPr>
        <p:spPr>
          <a:xfrm>
            <a:off x="11789870" y="2392421"/>
            <a:ext cx="394660" cy="369332"/>
          </a:xfrm>
          <a:prstGeom prst="rect">
            <a:avLst/>
          </a:prstGeom>
          <a:noFill/>
        </p:spPr>
        <p:txBody>
          <a:bodyPr wrap="none" rtlCol="0">
            <a:spAutoFit/>
          </a:bodyPr>
          <a:lstStyle/>
          <a:p>
            <a:r>
              <a:rPr lang="en-US" i="1" dirty="0">
                <a:sym typeface="Symbol" panose="05050102010706020507" pitchFamily="18" charset="2"/>
              </a:rPr>
              <a:t></a:t>
            </a:r>
            <a:r>
              <a:rPr lang="en-US" baseline="-25000" dirty="0"/>
              <a:t>1</a:t>
            </a:r>
          </a:p>
        </p:txBody>
      </p:sp>
      <p:sp>
        <p:nvSpPr>
          <p:cNvPr id="22" name="TextBox 21">
            <a:extLst>
              <a:ext uri="{FF2B5EF4-FFF2-40B4-BE49-F238E27FC236}">
                <a16:creationId xmlns:a16="http://schemas.microsoft.com/office/drawing/2014/main" id="{F2FB9C33-EBF0-3C82-F2A7-36B090D8A3E0}"/>
              </a:ext>
            </a:extLst>
          </p:cNvPr>
          <p:cNvSpPr txBox="1"/>
          <p:nvPr/>
        </p:nvSpPr>
        <p:spPr>
          <a:xfrm>
            <a:off x="11769361" y="2643837"/>
            <a:ext cx="394660" cy="369332"/>
          </a:xfrm>
          <a:prstGeom prst="rect">
            <a:avLst/>
          </a:prstGeom>
          <a:noFill/>
        </p:spPr>
        <p:txBody>
          <a:bodyPr wrap="none" rtlCol="0">
            <a:spAutoFit/>
          </a:bodyPr>
          <a:lstStyle/>
          <a:p>
            <a:r>
              <a:rPr lang="en-US" i="1" dirty="0">
                <a:sym typeface="Symbol" panose="05050102010706020507" pitchFamily="18" charset="2"/>
              </a:rPr>
              <a:t></a:t>
            </a:r>
            <a:r>
              <a:rPr lang="en-US" baseline="-25000" dirty="0"/>
              <a:t>2</a:t>
            </a:r>
          </a:p>
        </p:txBody>
      </p:sp>
      <p:graphicFrame>
        <p:nvGraphicFramePr>
          <p:cNvPr id="23" name="Object 22">
            <a:extLst>
              <a:ext uri="{FF2B5EF4-FFF2-40B4-BE49-F238E27FC236}">
                <a16:creationId xmlns:a16="http://schemas.microsoft.com/office/drawing/2014/main" id="{1E35B3DD-0913-7BF0-D283-C758B8BAC3D0}"/>
              </a:ext>
            </a:extLst>
          </p:cNvPr>
          <p:cNvGraphicFramePr>
            <a:graphicFrameLocks noChangeAspect="1"/>
          </p:cNvGraphicFramePr>
          <p:nvPr>
            <p:extLst>
              <p:ext uri="{D42A27DB-BD31-4B8C-83A1-F6EECF244321}">
                <p14:modId xmlns:p14="http://schemas.microsoft.com/office/powerpoint/2010/main" val="2132395242"/>
              </p:ext>
            </p:extLst>
          </p:nvPr>
        </p:nvGraphicFramePr>
        <p:xfrm>
          <a:off x="11197362" y="1822295"/>
          <a:ext cx="812800" cy="457200"/>
        </p:xfrm>
        <a:graphic>
          <a:graphicData uri="http://schemas.openxmlformats.org/presentationml/2006/ole">
            <mc:AlternateContent xmlns:mc="http://schemas.openxmlformats.org/markup-compatibility/2006">
              <mc:Choice xmlns:v="urn:schemas-microsoft-com:vml" Requires="v">
                <p:oleObj name="Equation" r:id="rId2" imgW="406080" imgH="228600" progId="Equation.DSMT4">
                  <p:embed/>
                </p:oleObj>
              </mc:Choice>
              <mc:Fallback>
                <p:oleObj name="Equation" r:id="rId2" imgW="406080" imgH="228600" progId="Equation.DSMT4">
                  <p:embed/>
                  <p:pic>
                    <p:nvPicPr>
                      <p:cNvPr id="24" name="Object 23">
                        <a:extLst>
                          <a:ext uri="{FF2B5EF4-FFF2-40B4-BE49-F238E27FC236}">
                            <a16:creationId xmlns:a16="http://schemas.microsoft.com/office/drawing/2014/main" id="{271398D4-EFD0-ADD8-0EB7-3F5117DDFE24}"/>
                          </a:ext>
                        </a:extLst>
                      </p:cNvPr>
                      <p:cNvPicPr/>
                      <p:nvPr/>
                    </p:nvPicPr>
                    <p:blipFill>
                      <a:blip r:embed="rId3"/>
                      <a:stretch>
                        <a:fillRect/>
                      </a:stretch>
                    </p:blipFill>
                    <p:spPr>
                      <a:xfrm>
                        <a:off x="11197362" y="1822295"/>
                        <a:ext cx="812800" cy="457200"/>
                      </a:xfrm>
                      <a:prstGeom prst="rect">
                        <a:avLst/>
                      </a:prstGeom>
                    </p:spPr>
                  </p:pic>
                </p:oleObj>
              </mc:Fallback>
            </mc:AlternateContent>
          </a:graphicData>
        </a:graphic>
      </p:graphicFrame>
      <p:sp>
        <p:nvSpPr>
          <p:cNvPr id="24" name="Freeform: Shape 23">
            <a:extLst>
              <a:ext uri="{FF2B5EF4-FFF2-40B4-BE49-F238E27FC236}">
                <a16:creationId xmlns:a16="http://schemas.microsoft.com/office/drawing/2014/main" id="{9E1485E9-DA3B-F98B-C8D7-733AC96EC090}"/>
              </a:ext>
            </a:extLst>
          </p:cNvPr>
          <p:cNvSpPr/>
          <p:nvPr/>
        </p:nvSpPr>
        <p:spPr>
          <a:xfrm rot="1939798" flipH="1">
            <a:off x="11299761" y="2187733"/>
            <a:ext cx="163168" cy="597725"/>
          </a:xfrm>
          <a:custGeom>
            <a:avLst/>
            <a:gdLst>
              <a:gd name="connsiteX0" fmla="*/ 226097 w 359295"/>
              <a:gd name="connsiteY0" fmla="*/ 0 h 609600"/>
              <a:gd name="connsiteX1" fmla="*/ 2577 w 359295"/>
              <a:gd name="connsiteY1" fmla="*/ 304800 h 609600"/>
              <a:gd name="connsiteX2" fmla="*/ 358177 w 359295"/>
              <a:gd name="connsiteY2" fmla="*/ 233680 h 609600"/>
              <a:gd name="connsiteX3" fmla="*/ 104177 w 359295"/>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359295" h="609600">
                <a:moveTo>
                  <a:pt x="226097" y="0"/>
                </a:moveTo>
                <a:cubicBezTo>
                  <a:pt x="103330" y="132926"/>
                  <a:pt x="-19436" y="265853"/>
                  <a:pt x="2577" y="304800"/>
                </a:cubicBezTo>
                <a:cubicBezTo>
                  <a:pt x="24590" y="343747"/>
                  <a:pt x="341244" y="182880"/>
                  <a:pt x="358177" y="233680"/>
                </a:cubicBezTo>
                <a:cubicBezTo>
                  <a:pt x="375110" y="284480"/>
                  <a:pt x="195617" y="489373"/>
                  <a:pt x="104177" y="609600"/>
                </a:cubicBezTo>
              </a:path>
            </a:pathLst>
          </a:custGeom>
          <a:noFill/>
          <a:ln>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Object 24">
            <a:extLst>
              <a:ext uri="{FF2B5EF4-FFF2-40B4-BE49-F238E27FC236}">
                <a16:creationId xmlns:a16="http://schemas.microsoft.com/office/drawing/2014/main" id="{5F4D7639-0CC8-3DC3-881F-64258F421D52}"/>
              </a:ext>
            </a:extLst>
          </p:cNvPr>
          <p:cNvGraphicFramePr>
            <a:graphicFrameLocks noChangeAspect="1"/>
          </p:cNvGraphicFramePr>
          <p:nvPr>
            <p:extLst>
              <p:ext uri="{D42A27DB-BD31-4B8C-83A1-F6EECF244321}">
                <p14:modId xmlns:p14="http://schemas.microsoft.com/office/powerpoint/2010/main" val="2729690156"/>
              </p:ext>
            </p:extLst>
          </p:nvPr>
        </p:nvGraphicFramePr>
        <p:xfrm>
          <a:off x="5257039" y="5414719"/>
          <a:ext cx="1677922" cy="935235"/>
        </p:xfrm>
        <a:graphic>
          <a:graphicData uri="http://schemas.openxmlformats.org/presentationml/2006/ole">
            <mc:AlternateContent xmlns:mc="http://schemas.openxmlformats.org/markup-compatibility/2006">
              <mc:Choice xmlns:v="urn:schemas-microsoft-com:vml" Requires="v">
                <p:oleObj name="Equation" r:id="rId4" imgW="774360" imgH="431640" progId="Equation.DSMT4">
                  <p:embed/>
                </p:oleObj>
              </mc:Choice>
              <mc:Fallback>
                <p:oleObj name="Equation" r:id="rId4" imgW="774360" imgH="431640" progId="Equation.DSMT4">
                  <p:embed/>
                  <p:pic>
                    <p:nvPicPr>
                      <p:cNvPr id="0" name=""/>
                      <p:cNvPicPr/>
                      <p:nvPr/>
                    </p:nvPicPr>
                    <p:blipFill>
                      <a:blip r:embed="rId5"/>
                      <a:stretch>
                        <a:fillRect/>
                      </a:stretch>
                    </p:blipFill>
                    <p:spPr>
                      <a:xfrm>
                        <a:off x="5257039" y="5414719"/>
                        <a:ext cx="1677922" cy="935235"/>
                      </a:xfrm>
                      <a:prstGeom prst="rect">
                        <a:avLst/>
                      </a:prstGeom>
                    </p:spPr>
                  </p:pic>
                </p:oleObj>
              </mc:Fallback>
            </mc:AlternateContent>
          </a:graphicData>
        </a:graphic>
      </p:graphicFrame>
      <p:cxnSp>
        <p:nvCxnSpPr>
          <p:cNvPr id="45" name="Straight Arrow Connector 44">
            <a:extLst>
              <a:ext uri="{FF2B5EF4-FFF2-40B4-BE49-F238E27FC236}">
                <a16:creationId xmlns:a16="http://schemas.microsoft.com/office/drawing/2014/main" id="{F87821DE-0364-85D4-D569-C22616F52CC1}"/>
              </a:ext>
            </a:extLst>
          </p:cNvPr>
          <p:cNvCxnSpPr>
            <a:cxnSpLocks/>
          </p:cNvCxnSpPr>
          <p:nvPr/>
        </p:nvCxnSpPr>
        <p:spPr>
          <a:xfrm>
            <a:off x="10167875" y="2132436"/>
            <a:ext cx="561491" cy="60270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D6BC00D8-68D8-487E-B2FA-7D85E7683B46}"/>
              </a:ext>
            </a:extLst>
          </p:cNvPr>
          <p:cNvCxnSpPr>
            <a:cxnSpLocks/>
          </p:cNvCxnSpPr>
          <p:nvPr/>
        </p:nvCxnSpPr>
        <p:spPr>
          <a:xfrm>
            <a:off x="10738501" y="2759391"/>
            <a:ext cx="76912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9A6FCC02-EB36-EA6F-2F78-243CA33F872D}"/>
              </a:ext>
            </a:extLst>
          </p:cNvPr>
          <p:cNvSpPr txBox="1"/>
          <p:nvPr/>
        </p:nvSpPr>
        <p:spPr>
          <a:xfrm>
            <a:off x="9285217" y="2413428"/>
            <a:ext cx="492443" cy="369332"/>
          </a:xfrm>
          <a:prstGeom prst="rect">
            <a:avLst/>
          </a:prstGeom>
          <a:noFill/>
        </p:spPr>
        <p:txBody>
          <a:bodyPr wrap="none" rtlCol="0">
            <a:spAutoFit/>
          </a:bodyPr>
          <a:lstStyle/>
          <a:p>
            <a:r>
              <a:rPr lang="en-US" dirty="0">
                <a:sym typeface="Symbol" panose="05050102010706020507" pitchFamily="18" charset="2"/>
              </a:rPr>
              <a:t>Air</a:t>
            </a:r>
            <a:endParaRPr lang="en-US" dirty="0"/>
          </a:p>
        </p:txBody>
      </p:sp>
      <p:sp>
        <p:nvSpPr>
          <p:cNvPr id="57" name="TextBox 56">
            <a:extLst>
              <a:ext uri="{FF2B5EF4-FFF2-40B4-BE49-F238E27FC236}">
                <a16:creationId xmlns:a16="http://schemas.microsoft.com/office/drawing/2014/main" id="{B92C158B-A380-22D1-452E-6A33F50C56B2}"/>
              </a:ext>
            </a:extLst>
          </p:cNvPr>
          <p:cNvSpPr txBox="1"/>
          <p:nvPr/>
        </p:nvSpPr>
        <p:spPr>
          <a:xfrm>
            <a:off x="9265961" y="2701470"/>
            <a:ext cx="569387" cy="369332"/>
          </a:xfrm>
          <a:prstGeom prst="rect">
            <a:avLst/>
          </a:prstGeom>
          <a:noFill/>
        </p:spPr>
        <p:txBody>
          <a:bodyPr wrap="none" rtlCol="0">
            <a:spAutoFit/>
          </a:bodyPr>
          <a:lstStyle/>
          <a:p>
            <a:r>
              <a:rPr lang="en-US" dirty="0">
                <a:sym typeface="Symbol" panose="05050102010706020507" pitchFamily="18" charset="2"/>
              </a:rPr>
              <a:t>Iron</a:t>
            </a:r>
            <a:endParaRPr lang="en-US" dirty="0"/>
          </a:p>
        </p:txBody>
      </p:sp>
      <p:cxnSp>
        <p:nvCxnSpPr>
          <p:cNvPr id="60" name="Straight Connector 59">
            <a:extLst>
              <a:ext uri="{FF2B5EF4-FFF2-40B4-BE49-F238E27FC236}">
                <a16:creationId xmlns:a16="http://schemas.microsoft.com/office/drawing/2014/main" id="{4C71DDC4-B1DD-A23A-8FAD-C1C31B1C642B}"/>
              </a:ext>
            </a:extLst>
          </p:cNvPr>
          <p:cNvCxnSpPr>
            <a:cxnSpLocks/>
          </p:cNvCxnSpPr>
          <p:nvPr/>
        </p:nvCxnSpPr>
        <p:spPr>
          <a:xfrm>
            <a:off x="9271322" y="4739636"/>
            <a:ext cx="2872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0BCF046-A906-6B07-92CA-AB00FC61CA72}"/>
              </a:ext>
            </a:extLst>
          </p:cNvPr>
          <p:cNvCxnSpPr/>
          <p:nvPr/>
        </p:nvCxnSpPr>
        <p:spPr>
          <a:xfrm flipH="1">
            <a:off x="10723781" y="4041260"/>
            <a:ext cx="22860" cy="139827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CCB47624-9CFF-1A88-86C8-8B59AD9EDE21}"/>
              </a:ext>
            </a:extLst>
          </p:cNvPr>
          <p:cNvSpPr txBox="1"/>
          <p:nvPr/>
        </p:nvSpPr>
        <p:spPr>
          <a:xfrm>
            <a:off x="11789870" y="4387203"/>
            <a:ext cx="394660" cy="369332"/>
          </a:xfrm>
          <a:prstGeom prst="rect">
            <a:avLst/>
          </a:prstGeom>
          <a:noFill/>
        </p:spPr>
        <p:txBody>
          <a:bodyPr wrap="none" rtlCol="0">
            <a:spAutoFit/>
          </a:bodyPr>
          <a:lstStyle/>
          <a:p>
            <a:r>
              <a:rPr lang="en-US" i="1" dirty="0">
                <a:sym typeface="Symbol" panose="05050102010706020507" pitchFamily="18" charset="2"/>
              </a:rPr>
              <a:t></a:t>
            </a:r>
            <a:r>
              <a:rPr lang="en-US" baseline="-25000" dirty="0"/>
              <a:t>1</a:t>
            </a:r>
          </a:p>
        </p:txBody>
      </p:sp>
      <p:sp>
        <p:nvSpPr>
          <p:cNvPr id="63" name="TextBox 62">
            <a:extLst>
              <a:ext uri="{FF2B5EF4-FFF2-40B4-BE49-F238E27FC236}">
                <a16:creationId xmlns:a16="http://schemas.microsoft.com/office/drawing/2014/main" id="{0170371E-F2F0-1C09-DAD1-D92404F43515}"/>
              </a:ext>
            </a:extLst>
          </p:cNvPr>
          <p:cNvSpPr txBox="1"/>
          <p:nvPr/>
        </p:nvSpPr>
        <p:spPr>
          <a:xfrm>
            <a:off x="11769361" y="4638619"/>
            <a:ext cx="394660" cy="369332"/>
          </a:xfrm>
          <a:prstGeom prst="rect">
            <a:avLst/>
          </a:prstGeom>
          <a:noFill/>
        </p:spPr>
        <p:txBody>
          <a:bodyPr wrap="none" rtlCol="0">
            <a:spAutoFit/>
          </a:bodyPr>
          <a:lstStyle/>
          <a:p>
            <a:r>
              <a:rPr lang="en-US" i="1" dirty="0">
                <a:sym typeface="Symbol" panose="05050102010706020507" pitchFamily="18" charset="2"/>
              </a:rPr>
              <a:t></a:t>
            </a:r>
            <a:r>
              <a:rPr lang="en-US" baseline="-25000" dirty="0"/>
              <a:t>2</a:t>
            </a:r>
          </a:p>
        </p:txBody>
      </p:sp>
      <p:graphicFrame>
        <p:nvGraphicFramePr>
          <p:cNvPr id="64" name="Object 63">
            <a:extLst>
              <a:ext uri="{FF2B5EF4-FFF2-40B4-BE49-F238E27FC236}">
                <a16:creationId xmlns:a16="http://schemas.microsoft.com/office/drawing/2014/main" id="{2E6C4641-77CD-5412-170D-FCD2769765A6}"/>
              </a:ext>
            </a:extLst>
          </p:cNvPr>
          <p:cNvGraphicFramePr>
            <a:graphicFrameLocks noChangeAspect="1"/>
          </p:cNvGraphicFramePr>
          <p:nvPr>
            <p:extLst>
              <p:ext uri="{D42A27DB-BD31-4B8C-83A1-F6EECF244321}">
                <p14:modId xmlns:p14="http://schemas.microsoft.com/office/powerpoint/2010/main" val="3297482666"/>
              </p:ext>
            </p:extLst>
          </p:nvPr>
        </p:nvGraphicFramePr>
        <p:xfrm>
          <a:off x="11197362" y="3817077"/>
          <a:ext cx="812800" cy="457200"/>
        </p:xfrm>
        <a:graphic>
          <a:graphicData uri="http://schemas.openxmlformats.org/presentationml/2006/ole">
            <mc:AlternateContent xmlns:mc="http://schemas.openxmlformats.org/markup-compatibility/2006">
              <mc:Choice xmlns:v="urn:schemas-microsoft-com:vml" Requires="v">
                <p:oleObj name="Equation" r:id="rId2" imgW="406080" imgH="228600" progId="Equation.DSMT4">
                  <p:embed/>
                </p:oleObj>
              </mc:Choice>
              <mc:Fallback>
                <p:oleObj name="Equation" r:id="rId2" imgW="406080" imgH="228600" progId="Equation.DSMT4">
                  <p:embed/>
                  <p:pic>
                    <p:nvPicPr>
                      <p:cNvPr id="23" name="Object 22">
                        <a:extLst>
                          <a:ext uri="{FF2B5EF4-FFF2-40B4-BE49-F238E27FC236}">
                            <a16:creationId xmlns:a16="http://schemas.microsoft.com/office/drawing/2014/main" id="{1E35B3DD-0913-7BF0-D283-C758B8BAC3D0}"/>
                          </a:ext>
                        </a:extLst>
                      </p:cNvPr>
                      <p:cNvPicPr/>
                      <p:nvPr/>
                    </p:nvPicPr>
                    <p:blipFill>
                      <a:blip r:embed="rId3"/>
                      <a:stretch>
                        <a:fillRect/>
                      </a:stretch>
                    </p:blipFill>
                    <p:spPr>
                      <a:xfrm>
                        <a:off x="11197362" y="3817077"/>
                        <a:ext cx="812800" cy="457200"/>
                      </a:xfrm>
                      <a:prstGeom prst="rect">
                        <a:avLst/>
                      </a:prstGeom>
                    </p:spPr>
                  </p:pic>
                </p:oleObj>
              </mc:Fallback>
            </mc:AlternateContent>
          </a:graphicData>
        </a:graphic>
      </p:graphicFrame>
      <p:sp>
        <p:nvSpPr>
          <p:cNvPr id="65" name="Freeform: Shape 64">
            <a:extLst>
              <a:ext uri="{FF2B5EF4-FFF2-40B4-BE49-F238E27FC236}">
                <a16:creationId xmlns:a16="http://schemas.microsoft.com/office/drawing/2014/main" id="{B4C969ED-A391-1515-213E-429CC3D2B7F2}"/>
              </a:ext>
            </a:extLst>
          </p:cNvPr>
          <p:cNvSpPr/>
          <p:nvPr/>
        </p:nvSpPr>
        <p:spPr>
          <a:xfrm rot="1939798" flipH="1">
            <a:off x="11299761" y="4182515"/>
            <a:ext cx="163168" cy="597725"/>
          </a:xfrm>
          <a:custGeom>
            <a:avLst/>
            <a:gdLst>
              <a:gd name="connsiteX0" fmla="*/ 226097 w 359295"/>
              <a:gd name="connsiteY0" fmla="*/ 0 h 609600"/>
              <a:gd name="connsiteX1" fmla="*/ 2577 w 359295"/>
              <a:gd name="connsiteY1" fmla="*/ 304800 h 609600"/>
              <a:gd name="connsiteX2" fmla="*/ 358177 w 359295"/>
              <a:gd name="connsiteY2" fmla="*/ 233680 h 609600"/>
              <a:gd name="connsiteX3" fmla="*/ 104177 w 359295"/>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359295" h="609600">
                <a:moveTo>
                  <a:pt x="226097" y="0"/>
                </a:moveTo>
                <a:cubicBezTo>
                  <a:pt x="103330" y="132926"/>
                  <a:pt x="-19436" y="265853"/>
                  <a:pt x="2577" y="304800"/>
                </a:cubicBezTo>
                <a:cubicBezTo>
                  <a:pt x="24590" y="343747"/>
                  <a:pt x="341244" y="182880"/>
                  <a:pt x="358177" y="233680"/>
                </a:cubicBezTo>
                <a:cubicBezTo>
                  <a:pt x="375110" y="284480"/>
                  <a:pt x="195617" y="489373"/>
                  <a:pt x="104177" y="609600"/>
                </a:cubicBezTo>
              </a:path>
            </a:pathLst>
          </a:custGeom>
          <a:noFill/>
          <a:ln>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a:extLst>
              <a:ext uri="{FF2B5EF4-FFF2-40B4-BE49-F238E27FC236}">
                <a16:creationId xmlns:a16="http://schemas.microsoft.com/office/drawing/2014/main" id="{F199DCCA-A2F9-3614-16E1-D05D1DB7CFD7}"/>
              </a:ext>
            </a:extLst>
          </p:cNvPr>
          <p:cNvCxnSpPr>
            <a:cxnSpLocks/>
          </p:cNvCxnSpPr>
          <p:nvPr/>
        </p:nvCxnSpPr>
        <p:spPr>
          <a:xfrm flipV="1">
            <a:off x="10735211" y="4109901"/>
            <a:ext cx="0" cy="62709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3959287E-1EA6-A049-10BA-98D41C876ED6}"/>
              </a:ext>
            </a:extLst>
          </p:cNvPr>
          <p:cNvCxnSpPr>
            <a:cxnSpLocks/>
          </p:cNvCxnSpPr>
          <p:nvPr/>
        </p:nvCxnSpPr>
        <p:spPr>
          <a:xfrm flipH="1" flipV="1">
            <a:off x="10735211" y="4744269"/>
            <a:ext cx="387850" cy="63961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F91934E-AC8B-B48F-97D3-4C4483262C90}"/>
              </a:ext>
            </a:extLst>
          </p:cNvPr>
          <p:cNvSpPr txBox="1"/>
          <p:nvPr/>
        </p:nvSpPr>
        <p:spPr>
          <a:xfrm>
            <a:off x="9285217" y="4408210"/>
            <a:ext cx="492443" cy="369332"/>
          </a:xfrm>
          <a:prstGeom prst="rect">
            <a:avLst/>
          </a:prstGeom>
          <a:noFill/>
        </p:spPr>
        <p:txBody>
          <a:bodyPr wrap="none" rtlCol="0">
            <a:spAutoFit/>
          </a:bodyPr>
          <a:lstStyle/>
          <a:p>
            <a:r>
              <a:rPr lang="en-US" dirty="0">
                <a:sym typeface="Symbol" panose="05050102010706020507" pitchFamily="18" charset="2"/>
              </a:rPr>
              <a:t>Air</a:t>
            </a:r>
            <a:endParaRPr lang="en-US" dirty="0"/>
          </a:p>
        </p:txBody>
      </p:sp>
      <p:sp>
        <p:nvSpPr>
          <p:cNvPr id="69" name="TextBox 68">
            <a:extLst>
              <a:ext uri="{FF2B5EF4-FFF2-40B4-BE49-F238E27FC236}">
                <a16:creationId xmlns:a16="http://schemas.microsoft.com/office/drawing/2014/main" id="{8EFA3924-73C3-0D58-C711-43C94158620D}"/>
              </a:ext>
            </a:extLst>
          </p:cNvPr>
          <p:cNvSpPr txBox="1"/>
          <p:nvPr/>
        </p:nvSpPr>
        <p:spPr>
          <a:xfrm>
            <a:off x="9265961" y="4696252"/>
            <a:ext cx="569387" cy="369332"/>
          </a:xfrm>
          <a:prstGeom prst="rect">
            <a:avLst/>
          </a:prstGeom>
          <a:noFill/>
        </p:spPr>
        <p:txBody>
          <a:bodyPr wrap="none" rtlCol="0">
            <a:spAutoFit/>
          </a:bodyPr>
          <a:lstStyle/>
          <a:p>
            <a:r>
              <a:rPr lang="en-US" dirty="0">
                <a:sym typeface="Symbol" panose="05050102010706020507" pitchFamily="18" charset="2"/>
              </a:rPr>
              <a:t>Iron</a:t>
            </a:r>
            <a:endParaRPr lang="en-US" dirty="0"/>
          </a:p>
        </p:txBody>
      </p:sp>
      <p:sp>
        <p:nvSpPr>
          <p:cNvPr id="75" name="Arc 74">
            <a:extLst>
              <a:ext uri="{FF2B5EF4-FFF2-40B4-BE49-F238E27FC236}">
                <a16:creationId xmlns:a16="http://schemas.microsoft.com/office/drawing/2014/main" id="{AD9A22D5-9509-BB9A-5AD7-64EFAB4BE128}"/>
              </a:ext>
            </a:extLst>
          </p:cNvPr>
          <p:cNvSpPr/>
          <p:nvPr/>
        </p:nvSpPr>
        <p:spPr>
          <a:xfrm>
            <a:off x="10514231" y="4838016"/>
            <a:ext cx="464819" cy="298227"/>
          </a:xfrm>
          <a:prstGeom prst="arc">
            <a:avLst>
              <a:gd name="adj1" fmla="val 1686716"/>
              <a:gd name="adj2" fmla="val 572721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TextBox 75">
            <a:extLst>
              <a:ext uri="{FF2B5EF4-FFF2-40B4-BE49-F238E27FC236}">
                <a16:creationId xmlns:a16="http://schemas.microsoft.com/office/drawing/2014/main" id="{55C00F0A-FA29-0193-03A5-4A2332144BE6}"/>
              </a:ext>
            </a:extLst>
          </p:cNvPr>
          <p:cNvSpPr txBox="1"/>
          <p:nvPr/>
        </p:nvSpPr>
        <p:spPr>
          <a:xfrm>
            <a:off x="10671898" y="4981528"/>
            <a:ext cx="407484" cy="369332"/>
          </a:xfrm>
          <a:prstGeom prst="rect">
            <a:avLst/>
          </a:prstGeom>
          <a:noFill/>
        </p:spPr>
        <p:txBody>
          <a:bodyPr wrap="none" rtlCol="0">
            <a:spAutoFit/>
          </a:bodyPr>
          <a:lstStyle/>
          <a:p>
            <a:r>
              <a:rPr lang="en-US" i="1" dirty="0">
                <a:solidFill>
                  <a:srgbClr val="FF0000"/>
                </a:solidFill>
                <a:sym typeface="Symbol" panose="05050102010706020507" pitchFamily="18" charset="2"/>
              </a:rPr>
              <a:t></a:t>
            </a:r>
            <a:r>
              <a:rPr lang="en-US" baseline="-25000" dirty="0">
                <a:solidFill>
                  <a:srgbClr val="FF0000"/>
                </a:solidFill>
              </a:rPr>
              <a:t>2</a:t>
            </a:r>
          </a:p>
        </p:txBody>
      </p:sp>
      <p:sp>
        <p:nvSpPr>
          <p:cNvPr id="77" name="Arc 76">
            <a:extLst>
              <a:ext uri="{FF2B5EF4-FFF2-40B4-BE49-F238E27FC236}">
                <a16:creationId xmlns:a16="http://schemas.microsoft.com/office/drawing/2014/main" id="{27BBDB51-3BB0-3F4C-E0DD-0BCA8CB69885}"/>
              </a:ext>
            </a:extLst>
          </p:cNvPr>
          <p:cNvSpPr/>
          <p:nvPr/>
        </p:nvSpPr>
        <p:spPr>
          <a:xfrm>
            <a:off x="10520118" y="2480299"/>
            <a:ext cx="464819" cy="298227"/>
          </a:xfrm>
          <a:prstGeom prst="arc">
            <a:avLst>
              <a:gd name="adj1" fmla="val 12061624"/>
              <a:gd name="adj2" fmla="val 15660726"/>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TextBox 77">
            <a:extLst>
              <a:ext uri="{FF2B5EF4-FFF2-40B4-BE49-F238E27FC236}">
                <a16:creationId xmlns:a16="http://schemas.microsoft.com/office/drawing/2014/main" id="{67085065-DBA8-CE82-C7E3-AF1DEC689648}"/>
              </a:ext>
            </a:extLst>
          </p:cNvPr>
          <p:cNvSpPr txBox="1"/>
          <p:nvPr/>
        </p:nvSpPr>
        <p:spPr>
          <a:xfrm>
            <a:off x="10401506" y="2142843"/>
            <a:ext cx="407484" cy="369332"/>
          </a:xfrm>
          <a:prstGeom prst="rect">
            <a:avLst/>
          </a:prstGeom>
          <a:noFill/>
        </p:spPr>
        <p:txBody>
          <a:bodyPr wrap="none" rtlCol="0">
            <a:spAutoFit/>
          </a:bodyPr>
          <a:lstStyle/>
          <a:p>
            <a:r>
              <a:rPr lang="en-US" i="1" dirty="0">
                <a:solidFill>
                  <a:schemeClr val="accent1"/>
                </a:solidFill>
                <a:sym typeface="Symbol" panose="05050102010706020507" pitchFamily="18" charset="2"/>
              </a:rPr>
              <a:t></a:t>
            </a:r>
            <a:r>
              <a:rPr lang="en-US" baseline="-25000" dirty="0">
                <a:solidFill>
                  <a:schemeClr val="accent1"/>
                </a:solidFill>
              </a:rPr>
              <a:t>1</a:t>
            </a:r>
          </a:p>
        </p:txBody>
      </p:sp>
      <p:cxnSp>
        <p:nvCxnSpPr>
          <p:cNvPr id="9" name="Straight Connector 8">
            <a:extLst>
              <a:ext uri="{FF2B5EF4-FFF2-40B4-BE49-F238E27FC236}">
                <a16:creationId xmlns:a16="http://schemas.microsoft.com/office/drawing/2014/main" id="{D243B8E3-DD15-11B4-456E-EE6A3F321CB7}"/>
              </a:ext>
            </a:extLst>
          </p:cNvPr>
          <p:cNvCxnSpPr>
            <a:cxnSpLocks/>
          </p:cNvCxnSpPr>
          <p:nvPr/>
        </p:nvCxnSpPr>
        <p:spPr>
          <a:xfrm>
            <a:off x="10723781" y="2897083"/>
            <a:ext cx="13716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0F840DB-4B97-433B-E7AD-C874E797067D}"/>
              </a:ext>
            </a:extLst>
          </p:cNvPr>
          <p:cNvCxnSpPr>
            <a:cxnSpLocks/>
          </p:cNvCxnSpPr>
          <p:nvPr/>
        </p:nvCxnSpPr>
        <p:spPr>
          <a:xfrm flipV="1">
            <a:off x="10860941" y="2761406"/>
            <a:ext cx="0" cy="1371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FE15677-318F-8CBD-302B-D8CA064B904A}"/>
              </a:ext>
            </a:extLst>
          </p:cNvPr>
          <p:cNvSpPr txBox="1"/>
          <p:nvPr/>
        </p:nvSpPr>
        <p:spPr>
          <a:xfrm>
            <a:off x="10790413" y="2731650"/>
            <a:ext cx="407484" cy="369332"/>
          </a:xfrm>
          <a:prstGeom prst="rect">
            <a:avLst/>
          </a:prstGeom>
          <a:noFill/>
        </p:spPr>
        <p:txBody>
          <a:bodyPr wrap="none" rtlCol="0">
            <a:spAutoFit/>
          </a:bodyPr>
          <a:lstStyle/>
          <a:p>
            <a:r>
              <a:rPr lang="en-US" i="1" dirty="0">
                <a:solidFill>
                  <a:srgbClr val="FF0000"/>
                </a:solidFill>
                <a:sym typeface="Symbol" panose="05050102010706020507" pitchFamily="18" charset="2"/>
              </a:rPr>
              <a:t></a:t>
            </a:r>
            <a:r>
              <a:rPr lang="en-US" baseline="-25000" dirty="0">
                <a:solidFill>
                  <a:srgbClr val="FF0000"/>
                </a:solidFill>
              </a:rPr>
              <a:t>2</a:t>
            </a:r>
          </a:p>
        </p:txBody>
      </p:sp>
    </p:spTree>
    <p:extLst>
      <p:ext uri="{BB962C8B-B14F-4D97-AF65-F5344CB8AC3E}">
        <p14:creationId xmlns:p14="http://schemas.microsoft.com/office/powerpoint/2010/main" val="20601927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F9A0B-AAF6-02E2-417E-B8C4B4E23702}"/>
              </a:ext>
            </a:extLst>
          </p:cNvPr>
          <p:cNvSpPr>
            <a:spLocks noGrp="1"/>
          </p:cNvSpPr>
          <p:nvPr>
            <p:ph type="title"/>
          </p:nvPr>
        </p:nvSpPr>
        <p:spPr/>
        <p:txBody>
          <a:bodyPr>
            <a:normAutofit/>
          </a:bodyPr>
          <a:lstStyle/>
          <a:p>
            <a:r>
              <a:rPr lang="en-US" dirty="0"/>
              <a:t>Magnetic Flux Lines of a Cylindrical Bar Magnet</a:t>
            </a:r>
          </a:p>
        </p:txBody>
      </p:sp>
      <p:sp>
        <p:nvSpPr>
          <p:cNvPr id="3" name="Content Placeholder 2">
            <a:extLst>
              <a:ext uri="{FF2B5EF4-FFF2-40B4-BE49-F238E27FC236}">
                <a16:creationId xmlns:a16="http://schemas.microsoft.com/office/drawing/2014/main" id="{37495570-5408-FF08-85FD-1A550A3BA8DE}"/>
              </a:ext>
            </a:extLst>
          </p:cNvPr>
          <p:cNvSpPr>
            <a:spLocks noGrp="1"/>
          </p:cNvSpPr>
          <p:nvPr>
            <p:ph idx="1"/>
          </p:nvPr>
        </p:nvSpPr>
        <p:spPr>
          <a:xfrm>
            <a:off x="838200" y="1825625"/>
            <a:ext cx="6639560" cy="4351338"/>
          </a:xfrm>
        </p:spPr>
        <p:txBody>
          <a:bodyPr/>
          <a:lstStyle/>
          <a:p>
            <a:r>
              <a:rPr lang="en-US" dirty="0"/>
              <a:t>Magnetic flux lines both inside and outside a cylindrical bar magnet having a </a:t>
            </a:r>
            <a:r>
              <a:rPr lang="en-US" i="1" dirty="0"/>
              <a:t>uniform axial magnetization</a:t>
            </a:r>
            <a:r>
              <a:rPr lang="en-US" dirty="0"/>
              <a:t> </a:t>
            </a:r>
          </a:p>
        </p:txBody>
      </p:sp>
      <p:sp>
        <p:nvSpPr>
          <p:cNvPr id="4" name="Date Placeholder 3">
            <a:extLst>
              <a:ext uri="{FF2B5EF4-FFF2-40B4-BE49-F238E27FC236}">
                <a16:creationId xmlns:a16="http://schemas.microsoft.com/office/drawing/2014/main" id="{788DEA72-5168-CE8C-3560-9F79EA30F514}"/>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48421919-273B-9864-167E-BA0B9BFA8E41}"/>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F93BAC24-5068-C263-E43D-8333527116CB}"/>
              </a:ext>
            </a:extLst>
          </p:cNvPr>
          <p:cNvSpPr>
            <a:spLocks noGrp="1"/>
          </p:cNvSpPr>
          <p:nvPr>
            <p:ph type="sldNum" sz="quarter" idx="12"/>
          </p:nvPr>
        </p:nvSpPr>
        <p:spPr/>
        <p:txBody>
          <a:bodyPr/>
          <a:lstStyle/>
          <a:p>
            <a:fld id="{2AEF1071-237C-4F39-BC68-901E48FF9960}" type="slidenum">
              <a:rPr lang="en-US" smtClean="0"/>
              <a:t>67</a:t>
            </a:fld>
            <a:endParaRPr lang="en-US"/>
          </a:p>
        </p:txBody>
      </p:sp>
      <p:graphicFrame>
        <p:nvGraphicFramePr>
          <p:cNvPr id="7" name="Object 6">
            <a:extLst>
              <a:ext uri="{FF2B5EF4-FFF2-40B4-BE49-F238E27FC236}">
                <a16:creationId xmlns:a16="http://schemas.microsoft.com/office/drawing/2014/main" id="{2CFC9539-8240-A43C-DAB5-115E749ABAA9}"/>
              </a:ext>
            </a:extLst>
          </p:cNvPr>
          <p:cNvGraphicFramePr>
            <a:graphicFrameLocks noChangeAspect="1"/>
          </p:cNvGraphicFramePr>
          <p:nvPr>
            <p:extLst>
              <p:ext uri="{D42A27DB-BD31-4B8C-83A1-F6EECF244321}">
                <p14:modId xmlns:p14="http://schemas.microsoft.com/office/powerpoint/2010/main" val="1407990539"/>
              </p:ext>
            </p:extLst>
          </p:nvPr>
        </p:nvGraphicFramePr>
        <p:xfrm>
          <a:off x="4038600" y="2578417"/>
          <a:ext cx="1496059" cy="561022"/>
        </p:xfrm>
        <a:graphic>
          <a:graphicData uri="http://schemas.openxmlformats.org/presentationml/2006/ole">
            <mc:AlternateContent xmlns:mc="http://schemas.openxmlformats.org/markup-compatibility/2006">
              <mc:Choice xmlns:v="urn:schemas-microsoft-com:vml" Requires="v">
                <p:oleObj name="Equation" r:id="rId2" imgW="609480" imgH="228600" progId="Equation.DSMT4">
                  <p:embed/>
                </p:oleObj>
              </mc:Choice>
              <mc:Fallback>
                <p:oleObj name="Equation" r:id="rId2" imgW="609480" imgH="228600" progId="Equation.DSMT4">
                  <p:embed/>
                  <p:pic>
                    <p:nvPicPr>
                      <p:cNvPr id="0" name=""/>
                      <p:cNvPicPr/>
                      <p:nvPr/>
                    </p:nvPicPr>
                    <p:blipFill>
                      <a:blip r:embed="rId3"/>
                      <a:stretch>
                        <a:fillRect/>
                      </a:stretch>
                    </p:blipFill>
                    <p:spPr>
                      <a:xfrm>
                        <a:off x="4038600" y="2578417"/>
                        <a:ext cx="1496059" cy="561022"/>
                      </a:xfrm>
                      <a:prstGeom prst="rect">
                        <a:avLst/>
                      </a:prstGeom>
                    </p:spPr>
                  </p:pic>
                </p:oleObj>
              </mc:Fallback>
            </mc:AlternateContent>
          </a:graphicData>
        </a:graphic>
      </p:graphicFrame>
      <p:sp>
        <p:nvSpPr>
          <p:cNvPr id="8" name="Arc 7">
            <a:extLst>
              <a:ext uri="{FF2B5EF4-FFF2-40B4-BE49-F238E27FC236}">
                <a16:creationId xmlns:a16="http://schemas.microsoft.com/office/drawing/2014/main" id="{3C510BD1-2A4F-DEF3-BF70-3A5EFA618C9F}"/>
              </a:ext>
            </a:extLst>
          </p:cNvPr>
          <p:cNvSpPr/>
          <p:nvPr/>
        </p:nvSpPr>
        <p:spPr>
          <a:xfrm flipV="1">
            <a:off x="1034268" y="5071973"/>
            <a:ext cx="1463033" cy="300097"/>
          </a:xfrm>
          <a:prstGeom prst="arc">
            <a:avLst>
              <a:gd name="adj1" fmla="val 168318"/>
              <a:gd name="adj2" fmla="val 10612539"/>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Oval 8">
            <a:extLst>
              <a:ext uri="{FF2B5EF4-FFF2-40B4-BE49-F238E27FC236}">
                <a16:creationId xmlns:a16="http://schemas.microsoft.com/office/drawing/2014/main" id="{624295AC-35A5-B9A6-67B2-893DC10C5471}"/>
              </a:ext>
            </a:extLst>
          </p:cNvPr>
          <p:cNvSpPr/>
          <p:nvPr/>
        </p:nvSpPr>
        <p:spPr>
          <a:xfrm>
            <a:off x="1059158" y="5756753"/>
            <a:ext cx="1463039" cy="365125"/>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ylinder 9">
            <a:extLst>
              <a:ext uri="{FF2B5EF4-FFF2-40B4-BE49-F238E27FC236}">
                <a16:creationId xmlns:a16="http://schemas.microsoft.com/office/drawing/2014/main" id="{FC0A75F0-4942-BCDC-9C43-BAB067B13CE6}"/>
              </a:ext>
            </a:extLst>
          </p:cNvPr>
          <p:cNvSpPr/>
          <p:nvPr/>
        </p:nvSpPr>
        <p:spPr>
          <a:xfrm>
            <a:off x="1057125" y="3794602"/>
            <a:ext cx="1463040" cy="2327275"/>
          </a:xfrm>
          <a:prstGeom prst="can">
            <a:avLst/>
          </a:prstGeom>
          <a:solidFill>
            <a:srgbClr val="A6CAEC">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0BB777C3-F02F-6400-068B-7AE90AC431D5}"/>
              </a:ext>
            </a:extLst>
          </p:cNvPr>
          <p:cNvCxnSpPr>
            <a:cxnSpLocks/>
          </p:cNvCxnSpPr>
          <p:nvPr/>
        </p:nvCxnSpPr>
        <p:spPr>
          <a:xfrm flipV="1">
            <a:off x="1788645" y="3317240"/>
            <a:ext cx="0" cy="2931324"/>
          </a:xfrm>
          <a:prstGeom prst="straightConnector1">
            <a:avLst/>
          </a:prstGeom>
          <a:ln>
            <a:tailEnd type="triangle" w="med"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150AD01-86C6-4C73-F454-4752D3E80DB0}"/>
              </a:ext>
            </a:extLst>
          </p:cNvPr>
          <p:cNvSpPr txBox="1"/>
          <p:nvPr/>
        </p:nvSpPr>
        <p:spPr>
          <a:xfrm>
            <a:off x="1765784" y="3126969"/>
            <a:ext cx="284052" cy="400110"/>
          </a:xfrm>
          <a:prstGeom prst="rect">
            <a:avLst/>
          </a:prstGeom>
          <a:noFill/>
        </p:spPr>
        <p:txBody>
          <a:bodyPr wrap="none" rtlCol="0">
            <a:spAutoFit/>
          </a:bodyPr>
          <a:lstStyle/>
          <a:p>
            <a:r>
              <a:rPr lang="en-US" sz="2000" i="1" dirty="0"/>
              <a:t>z</a:t>
            </a:r>
            <a:endParaRPr lang="en-US" i="1" dirty="0"/>
          </a:p>
        </p:txBody>
      </p:sp>
      <p:cxnSp>
        <p:nvCxnSpPr>
          <p:cNvPr id="13" name="Straight Arrow Connector 12">
            <a:extLst>
              <a:ext uri="{FF2B5EF4-FFF2-40B4-BE49-F238E27FC236}">
                <a16:creationId xmlns:a16="http://schemas.microsoft.com/office/drawing/2014/main" id="{7571A6F0-85A7-4589-BC83-7E6AEE1F2DC7}"/>
              </a:ext>
            </a:extLst>
          </p:cNvPr>
          <p:cNvCxnSpPr>
            <a:cxnSpLocks/>
          </p:cNvCxnSpPr>
          <p:nvPr/>
        </p:nvCxnSpPr>
        <p:spPr>
          <a:xfrm flipH="1">
            <a:off x="1514279" y="5939315"/>
            <a:ext cx="274366" cy="166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1859EF7-45B8-C9EC-BFCF-D32D4175869A}"/>
              </a:ext>
            </a:extLst>
          </p:cNvPr>
          <p:cNvSpPr txBox="1"/>
          <p:nvPr/>
        </p:nvSpPr>
        <p:spPr>
          <a:xfrm>
            <a:off x="1713901" y="5728910"/>
            <a:ext cx="370614" cy="400110"/>
          </a:xfrm>
          <a:prstGeom prst="rect">
            <a:avLst/>
          </a:prstGeom>
          <a:noFill/>
        </p:spPr>
        <p:txBody>
          <a:bodyPr wrap="none" rtlCol="0">
            <a:spAutoFit/>
          </a:bodyPr>
          <a:lstStyle/>
          <a:p>
            <a:r>
              <a:rPr lang="en-US" sz="2000" dirty="0"/>
              <a:t>O</a:t>
            </a:r>
            <a:endParaRPr lang="en-US" sz="1600" dirty="0"/>
          </a:p>
        </p:txBody>
      </p:sp>
      <p:sp>
        <p:nvSpPr>
          <p:cNvPr id="15" name="TextBox 14">
            <a:extLst>
              <a:ext uri="{FF2B5EF4-FFF2-40B4-BE49-F238E27FC236}">
                <a16:creationId xmlns:a16="http://schemas.microsoft.com/office/drawing/2014/main" id="{0A206342-9E85-CC1E-23BD-9014DE84CCF8}"/>
              </a:ext>
            </a:extLst>
          </p:cNvPr>
          <p:cNvSpPr txBox="1"/>
          <p:nvPr/>
        </p:nvSpPr>
        <p:spPr>
          <a:xfrm>
            <a:off x="1475739" y="5700178"/>
            <a:ext cx="312906" cy="400110"/>
          </a:xfrm>
          <a:prstGeom prst="rect">
            <a:avLst/>
          </a:prstGeom>
          <a:noFill/>
        </p:spPr>
        <p:txBody>
          <a:bodyPr wrap="none" rtlCol="0">
            <a:spAutoFit/>
          </a:bodyPr>
          <a:lstStyle/>
          <a:p>
            <a:r>
              <a:rPr lang="en-US" sz="2000" i="1" dirty="0"/>
              <a:t>a</a:t>
            </a:r>
            <a:endParaRPr lang="en-US" sz="1600" i="1" dirty="0"/>
          </a:p>
        </p:txBody>
      </p:sp>
      <p:cxnSp>
        <p:nvCxnSpPr>
          <p:cNvPr id="16" name="Straight Arrow Connector 15">
            <a:extLst>
              <a:ext uri="{FF2B5EF4-FFF2-40B4-BE49-F238E27FC236}">
                <a16:creationId xmlns:a16="http://schemas.microsoft.com/office/drawing/2014/main" id="{3E899711-768E-81BA-7D63-6DA42B8A4F2B}"/>
              </a:ext>
            </a:extLst>
          </p:cNvPr>
          <p:cNvCxnSpPr>
            <a:cxnSpLocks/>
          </p:cNvCxnSpPr>
          <p:nvPr/>
        </p:nvCxnSpPr>
        <p:spPr>
          <a:xfrm>
            <a:off x="928989" y="3957882"/>
            <a:ext cx="0" cy="1978627"/>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636F543-4F19-87B0-3CB3-C4A106F7D9F5}"/>
              </a:ext>
            </a:extLst>
          </p:cNvPr>
          <p:cNvSpPr txBox="1"/>
          <p:nvPr/>
        </p:nvSpPr>
        <p:spPr>
          <a:xfrm>
            <a:off x="668556" y="4598087"/>
            <a:ext cx="327334" cy="400110"/>
          </a:xfrm>
          <a:prstGeom prst="rect">
            <a:avLst/>
          </a:prstGeom>
          <a:noFill/>
        </p:spPr>
        <p:txBody>
          <a:bodyPr wrap="none" rtlCol="0">
            <a:spAutoFit/>
          </a:bodyPr>
          <a:lstStyle/>
          <a:p>
            <a:r>
              <a:rPr lang="en-US" sz="2000" i="1" dirty="0"/>
              <a:t>L</a:t>
            </a:r>
            <a:endParaRPr lang="en-US" sz="1600" i="1" dirty="0"/>
          </a:p>
        </p:txBody>
      </p:sp>
      <p:sp>
        <p:nvSpPr>
          <p:cNvPr id="18" name="Arc 17">
            <a:extLst>
              <a:ext uri="{FF2B5EF4-FFF2-40B4-BE49-F238E27FC236}">
                <a16:creationId xmlns:a16="http://schemas.microsoft.com/office/drawing/2014/main" id="{EB18AE64-0A00-1C6C-217D-C926187C7162}"/>
              </a:ext>
            </a:extLst>
          </p:cNvPr>
          <p:cNvSpPr/>
          <p:nvPr/>
        </p:nvSpPr>
        <p:spPr>
          <a:xfrm>
            <a:off x="1055092" y="5079482"/>
            <a:ext cx="1463033" cy="300097"/>
          </a:xfrm>
          <a:prstGeom prst="arc">
            <a:avLst>
              <a:gd name="adj1" fmla="val 168318"/>
              <a:gd name="adj2" fmla="val 10612539"/>
            </a:avLst>
          </a:prstGeom>
          <a:ln w="57150">
            <a:solidFill>
              <a:srgbClr val="FF0000"/>
            </a:solidFill>
            <a:headEnd type="triangle" w="med" len="med"/>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37C27124-3DA7-8EE7-BF0E-7C5DB162D9CB}"/>
              </a:ext>
            </a:extLst>
          </p:cNvPr>
          <p:cNvSpPr txBox="1"/>
          <p:nvPr/>
        </p:nvSpPr>
        <p:spPr>
          <a:xfrm>
            <a:off x="2025667" y="5311446"/>
            <a:ext cx="513282" cy="400110"/>
          </a:xfrm>
          <a:prstGeom prst="rect">
            <a:avLst/>
          </a:prstGeom>
          <a:noFill/>
        </p:spPr>
        <p:txBody>
          <a:bodyPr wrap="none" rtlCol="0">
            <a:spAutoFit/>
          </a:bodyPr>
          <a:lstStyle/>
          <a:p>
            <a:r>
              <a:rPr lang="en-US" sz="2000" b="1" dirty="0" err="1">
                <a:solidFill>
                  <a:srgbClr val="FF0000"/>
                </a:solidFill>
              </a:rPr>
              <a:t>J</a:t>
            </a:r>
            <a:r>
              <a:rPr lang="en-US" sz="2000" baseline="-25000" dirty="0" err="1">
                <a:solidFill>
                  <a:srgbClr val="FF0000"/>
                </a:solidFill>
              </a:rPr>
              <a:t>ms</a:t>
            </a:r>
            <a:endParaRPr lang="en-US" sz="1600" dirty="0">
              <a:solidFill>
                <a:srgbClr val="FF0000"/>
              </a:solidFill>
            </a:endParaRPr>
          </a:p>
        </p:txBody>
      </p:sp>
      <p:graphicFrame>
        <p:nvGraphicFramePr>
          <p:cNvPr id="28" name="Object 27">
            <a:extLst>
              <a:ext uri="{FF2B5EF4-FFF2-40B4-BE49-F238E27FC236}">
                <a16:creationId xmlns:a16="http://schemas.microsoft.com/office/drawing/2014/main" id="{19B730B9-84F6-2131-32D2-7B281D205173}"/>
              </a:ext>
            </a:extLst>
          </p:cNvPr>
          <p:cNvGraphicFramePr>
            <a:graphicFrameLocks noChangeAspect="1"/>
          </p:cNvGraphicFramePr>
          <p:nvPr>
            <p:extLst>
              <p:ext uri="{D42A27DB-BD31-4B8C-83A1-F6EECF244321}">
                <p14:modId xmlns:p14="http://schemas.microsoft.com/office/powerpoint/2010/main" val="242028517"/>
              </p:ext>
            </p:extLst>
          </p:nvPr>
        </p:nvGraphicFramePr>
        <p:xfrm>
          <a:off x="2538949" y="5063245"/>
          <a:ext cx="1213771" cy="404590"/>
        </p:xfrm>
        <a:graphic>
          <a:graphicData uri="http://schemas.openxmlformats.org/presentationml/2006/ole">
            <mc:AlternateContent xmlns:mc="http://schemas.openxmlformats.org/markup-compatibility/2006">
              <mc:Choice xmlns:v="urn:schemas-microsoft-com:vml" Requires="v">
                <p:oleObj name="Equation" r:id="rId4" imgW="685800" imgH="228600" progId="Equation.DSMT4">
                  <p:embed/>
                </p:oleObj>
              </mc:Choice>
              <mc:Fallback>
                <p:oleObj name="Equation" r:id="rId4" imgW="685800" imgH="228600" progId="Equation.DSMT4">
                  <p:embed/>
                  <p:pic>
                    <p:nvPicPr>
                      <p:cNvPr id="13" name="Object 12">
                        <a:extLst>
                          <a:ext uri="{FF2B5EF4-FFF2-40B4-BE49-F238E27FC236}">
                            <a16:creationId xmlns:a16="http://schemas.microsoft.com/office/drawing/2014/main" id="{384C1C1F-F4C7-011E-1AC8-E88FEE6FAC3A}"/>
                          </a:ext>
                        </a:extLst>
                      </p:cNvPr>
                      <p:cNvPicPr/>
                      <p:nvPr/>
                    </p:nvPicPr>
                    <p:blipFill>
                      <a:blip r:embed="rId5"/>
                      <a:stretch>
                        <a:fillRect/>
                      </a:stretch>
                    </p:blipFill>
                    <p:spPr>
                      <a:xfrm>
                        <a:off x="2538949" y="5063245"/>
                        <a:ext cx="1213771" cy="404590"/>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57009310-C935-1FBF-CF5F-76853A04C131}"/>
              </a:ext>
            </a:extLst>
          </p:cNvPr>
          <p:cNvGraphicFramePr>
            <a:graphicFrameLocks noChangeAspect="1"/>
          </p:cNvGraphicFramePr>
          <p:nvPr>
            <p:extLst>
              <p:ext uri="{D42A27DB-BD31-4B8C-83A1-F6EECF244321}">
                <p14:modId xmlns:p14="http://schemas.microsoft.com/office/powerpoint/2010/main" val="2892213953"/>
              </p:ext>
            </p:extLst>
          </p:nvPr>
        </p:nvGraphicFramePr>
        <p:xfrm>
          <a:off x="2498728" y="3118041"/>
          <a:ext cx="4945584" cy="904491"/>
        </p:xfrm>
        <a:graphic>
          <a:graphicData uri="http://schemas.openxmlformats.org/presentationml/2006/ole">
            <mc:AlternateContent xmlns:mc="http://schemas.openxmlformats.org/markup-compatibility/2006">
              <mc:Choice xmlns:v="urn:schemas-microsoft-com:vml" Requires="v">
                <p:oleObj name="Equation" r:id="rId6" imgW="3466800" imgH="634680" progId="Equation.DSMT4">
                  <p:embed/>
                </p:oleObj>
              </mc:Choice>
              <mc:Fallback>
                <p:oleObj name="Equation" r:id="rId6" imgW="3466800" imgH="634680" progId="Equation.DSMT4">
                  <p:embed/>
                  <p:pic>
                    <p:nvPicPr>
                      <p:cNvPr id="79" name="Object 78">
                        <a:extLst>
                          <a:ext uri="{FF2B5EF4-FFF2-40B4-BE49-F238E27FC236}">
                            <a16:creationId xmlns:a16="http://schemas.microsoft.com/office/drawing/2014/main" id="{D5DE2623-1AB1-6AB3-B3EA-9F40E75A52E6}"/>
                          </a:ext>
                        </a:extLst>
                      </p:cNvPr>
                      <p:cNvPicPr/>
                      <p:nvPr/>
                    </p:nvPicPr>
                    <p:blipFill>
                      <a:blip r:embed="rId7"/>
                      <a:stretch>
                        <a:fillRect/>
                      </a:stretch>
                    </p:blipFill>
                    <p:spPr>
                      <a:xfrm>
                        <a:off x="2498728" y="3118041"/>
                        <a:ext cx="4945584" cy="904491"/>
                      </a:xfrm>
                      <a:prstGeom prst="rect">
                        <a:avLst/>
                      </a:prstGeom>
                    </p:spPr>
                  </p:pic>
                </p:oleObj>
              </mc:Fallback>
            </mc:AlternateContent>
          </a:graphicData>
        </a:graphic>
      </p:graphicFrame>
      <p:sp>
        <p:nvSpPr>
          <p:cNvPr id="31" name="TextBox 30">
            <a:extLst>
              <a:ext uri="{FF2B5EF4-FFF2-40B4-BE49-F238E27FC236}">
                <a16:creationId xmlns:a16="http://schemas.microsoft.com/office/drawing/2014/main" id="{815C9C8F-9226-64AC-BF22-4EB079FC3D22}"/>
              </a:ext>
            </a:extLst>
          </p:cNvPr>
          <p:cNvSpPr txBox="1"/>
          <p:nvPr/>
        </p:nvSpPr>
        <p:spPr>
          <a:xfrm>
            <a:off x="9174053" y="5265540"/>
            <a:ext cx="300082" cy="369332"/>
          </a:xfrm>
          <a:prstGeom prst="rect">
            <a:avLst/>
          </a:prstGeom>
          <a:noFill/>
        </p:spPr>
        <p:txBody>
          <a:bodyPr wrap="none" rtlCol="0">
            <a:spAutoFit/>
          </a:bodyPr>
          <a:lstStyle/>
          <a:p>
            <a:r>
              <a:rPr lang="en-US" i="1" dirty="0"/>
              <a:t>a</a:t>
            </a:r>
            <a:endParaRPr lang="en-US" sz="1600" i="1" dirty="0"/>
          </a:p>
        </p:txBody>
      </p:sp>
      <p:pic>
        <p:nvPicPr>
          <p:cNvPr id="32" name="Picture 31">
            <a:extLst>
              <a:ext uri="{FF2B5EF4-FFF2-40B4-BE49-F238E27FC236}">
                <a16:creationId xmlns:a16="http://schemas.microsoft.com/office/drawing/2014/main" id="{24A9CD2B-AF21-11C7-13F0-9F331B425AFA}"/>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7040027" y="1290162"/>
            <a:ext cx="5131653" cy="5374640"/>
          </a:xfrm>
          <a:prstGeom prst="rect">
            <a:avLst/>
          </a:prstGeom>
        </p:spPr>
      </p:pic>
      <p:graphicFrame>
        <p:nvGraphicFramePr>
          <p:cNvPr id="36" name="Object 35">
            <a:extLst>
              <a:ext uri="{FF2B5EF4-FFF2-40B4-BE49-F238E27FC236}">
                <a16:creationId xmlns:a16="http://schemas.microsoft.com/office/drawing/2014/main" id="{0A7D16AA-174C-12BD-649F-499865D57131}"/>
              </a:ext>
            </a:extLst>
          </p:cNvPr>
          <p:cNvGraphicFramePr>
            <a:graphicFrameLocks noChangeAspect="1"/>
          </p:cNvGraphicFramePr>
          <p:nvPr>
            <p:extLst>
              <p:ext uri="{D42A27DB-BD31-4B8C-83A1-F6EECF244321}">
                <p14:modId xmlns:p14="http://schemas.microsoft.com/office/powerpoint/2010/main" val="3909016996"/>
              </p:ext>
            </p:extLst>
          </p:nvPr>
        </p:nvGraphicFramePr>
        <p:xfrm>
          <a:off x="4319588" y="4229100"/>
          <a:ext cx="2794000" cy="481013"/>
        </p:xfrm>
        <a:graphic>
          <a:graphicData uri="http://schemas.openxmlformats.org/presentationml/2006/ole">
            <mc:AlternateContent xmlns:mc="http://schemas.openxmlformats.org/markup-compatibility/2006">
              <mc:Choice xmlns:v="urn:schemas-microsoft-com:vml" Requires="v">
                <p:oleObj name="Equation" r:id="rId9" imgW="1396800" imgH="241200" progId="Equation.DSMT4">
                  <p:embed/>
                </p:oleObj>
              </mc:Choice>
              <mc:Fallback>
                <p:oleObj name="Equation" r:id="rId9" imgW="1396800" imgH="241200" progId="Equation.DSMT4">
                  <p:embed/>
                  <p:pic>
                    <p:nvPicPr>
                      <p:cNvPr id="0" name=""/>
                      <p:cNvPicPr/>
                      <p:nvPr/>
                    </p:nvPicPr>
                    <p:blipFill>
                      <a:blip r:embed="rId10"/>
                      <a:stretch>
                        <a:fillRect/>
                      </a:stretch>
                    </p:blipFill>
                    <p:spPr>
                      <a:xfrm>
                        <a:off x="4319588" y="4229100"/>
                        <a:ext cx="2794000" cy="481013"/>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A1260B9F-E255-6C0C-D65E-FBA7AF51F204}"/>
              </a:ext>
            </a:extLst>
          </p:cNvPr>
          <p:cNvGraphicFramePr>
            <a:graphicFrameLocks noChangeAspect="1"/>
          </p:cNvGraphicFramePr>
          <p:nvPr>
            <p:extLst>
              <p:ext uri="{D42A27DB-BD31-4B8C-83A1-F6EECF244321}">
                <p14:modId xmlns:p14="http://schemas.microsoft.com/office/powerpoint/2010/main" val="597590867"/>
              </p:ext>
            </p:extLst>
          </p:nvPr>
        </p:nvGraphicFramePr>
        <p:xfrm>
          <a:off x="4992987" y="5564240"/>
          <a:ext cx="1447200" cy="863280"/>
        </p:xfrm>
        <a:graphic>
          <a:graphicData uri="http://schemas.openxmlformats.org/presentationml/2006/ole">
            <mc:AlternateContent xmlns:mc="http://schemas.openxmlformats.org/markup-compatibility/2006">
              <mc:Choice xmlns:v="urn:schemas-microsoft-com:vml" Requires="v">
                <p:oleObj name="Equation" r:id="rId11" imgW="723600" imgH="431640" progId="Equation.DSMT4">
                  <p:embed/>
                </p:oleObj>
              </mc:Choice>
              <mc:Fallback>
                <p:oleObj name="Equation" r:id="rId11" imgW="723600" imgH="431640" progId="Equation.DSMT4">
                  <p:embed/>
                  <p:pic>
                    <p:nvPicPr>
                      <p:cNvPr id="36" name="Object 35">
                        <a:extLst>
                          <a:ext uri="{FF2B5EF4-FFF2-40B4-BE49-F238E27FC236}">
                            <a16:creationId xmlns:a16="http://schemas.microsoft.com/office/drawing/2014/main" id="{0A7D16AA-174C-12BD-649F-499865D57131}"/>
                          </a:ext>
                        </a:extLst>
                      </p:cNvPr>
                      <p:cNvPicPr/>
                      <p:nvPr/>
                    </p:nvPicPr>
                    <p:blipFill>
                      <a:blip r:embed="rId12"/>
                      <a:stretch>
                        <a:fillRect/>
                      </a:stretch>
                    </p:blipFill>
                    <p:spPr>
                      <a:xfrm>
                        <a:off x="4992987" y="5564240"/>
                        <a:ext cx="1447200" cy="863280"/>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7919E6E3-F061-F4BE-F69F-811E851ECCB8}"/>
              </a:ext>
            </a:extLst>
          </p:cNvPr>
          <p:cNvGraphicFramePr>
            <a:graphicFrameLocks noChangeAspect="1"/>
          </p:cNvGraphicFramePr>
          <p:nvPr>
            <p:extLst>
              <p:ext uri="{D42A27DB-BD31-4B8C-83A1-F6EECF244321}">
                <p14:modId xmlns:p14="http://schemas.microsoft.com/office/powerpoint/2010/main" val="1100424224"/>
              </p:ext>
            </p:extLst>
          </p:nvPr>
        </p:nvGraphicFramePr>
        <p:xfrm>
          <a:off x="4802187" y="4705912"/>
          <a:ext cx="1828800" cy="863280"/>
        </p:xfrm>
        <a:graphic>
          <a:graphicData uri="http://schemas.openxmlformats.org/presentationml/2006/ole">
            <mc:AlternateContent xmlns:mc="http://schemas.openxmlformats.org/markup-compatibility/2006">
              <mc:Choice xmlns:v="urn:schemas-microsoft-com:vml" Requires="v">
                <p:oleObj name="Equation" r:id="rId13" imgW="914400" imgH="431640" progId="Equation.DSMT4">
                  <p:embed/>
                </p:oleObj>
              </mc:Choice>
              <mc:Fallback>
                <p:oleObj name="Equation" r:id="rId13" imgW="914400" imgH="431640" progId="Equation.DSMT4">
                  <p:embed/>
                  <p:pic>
                    <p:nvPicPr>
                      <p:cNvPr id="37" name="Object 36">
                        <a:extLst>
                          <a:ext uri="{FF2B5EF4-FFF2-40B4-BE49-F238E27FC236}">
                            <a16:creationId xmlns:a16="http://schemas.microsoft.com/office/drawing/2014/main" id="{A1260B9F-E255-6C0C-D65E-FBA7AF51F204}"/>
                          </a:ext>
                        </a:extLst>
                      </p:cNvPr>
                      <p:cNvPicPr/>
                      <p:nvPr/>
                    </p:nvPicPr>
                    <p:blipFill>
                      <a:blip r:embed="rId14"/>
                      <a:stretch>
                        <a:fillRect/>
                      </a:stretch>
                    </p:blipFill>
                    <p:spPr>
                      <a:xfrm>
                        <a:off x="4802187" y="4705912"/>
                        <a:ext cx="1828800" cy="863280"/>
                      </a:xfrm>
                      <a:prstGeom prst="rect">
                        <a:avLst/>
                      </a:prstGeom>
                    </p:spPr>
                  </p:pic>
                </p:oleObj>
              </mc:Fallback>
            </mc:AlternateContent>
          </a:graphicData>
        </a:graphic>
      </p:graphicFrame>
    </p:spTree>
    <p:extLst>
      <p:ext uri="{BB962C8B-B14F-4D97-AF65-F5344CB8AC3E}">
        <p14:creationId xmlns:p14="http://schemas.microsoft.com/office/powerpoint/2010/main" val="17458617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48E6A284-32A2-6B3E-85EE-59039233D5CD}"/>
              </a:ext>
            </a:extLst>
          </p:cNvPr>
          <p:cNvCxnSpPr>
            <a:cxnSpLocks/>
          </p:cNvCxnSpPr>
          <p:nvPr/>
        </p:nvCxnSpPr>
        <p:spPr>
          <a:xfrm flipV="1">
            <a:off x="10660380" y="4237649"/>
            <a:ext cx="27111" cy="8808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reeform: Shape 23">
            <a:extLst>
              <a:ext uri="{FF2B5EF4-FFF2-40B4-BE49-F238E27FC236}">
                <a16:creationId xmlns:a16="http://schemas.microsoft.com/office/drawing/2014/main" id="{4E4EC6FE-6850-A930-AD0C-831CAF5A3C91}"/>
              </a:ext>
            </a:extLst>
          </p:cNvPr>
          <p:cNvSpPr/>
          <p:nvPr/>
        </p:nvSpPr>
        <p:spPr>
          <a:xfrm flipH="1">
            <a:off x="10045710" y="4237649"/>
            <a:ext cx="359664" cy="816864"/>
          </a:xfrm>
          <a:custGeom>
            <a:avLst/>
            <a:gdLst>
              <a:gd name="csX0" fmla="*/ 359664 w 359664"/>
              <a:gd name="csY0" fmla="*/ 816864 h 816864"/>
              <a:gd name="csX1" fmla="*/ 97536 w 359664"/>
              <a:gd name="csY1" fmla="*/ 432816 h 816864"/>
              <a:gd name="csX2" fmla="*/ 0 w 359664"/>
              <a:gd name="csY2" fmla="*/ 0 h 816864"/>
            </a:gdLst>
            <a:ahLst/>
            <a:cxnLst>
              <a:cxn ang="0">
                <a:pos x="csX0" y="csY0"/>
              </a:cxn>
              <a:cxn ang="0">
                <a:pos x="csX1" y="csY1"/>
              </a:cxn>
              <a:cxn ang="0">
                <a:pos x="csX2" y="csY2"/>
              </a:cxn>
            </a:cxnLst>
            <a:rect l="l" t="t" r="r" b="b"/>
            <a:pathLst>
              <a:path w="359664" h="816864">
                <a:moveTo>
                  <a:pt x="359664" y="816864"/>
                </a:moveTo>
                <a:cubicBezTo>
                  <a:pt x="258572" y="692912"/>
                  <a:pt x="157480" y="568960"/>
                  <a:pt x="97536" y="432816"/>
                </a:cubicBezTo>
                <a:cubicBezTo>
                  <a:pt x="37592" y="296672"/>
                  <a:pt x="8128" y="136144"/>
                  <a:pt x="0"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A991D63-9E63-3F93-950A-1582F9B17BE5}"/>
              </a:ext>
            </a:extLst>
          </p:cNvPr>
          <p:cNvSpPr/>
          <p:nvPr/>
        </p:nvSpPr>
        <p:spPr>
          <a:xfrm>
            <a:off x="11015472" y="4237649"/>
            <a:ext cx="359664" cy="816864"/>
          </a:xfrm>
          <a:custGeom>
            <a:avLst/>
            <a:gdLst>
              <a:gd name="csX0" fmla="*/ 359664 w 359664"/>
              <a:gd name="csY0" fmla="*/ 816864 h 816864"/>
              <a:gd name="csX1" fmla="*/ 97536 w 359664"/>
              <a:gd name="csY1" fmla="*/ 432816 h 816864"/>
              <a:gd name="csX2" fmla="*/ 0 w 359664"/>
              <a:gd name="csY2" fmla="*/ 0 h 816864"/>
            </a:gdLst>
            <a:ahLst/>
            <a:cxnLst>
              <a:cxn ang="0">
                <a:pos x="csX0" y="csY0"/>
              </a:cxn>
              <a:cxn ang="0">
                <a:pos x="csX1" y="csY1"/>
              </a:cxn>
              <a:cxn ang="0">
                <a:pos x="csX2" y="csY2"/>
              </a:cxn>
            </a:cxnLst>
            <a:rect l="l" t="t" r="r" b="b"/>
            <a:pathLst>
              <a:path w="359664" h="816864">
                <a:moveTo>
                  <a:pt x="359664" y="816864"/>
                </a:moveTo>
                <a:cubicBezTo>
                  <a:pt x="258572" y="692912"/>
                  <a:pt x="157480" y="568960"/>
                  <a:pt x="97536" y="432816"/>
                </a:cubicBezTo>
                <a:cubicBezTo>
                  <a:pt x="37592" y="296672"/>
                  <a:pt x="8128" y="136144"/>
                  <a:pt x="0"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418FF35-F179-B2B8-72CB-2E3C8CE3FEB2}"/>
              </a:ext>
            </a:extLst>
          </p:cNvPr>
          <p:cNvSpPr/>
          <p:nvPr/>
        </p:nvSpPr>
        <p:spPr>
          <a:xfrm>
            <a:off x="9850120" y="3778155"/>
            <a:ext cx="1620520" cy="798512"/>
          </a:xfrm>
          <a:prstGeom prst="ellipse">
            <a:avLst/>
          </a:prstGeom>
          <a:solidFill>
            <a:schemeClr val="tx2">
              <a:lumMod val="10000"/>
              <a:lumOff val="9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B400FA-6E1F-9B43-3C17-A59A417A8FF7}"/>
              </a:ext>
            </a:extLst>
          </p:cNvPr>
          <p:cNvSpPr>
            <a:spLocks noGrp="1"/>
          </p:cNvSpPr>
          <p:nvPr>
            <p:ph type="title"/>
          </p:nvPr>
        </p:nvSpPr>
        <p:spPr/>
        <p:txBody>
          <a:bodyPr/>
          <a:lstStyle/>
          <a:p>
            <a:r>
              <a:rPr lang="en-US" dirty="0"/>
              <a:t>Two Magnetically Coupled Loops</a:t>
            </a:r>
          </a:p>
        </p:txBody>
      </p:sp>
      <p:sp>
        <p:nvSpPr>
          <p:cNvPr id="4" name="Date Placeholder 3">
            <a:extLst>
              <a:ext uri="{FF2B5EF4-FFF2-40B4-BE49-F238E27FC236}">
                <a16:creationId xmlns:a16="http://schemas.microsoft.com/office/drawing/2014/main" id="{57982A9C-1395-2EDA-8185-463790A44AD9}"/>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27B07012-DE44-C2DD-CAD5-E605F1DD4384}"/>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84F1225B-A366-E694-4693-44561C485D36}"/>
              </a:ext>
            </a:extLst>
          </p:cNvPr>
          <p:cNvSpPr>
            <a:spLocks noGrp="1"/>
          </p:cNvSpPr>
          <p:nvPr>
            <p:ph type="sldNum" sz="quarter" idx="12"/>
          </p:nvPr>
        </p:nvSpPr>
        <p:spPr/>
        <p:txBody>
          <a:bodyPr/>
          <a:lstStyle/>
          <a:p>
            <a:fld id="{2AEF1071-237C-4F39-BC68-901E48FF9960}" type="slidenum">
              <a:rPr lang="en-US" smtClean="0"/>
              <a:t>68</a:t>
            </a:fld>
            <a:endParaRPr lang="en-US"/>
          </a:p>
        </p:txBody>
      </p:sp>
      <p:cxnSp>
        <p:nvCxnSpPr>
          <p:cNvPr id="10" name="Straight Arrow Connector 9">
            <a:extLst>
              <a:ext uri="{FF2B5EF4-FFF2-40B4-BE49-F238E27FC236}">
                <a16:creationId xmlns:a16="http://schemas.microsoft.com/office/drawing/2014/main" id="{7D0D801D-F305-523A-F53B-9D7C1E2593EF}"/>
              </a:ext>
            </a:extLst>
          </p:cNvPr>
          <p:cNvCxnSpPr>
            <a:cxnSpLocks/>
          </p:cNvCxnSpPr>
          <p:nvPr/>
        </p:nvCxnSpPr>
        <p:spPr>
          <a:xfrm flipV="1">
            <a:off x="11332190" y="4338670"/>
            <a:ext cx="69997" cy="5955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929E366-0817-1E9D-6181-F6A4FC00D16A}"/>
              </a:ext>
            </a:extLst>
          </p:cNvPr>
          <p:cNvSpPr txBox="1"/>
          <p:nvPr/>
        </p:nvSpPr>
        <p:spPr>
          <a:xfrm>
            <a:off x="9934268" y="4072494"/>
            <a:ext cx="389850" cy="369332"/>
          </a:xfrm>
          <a:prstGeom prst="rect">
            <a:avLst/>
          </a:prstGeom>
          <a:noFill/>
        </p:spPr>
        <p:txBody>
          <a:bodyPr wrap="none" rtlCol="0">
            <a:spAutoFit/>
          </a:bodyPr>
          <a:lstStyle/>
          <a:p>
            <a:r>
              <a:rPr lang="en-US" i="1" dirty="0"/>
              <a:t>S</a:t>
            </a:r>
            <a:r>
              <a:rPr lang="en-US" baseline="-25000" dirty="0"/>
              <a:t>1</a:t>
            </a:r>
            <a:endParaRPr lang="en-US" dirty="0"/>
          </a:p>
        </p:txBody>
      </p:sp>
      <p:cxnSp>
        <p:nvCxnSpPr>
          <p:cNvPr id="13" name="Straight Arrow Connector 12">
            <a:extLst>
              <a:ext uri="{FF2B5EF4-FFF2-40B4-BE49-F238E27FC236}">
                <a16:creationId xmlns:a16="http://schemas.microsoft.com/office/drawing/2014/main" id="{01926B24-3589-AD25-B1E9-5A3D8BA1F11A}"/>
              </a:ext>
            </a:extLst>
          </p:cNvPr>
          <p:cNvCxnSpPr>
            <a:cxnSpLocks/>
          </p:cNvCxnSpPr>
          <p:nvPr/>
        </p:nvCxnSpPr>
        <p:spPr>
          <a:xfrm flipH="1">
            <a:off x="10144590" y="3842171"/>
            <a:ext cx="75886" cy="2625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B44B4E3-7AC2-4CF7-3A17-6FD69002B2FE}"/>
              </a:ext>
            </a:extLst>
          </p:cNvPr>
          <p:cNvSpPr txBox="1"/>
          <p:nvPr/>
        </p:nvSpPr>
        <p:spPr>
          <a:xfrm>
            <a:off x="11290069" y="4368447"/>
            <a:ext cx="338554" cy="369332"/>
          </a:xfrm>
          <a:prstGeom prst="rect">
            <a:avLst/>
          </a:prstGeom>
          <a:noFill/>
        </p:spPr>
        <p:txBody>
          <a:bodyPr wrap="none" rtlCol="0">
            <a:spAutoFit/>
          </a:bodyPr>
          <a:lstStyle/>
          <a:p>
            <a:r>
              <a:rPr lang="en-US" i="1" dirty="0"/>
              <a:t>I</a:t>
            </a:r>
            <a:r>
              <a:rPr lang="en-US" baseline="-25000" dirty="0"/>
              <a:t>1</a:t>
            </a:r>
            <a:endParaRPr lang="en-US" dirty="0"/>
          </a:p>
        </p:txBody>
      </p:sp>
      <p:sp>
        <p:nvSpPr>
          <p:cNvPr id="22" name="Freeform: Shape 21">
            <a:extLst>
              <a:ext uri="{FF2B5EF4-FFF2-40B4-BE49-F238E27FC236}">
                <a16:creationId xmlns:a16="http://schemas.microsoft.com/office/drawing/2014/main" id="{31CA34F3-2554-AA14-6236-042A1DAE6C03}"/>
              </a:ext>
            </a:extLst>
          </p:cNvPr>
          <p:cNvSpPr/>
          <p:nvPr/>
        </p:nvSpPr>
        <p:spPr>
          <a:xfrm>
            <a:off x="10987043" y="3157641"/>
            <a:ext cx="143237" cy="975360"/>
          </a:xfrm>
          <a:custGeom>
            <a:avLst/>
            <a:gdLst>
              <a:gd name="csX0" fmla="*/ 16237 w 143237"/>
              <a:gd name="csY0" fmla="*/ 975360 h 975360"/>
              <a:gd name="csX1" fmla="*/ 11157 w 143237"/>
              <a:gd name="csY1" fmla="*/ 502920 h 975360"/>
              <a:gd name="csX2" fmla="*/ 143237 w 143237"/>
              <a:gd name="csY2" fmla="*/ 0 h 975360"/>
            </a:gdLst>
            <a:ahLst/>
            <a:cxnLst>
              <a:cxn ang="0">
                <a:pos x="csX0" y="csY0"/>
              </a:cxn>
              <a:cxn ang="0">
                <a:pos x="csX1" y="csY1"/>
              </a:cxn>
              <a:cxn ang="0">
                <a:pos x="csX2" y="csY2"/>
              </a:cxn>
            </a:cxnLst>
            <a:rect l="l" t="t" r="r" b="b"/>
            <a:pathLst>
              <a:path w="143237" h="975360">
                <a:moveTo>
                  <a:pt x="16237" y="975360"/>
                </a:moveTo>
                <a:cubicBezTo>
                  <a:pt x="3113" y="820420"/>
                  <a:pt x="-10010" y="665480"/>
                  <a:pt x="11157" y="502920"/>
                </a:cubicBezTo>
                <a:cubicBezTo>
                  <a:pt x="32324" y="340360"/>
                  <a:pt x="78890" y="161713"/>
                  <a:pt x="143237"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AA6661A-3444-6C3C-7E9F-A2B2A8AA6949}"/>
              </a:ext>
            </a:extLst>
          </p:cNvPr>
          <p:cNvSpPr/>
          <p:nvPr/>
        </p:nvSpPr>
        <p:spPr>
          <a:xfrm flipH="1">
            <a:off x="10329823" y="3150429"/>
            <a:ext cx="143237" cy="975360"/>
          </a:xfrm>
          <a:custGeom>
            <a:avLst/>
            <a:gdLst>
              <a:gd name="csX0" fmla="*/ 16237 w 143237"/>
              <a:gd name="csY0" fmla="*/ 975360 h 975360"/>
              <a:gd name="csX1" fmla="*/ 11157 w 143237"/>
              <a:gd name="csY1" fmla="*/ 502920 h 975360"/>
              <a:gd name="csX2" fmla="*/ 143237 w 143237"/>
              <a:gd name="csY2" fmla="*/ 0 h 975360"/>
            </a:gdLst>
            <a:ahLst/>
            <a:cxnLst>
              <a:cxn ang="0">
                <a:pos x="csX0" y="csY0"/>
              </a:cxn>
              <a:cxn ang="0">
                <a:pos x="csX1" y="csY1"/>
              </a:cxn>
              <a:cxn ang="0">
                <a:pos x="csX2" y="csY2"/>
              </a:cxn>
            </a:cxnLst>
            <a:rect l="l" t="t" r="r" b="b"/>
            <a:pathLst>
              <a:path w="143237" h="975360">
                <a:moveTo>
                  <a:pt x="16237" y="975360"/>
                </a:moveTo>
                <a:cubicBezTo>
                  <a:pt x="3113" y="820420"/>
                  <a:pt x="-10010" y="665480"/>
                  <a:pt x="11157" y="502920"/>
                </a:cubicBezTo>
                <a:cubicBezTo>
                  <a:pt x="32324" y="340360"/>
                  <a:pt x="78890" y="161713"/>
                  <a:pt x="143237"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35CE97E5-7E78-E07A-A432-5ACB6A887D52}"/>
              </a:ext>
            </a:extLst>
          </p:cNvPr>
          <p:cNvCxnSpPr>
            <a:cxnSpLocks/>
          </p:cNvCxnSpPr>
          <p:nvPr/>
        </p:nvCxnSpPr>
        <p:spPr>
          <a:xfrm flipV="1">
            <a:off x="10699357" y="3300309"/>
            <a:ext cx="60348" cy="8945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C04A815-E14D-F645-979A-5EAF3C66519F}"/>
              </a:ext>
            </a:extLst>
          </p:cNvPr>
          <p:cNvSpPr/>
          <p:nvPr/>
        </p:nvSpPr>
        <p:spPr>
          <a:xfrm>
            <a:off x="10017740" y="2672247"/>
            <a:ext cx="1620520" cy="798512"/>
          </a:xfrm>
          <a:prstGeom prst="ellipse">
            <a:avLst/>
          </a:prstGeom>
          <a:solidFill>
            <a:schemeClr val="accent2">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522BB6B-8880-DE30-A054-AF3ECE0787FA}"/>
              </a:ext>
            </a:extLst>
          </p:cNvPr>
          <p:cNvSpPr txBox="1"/>
          <p:nvPr/>
        </p:nvSpPr>
        <p:spPr>
          <a:xfrm>
            <a:off x="11195304" y="2929967"/>
            <a:ext cx="389850" cy="369332"/>
          </a:xfrm>
          <a:prstGeom prst="rect">
            <a:avLst/>
          </a:prstGeom>
          <a:noFill/>
        </p:spPr>
        <p:txBody>
          <a:bodyPr wrap="none" rtlCol="0">
            <a:spAutoFit/>
          </a:bodyPr>
          <a:lstStyle/>
          <a:p>
            <a:r>
              <a:rPr lang="en-US" i="1" dirty="0"/>
              <a:t>S</a:t>
            </a:r>
            <a:r>
              <a:rPr lang="en-US" baseline="-25000" dirty="0"/>
              <a:t>2</a:t>
            </a:r>
            <a:endParaRPr lang="en-US" dirty="0"/>
          </a:p>
        </p:txBody>
      </p:sp>
      <p:sp>
        <p:nvSpPr>
          <p:cNvPr id="23" name="Freeform: Shape 22">
            <a:extLst>
              <a:ext uri="{FF2B5EF4-FFF2-40B4-BE49-F238E27FC236}">
                <a16:creationId xmlns:a16="http://schemas.microsoft.com/office/drawing/2014/main" id="{2986D30E-509A-EDB7-F627-96ADD10C13FB}"/>
              </a:ext>
            </a:extLst>
          </p:cNvPr>
          <p:cNvSpPr/>
          <p:nvPr/>
        </p:nvSpPr>
        <p:spPr>
          <a:xfrm>
            <a:off x="11148060" y="2485911"/>
            <a:ext cx="182880" cy="502920"/>
          </a:xfrm>
          <a:custGeom>
            <a:avLst/>
            <a:gdLst>
              <a:gd name="csX0" fmla="*/ 0 w 182880"/>
              <a:gd name="csY0" fmla="*/ 502920 h 502920"/>
              <a:gd name="csX1" fmla="*/ 182880 w 182880"/>
              <a:gd name="csY1" fmla="*/ 0 h 502920"/>
            </a:gdLst>
            <a:ahLst/>
            <a:cxnLst>
              <a:cxn ang="0">
                <a:pos x="csX0" y="csY0"/>
              </a:cxn>
              <a:cxn ang="0">
                <a:pos x="csX1" y="csY1"/>
              </a:cxn>
            </a:cxnLst>
            <a:rect l="l" t="t" r="r" b="b"/>
            <a:pathLst>
              <a:path w="182880" h="502920">
                <a:moveTo>
                  <a:pt x="0" y="502920"/>
                </a:moveTo>
                <a:cubicBezTo>
                  <a:pt x="54610" y="330200"/>
                  <a:pt x="109220" y="157480"/>
                  <a:pt x="182880" y="0"/>
                </a:cubicBezTo>
              </a:path>
            </a:pathLst>
          </a:custGeom>
          <a:noFill/>
          <a:ln>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AABA64D-CFBA-01A9-E160-15331F741FDF}"/>
              </a:ext>
            </a:extLst>
          </p:cNvPr>
          <p:cNvSpPr/>
          <p:nvPr/>
        </p:nvSpPr>
        <p:spPr>
          <a:xfrm flipH="1">
            <a:off x="10134751" y="2485911"/>
            <a:ext cx="182880" cy="502920"/>
          </a:xfrm>
          <a:custGeom>
            <a:avLst/>
            <a:gdLst>
              <a:gd name="csX0" fmla="*/ 0 w 182880"/>
              <a:gd name="csY0" fmla="*/ 502920 h 502920"/>
              <a:gd name="csX1" fmla="*/ 182880 w 182880"/>
              <a:gd name="csY1" fmla="*/ 0 h 502920"/>
            </a:gdLst>
            <a:ahLst/>
            <a:cxnLst>
              <a:cxn ang="0">
                <a:pos x="csX0" y="csY0"/>
              </a:cxn>
              <a:cxn ang="0">
                <a:pos x="csX1" y="csY1"/>
              </a:cxn>
            </a:cxnLst>
            <a:rect l="l" t="t" r="r" b="b"/>
            <a:pathLst>
              <a:path w="182880" h="502920">
                <a:moveTo>
                  <a:pt x="0" y="502920"/>
                </a:moveTo>
                <a:cubicBezTo>
                  <a:pt x="54610" y="330200"/>
                  <a:pt x="109220" y="157480"/>
                  <a:pt x="182880" y="0"/>
                </a:cubicBezTo>
              </a:path>
            </a:pathLst>
          </a:custGeom>
          <a:noFill/>
          <a:ln>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C88CD098-1498-2519-DC04-DF1E09789DE0}"/>
              </a:ext>
            </a:extLst>
          </p:cNvPr>
          <p:cNvSpPr/>
          <p:nvPr/>
        </p:nvSpPr>
        <p:spPr>
          <a:xfrm rot="20764696">
            <a:off x="10664882" y="2309868"/>
            <a:ext cx="233590" cy="764776"/>
          </a:xfrm>
          <a:custGeom>
            <a:avLst/>
            <a:gdLst>
              <a:gd name="csX0" fmla="*/ 0 w 182880"/>
              <a:gd name="csY0" fmla="*/ 502920 h 502920"/>
              <a:gd name="csX1" fmla="*/ 182880 w 182880"/>
              <a:gd name="csY1" fmla="*/ 0 h 502920"/>
            </a:gdLst>
            <a:ahLst/>
            <a:cxnLst>
              <a:cxn ang="0">
                <a:pos x="csX0" y="csY0"/>
              </a:cxn>
              <a:cxn ang="0">
                <a:pos x="csX1" y="csY1"/>
              </a:cxn>
            </a:cxnLst>
            <a:rect l="l" t="t" r="r" b="b"/>
            <a:pathLst>
              <a:path w="182880" h="502920">
                <a:moveTo>
                  <a:pt x="0" y="502920"/>
                </a:moveTo>
                <a:cubicBezTo>
                  <a:pt x="54610" y="330200"/>
                  <a:pt x="109220" y="157480"/>
                  <a:pt x="182880" y="0"/>
                </a:cubicBezTo>
              </a:path>
            </a:pathLst>
          </a:custGeom>
          <a:noFill/>
          <a:ln>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EA682D0-10D8-562C-5EB9-153CF916CEB0}"/>
              </a:ext>
            </a:extLst>
          </p:cNvPr>
          <p:cNvSpPr txBox="1"/>
          <p:nvPr/>
        </p:nvSpPr>
        <p:spPr>
          <a:xfrm>
            <a:off x="10770871" y="2184786"/>
            <a:ext cx="415498" cy="369332"/>
          </a:xfrm>
          <a:prstGeom prst="rect">
            <a:avLst/>
          </a:prstGeom>
          <a:noFill/>
        </p:spPr>
        <p:txBody>
          <a:bodyPr wrap="none" rtlCol="0">
            <a:spAutoFit/>
          </a:bodyPr>
          <a:lstStyle/>
          <a:p>
            <a:r>
              <a:rPr lang="en-US" b="1" dirty="0"/>
              <a:t>B</a:t>
            </a:r>
            <a:r>
              <a:rPr lang="en-US" baseline="-25000" dirty="0"/>
              <a:t>1</a:t>
            </a:r>
            <a:endParaRPr lang="en-US" dirty="0"/>
          </a:p>
        </p:txBody>
      </p:sp>
      <p:sp>
        <p:nvSpPr>
          <p:cNvPr id="41" name="TextBox 40">
            <a:extLst>
              <a:ext uri="{FF2B5EF4-FFF2-40B4-BE49-F238E27FC236}">
                <a16:creationId xmlns:a16="http://schemas.microsoft.com/office/drawing/2014/main" id="{31F98F93-2DE0-7D70-89EB-8DA0BD10634C}"/>
              </a:ext>
            </a:extLst>
          </p:cNvPr>
          <p:cNvSpPr txBox="1"/>
          <p:nvPr/>
        </p:nvSpPr>
        <p:spPr>
          <a:xfrm>
            <a:off x="9781483" y="3518603"/>
            <a:ext cx="415498" cy="369332"/>
          </a:xfrm>
          <a:prstGeom prst="rect">
            <a:avLst/>
          </a:prstGeom>
          <a:noFill/>
        </p:spPr>
        <p:txBody>
          <a:bodyPr wrap="none" rtlCol="0">
            <a:spAutoFit/>
          </a:bodyPr>
          <a:lstStyle/>
          <a:p>
            <a:r>
              <a:rPr lang="en-US" i="1" dirty="0"/>
              <a:t>C</a:t>
            </a:r>
            <a:r>
              <a:rPr lang="en-US" baseline="-25000" dirty="0"/>
              <a:t>1</a:t>
            </a:r>
            <a:endParaRPr lang="en-US" dirty="0"/>
          </a:p>
        </p:txBody>
      </p:sp>
      <p:graphicFrame>
        <p:nvGraphicFramePr>
          <p:cNvPr id="43" name="Object 42">
            <a:extLst>
              <a:ext uri="{FF2B5EF4-FFF2-40B4-BE49-F238E27FC236}">
                <a16:creationId xmlns:a16="http://schemas.microsoft.com/office/drawing/2014/main" id="{C05AB032-50F8-FDD4-C1F4-6C65F84CFD9B}"/>
              </a:ext>
            </a:extLst>
          </p:cNvPr>
          <p:cNvGraphicFramePr>
            <a:graphicFrameLocks noChangeAspect="1"/>
          </p:cNvGraphicFramePr>
          <p:nvPr>
            <p:extLst>
              <p:ext uri="{D42A27DB-BD31-4B8C-83A1-F6EECF244321}">
                <p14:modId xmlns:p14="http://schemas.microsoft.com/office/powerpoint/2010/main" val="2348845895"/>
              </p:ext>
            </p:extLst>
          </p:nvPr>
        </p:nvGraphicFramePr>
        <p:xfrm>
          <a:off x="838200" y="1556240"/>
          <a:ext cx="3968100" cy="1237500"/>
        </p:xfrm>
        <a:graphic>
          <a:graphicData uri="http://schemas.openxmlformats.org/presentationml/2006/ole">
            <mc:AlternateContent xmlns:mc="http://schemas.openxmlformats.org/markup-compatibility/2006">
              <mc:Choice xmlns:v="urn:schemas-microsoft-com:vml" Requires="v">
                <p:oleObj name="Equation" r:id="rId2" imgW="1587240" imgH="495000" progId="Equation.DSMT4">
                  <p:embed/>
                </p:oleObj>
              </mc:Choice>
              <mc:Fallback>
                <p:oleObj name="Equation" r:id="rId2" imgW="1587240" imgH="495000" progId="Equation.DSMT4">
                  <p:embed/>
                  <p:pic>
                    <p:nvPicPr>
                      <p:cNvPr id="0" name=""/>
                      <p:cNvPicPr/>
                      <p:nvPr/>
                    </p:nvPicPr>
                    <p:blipFill>
                      <a:blip r:embed="rId3"/>
                      <a:stretch>
                        <a:fillRect/>
                      </a:stretch>
                    </p:blipFill>
                    <p:spPr>
                      <a:xfrm>
                        <a:off x="838200" y="1556240"/>
                        <a:ext cx="3968100" cy="1237500"/>
                      </a:xfrm>
                      <a:prstGeom prst="rect">
                        <a:avLst/>
                      </a:prstGeom>
                    </p:spPr>
                  </p:pic>
                </p:oleObj>
              </mc:Fallback>
            </mc:AlternateContent>
          </a:graphicData>
        </a:graphic>
      </p:graphicFrame>
      <p:graphicFrame>
        <p:nvGraphicFramePr>
          <p:cNvPr id="44" name="Object 43">
            <a:extLst>
              <a:ext uri="{FF2B5EF4-FFF2-40B4-BE49-F238E27FC236}">
                <a16:creationId xmlns:a16="http://schemas.microsoft.com/office/drawing/2014/main" id="{D36DCE3F-AD12-3672-F46F-E0A834043D49}"/>
              </a:ext>
            </a:extLst>
          </p:cNvPr>
          <p:cNvGraphicFramePr>
            <a:graphicFrameLocks noChangeAspect="1"/>
          </p:cNvGraphicFramePr>
          <p:nvPr>
            <p:extLst>
              <p:ext uri="{D42A27DB-BD31-4B8C-83A1-F6EECF244321}">
                <p14:modId xmlns:p14="http://schemas.microsoft.com/office/powerpoint/2010/main" val="2009370350"/>
              </p:ext>
            </p:extLst>
          </p:nvPr>
        </p:nvGraphicFramePr>
        <p:xfrm>
          <a:off x="4620450" y="5150561"/>
          <a:ext cx="2951100" cy="983700"/>
        </p:xfrm>
        <a:graphic>
          <a:graphicData uri="http://schemas.openxmlformats.org/presentationml/2006/ole">
            <mc:AlternateContent xmlns:mc="http://schemas.openxmlformats.org/markup-compatibility/2006">
              <mc:Choice xmlns:v="urn:schemas-microsoft-com:vml" Requires="v">
                <p:oleObj name="Equation" r:id="rId4" imgW="685800" imgH="228600" progId="Equation.DSMT4">
                  <p:embed/>
                </p:oleObj>
              </mc:Choice>
              <mc:Fallback>
                <p:oleObj name="Equation" r:id="rId4" imgW="685800" imgH="228600" progId="Equation.DSMT4">
                  <p:embed/>
                  <p:pic>
                    <p:nvPicPr>
                      <p:cNvPr id="42" name="Object 41">
                        <a:extLst>
                          <a:ext uri="{FF2B5EF4-FFF2-40B4-BE49-F238E27FC236}">
                            <a16:creationId xmlns:a16="http://schemas.microsoft.com/office/drawing/2014/main" id="{A2BE5AFC-B88A-6188-CD02-725EB89C5D85}"/>
                          </a:ext>
                        </a:extLst>
                      </p:cNvPr>
                      <p:cNvPicPr/>
                      <p:nvPr/>
                    </p:nvPicPr>
                    <p:blipFill>
                      <a:blip r:embed="rId5"/>
                      <a:stretch>
                        <a:fillRect/>
                      </a:stretch>
                    </p:blipFill>
                    <p:spPr>
                      <a:xfrm>
                        <a:off x="4620450" y="5150561"/>
                        <a:ext cx="2951100" cy="983700"/>
                      </a:xfrm>
                      <a:prstGeom prst="rect">
                        <a:avLst/>
                      </a:prstGeom>
                      <a:ln>
                        <a:solidFill>
                          <a:schemeClr val="tx1"/>
                        </a:solidFill>
                      </a:ln>
                    </p:spPr>
                  </p:pic>
                </p:oleObj>
              </mc:Fallback>
            </mc:AlternateContent>
          </a:graphicData>
        </a:graphic>
      </p:graphicFrame>
      <p:graphicFrame>
        <p:nvGraphicFramePr>
          <p:cNvPr id="45" name="Object 44">
            <a:extLst>
              <a:ext uri="{FF2B5EF4-FFF2-40B4-BE49-F238E27FC236}">
                <a16:creationId xmlns:a16="http://schemas.microsoft.com/office/drawing/2014/main" id="{E2D90A72-2A03-8B8D-0867-884B63C42079}"/>
              </a:ext>
            </a:extLst>
          </p:cNvPr>
          <p:cNvGraphicFramePr>
            <a:graphicFrameLocks noChangeAspect="1"/>
          </p:cNvGraphicFramePr>
          <p:nvPr>
            <p:extLst>
              <p:ext uri="{D42A27DB-BD31-4B8C-83A1-F6EECF244321}">
                <p14:modId xmlns:p14="http://schemas.microsoft.com/office/powerpoint/2010/main" val="1063743470"/>
              </p:ext>
            </p:extLst>
          </p:nvPr>
        </p:nvGraphicFramePr>
        <p:xfrm>
          <a:off x="832102" y="3143170"/>
          <a:ext cx="6508750" cy="1236663"/>
        </p:xfrm>
        <a:graphic>
          <a:graphicData uri="http://schemas.openxmlformats.org/presentationml/2006/ole">
            <mc:AlternateContent xmlns:mc="http://schemas.openxmlformats.org/markup-compatibility/2006">
              <mc:Choice xmlns:v="urn:schemas-microsoft-com:vml" Requires="v">
                <p:oleObj name="Equation" r:id="rId6" imgW="2603160" imgH="495000" progId="Equation.DSMT4">
                  <p:embed/>
                </p:oleObj>
              </mc:Choice>
              <mc:Fallback>
                <p:oleObj name="Equation" r:id="rId6" imgW="2603160" imgH="495000" progId="Equation.DSMT4">
                  <p:embed/>
                  <p:pic>
                    <p:nvPicPr>
                      <p:cNvPr id="42" name="Object 41">
                        <a:extLst>
                          <a:ext uri="{FF2B5EF4-FFF2-40B4-BE49-F238E27FC236}">
                            <a16:creationId xmlns:a16="http://schemas.microsoft.com/office/drawing/2014/main" id="{A2BE5AFC-B88A-6188-CD02-725EB89C5D85}"/>
                          </a:ext>
                        </a:extLst>
                      </p:cNvPr>
                      <p:cNvPicPr/>
                      <p:nvPr/>
                    </p:nvPicPr>
                    <p:blipFill>
                      <a:blip r:embed="rId7"/>
                      <a:stretch>
                        <a:fillRect/>
                      </a:stretch>
                    </p:blipFill>
                    <p:spPr>
                      <a:xfrm>
                        <a:off x="832102" y="3143170"/>
                        <a:ext cx="6508750" cy="1236663"/>
                      </a:xfrm>
                      <a:prstGeom prst="rect">
                        <a:avLst/>
                      </a:prstGeom>
                    </p:spPr>
                  </p:pic>
                </p:oleObj>
              </mc:Fallback>
            </mc:AlternateContent>
          </a:graphicData>
        </a:graphic>
      </p:graphicFrame>
      <p:sp>
        <p:nvSpPr>
          <p:cNvPr id="46" name="Callout: Bent Line 45">
            <a:extLst>
              <a:ext uri="{FF2B5EF4-FFF2-40B4-BE49-F238E27FC236}">
                <a16:creationId xmlns:a16="http://schemas.microsoft.com/office/drawing/2014/main" id="{0E648D01-D320-9772-939A-BF0E2BFC3308}"/>
              </a:ext>
            </a:extLst>
          </p:cNvPr>
          <p:cNvSpPr/>
          <p:nvPr/>
        </p:nvSpPr>
        <p:spPr>
          <a:xfrm>
            <a:off x="1786626" y="4633310"/>
            <a:ext cx="2640527" cy="1056290"/>
          </a:xfrm>
          <a:prstGeom prst="borderCallout2">
            <a:avLst>
              <a:gd name="adj1" fmla="val 22931"/>
              <a:gd name="adj2" fmla="val 100009"/>
              <a:gd name="adj3" fmla="val 22429"/>
              <a:gd name="adj4" fmla="val 170815"/>
              <a:gd name="adj5" fmla="val 62134"/>
              <a:gd name="adj6" fmla="val 17708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Mutual inductance between two loops</a:t>
            </a:r>
          </a:p>
          <a:p>
            <a:pPr algn="ctr"/>
            <a:r>
              <a:rPr lang="en-US" sz="2400" dirty="0"/>
              <a:t>(H)</a:t>
            </a:r>
          </a:p>
        </p:txBody>
      </p:sp>
    </p:spTree>
    <p:extLst>
      <p:ext uri="{BB962C8B-B14F-4D97-AF65-F5344CB8AC3E}">
        <p14:creationId xmlns:p14="http://schemas.microsoft.com/office/powerpoint/2010/main" val="11822096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018F7-754C-7A2E-2EAB-28E9E7912441}"/>
              </a:ext>
            </a:extLst>
          </p:cNvPr>
          <p:cNvSpPr>
            <a:spLocks noGrp="1"/>
          </p:cNvSpPr>
          <p:nvPr>
            <p:ph type="title"/>
          </p:nvPr>
        </p:nvSpPr>
        <p:spPr/>
        <p:txBody>
          <a:bodyPr/>
          <a:lstStyle/>
          <a:p>
            <a:r>
              <a:rPr lang="en-US" dirty="0"/>
              <a:t>Flux Linkage</a:t>
            </a:r>
          </a:p>
        </p:txBody>
      </p:sp>
      <p:sp>
        <p:nvSpPr>
          <p:cNvPr id="3" name="Content Placeholder 2">
            <a:extLst>
              <a:ext uri="{FF2B5EF4-FFF2-40B4-BE49-F238E27FC236}">
                <a16:creationId xmlns:a16="http://schemas.microsoft.com/office/drawing/2014/main" id="{A0D4B09C-EA01-157D-3E88-69C315343BDD}"/>
              </a:ext>
            </a:extLst>
          </p:cNvPr>
          <p:cNvSpPr>
            <a:spLocks noGrp="1"/>
          </p:cNvSpPr>
          <p:nvPr>
            <p:ph idx="1"/>
          </p:nvPr>
        </p:nvSpPr>
        <p:spPr>
          <a:xfrm>
            <a:off x="838200" y="1825623"/>
            <a:ext cx="8742680" cy="4667251"/>
          </a:xfrm>
        </p:spPr>
        <p:txBody>
          <a:bodyPr>
            <a:normAutofit fontScale="92500" lnSpcReduction="10000"/>
          </a:bodyPr>
          <a:lstStyle/>
          <a:p>
            <a:r>
              <a:rPr lang="en-US" b="1" dirty="0"/>
              <a:t>Flux linkage</a:t>
            </a:r>
            <a:r>
              <a:rPr lang="en-US" dirty="0"/>
              <a:t> is a measure of how magnetic flux is linked with an electrical circuit. It is a measure of how many times magnetic flux lines are "threaded through" or linked with the turns of a conducting loop.</a:t>
            </a:r>
          </a:p>
          <a:p>
            <a:r>
              <a:rPr lang="en-US" dirty="0"/>
              <a:t>For a single conducting loop, the flux linkage equals the magnetic flux through the surface bounded by the loop:</a:t>
            </a:r>
          </a:p>
          <a:p>
            <a:r>
              <a:rPr lang="en-US" dirty="0"/>
              <a:t>For a coil consisting of </a:t>
            </a:r>
            <a:r>
              <a:rPr lang="en-US" i="1" dirty="0"/>
              <a:t>N</a:t>
            </a:r>
            <a:r>
              <a:rPr lang="en-US" dirty="0"/>
              <a:t> turns, the total flux linkage is defined as the sum of the fluxes linked with each turn:</a:t>
            </a:r>
          </a:p>
          <a:p>
            <a:r>
              <a:rPr lang="en-US" dirty="0"/>
              <a:t>If the same magnetic flux Φ passes through every turn (uniform flux and identical turns), this reduces to:</a:t>
            </a:r>
          </a:p>
          <a:p>
            <a:r>
              <a:rPr lang="en-US" dirty="0"/>
              <a:t>This expression assumes that each turn encloses the same magnetic flux and carries the same current.</a:t>
            </a:r>
          </a:p>
        </p:txBody>
      </p:sp>
      <p:sp>
        <p:nvSpPr>
          <p:cNvPr id="4" name="Date Placeholder 3">
            <a:extLst>
              <a:ext uri="{FF2B5EF4-FFF2-40B4-BE49-F238E27FC236}">
                <a16:creationId xmlns:a16="http://schemas.microsoft.com/office/drawing/2014/main" id="{3A4511DA-7FA7-CAEF-DC69-46336A58E477}"/>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2B80DF57-DB1B-9E52-F8A3-821FF6B6127C}"/>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D696AD36-412E-220B-A3BD-389F287145E0}"/>
              </a:ext>
            </a:extLst>
          </p:cNvPr>
          <p:cNvSpPr>
            <a:spLocks noGrp="1"/>
          </p:cNvSpPr>
          <p:nvPr>
            <p:ph type="sldNum" sz="quarter" idx="12"/>
          </p:nvPr>
        </p:nvSpPr>
        <p:spPr/>
        <p:txBody>
          <a:bodyPr/>
          <a:lstStyle/>
          <a:p>
            <a:fld id="{2AEF1071-237C-4F39-BC68-901E48FF9960}" type="slidenum">
              <a:rPr lang="en-US" smtClean="0"/>
              <a:t>69</a:t>
            </a:fld>
            <a:endParaRPr lang="en-US"/>
          </a:p>
        </p:txBody>
      </p:sp>
      <p:graphicFrame>
        <p:nvGraphicFramePr>
          <p:cNvPr id="7" name="Object 6">
            <a:extLst>
              <a:ext uri="{FF2B5EF4-FFF2-40B4-BE49-F238E27FC236}">
                <a16:creationId xmlns:a16="http://schemas.microsoft.com/office/drawing/2014/main" id="{F90F3E84-79F5-9CB1-194A-333F4B0066E6}"/>
              </a:ext>
            </a:extLst>
          </p:cNvPr>
          <p:cNvGraphicFramePr>
            <a:graphicFrameLocks noChangeAspect="1"/>
          </p:cNvGraphicFramePr>
          <p:nvPr>
            <p:extLst>
              <p:ext uri="{D42A27DB-BD31-4B8C-83A1-F6EECF244321}">
                <p14:modId xmlns:p14="http://schemas.microsoft.com/office/powerpoint/2010/main" val="2673670894"/>
              </p:ext>
            </p:extLst>
          </p:nvPr>
        </p:nvGraphicFramePr>
        <p:xfrm>
          <a:off x="8389462" y="4031764"/>
          <a:ext cx="2974975" cy="1001713"/>
        </p:xfrm>
        <a:graphic>
          <a:graphicData uri="http://schemas.openxmlformats.org/presentationml/2006/ole">
            <mc:AlternateContent xmlns:mc="http://schemas.openxmlformats.org/markup-compatibility/2006">
              <mc:Choice xmlns:v="urn:schemas-microsoft-com:vml" Requires="v">
                <p:oleObj name="Equation" r:id="rId2" imgW="1396800" imgH="469800" progId="Equation.DSMT4">
                  <p:embed/>
                </p:oleObj>
              </mc:Choice>
              <mc:Fallback>
                <p:oleObj name="Equation" r:id="rId2" imgW="1396800" imgH="469800" progId="Equation.DSMT4">
                  <p:embed/>
                  <p:pic>
                    <p:nvPicPr>
                      <p:cNvPr id="0" name=""/>
                      <p:cNvPicPr/>
                      <p:nvPr/>
                    </p:nvPicPr>
                    <p:blipFill>
                      <a:blip r:embed="rId3"/>
                      <a:stretch>
                        <a:fillRect/>
                      </a:stretch>
                    </p:blipFill>
                    <p:spPr>
                      <a:xfrm>
                        <a:off x="8389462" y="4031764"/>
                        <a:ext cx="2974975" cy="100171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F1F8033E-BB88-598C-C716-409DC57297DE}"/>
              </a:ext>
            </a:extLst>
          </p:cNvPr>
          <p:cNvGraphicFramePr>
            <a:graphicFrameLocks noChangeAspect="1"/>
          </p:cNvGraphicFramePr>
          <p:nvPr>
            <p:extLst>
              <p:ext uri="{D42A27DB-BD31-4B8C-83A1-F6EECF244321}">
                <p14:modId xmlns:p14="http://schemas.microsoft.com/office/powerpoint/2010/main" val="3449673613"/>
              </p:ext>
            </p:extLst>
          </p:nvPr>
        </p:nvGraphicFramePr>
        <p:xfrm>
          <a:off x="8510906" y="3510200"/>
          <a:ext cx="919162" cy="350838"/>
        </p:xfrm>
        <a:graphic>
          <a:graphicData uri="http://schemas.openxmlformats.org/presentationml/2006/ole">
            <mc:AlternateContent xmlns:mc="http://schemas.openxmlformats.org/markup-compatibility/2006">
              <mc:Choice xmlns:v="urn:schemas-microsoft-com:vml" Requires="v">
                <p:oleObj name="Equation" r:id="rId4" imgW="431640" imgH="164880" progId="Equation.DSMT4">
                  <p:embed/>
                </p:oleObj>
              </mc:Choice>
              <mc:Fallback>
                <p:oleObj name="Equation" r:id="rId4" imgW="431640" imgH="164880" progId="Equation.DSMT4">
                  <p:embed/>
                  <p:pic>
                    <p:nvPicPr>
                      <p:cNvPr id="7" name="Object 6">
                        <a:extLst>
                          <a:ext uri="{FF2B5EF4-FFF2-40B4-BE49-F238E27FC236}">
                            <a16:creationId xmlns:a16="http://schemas.microsoft.com/office/drawing/2014/main" id="{F90F3E84-79F5-9CB1-194A-333F4B0066E6}"/>
                          </a:ext>
                        </a:extLst>
                      </p:cNvPr>
                      <p:cNvPicPr/>
                      <p:nvPr/>
                    </p:nvPicPr>
                    <p:blipFill>
                      <a:blip r:embed="rId5"/>
                      <a:stretch>
                        <a:fillRect/>
                      </a:stretch>
                    </p:blipFill>
                    <p:spPr>
                      <a:xfrm>
                        <a:off x="8510906" y="3510200"/>
                        <a:ext cx="919162" cy="350838"/>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FD3A7EC9-FD1F-5FC3-A103-18E5723EC7FF}"/>
              </a:ext>
            </a:extLst>
          </p:cNvPr>
          <p:cNvGraphicFramePr>
            <a:graphicFrameLocks noChangeAspect="1"/>
          </p:cNvGraphicFramePr>
          <p:nvPr>
            <p:extLst>
              <p:ext uri="{D42A27DB-BD31-4B8C-83A1-F6EECF244321}">
                <p14:modId xmlns:p14="http://schemas.microsoft.com/office/powerpoint/2010/main" val="4016154173"/>
              </p:ext>
            </p:extLst>
          </p:nvPr>
        </p:nvGraphicFramePr>
        <p:xfrm>
          <a:off x="7808437" y="5070465"/>
          <a:ext cx="1162050" cy="377825"/>
        </p:xfrm>
        <a:graphic>
          <a:graphicData uri="http://schemas.openxmlformats.org/presentationml/2006/ole">
            <mc:AlternateContent xmlns:mc="http://schemas.openxmlformats.org/markup-compatibility/2006">
              <mc:Choice xmlns:v="urn:schemas-microsoft-com:vml" Requires="v">
                <p:oleObj name="Equation" r:id="rId6" imgW="545760" imgH="177480" progId="Equation.DSMT4">
                  <p:embed/>
                </p:oleObj>
              </mc:Choice>
              <mc:Fallback>
                <p:oleObj name="Equation" r:id="rId6" imgW="545760" imgH="177480" progId="Equation.DSMT4">
                  <p:embed/>
                  <p:pic>
                    <p:nvPicPr>
                      <p:cNvPr id="8" name="Object 7">
                        <a:extLst>
                          <a:ext uri="{FF2B5EF4-FFF2-40B4-BE49-F238E27FC236}">
                            <a16:creationId xmlns:a16="http://schemas.microsoft.com/office/drawing/2014/main" id="{F1F8033E-BB88-598C-C716-409DC57297DE}"/>
                          </a:ext>
                        </a:extLst>
                      </p:cNvPr>
                      <p:cNvPicPr/>
                      <p:nvPr/>
                    </p:nvPicPr>
                    <p:blipFill>
                      <a:blip r:embed="rId7"/>
                      <a:stretch>
                        <a:fillRect/>
                      </a:stretch>
                    </p:blipFill>
                    <p:spPr>
                      <a:xfrm>
                        <a:off x="7808437" y="5070465"/>
                        <a:ext cx="1162050" cy="377825"/>
                      </a:xfrm>
                      <a:prstGeom prst="rect">
                        <a:avLst/>
                      </a:prstGeom>
                    </p:spPr>
                  </p:pic>
                </p:oleObj>
              </mc:Fallback>
            </mc:AlternateContent>
          </a:graphicData>
        </a:graphic>
      </p:graphicFrame>
    </p:spTree>
    <p:extLst>
      <p:ext uri="{BB962C8B-B14F-4D97-AF65-F5344CB8AC3E}">
        <p14:creationId xmlns:p14="http://schemas.microsoft.com/office/powerpoint/2010/main" val="641819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2B03C-BAC8-CE39-9F6D-5B4CAB72432B}"/>
              </a:ext>
            </a:extLst>
          </p:cNvPr>
          <p:cNvSpPr>
            <a:spLocks noGrp="1"/>
          </p:cNvSpPr>
          <p:nvPr>
            <p:ph type="title"/>
          </p:nvPr>
        </p:nvSpPr>
        <p:spPr/>
        <p:txBody>
          <a:bodyPr/>
          <a:lstStyle/>
          <a:p>
            <a:r>
              <a:rPr lang="en-US" dirty="0"/>
              <a:t>Gauss’s Law for Magnetism</a:t>
            </a:r>
          </a:p>
        </p:txBody>
      </p:sp>
      <p:sp>
        <p:nvSpPr>
          <p:cNvPr id="4" name="Date Placeholder 3">
            <a:extLst>
              <a:ext uri="{FF2B5EF4-FFF2-40B4-BE49-F238E27FC236}">
                <a16:creationId xmlns:a16="http://schemas.microsoft.com/office/drawing/2014/main" id="{D8C26F86-E535-8D4F-C306-3C7B5A3FD844}"/>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656665BC-D0D2-C4FD-9480-CC2432975114}"/>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6A3EC1ED-8CE9-E068-488D-27ABC3088473}"/>
              </a:ext>
            </a:extLst>
          </p:cNvPr>
          <p:cNvSpPr>
            <a:spLocks noGrp="1"/>
          </p:cNvSpPr>
          <p:nvPr>
            <p:ph type="sldNum" sz="quarter" idx="12"/>
          </p:nvPr>
        </p:nvSpPr>
        <p:spPr/>
        <p:txBody>
          <a:bodyPr/>
          <a:lstStyle/>
          <a:p>
            <a:fld id="{2AEF1071-237C-4F39-BC68-901E48FF9960}" type="slidenum">
              <a:rPr lang="en-US" smtClean="0"/>
              <a:t>7</a:t>
            </a:fld>
            <a:endParaRPr lang="en-US"/>
          </a:p>
        </p:txBody>
      </p:sp>
      <p:sp>
        <p:nvSpPr>
          <p:cNvPr id="7" name="Freeform: Shape 6">
            <a:extLst>
              <a:ext uri="{FF2B5EF4-FFF2-40B4-BE49-F238E27FC236}">
                <a16:creationId xmlns:a16="http://schemas.microsoft.com/office/drawing/2014/main" id="{5FA82480-B671-D257-B664-43B2BB86B48D}"/>
              </a:ext>
            </a:extLst>
          </p:cNvPr>
          <p:cNvSpPr/>
          <p:nvPr/>
        </p:nvSpPr>
        <p:spPr>
          <a:xfrm>
            <a:off x="9765514" y="1824593"/>
            <a:ext cx="2037953" cy="1376323"/>
          </a:xfrm>
          <a:custGeom>
            <a:avLst/>
            <a:gdLst>
              <a:gd name="csX0" fmla="*/ 303046 w 2037953"/>
              <a:gd name="csY0" fmla="*/ 95647 h 1376323"/>
              <a:gd name="csX1" fmla="*/ 1603526 w 2037953"/>
              <a:gd name="csY1" fmla="*/ 105807 h 1376323"/>
              <a:gd name="csX2" fmla="*/ 1979446 w 2037953"/>
              <a:gd name="csY2" fmla="*/ 1060847 h 1376323"/>
              <a:gd name="csX3" fmla="*/ 506246 w 2037953"/>
              <a:gd name="csY3" fmla="*/ 1365647 h 1376323"/>
              <a:gd name="csX4" fmla="*/ 8406 w 2037953"/>
              <a:gd name="csY4" fmla="*/ 745887 h 1376323"/>
              <a:gd name="csX5" fmla="*/ 303046 w 2037953"/>
              <a:gd name="csY5" fmla="*/ 95647 h 1376323"/>
            </a:gdLst>
            <a:ahLst/>
            <a:cxnLst>
              <a:cxn ang="0">
                <a:pos x="csX0" y="csY0"/>
              </a:cxn>
              <a:cxn ang="0">
                <a:pos x="csX1" y="csY1"/>
              </a:cxn>
              <a:cxn ang="0">
                <a:pos x="csX2" y="csY2"/>
              </a:cxn>
              <a:cxn ang="0">
                <a:pos x="csX3" y="csY3"/>
              </a:cxn>
              <a:cxn ang="0">
                <a:pos x="csX4" y="csY4"/>
              </a:cxn>
              <a:cxn ang="0">
                <a:pos x="csX5" y="csY5"/>
              </a:cxn>
            </a:cxnLst>
            <a:rect l="l" t="t" r="r" b="b"/>
            <a:pathLst>
              <a:path w="2037953" h="1376323">
                <a:moveTo>
                  <a:pt x="303046" y="95647"/>
                </a:moveTo>
                <a:cubicBezTo>
                  <a:pt x="568899" y="-11033"/>
                  <a:pt x="1324126" y="-55060"/>
                  <a:pt x="1603526" y="105807"/>
                </a:cubicBezTo>
                <a:cubicBezTo>
                  <a:pt x="1882926" y="266674"/>
                  <a:pt x="2162326" y="850874"/>
                  <a:pt x="1979446" y="1060847"/>
                </a:cubicBezTo>
                <a:cubicBezTo>
                  <a:pt x="1796566" y="1270820"/>
                  <a:pt x="834753" y="1418140"/>
                  <a:pt x="506246" y="1365647"/>
                </a:cubicBezTo>
                <a:cubicBezTo>
                  <a:pt x="177739" y="1313154"/>
                  <a:pt x="42273" y="952474"/>
                  <a:pt x="8406" y="745887"/>
                </a:cubicBezTo>
                <a:cubicBezTo>
                  <a:pt x="-25461" y="539300"/>
                  <a:pt x="37193" y="202327"/>
                  <a:pt x="303046" y="95647"/>
                </a:cubicBezTo>
                <a:close/>
              </a:path>
            </a:pathLst>
          </a:custGeom>
          <a:solidFill>
            <a:schemeClr val="tx2">
              <a:lumMod val="25000"/>
              <a:lumOff val="75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tx1"/>
                </a:solidFill>
              </a:rPr>
              <a:t>V</a:t>
            </a:r>
            <a:endParaRPr lang="en-US" i="1" dirty="0">
              <a:solidFill>
                <a:schemeClr val="tx1"/>
              </a:solidFill>
            </a:endParaRPr>
          </a:p>
        </p:txBody>
      </p:sp>
      <p:sp>
        <p:nvSpPr>
          <p:cNvPr id="8" name="TextBox 7">
            <a:extLst>
              <a:ext uri="{FF2B5EF4-FFF2-40B4-BE49-F238E27FC236}">
                <a16:creationId xmlns:a16="http://schemas.microsoft.com/office/drawing/2014/main" id="{5A8D2F74-96C2-DB34-0A29-F9541D0F95B4}"/>
              </a:ext>
            </a:extLst>
          </p:cNvPr>
          <p:cNvSpPr txBox="1"/>
          <p:nvPr/>
        </p:nvSpPr>
        <p:spPr>
          <a:xfrm>
            <a:off x="11536680" y="1741488"/>
            <a:ext cx="338554" cy="461665"/>
          </a:xfrm>
          <a:prstGeom prst="rect">
            <a:avLst/>
          </a:prstGeom>
          <a:noFill/>
        </p:spPr>
        <p:txBody>
          <a:bodyPr wrap="none" rtlCol="0">
            <a:spAutoFit/>
          </a:bodyPr>
          <a:lstStyle/>
          <a:p>
            <a:r>
              <a:rPr lang="en-US" sz="2400" i="1" dirty="0"/>
              <a:t>S</a:t>
            </a:r>
            <a:endParaRPr lang="en-US" i="1" dirty="0"/>
          </a:p>
        </p:txBody>
      </p:sp>
      <p:graphicFrame>
        <p:nvGraphicFramePr>
          <p:cNvPr id="9" name="Object 8">
            <a:extLst>
              <a:ext uri="{FF2B5EF4-FFF2-40B4-BE49-F238E27FC236}">
                <a16:creationId xmlns:a16="http://schemas.microsoft.com/office/drawing/2014/main" id="{559034FD-B12E-4223-649F-5F2928440A64}"/>
              </a:ext>
            </a:extLst>
          </p:cNvPr>
          <p:cNvGraphicFramePr>
            <a:graphicFrameLocks noChangeAspect="1"/>
          </p:cNvGraphicFramePr>
          <p:nvPr>
            <p:extLst>
              <p:ext uri="{D42A27DB-BD31-4B8C-83A1-F6EECF244321}">
                <p14:modId xmlns:p14="http://schemas.microsoft.com/office/powerpoint/2010/main" val="1113500426"/>
              </p:ext>
            </p:extLst>
          </p:nvPr>
        </p:nvGraphicFramePr>
        <p:xfrm>
          <a:off x="986504" y="2203153"/>
          <a:ext cx="2172271" cy="691177"/>
        </p:xfrm>
        <a:graphic>
          <a:graphicData uri="http://schemas.openxmlformats.org/presentationml/2006/ole">
            <mc:AlternateContent xmlns:mc="http://schemas.openxmlformats.org/markup-compatibility/2006">
              <mc:Choice xmlns:v="urn:schemas-microsoft-com:vml" Requires="v">
                <p:oleObj name="Equation" r:id="rId2" imgW="558720" imgH="177480" progId="Equation.DSMT4">
                  <p:embed/>
                </p:oleObj>
              </mc:Choice>
              <mc:Fallback>
                <p:oleObj name="Equation" r:id="rId2" imgW="558720" imgH="177480" progId="Equation.DSMT4">
                  <p:embed/>
                  <p:pic>
                    <p:nvPicPr>
                      <p:cNvPr id="0" name=""/>
                      <p:cNvPicPr/>
                      <p:nvPr/>
                    </p:nvPicPr>
                    <p:blipFill>
                      <a:blip r:embed="rId3"/>
                      <a:stretch>
                        <a:fillRect/>
                      </a:stretch>
                    </p:blipFill>
                    <p:spPr>
                      <a:xfrm>
                        <a:off x="986504" y="2203153"/>
                        <a:ext cx="2172271" cy="691177"/>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3F51B0F5-9551-0834-3251-DB07B3E179FE}"/>
              </a:ext>
            </a:extLst>
          </p:cNvPr>
          <p:cNvGraphicFramePr>
            <a:graphicFrameLocks noChangeAspect="1"/>
          </p:cNvGraphicFramePr>
          <p:nvPr>
            <p:extLst>
              <p:ext uri="{D42A27DB-BD31-4B8C-83A1-F6EECF244321}">
                <p14:modId xmlns:p14="http://schemas.microsoft.com/office/powerpoint/2010/main" val="235325175"/>
              </p:ext>
            </p:extLst>
          </p:nvPr>
        </p:nvGraphicFramePr>
        <p:xfrm>
          <a:off x="4589969" y="1972320"/>
          <a:ext cx="3605213" cy="1481138"/>
        </p:xfrm>
        <a:graphic>
          <a:graphicData uri="http://schemas.openxmlformats.org/presentationml/2006/ole">
            <mc:AlternateContent xmlns:mc="http://schemas.openxmlformats.org/markup-compatibility/2006">
              <mc:Choice xmlns:v="urn:schemas-microsoft-com:vml" Requires="v">
                <p:oleObj name="Equation" r:id="rId4" imgW="927000" imgH="380880" progId="Equation.DSMT4">
                  <p:embed/>
                </p:oleObj>
              </mc:Choice>
              <mc:Fallback>
                <p:oleObj name="Equation" r:id="rId4" imgW="927000" imgH="380880" progId="Equation.DSMT4">
                  <p:embed/>
                  <p:pic>
                    <p:nvPicPr>
                      <p:cNvPr id="9" name="Object 8">
                        <a:extLst>
                          <a:ext uri="{FF2B5EF4-FFF2-40B4-BE49-F238E27FC236}">
                            <a16:creationId xmlns:a16="http://schemas.microsoft.com/office/drawing/2014/main" id="{559034FD-B12E-4223-649F-5F2928440A64}"/>
                          </a:ext>
                        </a:extLst>
                      </p:cNvPr>
                      <p:cNvPicPr/>
                      <p:nvPr/>
                    </p:nvPicPr>
                    <p:blipFill>
                      <a:blip r:embed="rId5"/>
                      <a:stretch>
                        <a:fillRect/>
                      </a:stretch>
                    </p:blipFill>
                    <p:spPr>
                      <a:xfrm>
                        <a:off x="4589969" y="1972320"/>
                        <a:ext cx="3605213" cy="1481138"/>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C7B7D5A6-1BC5-B0F7-274C-CC2CEFAC18B8}"/>
              </a:ext>
            </a:extLst>
          </p:cNvPr>
          <p:cNvGraphicFramePr>
            <a:graphicFrameLocks noChangeAspect="1"/>
          </p:cNvGraphicFramePr>
          <p:nvPr>
            <p:extLst>
              <p:ext uri="{D42A27DB-BD31-4B8C-83A1-F6EECF244321}">
                <p14:modId xmlns:p14="http://schemas.microsoft.com/office/powerpoint/2010/main" val="589782073"/>
              </p:ext>
            </p:extLst>
          </p:nvPr>
        </p:nvGraphicFramePr>
        <p:xfrm>
          <a:off x="4465814" y="3894444"/>
          <a:ext cx="3260372" cy="1744355"/>
        </p:xfrm>
        <a:graphic>
          <a:graphicData uri="http://schemas.openxmlformats.org/presentationml/2006/ole">
            <mc:AlternateContent xmlns:mc="http://schemas.openxmlformats.org/markup-compatibility/2006">
              <mc:Choice xmlns:v="urn:schemas-microsoft-com:vml" Requires="v">
                <p:oleObj name="Equation" r:id="rId6" imgW="711000" imgH="380880" progId="Equation.DSMT4">
                  <p:embed/>
                </p:oleObj>
              </mc:Choice>
              <mc:Fallback>
                <p:oleObj name="Equation" r:id="rId6" imgW="711000" imgH="380880" progId="Equation.DSMT4">
                  <p:embed/>
                  <p:pic>
                    <p:nvPicPr>
                      <p:cNvPr id="10" name="Object 9">
                        <a:extLst>
                          <a:ext uri="{FF2B5EF4-FFF2-40B4-BE49-F238E27FC236}">
                            <a16:creationId xmlns:a16="http://schemas.microsoft.com/office/drawing/2014/main" id="{3F51B0F5-9551-0834-3251-DB07B3E179FE}"/>
                          </a:ext>
                        </a:extLst>
                      </p:cNvPr>
                      <p:cNvPicPr/>
                      <p:nvPr/>
                    </p:nvPicPr>
                    <p:blipFill>
                      <a:blip r:embed="rId7"/>
                      <a:stretch>
                        <a:fillRect/>
                      </a:stretch>
                    </p:blipFill>
                    <p:spPr>
                      <a:xfrm>
                        <a:off x="4465814" y="3894444"/>
                        <a:ext cx="3260372" cy="1744355"/>
                      </a:xfrm>
                      <a:prstGeom prst="rect">
                        <a:avLst/>
                      </a:prstGeom>
                      <a:ln>
                        <a:solidFill>
                          <a:schemeClr val="tx1"/>
                        </a:solidFill>
                      </a:ln>
                    </p:spPr>
                  </p:pic>
                </p:oleObj>
              </mc:Fallback>
            </mc:AlternateContent>
          </a:graphicData>
        </a:graphic>
      </p:graphicFrame>
      <p:sp>
        <p:nvSpPr>
          <p:cNvPr id="12" name="TextBox 11">
            <a:extLst>
              <a:ext uri="{FF2B5EF4-FFF2-40B4-BE49-F238E27FC236}">
                <a16:creationId xmlns:a16="http://schemas.microsoft.com/office/drawing/2014/main" id="{E95C39C6-F987-92D6-7958-0006122CFAB9}"/>
              </a:ext>
            </a:extLst>
          </p:cNvPr>
          <p:cNvSpPr txBox="1"/>
          <p:nvPr/>
        </p:nvSpPr>
        <p:spPr>
          <a:xfrm>
            <a:off x="5188540" y="3453458"/>
            <a:ext cx="1814920" cy="461665"/>
          </a:xfrm>
          <a:prstGeom prst="rect">
            <a:avLst/>
          </a:prstGeom>
          <a:noFill/>
        </p:spPr>
        <p:txBody>
          <a:bodyPr wrap="none" rtlCol="0">
            <a:spAutoFit/>
          </a:bodyPr>
          <a:lstStyle/>
          <a:p>
            <a:r>
              <a:rPr lang="en-US" sz="2400" dirty="0"/>
              <a:t>Integral form</a:t>
            </a:r>
          </a:p>
        </p:txBody>
      </p:sp>
      <p:sp>
        <p:nvSpPr>
          <p:cNvPr id="13" name="TextBox 12">
            <a:extLst>
              <a:ext uri="{FF2B5EF4-FFF2-40B4-BE49-F238E27FC236}">
                <a16:creationId xmlns:a16="http://schemas.microsoft.com/office/drawing/2014/main" id="{526D586C-35CD-C510-7DF6-CFEE871A04D3}"/>
              </a:ext>
            </a:extLst>
          </p:cNvPr>
          <p:cNvSpPr txBox="1"/>
          <p:nvPr/>
        </p:nvSpPr>
        <p:spPr>
          <a:xfrm>
            <a:off x="986504" y="1741488"/>
            <a:ext cx="2287036" cy="461665"/>
          </a:xfrm>
          <a:prstGeom prst="rect">
            <a:avLst/>
          </a:prstGeom>
          <a:noFill/>
        </p:spPr>
        <p:txBody>
          <a:bodyPr wrap="none" rtlCol="0">
            <a:spAutoFit/>
          </a:bodyPr>
          <a:lstStyle/>
          <a:p>
            <a:r>
              <a:rPr lang="en-US" sz="2400" dirty="0"/>
              <a:t>Differential form</a:t>
            </a:r>
          </a:p>
        </p:txBody>
      </p:sp>
    </p:spTree>
    <p:extLst>
      <p:ext uri="{BB962C8B-B14F-4D97-AF65-F5344CB8AC3E}">
        <p14:creationId xmlns:p14="http://schemas.microsoft.com/office/powerpoint/2010/main" val="11615014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82FCD-788A-5830-9F08-8AF0AEC2CF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C53606-3884-38A0-E12B-A85D71B2592C}"/>
              </a:ext>
            </a:extLst>
          </p:cNvPr>
          <p:cNvSpPr>
            <a:spLocks noGrp="1"/>
          </p:cNvSpPr>
          <p:nvPr>
            <p:ph type="title"/>
          </p:nvPr>
        </p:nvSpPr>
        <p:spPr/>
        <p:txBody>
          <a:bodyPr/>
          <a:lstStyle/>
          <a:p>
            <a:r>
              <a:rPr lang="en-US" dirty="0"/>
              <a:t>Geometric Interpretation of Flux Linkage</a:t>
            </a:r>
          </a:p>
        </p:txBody>
      </p:sp>
      <p:sp>
        <p:nvSpPr>
          <p:cNvPr id="3" name="Content Placeholder 2">
            <a:extLst>
              <a:ext uri="{FF2B5EF4-FFF2-40B4-BE49-F238E27FC236}">
                <a16:creationId xmlns:a16="http://schemas.microsoft.com/office/drawing/2014/main" id="{E7BC59A9-0220-E6FE-F161-EBB7E9135487}"/>
              </a:ext>
            </a:extLst>
          </p:cNvPr>
          <p:cNvSpPr>
            <a:spLocks noGrp="1"/>
          </p:cNvSpPr>
          <p:nvPr>
            <p:ph idx="1"/>
          </p:nvPr>
        </p:nvSpPr>
        <p:spPr>
          <a:xfrm>
            <a:off x="838200" y="1825625"/>
            <a:ext cx="10515600" cy="4351338"/>
          </a:xfrm>
        </p:spPr>
        <p:txBody>
          <a:bodyPr>
            <a:normAutofit fontScale="92500"/>
          </a:bodyPr>
          <a:lstStyle/>
          <a:p>
            <a:r>
              <a:rPr lang="en-US" dirty="0"/>
              <a:t>Flux linkage can be visualized as an effective multiplication of area by the number of turns.</a:t>
            </a:r>
          </a:p>
          <a:p>
            <a:r>
              <a:rPr lang="en-US" dirty="0"/>
              <a:t>If a magnetic flux Φ passes through each turn of a coil with </a:t>
            </a:r>
            <a:r>
              <a:rPr lang="en-US" i="1" dirty="0"/>
              <a:t>N</a:t>
            </a:r>
            <a:r>
              <a:rPr lang="en-US" dirty="0"/>
              <a:t> identical turns, the coil behaves equivalently to a single loop whose effective area is </a:t>
            </a:r>
            <a:r>
              <a:rPr lang="en-US" i="1" dirty="0"/>
              <a:t>N</a:t>
            </a:r>
            <a:r>
              <a:rPr lang="en-US" dirty="0"/>
              <a:t> times larger, linking </a:t>
            </a:r>
            <a:r>
              <a:rPr lang="en-US" i="1" dirty="0"/>
              <a:t>N</a:t>
            </a:r>
            <a:r>
              <a:rPr lang="en-US" dirty="0"/>
              <a:t> times more flux. Thus, the total flux linkage is</a:t>
            </a:r>
          </a:p>
          <a:p>
            <a:pPr marL="0" indent="0" algn="ctr">
              <a:buNone/>
            </a:pPr>
            <a:r>
              <a:rPr lang="en-US" dirty="0"/>
              <a:t>Λ = </a:t>
            </a:r>
            <a:r>
              <a:rPr lang="en-US" i="1" dirty="0"/>
              <a:t>N</a:t>
            </a:r>
            <a:r>
              <a:rPr lang="en-US" dirty="0"/>
              <a:t>Φ</a:t>
            </a:r>
          </a:p>
          <a:p>
            <a:r>
              <a:rPr lang="en-US" dirty="0"/>
              <a:t>This can be interpreted as:</a:t>
            </a:r>
          </a:p>
          <a:p>
            <a:pPr marL="0" indent="0" algn="ctr">
              <a:buNone/>
            </a:pPr>
            <a:r>
              <a:rPr lang="en-US" dirty="0"/>
              <a:t>Λ = Φ × (effective number of surfaces pierced by the flux)</a:t>
            </a:r>
          </a:p>
          <a:p>
            <a:r>
              <a:rPr lang="en-US" dirty="0"/>
              <a:t>This is a geometric interpretation only; the physical area of the coil does not change—rather, the same flux is counted once for each turn it links.</a:t>
            </a:r>
          </a:p>
        </p:txBody>
      </p:sp>
      <p:sp>
        <p:nvSpPr>
          <p:cNvPr id="4" name="Date Placeholder 3">
            <a:extLst>
              <a:ext uri="{FF2B5EF4-FFF2-40B4-BE49-F238E27FC236}">
                <a16:creationId xmlns:a16="http://schemas.microsoft.com/office/drawing/2014/main" id="{0F621D8B-88CD-DDE5-64C1-5105572AB09C}"/>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AF62663E-9A71-95DA-154E-806795D4B10A}"/>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A45B7CA5-C6B1-0BFA-1923-8ECBC301F98E}"/>
              </a:ext>
            </a:extLst>
          </p:cNvPr>
          <p:cNvSpPr>
            <a:spLocks noGrp="1"/>
          </p:cNvSpPr>
          <p:nvPr>
            <p:ph type="sldNum" sz="quarter" idx="12"/>
          </p:nvPr>
        </p:nvSpPr>
        <p:spPr/>
        <p:txBody>
          <a:bodyPr/>
          <a:lstStyle/>
          <a:p>
            <a:fld id="{2AEF1071-237C-4F39-BC68-901E48FF9960}" type="slidenum">
              <a:rPr lang="en-US" smtClean="0"/>
              <a:t>70</a:t>
            </a:fld>
            <a:endParaRPr lang="en-US"/>
          </a:p>
        </p:txBody>
      </p:sp>
    </p:spTree>
    <p:extLst>
      <p:ext uri="{BB962C8B-B14F-4D97-AF65-F5344CB8AC3E}">
        <p14:creationId xmlns:p14="http://schemas.microsoft.com/office/powerpoint/2010/main" val="41445217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F771-BA33-E741-2BEB-A0172155C25A}"/>
              </a:ext>
            </a:extLst>
          </p:cNvPr>
          <p:cNvSpPr>
            <a:spLocks noGrp="1"/>
          </p:cNvSpPr>
          <p:nvPr>
            <p:ph type="title"/>
          </p:nvPr>
        </p:nvSpPr>
        <p:spPr/>
        <p:txBody>
          <a:bodyPr/>
          <a:lstStyle/>
          <a:p>
            <a:r>
              <a:rPr lang="en-US" dirty="0"/>
              <a:t>Flux vs Flux Linkage</a:t>
            </a:r>
          </a:p>
        </p:txBody>
      </p:sp>
      <p:sp>
        <p:nvSpPr>
          <p:cNvPr id="3" name="Content Placeholder 2">
            <a:extLst>
              <a:ext uri="{FF2B5EF4-FFF2-40B4-BE49-F238E27FC236}">
                <a16:creationId xmlns:a16="http://schemas.microsoft.com/office/drawing/2014/main" id="{BC767819-EDF3-713B-7FDB-6D936E118F60}"/>
              </a:ext>
            </a:extLst>
          </p:cNvPr>
          <p:cNvSpPr>
            <a:spLocks noGrp="1"/>
          </p:cNvSpPr>
          <p:nvPr>
            <p:ph idx="1"/>
          </p:nvPr>
        </p:nvSpPr>
        <p:spPr>
          <a:xfrm>
            <a:off x="838200" y="1778000"/>
            <a:ext cx="10515600" cy="4503737"/>
          </a:xfrm>
        </p:spPr>
        <p:txBody>
          <a:bodyPr>
            <a:normAutofit fontScale="85000" lnSpcReduction="20000"/>
          </a:bodyPr>
          <a:lstStyle/>
          <a:p>
            <a:r>
              <a:rPr lang="en-US" dirty="0"/>
              <a:t>Magnetic flux describes the field in space; flux linkage describes how that field is connected to a specific conducting circuit.</a:t>
            </a:r>
          </a:p>
          <a:p>
            <a:r>
              <a:rPr lang="en-US" dirty="0"/>
              <a:t>Flux is a field quantity.</a:t>
            </a:r>
          </a:p>
          <a:p>
            <a:pPr lvl="1"/>
            <a:r>
              <a:rPr lang="en-US" dirty="0"/>
              <a:t>Defined everywhere in space</a:t>
            </a:r>
          </a:p>
          <a:p>
            <a:pPr lvl="1"/>
            <a:r>
              <a:rPr lang="en-US" dirty="0"/>
              <a:t>Depends only on the magnetic field and a chosen surface</a:t>
            </a:r>
          </a:p>
          <a:p>
            <a:pPr lvl="1"/>
            <a:r>
              <a:rPr lang="en-US" dirty="0"/>
              <a:t>Exists whether or not a conductor is present</a:t>
            </a:r>
          </a:p>
          <a:p>
            <a:pPr lvl="1"/>
            <a:r>
              <a:rPr lang="en-US" dirty="0"/>
              <a:t>Does not care how many wires or turns are nearby</a:t>
            </a:r>
          </a:p>
          <a:p>
            <a:r>
              <a:rPr lang="en-US" dirty="0"/>
              <a:t>Flux linkage is a circuit quantity.</a:t>
            </a:r>
          </a:p>
          <a:p>
            <a:pPr lvl="1"/>
            <a:r>
              <a:rPr lang="en-US" dirty="0"/>
              <a:t>Flux linkage is not a property of space — it is a property of a circuit placed in space.</a:t>
            </a:r>
          </a:p>
          <a:p>
            <a:pPr lvl="1"/>
            <a:r>
              <a:rPr lang="en-US" dirty="0"/>
              <a:t>Defined only with respect to a specific conducting circuit</a:t>
            </a:r>
          </a:p>
          <a:p>
            <a:pPr lvl="1"/>
            <a:r>
              <a:rPr lang="en-US" dirty="0"/>
              <a:t>Depends on:</a:t>
            </a:r>
          </a:p>
          <a:p>
            <a:pPr lvl="2"/>
            <a:r>
              <a:rPr lang="en-US" dirty="0"/>
              <a:t>the number of turns</a:t>
            </a:r>
          </a:p>
          <a:p>
            <a:pPr lvl="2"/>
            <a:r>
              <a:rPr lang="en-US" dirty="0"/>
              <a:t>the geometry of the conductors</a:t>
            </a:r>
          </a:p>
          <a:p>
            <a:pPr lvl="2"/>
            <a:r>
              <a:rPr lang="en-US" dirty="0"/>
              <a:t>which parts of the flux actually link the circuit</a:t>
            </a:r>
          </a:p>
          <a:p>
            <a:pPr lvl="1"/>
            <a:r>
              <a:rPr lang="en-US" dirty="0"/>
              <a:t>Counts how many times magnetic flux is linked with the conducting path.</a:t>
            </a:r>
          </a:p>
        </p:txBody>
      </p:sp>
      <p:sp>
        <p:nvSpPr>
          <p:cNvPr id="4" name="Date Placeholder 3">
            <a:extLst>
              <a:ext uri="{FF2B5EF4-FFF2-40B4-BE49-F238E27FC236}">
                <a16:creationId xmlns:a16="http://schemas.microsoft.com/office/drawing/2014/main" id="{54C29ABD-7F51-B3FA-AFBE-08B6FB097DF6}"/>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A0C91A68-CC61-2D15-7B85-641BEBA18F38}"/>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128B72CB-F1CE-D3A1-3F51-75213D6A1835}"/>
              </a:ext>
            </a:extLst>
          </p:cNvPr>
          <p:cNvSpPr>
            <a:spLocks noGrp="1"/>
          </p:cNvSpPr>
          <p:nvPr>
            <p:ph type="sldNum" sz="quarter" idx="12"/>
          </p:nvPr>
        </p:nvSpPr>
        <p:spPr/>
        <p:txBody>
          <a:bodyPr/>
          <a:lstStyle/>
          <a:p>
            <a:fld id="{2AEF1071-237C-4F39-BC68-901E48FF9960}" type="slidenum">
              <a:rPr lang="en-US" smtClean="0"/>
              <a:t>71</a:t>
            </a:fld>
            <a:endParaRPr lang="en-US"/>
          </a:p>
        </p:txBody>
      </p:sp>
      <p:graphicFrame>
        <p:nvGraphicFramePr>
          <p:cNvPr id="7" name="Object 6">
            <a:extLst>
              <a:ext uri="{FF2B5EF4-FFF2-40B4-BE49-F238E27FC236}">
                <a16:creationId xmlns:a16="http://schemas.microsoft.com/office/drawing/2014/main" id="{364377F0-3B8B-B6CB-710E-A97287D34434}"/>
              </a:ext>
            </a:extLst>
          </p:cNvPr>
          <p:cNvGraphicFramePr>
            <a:graphicFrameLocks noChangeAspect="1"/>
          </p:cNvGraphicFramePr>
          <p:nvPr>
            <p:extLst>
              <p:ext uri="{D42A27DB-BD31-4B8C-83A1-F6EECF244321}">
                <p14:modId xmlns:p14="http://schemas.microsoft.com/office/powerpoint/2010/main" val="3468741048"/>
              </p:ext>
            </p:extLst>
          </p:nvPr>
        </p:nvGraphicFramePr>
        <p:xfrm>
          <a:off x="9463088" y="2761456"/>
          <a:ext cx="2073371" cy="1091248"/>
        </p:xfrm>
        <a:graphic>
          <a:graphicData uri="http://schemas.openxmlformats.org/presentationml/2006/ole">
            <mc:AlternateContent xmlns:mc="http://schemas.openxmlformats.org/markup-compatibility/2006">
              <mc:Choice xmlns:v="urn:schemas-microsoft-com:vml" Requires="v">
                <p:oleObj name="Equation" r:id="rId2" imgW="723600" imgH="380880" progId="Equation.DSMT4">
                  <p:embed/>
                </p:oleObj>
              </mc:Choice>
              <mc:Fallback>
                <p:oleObj name="Equation" r:id="rId2" imgW="723600" imgH="380880" progId="Equation.DSMT4">
                  <p:embed/>
                  <p:pic>
                    <p:nvPicPr>
                      <p:cNvPr id="0" name=""/>
                      <p:cNvPicPr/>
                      <p:nvPr/>
                    </p:nvPicPr>
                    <p:blipFill>
                      <a:blip r:embed="rId3"/>
                      <a:stretch>
                        <a:fillRect/>
                      </a:stretch>
                    </p:blipFill>
                    <p:spPr>
                      <a:xfrm>
                        <a:off x="9463088" y="2761456"/>
                        <a:ext cx="2073371" cy="1091248"/>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CB656706-BBCF-C541-A491-E8A126C314C5}"/>
              </a:ext>
            </a:extLst>
          </p:cNvPr>
          <p:cNvGraphicFramePr>
            <a:graphicFrameLocks noChangeAspect="1"/>
          </p:cNvGraphicFramePr>
          <p:nvPr>
            <p:extLst>
              <p:ext uri="{D42A27DB-BD31-4B8C-83A1-F6EECF244321}">
                <p14:modId xmlns:p14="http://schemas.microsoft.com/office/powerpoint/2010/main" val="2346479871"/>
              </p:ext>
            </p:extLst>
          </p:nvPr>
        </p:nvGraphicFramePr>
        <p:xfrm>
          <a:off x="9554417" y="5300662"/>
          <a:ext cx="1890712" cy="1238250"/>
        </p:xfrm>
        <a:graphic>
          <a:graphicData uri="http://schemas.openxmlformats.org/presentationml/2006/ole">
            <mc:AlternateContent xmlns:mc="http://schemas.openxmlformats.org/markup-compatibility/2006">
              <mc:Choice xmlns:v="urn:schemas-microsoft-com:vml" Requires="v">
                <p:oleObj name="Equation" r:id="rId4" imgW="660240" imgH="431640" progId="Equation.DSMT4">
                  <p:embed/>
                </p:oleObj>
              </mc:Choice>
              <mc:Fallback>
                <p:oleObj name="Equation" r:id="rId4" imgW="660240" imgH="431640" progId="Equation.DSMT4">
                  <p:embed/>
                  <p:pic>
                    <p:nvPicPr>
                      <p:cNvPr id="7" name="Object 6">
                        <a:extLst>
                          <a:ext uri="{FF2B5EF4-FFF2-40B4-BE49-F238E27FC236}">
                            <a16:creationId xmlns:a16="http://schemas.microsoft.com/office/drawing/2014/main" id="{364377F0-3B8B-B6CB-710E-A97287D34434}"/>
                          </a:ext>
                        </a:extLst>
                      </p:cNvPr>
                      <p:cNvPicPr/>
                      <p:nvPr/>
                    </p:nvPicPr>
                    <p:blipFill>
                      <a:blip r:embed="rId5"/>
                      <a:stretch>
                        <a:fillRect/>
                      </a:stretch>
                    </p:blipFill>
                    <p:spPr>
                      <a:xfrm>
                        <a:off x="9554417" y="5300662"/>
                        <a:ext cx="1890712" cy="1238250"/>
                      </a:xfrm>
                      <a:prstGeom prst="rect">
                        <a:avLst/>
                      </a:prstGeom>
                    </p:spPr>
                  </p:pic>
                </p:oleObj>
              </mc:Fallback>
            </mc:AlternateContent>
          </a:graphicData>
        </a:graphic>
      </p:graphicFrame>
    </p:spTree>
    <p:extLst>
      <p:ext uri="{BB962C8B-B14F-4D97-AF65-F5344CB8AC3E}">
        <p14:creationId xmlns:p14="http://schemas.microsoft.com/office/powerpoint/2010/main" val="41793340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32013-B9AA-0F09-05CA-27E84EA6EDDF}"/>
              </a:ext>
            </a:extLst>
          </p:cNvPr>
          <p:cNvSpPr>
            <a:spLocks noGrp="1"/>
          </p:cNvSpPr>
          <p:nvPr>
            <p:ph type="title"/>
          </p:nvPr>
        </p:nvSpPr>
        <p:spPr/>
        <p:txBody>
          <a:bodyPr/>
          <a:lstStyle/>
          <a:p>
            <a:r>
              <a:rPr lang="en-US" dirty="0"/>
              <a:t>Mutual Inductance between Two Circuits</a:t>
            </a:r>
          </a:p>
        </p:txBody>
      </p:sp>
      <p:sp>
        <p:nvSpPr>
          <p:cNvPr id="3" name="Content Placeholder 2">
            <a:extLst>
              <a:ext uri="{FF2B5EF4-FFF2-40B4-BE49-F238E27FC236}">
                <a16:creationId xmlns:a16="http://schemas.microsoft.com/office/drawing/2014/main" id="{1A6B0A73-2A47-CF94-E92D-9881CEA0AD90}"/>
              </a:ext>
            </a:extLst>
          </p:cNvPr>
          <p:cNvSpPr>
            <a:spLocks noGrp="1"/>
          </p:cNvSpPr>
          <p:nvPr>
            <p:ph idx="1"/>
          </p:nvPr>
        </p:nvSpPr>
        <p:spPr>
          <a:xfrm>
            <a:off x="838200" y="1825625"/>
            <a:ext cx="8961127" cy="4351338"/>
          </a:xfrm>
        </p:spPr>
        <p:txBody>
          <a:bodyPr/>
          <a:lstStyle/>
          <a:p>
            <a:r>
              <a:rPr lang="en-US" dirty="0"/>
              <a:t>The mutual inductance between two circuits is the magnetic flux linkage with one circuit per unit current in the other.</a:t>
            </a:r>
          </a:p>
        </p:txBody>
      </p:sp>
      <p:sp>
        <p:nvSpPr>
          <p:cNvPr id="4" name="Date Placeholder 3">
            <a:extLst>
              <a:ext uri="{FF2B5EF4-FFF2-40B4-BE49-F238E27FC236}">
                <a16:creationId xmlns:a16="http://schemas.microsoft.com/office/drawing/2014/main" id="{09A7E770-E78B-8BFE-B610-306013F49A1F}"/>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8942DCC9-109F-673B-928B-3A0DF32FD32E}"/>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FC47329E-67AC-5F26-F29A-3536FA7B8258}"/>
              </a:ext>
            </a:extLst>
          </p:cNvPr>
          <p:cNvSpPr>
            <a:spLocks noGrp="1"/>
          </p:cNvSpPr>
          <p:nvPr>
            <p:ph type="sldNum" sz="quarter" idx="12"/>
          </p:nvPr>
        </p:nvSpPr>
        <p:spPr/>
        <p:txBody>
          <a:bodyPr/>
          <a:lstStyle/>
          <a:p>
            <a:fld id="{2AEF1071-237C-4F39-BC68-901E48FF9960}" type="slidenum">
              <a:rPr lang="en-US" smtClean="0"/>
              <a:t>72</a:t>
            </a:fld>
            <a:endParaRPr lang="en-US"/>
          </a:p>
        </p:txBody>
      </p:sp>
      <p:cxnSp>
        <p:nvCxnSpPr>
          <p:cNvPr id="7" name="Straight Connector 6">
            <a:extLst>
              <a:ext uri="{FF2B5EF4-FFF2-40B4-BE49-F238E27FC236}">
                <a16:creationId xmlns:a16="http://schemas.microsoft.com/office/drawing/2014/main" id="{C00A1711-9190-9C29-26C0-935EBCDBDF2E}"/>
              </a:ext>
            </a:extLst>
          </p:cNvPr>
          <p:cNvCxnSpPr>
            <a:cxnSpLocks/>
          </p:cNvCxnSpPr>
          <p:nvPr/>
        </p:nvCxnSpPr>
        <p:spPr>
          <a:xfrm flipV="1">
            <a:off x="11026140" y="4054769"/>
            <a:ext cx="27111" cy="8808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id="{0B8FD5F1-3DD2-D1FE-1F95-FA78E87E62C6}"/>
              </a:ext>
            </a:extLst>
          </p:cNvPr>
          <p:cNvSpPr/>
          <p:nvPr/>
        </p:nvSpPr>
        <p:spPr>
          <a:xfrm flipH="1">
            <a:off x="10411470" y="4054769"/>
            <a:ext cx="359664" cy="816864"/>
          </a:xfrm>
          <a:custGeom>
            <a:avLst/>
            <a:gdLst>
              <a:gd name="csX0" fmla="*/ 359664 w 359664"/>
              <a:gd name="csY0" fmla="*/ 816864 h 816864"/>
              <a:gd name="csX1" fmla="*/ 97536 w 359664"/>
              <a:gd name="csY1" fmla="*/ 432816 h 816864"/>
              <a:gd name="csX2" fmla="*/ 0 w 359664"/>
              <a:gd name="csY2" fmla="*/ 0 h 816864"/>
            </a:gdLst>
            <a:ahLst/>
            <a:cxnLst>
              <a:cxn ang="0">
                <a:pos x="csX0" y="csY0"/>
              </a:cxn>
              <a:cxn ang="0">
                <a:pos x="csX1" y="csY1"/>
              </a:cxn>
              <a:cxn ang="0">
                <a:pos x="csX2" y="csY2"/>
              </a:cxn>
            </a:cxnLst>
            <a:rect l="l" t="t" r="r" b="b"/>
            <a:pathLst>
              <a:path w="359664" h="816864">
                <a:moveTo>
                  <a:pt x="359664" y="816864"/>
                </a:moveTo>
                <a:cubicBezTo>
                  <a:pt x="258572" y="692912"/>
                  <a:pt x="157480" y="568960"/>
                  <a:pt x="97536" y="432816"/>
                </a:cubicBezTo>
                <a:cubicBezTo>
                  <a:pt x="37592" y="296672"/>
                  <a:pt x="8128" y="136144"/>
                  <a:pt x="0"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F1CD6A5-6FBF-2AF9-84E5-3D63CB9C55A3}"/>
              </a:ext>
            </a:extLst>
          </p:cNvPr>
          <p:cNvSpPr/>
          <p:nvPr/>
        </p:nvSpPr>
        <p:spPr>
          <a:xfrm>
            <a:off x="11381232" y="4054769"/>
            <a:ext cx="359664" cy="816864"/>
          </a:xfrm>
          <a:custGeom>
            <a:avLst/>
            <a:gdLst>
              <a:gd name="csX0" fmla="*/ 359664 w 359664"/>
              <a:gd name="csY0" fmla="*/ 816864 h 816864"/>
              <a:gd name="csX1" fmla="*/ 97536 w 359664"/>
              <a:gd name="csY1" fmla="*/ 432816 h 816864"/>
              <a:gd name="csX2" fmla="*/ 0 w 359664"/>
              <a:gd name="csY2" fmla="*/ 0 h 816864"/>
            </a:gdLst>
            <a:ahLst/>
            <a:cxnLst>
              <a:cxn ang="0">
                <a:pos x="csX0" y="csY0"/>
              </a:cxn>
              <a:cxn ang="0">
                <a:pos x="csX1" y="csY1"/>
              </a:cxn>
              <a:cxn ang="0">
                <a:pos x="csX2" y="csY2"/>
              </a:cxn>
            </a:cxnLst>
            <a:rect l="l" t="t" r="r" b="b"/>
            <a:pathLst>
              <a:path w="359664" h="816864">
                <a:moveTo>
                  <a:pt x="359664" y="816864"/>
                </a:moveTo>
                <a:cubicBezTo>
                  <a:pt x="258572" y="692912"/>
                  <a:pt x="157480" y="568960"/>
                  <a:pt x="97536" y="432816"/>
                </a:cubicBezTo>
                <a:cubicBezTo>
                  <a:pt x="37592" y="296672"/>
                  <a:pt x="8128" y="136144"/>
                  <a:pt x="0"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B109E78-6FBD-F20E-3BAF-EBE4AEFB2FDF}"/>
              </a:ext>
            </a:extLst>
          </p:cNvPr>
          <p:cNvSpPr/>
          <p:nvPr/>
        </p:nvSpPr>
        <p:spPr>
          <a:xfrm>
            <a:off x="10215880" y="3595275"/>
            <a:ext cx="1620520" cy="798512"/>
          </a:xfrm>
          <a:prstGeom prst="ellipse">
            <a:avLst/>
          </a:prstGeom>
          <a:solidFill>
            <a:schemeClr val="tx2">
              <a:lumMod val="10000"/>
              <a:lumOff val="9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74C5F744-9049-C397-091D-4E3F10CD63E0}"/>
              </a:ext>
            </a:extLst>
          </p:cNvPr>
          <p:cNvCxnSpPr>
            <a:cxnSpLocks/>
          </p:cNvCxnSpPr>
          <p:nvPr/>
        </p:nvCxnSpPr>
        <p:spPr>
          <a:xfrm flipV="1">
            <a:off x="11697950" y="4155790"/>
            <a:ext cx="69997" cy="5955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FB5FB8B-4EFF-C2E8-43E5-737D6808100A}"/>
              </a:ext>
            </a:extLst>
          </p:cNvPr>
          <p:cNvSpPr txBox="1"/>
          <p:nvPr/>
        </p:nvSpPr>
        <p:spPr>
          <a:xfrm>
            <a:off x="11482160" y="3711587"/>
            <a:ext cx="389850" cy="369332"/>
          </a:xfrm>
          <a:prstGeom prst="rect">
            <a:avLst/>
          </a:prstGeom>
          <a:noFill/>
        </p:spPr>
        <p:txBody>
          <a:bodyPr wrap="none" rtlCol="0">
            <a:spAutoFit/>
          </a:bodyPr>
          <a:lstStyle/>
          <a:p>
            <a:r>
              <a:rPr lang="en-US" i="1" dirty="0"/>
              <a:t>S</a:t>
            </a:r>
            <a:r>
              <a:rPr lang="en-US" baseline="-25000" dirty="0"/>
              <a:t>1</a:t>
            </a:r>
            <a:endParaRPr lang="en-US" dirty="0"/>
          </a:p>
        </p:txBody>
      </p:sp>
      <p:cxnSp>
        <p:nvCxnSpPr>
          <p:cNvPr id="13" name="Straight Arrow Connector 12">
            <a:extLst>
              <a:ext uri="{FF2B5EF4-FFF2-40B4-BE49-F238E27FC236}">
                <a16:creationId xmlns:a16="http://schemas.microsoft.com/office/drawing/2014/main" id="{9E9DF017-04F6-AA99-A4D4-CFD3F2A3F544}"/>
              </a:ext>
            </a:extLst>
          </p:cNvPr>
          <p:cNvCxnSpPr>
            <a:cxnSpLocks/>
          </p:cNvCxnSpPr>
          <p:nvPr/>
        </p:nvCxnSpPr>
        <p:spPr>
          <a:xfrm flipH="1">
            <a:off x="10510350" y="3659291"/>
            <a:ext cx="75886" cy="2625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1A198D1-3B90-C71F-FFC3-2870836E90F3}"/>
              </a:ext>
            </a:extLst>
          </p:cNvPr>
          <p:cNvSpPr txBox="1"/>
          <p:nvPr/>
        </p:nvSpPr>
        <p:spPr>
          <a:xfrm>
            <a:off x="11655829" y="4185567"/>
            <a:ext cx="338554" cy="369332"/>
          </a:xfrm>
          <a:prstGeom prst="rect">
            <a:avLst/>
          </a:prstGeom>
          <a:noFill/>
        </p:spPr>
        <p:txBody>
          <a:bodyPr wrap="none" rtlCol="0">
            <a:spAutoFit/>
          </a:bodyPr>
          <a:lstStyle/>
          <a:p>
            <a:r>
              <a:rPr lang="en-US" i="1" dirty="0"/>
              <a:t>I</a:t>
            </a:r>
            <a:r>
              <a:rPr lang="en-US" baseline="-25000" dirty="0"/>
              <a:t>1</a:t>
            </a:r>
            <a:endParaRPr lang="en-US" dirty="0"/>
          </a:p>
        </p:txBody>
      </p:sp>
      <p:sp>
        <p:nvSpPr>
          <p:cNvPr id="15" name="Freeform: Shape 14">
            <a:extLst>
              <a:ext uri="{FF2B5EF4-FFF2-40B4-BE49-F238E27FC236}">
                <a16:creationId xmlns:a16="http://schemas.microsoft.com/office/drawing/2014/main" id="{22171FC4-2105-D988-1DA0-7CAD69E3BF72}"/>
              </a:ext>
            </a:extLst>
          </p:cNvPr>
          <p:cNvSpPr/>
          <p:nvPr/>
        </p:nvSpPr>
        <p:spPr>
          <a:xfrm>
            <a:off x="11352803" y="2974761"/>
            <a:ext cx="143237" cy="975360"/>
          </a:xfrm>
          <a:custGeom>
            <a:avLst/>
            <a:gdLst>
              <a:gd name="csX0" fmla="*/ 16237 w 143237"/>
              <a:gd name="csY0" fmla="*/ 975360 h 975360"/>
              <a:gd name="csX1" fmla="*/ 11157 w 143237"/>
              <a:gd name="csY1" fmla="*/ 502920 h 975360"/>
              <a:gd name="csX2" fmla="*/ 143237 w 143237"/>
              <a:gd name="csY2" fmla="*/ 0 h 975360"/>
            </a:gdLst>
            <a:ahLst/>
            <a:cxnLst>
              <a:cxn ang="0">
                <a:pos x="csX0" y="csY0"/>
              </a:cxn>
              <a:cxn ang="0">
                <a:pos x="csX1" y="csY1"/>
              </a:cxn>
              <a:cxn ang="0">
                <a:pos x="csX2" y="csY2"/>
              </a:cxn>
            </a:cxnLst>
            <a:rect l="l" t="t" r="r" b="b"/>
            <a:pathLst>
              <a:path w="143237" h="975360">
                <a:moveTo>
                  <a:pt x="16237" y="975360"/>
                </a:moveTo>
                <a:cubicBezTo>
                  <a:pt x="3113" y="820420"/>
                  <a:pt x="-10010" y="665480"/>
                  <a:pt x="11157" y="502920"/>
                </a:cubicBezTo>
                <a:cubicBezTo>
                  <a:pt x="32324" y="340360"/>
                  <a:pt x="78890" y="161713"/>
                  <a:pt x="143237"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4D8C941-40F3-AB44-D041-729CB75FC2CB}"/>
              </a:ext>
            </a:extLst>
          </p:cNvPr>
          <p:cNvSpPr/>
          <p:nvPr/>
        </p:nvSpPr>
        <p:spPr>
          <a:xfrm flipH="1">
            <a:off x="10695583" y="2967549"/>
            <a:ext cx="143237" cy="975360"/>
          </a:xfrm>
          <a:custGeom>
            <a:avLst/>
            <a:gdLst>
              <a:gd name="csX0" fmla="*/ 16237 w 143237"/>
              <a:gd name="csY0" fmla="*/ 975360 h 975360"/>
              <a:gd name="csX1" fmla="*/ 11157 w 143237"/>
              <a:gd name="csY1" fmla="*/ 502920 h 975360"/>
              <a:gd name="csX2" fmla="*/ 143237 w 143237"/>
              <a:gd name="csY2" fmla="*/ 0 h 975360"/>
            </a:gdLst>
            <a:ahLst/>
            <a:cxnLst>
              <a:cxn ang="0">
                <a:pos x="csX0" y="csY0"/>
              </a:cxn>
              <a:cxn ang="0">
                <a:pos x="csX1" y="csY1"/>
              </a:cxn>
              <a:cxn ang="0">
                <a:pos x="csX2" y="csY2"/>
              </a:cxn>
            </a:cxnLst>
            <a:rect l="l" t="t" r="r" b="b"/>
            <a:pathLst>
              <a:path w="143237" h="975360">
                <a:moveTo>
                  <a:pt x="16237" y="975360"/>
                </a:moveTo>
                <a:cubicBezTo>
                  <a:pt x="3113" y="820420"/>
                  <a:pt x="-10010" y="665480"/>
                  <a:pt x="11157" y="502920"/>
                </a:cubicBezTo>
                <a:cubicBezTo>
                  <a:pt x="32324" y="340360"/>
                  <a:pt x="78890" y="161713"/>
                  <a:pt x="143237"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96C65A45-C4AA-560C-DB0D-D8380936BE9B}"/>
              </a:ext>
            </a:extLst>
          </p:cNvPr>
          <p:cNvCxnSpPr>
            <a:cxnSpLocks/>
          </p:cNvCxnSpPr>
          <p:nvPr/>
        </p:nvCxnSpPr>
        <p:spPr>
          <a:xfrm flipV="1">
            <a:off x="11065117" y="3117429"/>
            <a:ext cx="60348" cy="8945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732BBC27-4F12-9CDE-D77B-BDBAB3A6B9A8}"/>
              </a:ext>
            </a:extLst>
          </p:cNvPr>
          <p:cNvSpPr/>
          <p:nvPr/>
        </p:nvSpPr>
        <p:spPr>
          <a:xfrm>
            <a:off x="10383500" y="2489367"/>
            <a:ext cx="1620520" cy="798512"/>
          </a:xfrm>
          <a:prstGeom prst="ellipse">
            <a:avLst/>
          </a:prstGeom>
          <a:solidFill>
            <a:schemeClr val="accent2">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689F5AD-B04F-F4CE-45EB-7FD66C506DA9}"/>
              </a:ext>
            </a:extLst>
          </p:cNvPr>
          <p:cNvSpPr txBox="1"/>
          <p:nvPr/>
        </p:nvSpPr>
        <p:spPr>
          <a:xfrm>
            <a:off x="11650858" y="2595305"/>
            <a:ext cx="389850" cy="369332"/>
          </a:xfrm>
          <a:prstGeom prst="rect">
            <a:avLst/>
          </a:prstGeom>
          <a:noFill/>
        </p:spPr>
        <p:txBody>
          <a:bodyPr wrap="none" rtlCol="0">
            <a:spAutoFit/>
          </a:bodyPr>
          <a:lstStyle/>
          <a:p>
            <a:r>
              <a:rPr lang="en-US" i="1" dirty="0"/>
              <a:t>S</a:t>
            </a:r>
            <a:r>
              <a:rPr lang="en-US" baseline="-25000" dirty="0"/>
              <a:t>2</a:t>
            </a:r>
            <a:endParaRPr lang="en-US" dirty="0"/>
          </a:p>
        </p:txBody>
      </p:sp>
      <p:sp>
        <p:nvSpPr>
          <p:cNvPr id="20" name="Freeform: Shape 19">
            <a:extLst>
              <a:ext uri="{FF2B5EF4-FFF2-40B4-BE49-F238E27FC236}">
                <a16:creationId xmlns:a16="http://schemas.microsoft.com/office/drawing/2014/main" id="{1EB8210B-799B-3AC4-0DD2-6D48157CE4B4}"/>
              </a:ext>
            </a:extLst>
          </p:cNvPr>
          <p:cNvSpPr/>
          <p:nvPr/>
        </p:nvSpPr>
        <p:spPr>
          <a:xfrm>
            <a:off x="11513820" y="2303031"/>
            <a:ext cx="182880" cy="502920"/>
          </a:xfrm>
          <a:custGeom>
            <a:avLst/>
            <a:gdLst>
              <a:gd name="csX0" fmla="*/ 0 w 182880"/>
              <a:gd name="csY0" fmla="*/ 502920 h 502920"/>
              <a:gd name="csX1" fmla="*/ 182880 w 182880"/>
              <a:gd name="csY1" fmla="*/ 0 h 502920"/>
            </a:gdLst>
            <a:ahLst/>
            <a:cxnLst>
              <a:cxn ang="0">
                <a:pos x="csX0" y="csY0"/>
              </a:cxn>
              <a:cxn ang="0">
                <a:pos x="csX1" y="csY1"/>
              </a:cxn>
            </a:cxnLst>
            <a:rect l="l" t="t" r="r" b="b"/>
            <a:pathLst>
              <a:path w="182880" h="502920">
                <a:moveTo>
                  <a:pt x="0" y="502920"/>
                </a:moveTo>
                <a:cubicBezTo>
                  <a:pt x="54610" y="330200"/>
                  <a:pt x="109220" y="157480"/>
                  <a:pt x="182880" y="0"/>
                </a:cubicBezTo>
              </a:path>
            </a:pathLst>
          </a:custGeom>
          <a:noFill/>
          <a:ln>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82231B7-DFDF-4315-1F47-C4F4A4ABF7EB}"/>
              </a:ext>
            </a:extLst>
          </p:cNvPr>
          <p:cNvSpPr/>
          <p:nvPr/>
        </p:nvSpPr>
        <p:spPr>
          <a:xfrm flipH="1">
            <a:off x="10500511" y="2303031"/>
            <a:ext cx="182880" cy="502920"/>
          </a:xfrm>
          <a:custGeom>
            <a:avLst/>
            <a:gdLst>
              <a:gd name="csX0" fmla="*/ 0 w 182880"/>
              <a:gd name="csY0" fmla="*/ 502920 h 502920"/>
              <a:gd name="csX1" fmla="*/ 182880 w 182880"/>
              <a:gd name="csY1" fmla="*/ 0 h 502920"/>
            </a:gdLst>
            <a:ahLst/>
            <a:cxnLst>
              <a:cxn ang="0">
                <a:pos x="csX0" y="csY0"/>
              </a:cxn>
              <a:cxn ang="0">
                <a:pos x="csX1" y="csY1"/>
              </a:cxn>
            </a:cxnLst>
            <a:rect l="l" t="t" r="r" b="b"/>
            <a:pathLst>
              <a:path w="182880" h="502920">
                <a:moveTo>
                  <a:pt x="0" y="502920"/>
                </a:moveTo>
                <a:cubicBezTo>
                  <a:pt x="54610" y="330200"/>
                  <a:pt x="109220" y="157480"/>
                  <a:pt x="182880" y="0"/>
                </a:cubicBezTo>
              </a:path>
            </a:pathLst>
          </a:custGeom>
          <a:noFill/>
          <a:ln>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7C28C2B0-0AEC-8451-FDA1-280C3772041A}"/>
              </a:ext>
            </a:extLst>
          </p:cNvPr>
          <p:cNvSpPr/>
          <p:nvPr/>
        </p:nvSpPr>
        <p:spPr>
          <a:xfrm rot="20764696">
            <a:off x="11030642" y="2126988"/>
            <a:ext cx="233590" cy="764776"/>
          </a:xfrm>
          <a:custGeom>
            <a:avLst/>
            <a:gdLst>
              <a:gd name="csX0" fmla="*/ 0 w 182880"/>
              <a:gd name="csY0" fmla="*/ 502920 h 502920"/>
              <a:gd name="csX1" fmla="*/ 182880 w 182880"/>
              <a:gd name="csY1" fmla="*/ 0 h 502920"/>
            </a:gdLst>
            <a:ahLst/>
            <a:cxnLst>
              <a:cxn ang="0">
                <a:pos x="csX0" y="csY0"/>
              </a:cxn>
              <a:cxn ang="0">
                <a:pos x="csX1" y="csY1"/>
              </a:cxn>
            </a:cxnLst>
            <a:rect l="l" t="t" r="r" b="b"/>
            <a:pathLst>
              <a:path w="182880" h="502920">
                <a:moveTo>
                  <a:pt x="0" y="502920"/>
                </a:moveTo>
                <a:cubicBezTo>
                  <a:pt x="54610" y="330200"/>
                  <a:pt x="109220" y="157480"/>
                  <a:pt x="182880" y="0"/>
                </a:cubicBezTo>
              </a:path>
            </a:pathLst>
          </a:custGeom>
          <a:noFill/>
          <a:ln>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AE45984-E922-7B5A-3097-1778679CD401}"/>
              </a:ext>
            </a:extLst>
          </p:cNvPr>
          <p:cNvSpPr txBox="1"/>
          <p:nvPr/>
        </p:nvSpPr>
        <p:spPr>
          <a:xfrm>
            <a:off x="11136631" y="2001906"/>
            <a:ext cx="415498" cy="369332"/>
          </a:xfrm>
          <a:prstGeom prst="rect">
            <a:avLst/>
          </a:prstGeom>
          <a:noFill/>
        </p:spPr>
        <p:txBody>
          <a:bodyPr wrap="none" rtlCol="0">
            <a:spAutoFit/>
          </a:bodyPr>
          <a:lstStyle/>
          <a:p>
            <a:r>
              <a:rPr lang="en-US" b="1" dirty="0"/>
              <a:t>B</a:t>
            </a:r>
            <a:r>
              <a:rPr lang="en-US" baseline="-25000" dirty="0"/>
              <a:t>1</a:t>
            </a:r>
            <a:endParaRPr lang="en-US" dirty="0"/>
          </a:p>
        </p:txBody>
      </p:sp>
      <p:sp>
        <p:nvSpPr>
          <p:cNvPr id="24" name="TextBox 23">
            <a:extLst>
              <a:ext uri="{FF2B5EF4-FFF2-40B4-BE49-F238E27FC236}">
                <a16:creationId xmlns:a16="http://schemas.microsoft.com/office/drawing/2014/main" id="{152A9505-7E5A-E336-2E0C-7FDC1F3E8191}"/>
              </a:ext>
            </a:extLst>
          </p:cNvPr>
          <p:cNvSpPr txBox="1"/>
          <p:nvPr/>
        </p:nvSpPr>
        <p:spPr>
          <a:xfrm>
            <a:off x="10147243" y="3335723"/>
            <a:ext cx="415498" cy="369332"/>
          </a:xfrm>
          <a:prstGeom prst="rect">
            <a:avLst/>
          </a:prstGeom>
          <a:noFill/>
        </p:spPr>
        <p:txBody>
          <a:bodyPr wrap="none" rtlCol="0">
            <a:spAutoFit/>
          </a:bodyPr>
          <a:lstStyle/>
          <a:p>
            <a:r>
              <a:rPr lang="en-US" i="1" dirty="0"/>
              <a:t>C</a:t>
            </a:r>
            <a:r>
              <a:rPr lang="en-US" baseline="-25000" dirty="0"/>
              <a:t>1</a:t>
            </a:r>
            <a:endParaRPr lang="en-US" dirty="0"/>
          </a:p>
        </p:txBody>
      </p:sp>
      <p:sp>
        <p:nvSpPr>
          <p:cNvPr id="25" name="TextBox 24">
            <a:extLst>
              <a:ext uri="{FF2B5EF4-FFF2-40B4-BE49-F238E27FC236}">
                <a16:creationId xmlns:a16="http://schemas.microsoft.com/office/drawing/2014/main" id="{33193066-41EE-C3C0-1749-7ABA6CD0B1A3}"/>
              </a:ext>
            </a:extLst>
          </p:cNvPr>
          <p:cNvSpPr txBox="1"/>
          <p:nvPr/>
        </p:nvSpPr>
        <p:spPr>
          <a:xfrm>
            <a:off x="9721271" y="3801035"/>
            <a:ext cx="646331" cy="646331"/>
          </a:xfrm>
          <a:prstGeom prst="rect">
            <a:avLst/>
          </a:prstGeom>
          <a:noFill/>
        </p:spPr>
        <p:txBody>
          <a:bodyPr wrap="none" rtlCol="0">
            <a:spAutoFit/>
          </a:bodyPr>
          <a:lstStyle/>
          <a:p>
            <a:pPr algn="ctr"/>
            <a:r>
              <a:rPr lang="en-US" i="1" dirty="0"/>
              <a:t>N</a:t>
            </a:r>
            <a:r>
              <a:rPr lang="en-US" baseline="-25000" dirty="0"/>
              <a:t>1</a:t>
            </a:r>
          </a:p>
          <a:p>
            <a:pPr algn="ctr"/>
            <a:r>
              <a:rPr lang="en-US" dirty="0"/>
              <a:t>turns</a:t>
            </a:r>
          </a:p>
        </p:txBody>
      </p:sp>
      <p:sp>
        <p:nvSpPr>
          <p:cNvPr id="26" name="TextBox 25">
            <a:extLst>
              <a:ext uri="{FF2B5EF4-FFF2-40B4-BE49-F238E27FC236}">
                <a16:creationId xmlns:a16="http://schemas.microsoft.com/office/drawing/2014/main" id="{C60D7ECD-FFD0-A684-F6E8-CC6C209B91A0}"/>
              </a:ext>
            </a:extLst>
          </p:cNvPr>
          <p:cNvSpPr txBox="1"/>
          <p:nvPr/>
        </p:nvSpPr>
        <p:spPr>
          <a:xfrm>
            <a:off x="9875240" y="2640749"/>
            <a:ext cx="646331" cy="646331"/>
          </a:xfrm>
          <a:prstGeom prst="rect">
            <a:avLst/>
          </a:prstGeom>
          <a:noFill/>
        </p:spPr>
        <p:txBody>
          <a:bodyPr wrap="none" rtlCol="0">
            <a:spAutoFit/>
          </a:bodyPr>
          <a:lstStyle/>
          <a:p>
            <a:pPr algn="ctr"/>
            <a:r>
              <a:rPr lang="en-US" i="1" dirty="0"/>
              <a:t>N</a:t>
            </a:r>
            <a:r>
              <a:rPr lang="en-US" baseline="-25000" dirty="0"/>
              <a:t>2</a:t>
            </a:r>
          </a:p>
          <a:p>
            <a:pPr algn="ctr"/>
            <a:r>
              <a:rPr lang="en-US" dirty="0"/>
              <a:t>turns</a:t>
            </a:r>
          </a:p>
        </p:txBody>
      </p:sp>
      <p:sp>
        <p:nvSpPr>
          <p:cNvPr id="27" name="TextBox 26">
            <a:extLst>
              <a:ext uri="{FF2B5EF4-FFF2-40B4-BE49-F238E27FC236}">
                <a16:creationId xmlns:a16="http://schemas.microsoft.com/office/drawing/2014/main" id="{9A2621C3-A815-0329-BD83-542FC44EF0C3}"/>
              </a:ext>
            </a:extLst>
          </p:cNvPr>
          <p:cNvSpPr txBox="1"/>
          <p:nvPr/>
        </p:nvSpPr>
        <p:spPr>
          <a:xfrm>
            <a:off x="10595795" y="3979021"/>
            <a:ext cx="998992" cy="369332"/>
          </a:xfrm>
          <a:prstGeom prst="rect">
            <a:avLst/>
          </a:prstGeom>
          <a:noFill/>
        </p:spPr>
        <p:txBody>
          <a:bodyPr wrap="none" rtlCol="0">
            <a:spAutoFit/>
          </a:bodyPr>
          <a:lstStyle/>
          <a:p>
            <a:pPr algn="ctr"/>
            <a:r>
              <a:rPr lang="en-US" dirty="0"/>
              <a:t>Circuit 1</a:t>
            </a:r>
          </a:p>
        </p:txBody>
      </p:sp>
      <p:sp>
        <p:nvSpPr>
          <p:cNvPr id="28" name="TextBox 27">
            <a:extLst>
              <a:ext uri="{FF2B5EF4-FFF2-40B4-BE49-F238E27FC236}">
                <a16:creationId xmlns:a16="http://schemas.microsoft.com/office/drawing/2014/main" id="{840A67E4-A5F1-154C-F187-C9C52F97E1FD}"/>
              </a:ext>
            </a:extLst>
          </p:cNvPr>
          <p:cNvSpPr txBox="1"/>
          <p:nvPr/>
        </p:nvSpPr>
        <p:spPr>
          <a:xfrm>
            <a:off x="10661643" y="2857889"/>
            <a:ext cx="998992" cy="369332"/>
          </a:xfrm>
          <a:prstGeom prst="rect">
            <a:avLst/>
          </a:prstGeom>
          <a:noFill/>
        </p:spPr>
        <p:txBody>
          <a:bodyPr wrap="none" rtlCol="0">
            <a:spAutoFit/>
          </a:bodyPr>
          <a:lstStyle/>
          <a:p>
            <a:pPr algn="ctr"/>
            <a:r>
              <a:rPr lang="en-US" dirty="0"/>
              <a:t>Circuit 2</a:t>
            </a:r>
          </a:p>
        </p:txBody>
      </p:sp>
      <p:graphicFrame>
        <p:nvGraphicFramePr>
          <p:cNvPr id="29" name="Object 28">
            <a:extLst>
              <a:ext uri="{FF2B5EF4-FFF2-40B4-BE49-F238E27FC236}">
                <a16:creationId xmlns:a16="http://schemas.microsoft.com/office/drawing/2014/main" id="{9A14F3EA-74E9-762D-947A-051217B62757}"/>
              </a:ext>
            </a:extLst>
          </p:cNvPr>
          <p:cNvGraphicFramePr>
            <a:graphicFrameLocks noChangeAspect="1"/>
          </p:cNvGraphicFramePr>
          <p:nvPr>
            <p:extLst>
              <p:ext uri="{D42A27DB-BD31-4B8C-83A1-F6EECF244321}">
                <p14:modId xmlns:p14="http://schemas.microsoft.com/office/powerpoint/2010/main" val="3969548434"/>
              </p:ext>
            </p:extLst>
          </p:nvPr>
        </p:nvGraphicFramePr>
        <p:xfrm>
          <a:off x="4625339" y="3143028"/>
          <a:ext cx="1938021" cy="858266"/>
        </p:xfrm>
        <a:graphic>
          <a:graphicData uri="http://schemas.openxmlformats.org/presentationml/2006/ole">
            <mc:AlternateContent xmlns:mc="http://schemas.openxmlformats.org/markup-compatibility/2006">
              <mc:Choice xmlns:v="urn:schemas-microsoft-com:vml" Requires="v">
                <p:oleObj name="Equation" r:id="rId2" imgW="888840" imgH="393480" progId="Equation.DSMT4">
                  <p:embed/>
                </p:oleObj>
              </mc:Choice>
              <mc:Fallback>
                <p:oleObj name="Equation" r:id="rId2" imgW="888840" imgH="393480" progId="Equation.DSMT4">
                  <p:embed/>
                  <p:pic>
                    <p:nvPicPr>
                      <p:cNvPr id="0" name=""/>
                      <p:cNvPicPr/>
                      <p:nvPr/>
                    </p:nvPicPr>
                    <p:blipFill>
                      <a:blip r:embed="rId3"/>
                      <a:stretch>
                        <a:fillRect/>
                      </a:stretch>
                    </p:blipFill>
                    <p:spPr>
                      <a:xfrm>
                        <a:off x="4625339" y="3143028"/>
                        <a:ext cx="1938021" cy="858266"/>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F9AA4911-C50D-0ED7-ED06-C37D2B514D40}"/>
              </a:ext>
            </a:extLst>
          </p:cNvPr>
          <p:cNvGraphicFramePr>
            <a:graphicFrameLocks noChangeAspect="1"/>
          </p:cNvGraphicFramePr>
          <p:nvPr>
            <p:extLst>
              <p:ext uri="{D42A27DB-BD31-4B8C-83A1-F6EECF244321}">
                <p14:modId xmlns:p14="http://schemas.microsoft.com/office/powerpoint/2010/main" val="1540834612"/>
              </p:ext>
            </p:extLst>
          </p:nvPr>
        </p:nvGraphicFramePr>
        <p:xfrm>
          <a:off x="4859654" y="4155790"/>
          <a:ext cx="1689100" cy="498475"/>
        </p:xfrm>
        <a:graphic>
          <a:graphicData uri="http://schemas.openxmlformats.org/presentationml/2006/ole">
            <mc:AlternateContent xmlns:mc="http://schemas.openxmlformats.org/markup-compatibility/2006">
              <mc:Choice xmlns:v="urn:schemas-microsoft-com:vml" Requires="v">
                <p:oleObj name="Equation" r:id="rId4" imgW="774360" imgH="228600" progId="Equation.DSMT4">
                  <p:embed/>
                </p:oleObj>
              </mc:Choice>
              <mc:Fallback>
                <p:oleObj name="Equation" r:id="rId4" imgW="774360" imgH="228600" progId="Equation.DSMT4">
                  <p:embed/>
                  <p:pic>
                    <p:nvPicPr>
                      <p:cNvPr id="29" name="Object 28">
                        <a:extLst>
                          <a:ext uri="{FF2B5EF4-FFF2-40B4-BE49-F238E27FC236}">
                            <a16:creationId xmlns:a16="http://schemas.microsoft.com/office/drawing/2014/main" id="{9A14F3EA-74E9-762D-947A-051217B62757}"/>
                          </a:ext>
                        </a:extLst>
                      </p:cNvPr>
                      <p:cNvPicPr/>
                      <p:nvPr/>
                    </p:nvPicPr>
                    <p:blipFill>
                      <a:blip r:embed="rId5"/>
                      <a:stretch>
                        <a:fillRect/>
                      </a:stretch>
                    </p:blipFill>
                    <p:spPr>
                      <a:xfrm>
                        <a:off x="4859654" y="4155790"/>
                        <a:ext cx="1689100" cy="498475"/>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40680912-4B6C-4052-96D5-CFA871B0D687}"/>
              </a:ext>
            </a:extLst>
          </p:cNvPr>
          <p:cNvGraphicFramePr>
            <a:graphicFrameLocks noChangeAspect="1"/>
          </p:cNvGraphicFramePr>
          <p:nvPr>
            <p:extLst>
              <p:ext uri="{D42A27DB-BD31-4B8C-83A1-F6EECF244321}">
                <p14:modId xmlns:p14="http://schemas.microsoft.com/office/powerpoint/2010/main" val="3806874969"/>
              </p:ext>
            </p:extLst>
          </p:nvPr>
        </p:nvGraphicFramePr>
        <p:xfrm>
          <a:off x="4357688" y="5139274"/>
          <a:ext cx="2473321" cy="840501"/>
        </p:xfrm>
        <a:graphic>
          <a:graphicData uri="http://schemas.openxmlformats.org/presentationml/2006/ole">
            <mc:AlternateContent xmlns:mc="http://schemas.openxmlformats.org/markup-compatibility/2006">
              <mc:Choice xmlns:v="urn:schemas-microsoft-com:vml" Requires="v">
                <p:oleObj name="Equation" r:id="rId6" imgW="672840" imgH="228600" progId="Equation.DSMT4">
                  <p:embed/>
                </p:oleObj>
              </mc:Choice>
              <mc:Fallback>
                <p:oleObj name="Equation" r:id="rId6" imgW="672840" imgH="228600" progId="Equation.DSMT4">
                  <p:embed/>
                  <p:pic>
                    <p:nvPicPr>
                      <p:cNvPr id="30" name="Object 29">
                        <a:extLst>
                          <a:ext uri="{FF2B5EF4-FFF2-40B4-BE49-F238E27FC236}">
                            <a16:creationId xmlns:a16="http://schemas.microsoft.com/office/drawing/2014/main" id="{F9AA4911-C50D-0ED7-ED06-C37D2B514D40}"/>
                          </a:ext>
                        </a:extLst>
                      </p:cNvPr>
                      <p:cNvPicPr/>
                      <p:nvPr/>
                    </p:nvPicPr>
                    <p:blipFill>
                      <a:blip r:embed="rId7"/>
                      <a:stretch>
                        <a:fillRect/>
                      </a:stretch>
                    </p:blipFill>
                    <p:spPr>
                      <a:xfrm>
                        <a:off x="4357688" y="5139274"/>
                        <a:ext cx="2473321" cy="840501"/>
                      </a:xfrm>
                      <a:prstGeom prst="rect">
                        <a:avLst/>
                      </a:prstGeom>
                    </p:spPr>
                  </p:pic>
                </p:oleObj>
              </mc:Fallback>
            </mc:AlternateContent>
          </a:graphicData>
        </a:graphic>
      </p:graphicFrame>
      <p:sp>
        <p:nvSpPr>
          <p:cNvPr id="32" name="Callout: Bent Line 31">
            <a:extLst>
              <a:ext uri="{FF2B5EF4-FFF2-40B4-BE49-F238E27FC236}">
                <a16:creationId xmlns:a16="http://schemas.microsoft.com/office/drawing/2014/main" id="{30E0605F-6E1D-809B-71DD-235B8280A1FD}"/>
              </a:ext>
            </a:extLst>
          </p:cNvPr>
          <p:cNvSpPr/>
          <p:nvPr/>
        </p:nvSpPr>
        <p:spPr>
          <a:xfrm>
            <a:off x="2649981" y="2784669"/>
            <a:ext cx="1298195" cy="683606"/>
          </a:xfrm>
          <a:prstGeom prst="borderCallout2">
            <a:avLst>
              <a:gd name="adj1" fmla="val 32126"/>
              <a:gd name="adj2" fmla="val 98104"/>
              <a:gd name="adj3" fmla="val 32126"/>
              <a:gd name="adj4" fmla="val 135163"/>
              <a:gd name="adj5" fmla="val 78317"/>
              <a:gd name="adj6" fmla="val 15368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Magnetic flux</a:t>
            </a:r>
          </a:p>
        </p:txBody>
      </p:sp>
      <p:sp>
        <p:nvSpPr>
          <p:cNvPr id="33" name="Callout: Bent Line 32">
            <a:extLst>
              <a:ext uri="{FF2B5EF4-FFF2-40B4-BE49-F238E27FC236}">
                <a16:creationId xmlns:a16="http://schemas.microsoft.com/office/drawing/2014/main" id="{61338BB0-8464-8040-1428-B3231EB2DCEA}"/>
              </a:ext>
            </a:extLst>
          </p:cNvPr>
          <p:cNvSpPr/>
          <p:nvPr/>
        </p:nvSpPr>
        <p:spPr>
          <a:xfrm>
            <a:off x="6661564" y="2695789"/>
            <a:ext cx="2765548" cy="683606"/>
          </a:xfrm>
          <a:prstGeom prst="borderCallout2">
            <a:avLst>
              <a:gd name="adj1" fmla="val 29153"/>
              <a:gd name="adj2" fmla="val 1484"/>
              <a:gd name="adj3" fmla="val 32126"/>
              <a:gd name="adj4" fmla="val -22442"/>
              <a:gd name="adj5" fmla="val 78317"/>
              <a:gd name="adj6" fmla="val -2779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Magnetic flux density due to current </a:t>
            </a:r>
            <a:r>
              <a:rPr lang="en-US" sz="2000" i="1" dirty="0"/>
              <a:t>I</a:t>
            </a:r>
            <a:r>
              <a:rPr lang="en-US" sz="2000" baseline="-25000" dirty="0"/>
              <a:t>1</a:t>
            </a:r>
          </a:p>
        </p:txBody>
      </p:sp>
      <p:sp>
        <p:nvSpPr>
          <p:cNvPr id="34" name="Callout: Bent Line 33">
            <a:extLst>
              <a:ext uri="{FF2B5EF4-FFF2-40B4-BE49-F238E27FC236}">
                <a16:creationId xmlns:a16="http://schemas.microsoft.com/office/drawing/2014/main" id="{021ACB06-A965-B105-BF61-78C9DD4ACFFF}"/>
              </a:ext>
            </a:extLst>
          </p:cNvPr>
          <p:cNvSpPr/>
          <p:nvPr/>
        </p:nvSpPr>
        <p:spPr>
          <a:xfrm>
            <a:off x="2910591" y="3811599"/>
            <a:ext cx="1298195" cy="683606"/>
          </a:xfrm>
          <a:prstGeom prst="borderCallout2">
            <a:avLst>
              <a:gd name="adj1" fmla="val 32126"/>
              <a:gd name="adj2" fmla="val 98104"/>
              <a:gd name="adj3" fmla="val 32126"/>
              <a:gd name="adj4" fmla="val 135163"/>
              <a:gd name="adj5" fmla="val 78317"/>
              <a:gd name="adj6" fmla="val 15368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Flux linkage</a:t>
            </a:r>
          </a:p>
        </p:txBody>
      </p:sp>
      <p:sp>
        <p:nvSpPr>
          <p:cNvPr id="35" name="Callout: Bent Line 34">
            <a:extLst>
              <a:ext uri="{FF2B5EF4-FFF2-40B4-BE49-F238E27FC236}">
                <a16:creationId xmlns:a16="http://schemas.microsoft.com/office/drawing/2014/main" id="{FB70F930-5EAA-C234-D91A-302291C55338}"/>
              </a:ext>
            </a:extLst>
          </p:cNvPr>
          <p:cNvSpPr/>
          <p:nvPr/>
        </p:nvSpPr>
        <p:spPr>
          <a:xfrm>
            <a:off x="6790109" y="4744680"/>
            <a:ext cx="2134840" cy="683606"/>
          </a:xfrm>
          <a:prstGeom prst="borderCallout2">
            <a:avLst>
              <a:gd name="adj1" fmla="val 36585"/>
              <a:gd name="adj2" fmla="val -507"/>
              <a:gd name="adj3" fmla="val 35099"/>
              <a:gd name="adj4" fmla="val -28840"/>
              <a:gd name="adj5" fmla="val 76831"/>
              <a:gd name="adj6" fmla="val -3608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Mutual inductance</a:t>
            </a:r>
          </a:p>
          <a:p>
            <a:pPr algn="ctr"/>
            <a:r>
              <a:rPr lang="en-US" sz="2000" dirty="0"/>
              <a:t>(H)</a:t>
            </a:r>
          </a:p>
        </p:txBody>
      </p:sp>
    </p:spTree>
    <p:extLst>
      <p:ext uri="{BB962C8B-B14F-4D97-AF65-F5344CB8AC3E}">
        <p14:creationId xmlns:p14="http://schemas.microsoft.com/office/powerpoint/2010/main" val="3101613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E1F6A-B025-BAC4-DBD9-AC51E783E093}"/>
              </a:ext>
            </a:extLst>
          </p:cNvPr>
          <p:cNvSpPr>
            <a:spLocks noGrp="1"/>
          </p:cNvSpPr>
          <p:nvPr>
            <p:ph type="title"/>
          </p:nvPr>
        </p:nvSpPr>
        <p:spPr/>
        <p:txBody>
          <a:bodyPr/>
          <a:lstStyle/>
          <a:p>
            <a:r>
              <a:rPr lang="en-US" dirty="0"/>
              <a:t>Gauss’s Law for Magnetism (cont.)</a:t>
            </a:r>
          </a:p>
        </p:txBody>
      </p:sp>
      <p:sp>
        <p:nvSpPr>
          <p:cNvPr id="3" name="Content Placeholder 2">
            <a:extLst>
              <a:ext uri="{FF2B5EF4-FFF2-40B4-BE49-F238E27FC236}">
                <a16:creationId xmlns:a16="http://schemas.microsoft.com/office/drawing/2014/main" id="{A6F1CC02-C6EE-0488-EEB7-8620819FE6CA}"/>
              </a:ext>
            </a:extLst>
          </p:cNvPr>
          <p:cNvSpPr>
            <a:spLocks noGrp="1"/>
          </p:cNvSpPr>
          <p:nvPr>
            <p:ph idx="1"/>
          </p:nvPr>
        </p:nvSpPr>
        <p:spPr>
          <a:xfrm>
            <a:off x="838200" y="1825625"/>
            <a:ext cx="5897880" cy="1424305"/>
          </a:xfrm>
        </p:spPr>
        <p:txBody>
          <a:bodyPr>
            <a:normAutofit/>
          </a:bodyPr>
          <a:lstStyle/>
          <a:p>
            <a:r>
              <a:rPr lang="en-US" dirty="0"/>
              <a:t>There are </a:t>
            </a:r>
            <a:r>
              <a:rPr lang="en-US" i="1" dirty="0"/>
              <a:t>no magnetic flow sources</a:t>
            </a:r>
            <a:r>
              <a:rPr lang="en-US" dirty="0"/>
              <a:t>, and the magnetic flux lines always close upon themselves.</a:t>
            </a:r>
          </a:p>
        </p:txBody>
      </p:sp>
      <p:sp>
        <p:nvSpPr>
          <p:cNvPr id="4" name="Date Placeholder 3">
            <a:extLst>
              <a:ext uri="{FF2B5EF4-FFF2-40B4-BE49-F238E27FC236}">
                <a16:creationId xmlns:a16="http://schemas.microsoft.com/office/drawing/2014/main" id="{F754B69B-CCD3-F124-5E6B-C41C6135524C}"/>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1F6F53AC-9C5F-36BA-A2ED-06407970B86C}"/>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7BFBF333-FE5B-6AC1-05CF-3F0F3D324BEC}"/>
              </a:ext>
            </a:extLst>
          </p:cNvPr>
          <p:cNvSpPr>
            <a:spLocks noGrp="1"/>
          </p:cNvSpPr>
          <p:nvPr>
            <p:ph type="sldNum" sz="quarter" idx="12"/>
          </p:nvPr>
        </p:nvSpPr>
        <p:spPr/>
        <p:txBody>
          <a:bodyPr/>
          <a:lstStyle/>
          <a:p>
            <a:fld id="{2AEF1071-237C-4F39-BC68-901E48FF9960}" type="slidenum">
              <a:rPr lang="en-US" smtClean="0"/>
              <a:t>8</a:t>
            </a:fld>
            <a:endParaRPr lang="en-US"/>
          </a:p>
        </p:txBody>
      </p:sp>
      <p:sp>
        <p:nvSpPr>
          <p:cNvPr id="7" name="Rectangle 6">
            <a:extLst>
              <a:ext uri="{FF2B5EF4-FFF2-40B4-BE49-F238E27FC236}">
                <a16:creationId xmlns:a16="http://schemas.microsoft.com/office/drawing/2014/main" id="{8FA6D567-B4F4-8E9B-B1DC-6866D8A2D5C0}"/>
              </a:ext>
            </a:extLst>
          </p:cNvPr>
          <p:cNvSpPr/>
          <p:nvPr/>
        </p:nvSpPr>
        <p:spPr>
          <a:xfrm>
            <a:off x="8265160" y="1825624"/>
            <a:ext cx="518160" cy="37436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S</a:t>
            </a:r>
          </a:p>
        </p:txBody>
      </p:sp>
      <p:sp>
        <p:nvSpPr>
          <p:cNvPr id="8" name="Rectangle 7">
            <a:extLst>
              <a:ext uri="{FF2B5EF4-FFF2-40B4-BE49-F238E27FC236}">
                <a16:creationId xmlns:a16="http://schemas.microsoft.com/office/drawing/2014/main" id="{8E428C51-0336-F48E-D3CC-FE586BCC4460}"/>
              </a:ext>
            </a:extLst>
          </p:cNvPr>
          <p:cNvSpPr/>
          <p:nvPr/>
        </p:nvSpPr>
        <p:spPr>
          <a:xfrm>
            <a:off x="9626600" y="1825625"/>
            <a:ext cx="518160" cy="18319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a:t>
            </a:r>
          </a:p>
          <a:p>
            <a:pPr algn="ctr"/>
            <a:endParaRPr lang="en-US" dirty="0"/>
          </a:p>
          <a:p>
            <a:pPr algn="ctr"/>
            <a:endParaRPr lang="en-US" dirty="0"/>
          </a:p>
          <a:p>
            <a:pPr algn="ctr"/>
            <a:endParaRPr lang="en-US" dirty="0"/>
          </a:p>
          <a:p>
            <a:pPr algn="ctr"/>
            <a:endParaRPr lang="en-US" dirty="0"/>
          </a:p>
          <a:p>
            <a:pPr algn="ctr"/>
            <a:r>
              <a:rPr lang="en-US" dirty="0"/>
              <a:t>S</a:t>
            </a:r>
          </a:p>
        </p:txBody>
      </p:sp>
      <p:sp>
        <p:nvSpPr>
          <p:cNvPr id="18" name="Rectangle 17">
            <a:extLst>
              <a:ext uri="{FF2B5EF4-FFF2-40B4-BE49-F238E27FC236}">
                <a16:creationId xmlns:a16="http://schemas.microsoft.com/office/drawing/2014/main" id="{09EB2918-208B-8E67-2080-187EB601F286}"/>
              </a:ext>
            </a:extLst>
          </p:cNvPr>
          <p:cNvSpPr/>
          <p:nvPr/>
        </p:nvSpPr>
        <p:spPr>
          <a:xfrm>
            <a:off x="9626600" y="3734752"/>
            <a:ext cx="518160" cy="18319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a:t>
            </a:r>
          </a:p>
          <a:p>
            <a:pPr algn="ctr"/>
            <a:endParaRPr lang="en-US" dirty="0"/>
          </a:p>
          <a:p>
            <a:pPr algn="ctr"/>
            <a:endParaRPr lang="en-US" dirty="0"/>
          </a:p>
          <a:p>
            <a:pPr algn="ctr"/>
            <a:endParaRPr lang="en-US" dirty="0"/>
          </a:p>
          <a:p>
            <a:pPr algn="ctr"/>
            <a:endParaRPr lang="en-US" dirty="0"/>
          </a:p>
          <a:p>
            <a:pPr algn="ctr"/>
            <a:r>
              <a:rPr lang="en-US" dirty="0"/>
              <a:t>S</a:t>
            </a:r>
          </a:p>
        </p:txBody>
      </p:sp>
      <p:sp>
        <p:nvSpPr>
          <p:cNvPr id="19" name="Rectangle 18">
            <a:extLst>
              <a:ext uri="{FF2B5EF4-FFF2-40B4-BE49-F238E27FC236}">
                <a16:creationId xmlns:a16="http://schemas.microsoft.com/office/drawing/2014/main" id="{2C502251-A03F-17B2-7BAE-B084DBB1A538}"/>
              </a:ext>
            </a:extLst>
          </p:cNvPr>
          <p:cNvSpPr/>
          <p:nvPr/>
        </p:nvSpPr>
        <p:spPr>
          <a:xfrm>
            <a:off x="11000740" y="1825625"/>
            <a:ext cx="518160" cy="8769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a:t>
            </a:r>
          </a:p>
          <a:p>
            <a:pPr algn="ctr"/>
            <a:endParaRPr lang="en-US" dirty="0"/>
          </a:p>
          <a:p>
            <a:pPr algn="ctr"/>
            <a:r>
              <a:rPr lang="en-US" dirty="0"/>
              <a:t>S</a:t>
            </a:r>
          </a:p>
        </p:txBody>
      </p:sp>
      <p:sp>
        <p:nvSpPr>
          <p:cNvPr id="22" name="Rectangle 21">
            <a:extLst>
              <a:ext uri="{FF2B5EF4-FFF2-40B4-BE49-F238E27FC236}">
                <a16:creationId xmlns:a16="http://schemas.microsoft.com/office/drawing/2014/main" id="{D13F16B0-094F-1643-8D2F-1354A04F6FCF}"/>
              </a:ext>
            </a:extLst>
          </p:cNvPr>
          <p:cNvSpPr/>
          <p:nvPr/>
        </p:nvSpPr>
        <p:spPr>
          <a:xfrm>
            <a:off x="11000740" y="2780347"/>
            <a:ext cx="518160" cy="8769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a:t>
            </a:r>
          </a:p>
          <a:p>
            <a:pPr algn="ctr"/>
            <a:endParaRPr lang="en-US" dirty="0"/>
          </a:p>
          <a:p>
            <a:pPr algn="ctr"/>
            <a:r>
              <a:rPr lang="en-US" dirty="0"/>
              <a:t>S</a:t>
            </a:r>
          </a:p>
        </p:txBody>
      </p:sp>
      <p:sp>
        <p:nvSpPr>
          <p:cNvPr id="23" name="Rectangle 22">
            <a:extLst>
              <a:ext uri="{FF2B5EF4-FFF2-40B4-BE49-F238E27FC236}">
                <a16:creationId xmlns:a16="http://schemas.microsoft.com/office/drawing/2014/main" id="{710882AD-F34E-B4FA-2FD5-585D048AF198}"/>
              </a:ext>
            </a:extLst>
          </p:cNvPr>
          <p:cNvSpPr/>
          <p:nvPr/>
        </p:nvSpPr>
        <p:spPr>
          <a:xfrm>
            <a:off x="11000740" y="3735069"/>
            <a:ext cx="518160" cy="8769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a:t>
            </a:r>
          </a:p>
          <a:p>
            <a:pPr algn="ctr"/>
            <a:endParaRPr lang="en-US" dirty="0"/>
          </a:p>
          <a:p>
            <a:pPr algn="ctr"/>
            <a:r>
              <a:rPr lang="en-US" dirty="0"/>
              <a:t>S</a:t>
            </a:r>
          </a:p>
        </p:txBody>
      </p:sp>
      <p:sp>
        <p:nvSpPr>
          <p:cNvPr id="24" name="Rectangle 23">
            <a:extLst>
              <a:ext uri="{FF2B5EF4-FFF2-40B4-BE49-F238E27FC236}">
                <a16:creationId xmlns:a16="http://schemas.microsoft.com/office/drawing/2014/main" id="{C6915DA8-4B9B-D9F7-8605-2234905B2745}"/>
              </a:ext>
            </a:extLst>
          </p:cNvPr>
          <p:cNvSpPr/>
          <p:nvPr/>
        </p:nvSpPr>
        <p:spPr>
          <a:xfrm>
            <a:off x="11000740" y="4689792"/>
            <a:ext cx="518160" cy="8769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a:t>
            </a:r>
          </a:p>
          <a:p>
            <a:pPr algn="ctr"/>
            <a:endParaRPr lang="en-US" dirty="0"/>
          </a:p>
          <a:p>
            <a:pPr algn="ctr"/>
            <a:r>
              <a:rPr lang="en-US" dirty="0"/>
              <a:t>S</a:t>
            </a:r>
          </a:p>
        </p:txBody>
      </p:sp>
      <p:cxnSp>
        <p:nvCxnSpPr>
          <p:cNvPr id="26" name="Straight Arrow Connector 25">
            <a:extLst>
              <a:ext uri="{FF2B5EF4-FFF2-40B4-BE49-F238E27FC236}">
                <a16:creationId xmlns:a16="http://schemas.microsoft.com/office/drawing/2014/main" id="{91BFA47A-FEF9-2BDC-C313-A864E27873C4}"/>
              </a:ext>
            </a:extLst>
          </p:cNvPr>
          <p:cNvCxnSpPr>
            <a:cxnSpLocks/>
          </p:cNvCxnSpPr>
          <p:nvPr/>
        </p:nvCxnSpPr>
        <p:spPr>
          <a:xfrm>
            <a:off x="5559974" y="4643381"/>
            <a:ext cx="833120" cy="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23A1EAC-BA34-4AA6-9FD4-F48615B32B06}"/>
              </a:ext>
            </a:extLst>
          </p:cNvPr>
          <p:cNvCxnSpPr>
            <a:cxnSpLocks/>
          </p:cNvCxnSpPr>
          <p:nvPr/>
        </p:nvCxnSpPr>
        <p:spPr>
          <a:xfrm rot="2700000">
            <a:off x="5384888" y="5068338"/>
            <a:ext cx="833120" cy="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382F5DF-DC0D-9569-E9D8-83E3F892A4CC}"/>
              </a:ext>
            </a:extLst>
          </p:cNvPr>
          <p:cNvCxnSpPr>
            <a:cxnSpLocks/>
          </p:cNvCxnSpPr>
          <p:nvPr/>
        </p:nvCxnSpPr>
        <p:spPr>
          <a:xfrm rot="5400000">
            <a:off x="4963711" y="5242504"/>
            <a:ext cx="833120" cy="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3A74F03-6E8E-CDD9-307C-5C3AF0BF9AB7}"/>
              </a:ext>
            </a:extLst>
          </p:cNvPr>
          <p:cNvCxnSpPr>
            <a:cxnSpLocks/>
          </p:cNvCxnSpPr>
          <p:nvPr/>
        </p:nvCxnSpPr>
        <p:spPr>
          <a:xfrm rot="-2700000">
            <a:off x="5384887" y="4218425"/>
            <a:ext cx="833120" cy="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CE9BFBB-DAA6-5DD1-DA2E-DF5F13CD6802}"/>
              </a:ext>
            </a:extLst>
          </p:cNvPr>
          <p:cNvCxnSpPr>
            <a:cxnSpLocks/>
          </p:cNvCxnSpPr>
          <p:nvPr/>
        </p:nvCxnSpPr>
        <p:spPr>
          <a:xfrm rot="-5400000">
            <a:off x="4963711" y="4044259"/>
            <a:ext cx="833120" cy="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5B22EDF-F98C-8645-71E2-5A99CEB98B8E}"/>
              </a:ext>
            </a:extLst>
          </p:cNvPr>
          <p:cNvCxnSpPr>
            <a:cxnSpLocks/>
          </p:cNvCxnSpPr>
          <p:nvPr/>
        </p:nvCxnSpPr>
        <p:spPr>
          <a:xfrm rot="10800000">
            <a:off x="4371258" y="4643381"/>
            <a:ext cx="833120" cy="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E54EF16-709F-0A12-7EAE-33708C010849}"/>
              </a:ext>
            </a:extLst>
          </p:cNvPr>
          <p:cNvCxnSpPr>
            <a:cxnSpLocks/>
          </p:cNvCxnSpPr>
          <p:nvPr/>
        </p:nvCxnSpPr>
        <p:spPr>
          <a:xfrm rot="8100000">
            <a:off x="4551767" y="5068338"/>
            <a:ext cx="833120" cy="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851BBEB-91E5-7B52-92E8-2B7F1F6FDBA3}"/>
              </a:ext>
            </a:extLst>
          </p:cNvPr>
          <p:cNvCxnSpPr>
            <a:cxnSpLocks/>
          </p:cNvCxnSpPr>
          <p:nvPr/>
        </p:nvCxnSpPr>
        <p:spPr>
          <a:xfrm rot="-8100000">
            <a:off x="4542537" y="4218426"/>
            <a:ext cx="833120" cy="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6D8E0CEA-2030-E41F-5D6C-D0AC8947057C}"/>
              </a:ext>
            </a:extLst>
          </p:cNvPr>
          <p:cNvSpPr/>
          <p:nvPr/>
        </p:nvSpPr>
        <p:spPr>
          <a:xfrm>
            <a:off x="1309393" y="3958907"/>
            <a:ext cx="2194560" cy="1424304"/>
          </a:xfrm>
          <a:prstGeom prst="ellipse">
            <a:avLst/>
          </a:prstGeom>
          <a:no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a:extLst>
              <a:ext uri="{FF2B5EF4-FFF2-40B4-BE49-F238E27FC236}">
                <a16:creationId xmlns:a16="http://schemas.microsoft.com/office/drawing/2014/main" id="{2E84AE52-A9CF-E31B-1974-CD98012F6443}"/>
              </a:ext>
            </a:extLst>
          </p:cNvPr>
          <p:cNvCxnSpPr>
            <a:cxnSpLocks/>
            <a:stCxn id="39" idx="4"/>
          </p:cNvCxnSpPr>
          <p:nvPr/>
        </p:nvCxnSpPr>
        <p:spPr>
          <a:xfrm flipH="1">
            <a:off x="2326039" y="5383211"/>
            <a:ext cx="80634" cy="0"/>
          </a:xfrm>
          <a:prstGeom prst="straightConnector1">
            <a:avLst/>
          </a:prstGeom>
          <a:ln>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CE20E51C-DE32-52BE-E54A-CBD908707AA7}"/>
              </a:ext>
            </a:extLst>
          </p:cNvPr>
          <p:cNvCxnSpPr>
            <a:cxnSpLocks/>
          </p:cNvCxnSpPr>
          <p:nvPr/>
        </p:nvCxnSpPr>
        <p:spPr>
          <a:xfrm>
            <a:off x="2366356" y="3958907"/>
            <a:ext cx="80634" cy="0"/>
          </a:xfrm>
          <a:prstGeom prst="straightConnector1">
            <a:avLst/>
          </a:prstGeom>
          <a:ln>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4B245CB-A0F1-41A7-FB64-508C422BFB8F}"/>
              </a:ext>
            </a:extLst>
          </p:cNvPr>
          <p:cNvSpPr txBox="1"/>
          <p:nvPr/>
        </p:nvSpPr>
        <p:spPr>
          <a:xfrm>
            <a:off x="1968409" y="5697605"/>
            <a:ext cx="769763" cy="769441"/>
          </a:xfrm>
          <a:prstGeom prst="rect">
            <a:avLst/>
          </a:prstGeom>
          <a:noFill/>
        </p:spPr>
        <p:txBody>
          <a:bodyPr wrap="none" rtlCol="0">
            <a:spAutoFit/>
          </a:bodyPr>
          <a:lstStyle/>
          <a:p>
            <a:pPr algn="ctr"/>
            <a:r>
              <a:rPr lang="en-US" sz="4400" dirty="0">
                <a:solidFill>
                  <a:srgbClr val="2FA735"/>
                </a:solidFill>
                <a:sym typeface="Symbol" panose="05050102010706020507" pitchFamily="18" charset="2"/>
              </a:rPr>
              <a:t></a:t>
            </a:r>
            <a:r>
              <a:rPr lang="en-US" sz="4400" dirty="0">
                <a:solidFill>
                  <a:srgbClr val="2FA735"/>
                </a:solidFill>
                <a:sym typeface="Wingdings" panose="05000000000000000000" pitchFamily="2" charset="2"/>
              </a:rPr>
              <a:t></a:t>
            </a:r>
            <a:endParaRPr lang="en-US" sz="4400" dirty="0">
              <a:solidFill>
                <a:srgbClr val="2FA735"/>
              </a:solidFill>
            </a:endParaRPr>
          </a:p>
        </p:txBody>
      </p:sp>
      <p:sp>
        <p:nvSpPr>
          <p:cNvPr id="46" name="TextBox 45">
            <a:extLst>
              <a:ext uri="{FF2B5EF4-FFF2-40B4-BE49-F238E27FC236}">
                <a16:creationId xmlns:a16="http://schemas.microsoft.com/office/drawing/2014/main" id="{D63B5244-08C5-539F-8853-9A06D34A33D0}"/>
              </a:ext>
            </a:extLst>
          </p:cNvPr>
          <p:cNvSpPr txBox="1"/>
          <p:nvPr/>
        </p:nvSpPr>
        <p:spPr>
          <a:xfrm>
            <a:off x="5014948" y="5728016"/>
            <a:ext cx="684803" cy="769441"/>
          </a:xfrm>
          <a:prstGeom prst="rect">
            <a:avLst/>
          </a:prstGeom>
          <a:noFill/>
        </p:spPr>
        <p:txBody>
          <a:bodyPr wrap="none" rtlCol="0">
            <a:spAutoFit/>
          </a:bodyPr>
          <a:lstStyle/>
          <a:p>
            <a:pPr algn="ctr"/>
            <a:r>
              <a:rPr lang="en-US" sz="4400" dirty="0">
                <a:solidFill>
                  <a:srgbClr val="2FA735"/>
                </a:solidFill>
                <a:sym typeface="Symbol" panose="05050102010706020507" pitchFamily="18" charset="2"/>
              </a:rPr>
              <a:t></a:t>
            </a:r>
            <a:r>
              <a:rPr lang="en-US" sz="4400" dirty="0">
                <a:solidFill>
                  <a:srgbClr val="FF0000"/>
                </a:solidFill>
                <a:sym typeface="Wingdings" panose="05000000000000000000" pitchFamily="2" charset="2"/>
              </a:rPr>
              <a:t></a:t>
            </a:r>
            <a:endParaRPr lang="en-US" sz="4400" dirty="0">
              <a:solidFill>
                <a:srgbClr val="FF0000"/>
              </a:solidFill>
            </a:endParaRPr>
          </a:p>
        </p:txBody>
      </p:sp>
      <p:sp>
        <p:nvSpPr>
          <p:cNvPr id="47" name="TextBox 46">
            <a:extLst>
              <a:ext uri="{FF2B5EF4-FFF2-40B4-BE49-F238E27FC236}">
                <a16:creationId xmlns:a16="http://schemas.microsoft.com/office/drawing/2014/main" id="{40550EA9-5CE4-0628-365E-16604EFF50F5}"/>
              </a:ext>
            </a:extLst>
          </p:cNvPr>
          <p:cNvSpPr txBox="1"/>
          <p:nvPr/>
        </p:nvSpPr>
        <p:spPr>
          <a:xfrm>
            <a:off x="5449270" y="3813426"/>
            <a:ext cx="389850" cy="461665"/>
          </a:xfrm>
          <a:prstGeom prst="rect">
            <a:avLst/>
          </a:prstGeom>
          <a:noFill/>
        </p:spPr>
        <p:txBody>
          <a:bodyPr wrap="none" rtlCol="0">
            <a:spAutoFit/>
          </a:bodyPr>
          <a:lstStyle/>
          <a:p>
            <a:r>
              <a:rPr lang="en-US" sz="2400" b="1" dirty="0"/>
              <a:t>B</a:t>
            </a:r>
            <a:endParaRPr lang="en-US" b="1" dirty="0"/>
          </a:p>
        </p:txBody>
      </p:sp>
      <p:sp>
        <p:nvSpPr>
          <p:cNvPr id="48" name="TextBox 47">
            <a:extLst>
              <a:ext uri="{FF2B5EF4-FFF2-40B4-BE49-F238E27FC236}">
                <a16:creationId xmlns:a16="http://schemas.microsoft.com/office/drawing/2014/main" id="{65AF992C-77AE-DF31-8752-C40291665530}"/>
              </a:ext>
            </a:extLst>
          </p:cNvPr>
          <p:cNvSpPr txBox="1"/>
          <p:nvPr/>
        </p:nvSpPr>
        <p:spPr>
          <a:xfrm>
            <a:off x="2326039" y="3550192"/>
            <a:ext cx="389850" cy="461665"/>
          </a:xfrm>
          <a:prstGeom prst="rect">
            <a:avLst/>
          </a:prstGeom>
          <a:noFill/>
        </p:spPr>
        <p:txBody>
          <a:bodyPr wrap="none" rtlCol="0">
            <a:spAutoFit/>
          </a:bodyPr>
          <a:lstStyle/>
          <a:p>
            <a:r>
              <a:rPr lang="en-US" sz="2400" b="1" dirty="0"/>
              <a:t>B</a:t>
            </a:r>
            <a:endParaRPr lang="en-US" b="1" dirty="0"/>
          </a:p>
        </p:txBody>
      </p:sp>
    </p:spTree>
    <p:extLst>
      <p:ext uri="{BB962C8B-B14F-4D97-AF65-F5344CB8AC3E}">
        <p14:creationId xmlns:p14="http://schemas.microsoft.com/office/powerpoint/2010/main" val="1535352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574FC-254F-2763-B574-1A690CF39310}"/>
              </a:ext>
            </a:extLst>
          </p:cNvPr>
          <p:cNvSpPr>
            <a:spLocks noGrp="1"/>
          </p:cNvSpPr>
          <p:nvPr>
            <p:ph type="title"/>
          </p:nvPr>
        </p:nvSpPr>
        <p:spPr/>
        <p:txBody>
          <a:bodyPr/>
          <a:lstStyle/>
          <a:p>
            <a:r>
              <a:rPr lang="en-US" dirty="0"/>
              <a:t>Magnetic Poles</a:t>
            </a:r>
          </a:p>
        </p:txBody>
      </p:sp>
      <p:sp>
        <p:nvSpPr>
          <p:cNvPr id="3" name="Content Placeholder 2">
            <a:extLst>
              <a:ext uri="{FF2B5EF4-FFF2-40B4-BE49-F238E27FC236}">
                <a16:creationId xmlns:a16="http://schemas.microsoft.com/office/drawing/2014/main" id="{74FFFC41-BA46-C419-1368-1AD0ABB045ED}"/>
              </a:ext>
            </a:extLst>
          </p:cNvPr>
          <p:cNvSpPr>
            <a:spLocks noGrp="1"/>
          </p:cNvSpPr>
          <p:nvPr>
            <p:ph idx="1"/>
          </p:nvPr>
        </p:nvSpPr>
        <p:spPr>
          <a:xfrm>
            <a:off x="838200" y="1825625"/>
            <a:ext cx="8488680" cy="4351338"/>
          </a:xfrm>
        </p:spPr>
        <p:txBody>
          <a:bodyPr/>
          <a:lstStyle/>
          <a:p>
            <a:r>
              <a:rPr lang="en-US" dirty="0"/>
              <a:t>Magnetic poles (</a:t>
            </a:r>
            <a:r>
              <a:rPr lang="en-US" b="1" dirty="0"/>
              <a:t>North</a:t>
            </a:r>
            <a:r>
              <a:rPr lang="en-US" dirty="0"/>
              <a:t> and </a:t>
            </a:r>
            <a:r>
              <a:rPr lang="en-US" b="1" dirty="0"/>
              <a:t>South</a:t>
            </a:r>
            <a:r>
              <a:rPr lang="en-US" dirty="0"/>
              <a:t>) are a descriptive tool for understanding the dipole nature of magnets. They are not fundamental, independent entities like electric charges.</a:t>
            </a:r>
          </a:p>
          <a:p>
            <a:r>
              <a:rPr lang="en-US" dirty="0"/>
              <a:t>Opposite poles attract and like poles repel (similar to electric charges, but the force acts between dipoles).</a:t>
            </a:r>
          </a:p>
          <a:p>
            <a:r>
              <a:rPr lang="en-US" dirty="0"/>
              <a:t>Magnetic field lines emerge from the North pole and enter the South pole externally. Inside the magnet, the field lines run from South to North, forming closed loops.</a:t>
            </a:r>
          </a:p>
        </p:txBody>
      </p:sp>
      <p:sp>
        <p:nvSpPr>
          <p:cNvPr id="4" name="Date Placeholder 3">
            <a:extLst>
              <a:ext uri="{FF2B5EF4-FFF2-40B4-BE49-F238E27FC236}">
                <a16:creationId xmlns:a16="http://schemas.microsoft.com/office/drawing/2014/main" id="{D924BA82-4FB3-393A-5C3C-433A27917471}"/>
              </a:ext>
            </a:extLst>
          </p:cNvPr>
          <p:cNvSpPr>
            <a:spLocks noGrp="1"/>
          </p:cNvSpPr>
          <p:nvPr>
            <p:ph type="dt" sz="half" idx="10"/>
          </p:nvPr>
        </p:nvSpPr>
        <p:spPr/>
        <p:txBody>
          <a:bodyPr/>
          <a:lstStyle/>
          <a:p>
            <a:r>
              <a:rPr lang="en-US"/>
              <a:t>Electromagnetics</a:t>
            </a:r>
          </a:p>
        </p:txBody>
      </p:sp>
      <p:sp>
        <p:nvSpPr>
          <p:cNvPr id="5" name="Footer Placeholder 4">
            <a:extLst>
              <a:ext uri="{FF2B5EF4-FFF2-40B4-BE49-F238E27FC236}">
                <a16:creationId xmlns:a16="http://schemas.microsoft.com/office/drawing/2014/main" id="{640626D4-F4E3-8927-06A8-2BE33CFE878A}"/>
              </a:ext>
            </a:extLst>
          </p:cNvPr>
          <p:cNvSpPr>
            <a:spLocks noGrp="1"/>
          </p:cNvSpPr>
          <p:nvPr>
            <p:ph type="ftr" sz="quarter" idx="11"/>
          </p:nvPr>
        </p:nvSpPr>
        <p:spPr/>
        <p:txBody>
          <a:bodyPr/>
          <a:lstStyle/>
          <a:p>
            <a:r>
              <a:rPr lang="en-US"/>
              <a:t>Farhad Mazlumi, Civil Aviation Technology College, Tehran</a:t>
            </a:r>
          </a:p>
        </p:txBody>
      </p:sp>
      <p:sp>
        <p:nvSpPr>
          <p:cNvPr id="6" name="Slide Number Placeholder 5">
            <a:extLst>
              <a:ext uri="{FF2B5EF4-FFF2-40B4-BE49-F238E27FC236}">
                <a16:creationId xmlns:a16="http://schemas.microsoft.com/office/drawing/2014/main" id="{0DAE5D70-22ED-E0DD-BC8C-DF871C5F1E1B}"/>
              </a:ext>
            </a:extLst>
          </p:cNvPr>
          <p:cNvSpPr>
            <a:spLocks noGrp="1"/>
          </p:cNvSpPr>
          <p:nvPr>
            <p:ph type="sldNum" sz="quarter" idx="12"/>
          </p:nvPr>
        </p:nvSpPr>
        <p:spPr/>
        <p:txBody>
          <a:bodyPr/>
          <a:lstStyle/>
          <a:p>
            <a:fld id="{2AEF1071-237C-4F39-BC68-901E48FF9960}" type="slidenum">
              <a:rPr lang="en-US" smtClean="0"/>
              <a:t>9</a:t>
            </a:fld>
            <a:endParaRPr lang="en-US"/>
          </a:p>
        </p:txBody>
      </p:sp>
      <p:pic>
        <p:nvPicPr>
          <p:cNvPr id="1026" name="Picture 2">
            <a:extLst>
              <a:ext uri="{FF2B5EF4-FFF2-40B4-BE49-F238E27FC236}">
                <a16:creationId xmlns:a16="http://schemas.microsoft.com/office/drawing/2014/main" id="{EC13BB1F-AED6-63B3-B264-EAA61336D4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7385" y="1690688"/>
            <a:ext cx="2343150" cy="441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031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My Fonts">
      <a:majorFont>
        <a:latin typeface="Times New Roman"/>
        <a:ea typeface=""/>
        <a:cs typeface="B Nazanin"/>
      </a:majorFont>
      <a:minorFont>
        <a:latin typeface="Times New Roman"/>
        <a:ea typeface=""/>
        <a:cs typeface="B Nazani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18241</TotalTime>
  <Words>4018</Words>
  <Application>Microsoft Office PowerPoint</Application>
  <PresentationFormat>Widescreen</PresentationFormat>
  <Paragraphs>792</Paragraphs>
  <Slides>72</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72</vt:i4>
      </vt:variant>
    </vt:vector>
  </HeadingPairs>
  <TitlesOfParts>
    <vt:vector size="81" baseType="lpstr">
      <vt:lpstr>Arial</vt:lpstr>
      <vt:lpstr>Calibri</vt:lpstr>
      <vt:lpstr>Cambria Math</vt:lpstr>
      <vt:lpstr>Symbol</vt:lpstr>
      <vt:lpstr>Times New Roman</vt:lpstr>
      <vt:lpstr>Wingdings</vt:lpstr>
      <vt:lpstr>Office Theme</vt:lpstr>
      <vt:lpstr>Equation</vt:lpstr>
      <vt:lpstr>MathType 7.0 Equation</vt:lpstr>
      <vt:lpstr>Electromagnetics</vt:lpstr>
      <vt:lpstr>Magnetostatics</vt:lpstr>
      <vt:lpstr>Magnetic Force</vt:lpstr>
      <vt:lpstr>Lorentz’s Force Equation</vt:lpstr>
      <vt:lpstr>Postulates of Magnetostatics in Free Space</vt:lpstr>
      <vt:lpstr>Consistency with KCL for Steady Currents</vt:lpstr>
      <vt:lpstr>Gauss’s Law for Magnetism</vt:lpstr>
      <vt:lpstr>Gauss’s Law for Magnetism (cont.)</vt:lpstr>
      <vt:lpstr>Magnetic Poles</vt:lpstr>
      <vt:lpstr>Magnetic Poles (cont.)</vt:lpstr>
      <vt:lpstr>Magnetic Flux</vt:lpstr>
      <vt:lpstr>Law of Conservation of Magnetic Flux</vt:lpstr>
      <vt:lpstr>Ampere’s Law in Free Space</vt:lpstr>
      <vt:lpstr>Postulates of Magnetostatics in Free Space (Differential and Integral Forms)</vt:lpstr>
      <vt:lpstr>Fields of an Infinitely Long Straight Wire </vt:lpstr>
      <vt:lpstr>Fields of a Closely Wound Toroidal Coil</vt:lpstr>
      <vt:lpstr>Fields of a Current-Carrying Long Solenoid</vt:lpstr>
      <vt:lpstr>Vector Magnetic Potential</vt:lpstr>
      <vt:lpstr>Vector Laplacian of a Vector</vt:lpstr>
      <vt:lpstr>Vector Laplacian of a Vector (cont.)</vt:lpstr>
      <vt:lpstr>Laplacian Operator: Scalar vs. Vector Fields</vt:lpstr>
      <vt:lpstr>Vector Poisson’s Equation</vt:lpstr>
      <vt:lpstr>Why Is the Coulomb Gauge Called a Gauge?</vt:lpstr>
      <vt:lpstr>Gauge Theory</vt:lpstr>
      <vt:lpstr>Gauge Theory: Terms and Structure</vt:lpstr>
      <vt:lpstr>Gauge Theory (example)</vt:lpstr>
      <vt:lpstr>Solution of Vector Poisson’s Equation</vt:lpstr>
      <vt:lpstr>Solution of Vector Poisson’s Equation  (cont.)</vt:lpstr>
      <vt:lpstr>Magnetic Flux in Terms of Magnetic Potential</vt:lpstr>
      <vt:lpstr>Thin Wire Carrying Current</vt:lpstr>
      <vt:lpstr>Magnetic Potential due to Current-Carrying Wire</vt:lpstr>
      <vt:lpstr>Magnetic Field due to Current-Carrying Wire</vt:lpstr>
      <vt:lpstr>Gradient of Reciprocal of Distance</vt:lpstr>
      <vt:lpstr>Biot-Savart Law</vt:lpstr>
      <vt:lpstr>Magnetic Field of a Current-Carrying Straight Wire</vt:lpstr>
      <vt:lpstr>Magnetic Field of a Current-Carrying Straight Wire (cont.)</vt:lpstr>
      <vt:lpstr>Magnetic Field of a Square Loop Carrying Current</vt:lpstr>
      <vt:lpstr>Magnetic Field of a Carrying Current Circular Loop</vt:lpstr>
      <vt:lpstr>Magnetic Field of a Small Circular Loop Carrying Current</vt:lpstr>
      <vt:lpstr>Magnetic Field of a Small Circular Loop Carrying Current (cont.)</vt:lpstr>
      <vt:lpstr>Magnetic Field of a Small Circular Loop Carrying Current (cont.)</vt:lpstr>
      <vt:lpstr>Magnetic Dipole</vt:lpstr>
      <vt:lpstr>Potential and Field of a Magnetic Dipole</vt:lpstr>
      <vt:lpstr>Electric Dipole vs Magnetic Dipole Fields</vt:lpstr>
      <vt:lpstr>Magnetization Vector</vt:lpstr>
      <vt:lpstr>Potential due to Magnetization Vector</vt:lpstr>
      <vt:lpstr>Potential due to Magnetization Vector (cont.)</vt:lpstr>
      <vt:lpstr>Equivalent Magnetic Current Densities</vt:lpstr>
      <vt:lpstr>Uniformly Magnetized Circular Cylinder</vt:lpstr>
      <vt:lpstr>Uniformly Magnetized Circular Cylinder (cont.)</vt:lpstr>
      <vt:lpstr>Magnetic Field Intensity</vt:lpstr>
      <vt:lpstr>Ampere’s Circuital Law</vt:lpstr>
      <vt:lpstr>Magnetic Susceptibility</vt:lpstr>
      <vt:lpstr>Magnetic Permeability</vt:lpstr>
      <vt:lpstr>Behavior of Magnetic Materials</vt:lpstr>
      <vt:lpstr>Magnetic Circuits</vt:lpstr>
      <vt:lpstr>Magnetic Circuits (cont.)</vt:lpstr>
      <vt:lpstr>Magnetic Circuits (cont.)</vt:lpstr>
      <vt:lpstr>Magnetic Circuits (cont.)</vt:lpstr>
      <vt:lpstr>Magnetomotive Force (mmf)</vt:lpstr>
      <vt:lpstr>Reluctance</vt:lpstr>
      <vt:lpstr>Laws of Magnetic Circuits</vt:lpstr>
      <vt:lpstr>Magnetic Circuits (example)</vt:lpstr>
      <vt:lpstr>Boundary Conditions for Magnetic Fields</vt:lpstr>
      <vt:lpstr>Magnetic Field at a Current-Free Interface</vt:lpstr>
      <vt:lpstr>Magnetic Field at a Current-Free Interface (cont.)</vt:lpstr>
      <vt:lpstr>Magnetic Flux Lines of a Cylindrical Bar Magnet</vt:lpstr>
      <vt:lpstr>Two Magnetically Coupled Loops</vt:lpstr>
      <vt:lpstr>Flux Linkage</vt:lpstr>
      <vt:lpstr>Geometric Interpretation of Flux Linkage</vt:lpstr>
      <vt:lpstr>Flux vs Flux Linkage</vt:lpstr>
      <vt:lpstr>Mutual Inductance between Two Circuits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Farhad Mazlumi</dc:creator>
  <cp:lastModifiedBy>Farhad Mazlumi</cp:lastModifiedBy>
  <cp:revision>1083</cp:revision>
  <dcterms:created xsi:type="dcterms:W3CDTF">2013-09-15T16:17:41Z</dcterms:created>
  <dcterms:modified xsi:type="dcterms:W3CDTF">2026-01-23T20:21:00Z</dcterms:modified>
</cp:coreProperties>
</file>