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20" r:id="rId3"/>
    <p:sldId id="312" r:id="rId4"/>
    <p:sldId id="257" r:id="rId5"/>
    <p:sldId id="258" r:id="rId6"/>
    <p:sldId id="265" r:id="rId7"/>
    <p:sldId id="297" r:id="rId8"/>
    <p:sldId id="313" r:id="rId9"/>
    <p:sldId id="260" r:id="rId10"/>
    <p:sldId id="259" r:id="rId11"/>
    <p:sldId id="261" r:id="rId12"/>
    <p:sldId id="262" r:id="rId13"/>
    <p:sldId id="263" r:id="rId14"/>
    <p:sldId id="264" r:id="rId15"/>
    <p:sldId id="324" r:id="rId16"/>
    <p:sldId id="325" r:id="rId17"/>
    <p:sldId id="321" r:id="rId18"/>
    <p:sldId id="322" r:id="rId19"/>
    <p:sldId id="323" r:id="rId20"/>
    <p:sldId id="326" r:id="rId21"/>
    <p:sldId id="327" r:id="rId22"/>
    <p:sldId id="314" r:id="rId23"/>
    <p:sldId id="266" r:id="rId24"/>
    <p:sldId id="294" r:id="rId25"/>
    <p:sldId id="267" r:id="rId26"/>
    <p:sldId id="269" r:id="rId27"/>
    <p:sldId id="293" r:id="rId28"/>
    <p:sldId id="296" r:id="rId29"/>
    <p:sldId id="315" r:id="rId30"/>
    <p:sldId id="295" r:id="rId31"/>
    <p:sldId id="268" r:id="rId32"/>
    <p:sldId id="270" r:id="rId33"/>
    <p:sldId id="292" r:id="rId34"/>
    <p:sldId id="282" r:id="rId35"/>
    <p:sldId id="281" r:id="rId36"/>
    <p:sldId id="272" r:id="rId37"/>
    <p:sldId id="274" r:id="rId38"/>
    <p:sldId id="298" r:id="rId39"/>
    <p:sldId id="299" r:id="rId40"/>
    <p:sldId id="300" r:id="rId41"/>
    <p:sldId id="277" r:id="rId42"/>
    <p:sldId id="301" r:id="rId43"/>
    <p:sldId id="279" r:id="rId44"/>
    <p:sldId id="280" r:id="rId45"/>
    <p:sldId id="302" r:id="rId46"/>
    <p:sldId id="303" r:id="rId47"/>
    <p:sldId id="275" r:id="rId48"/>
    <p:sldId id="276" r:id="rId49"/>
    <p:sldId id="310" r:id="rId50"/>
    <p:sldId id="311" r:id="rId51"/>
    <p:sldId id="316" r:id="rId52"/>
    <p:sldId id="271" r:id="rId53"/>
    <p:sldId id="286" r:id="rId54"/>
    <p:sldId id="287" r:id="rId55"/>
    <p:sldId id="288" r:id="rId56"/>
    <p:sldId id="289" r:id="rId57"/>
    <p:sldId id="290" r:id="rId58"/>
    <p:sldId id="291" r:id="rId59"/>
    <p:sldId id="273" r:id="rId60"/>
    <p:sldId id="285" r:id="rId61"/>
    <p:sldId id="317" r:id="rId62"/>
    <p:sldId id="283" r:id="rId63"/>
    <p:sldId id="309" r:id="rId64"/>
    <p:sldId id="318" r:id="rId65"/>
    <p:sldId id="284" r:id="rId66"/>
    <p:sldId id="304" r:id="rId67"/>
    <p:sldId id="305" r:id="rId68"/>
    <p:sldId id="319" r:id="rId69"/>
    <p:sldId id="306" r:id="rId70"/>
    <p:sldId id="307" r:id="rId71"/>
    <p:sldId id="308" r:id="rId7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156D15-D996-40F6-9ABF-8751D2BDD335}">
          <p14:sldIdLst>
            <p14:sldId id="256"/>
            <p14:sldId id="320"/>
          </p14:sldIdLst>
        </p14:section>
        <p14:section name="Introduction" id="{5433E9D1-75EB-43DB-ACD6-CCB4294964B3}">
          <p14:sldIdLst>
            <p14:sldId id="312"/>
            <p14:sldId id="257"/>
            <p14:sldId id="258"/>
            <p14:sldId id="265"/>
            <p14:sldId id="297"/>
          </p14:sldIdLst>
        </p14:section>
        <p14:section name="Applications" id="{C6D4434A-CB1E-4F7F-B769-506B548A80FB}">
          <p14:sldIdLst>
            <p14:sldId id="313"/>
            <p14:sldId id="260"/>
            <p14:sldId id="259"/>
            <p14:sldId id="261"/>
            <p14:sldId id="262"/>
            <p14:sldId id="263"/>
            <p14:sldId id="264"/>
          </p14:sldIdLst>
        </p14:section>
        <p14:section name="Radiation Mechanism" id="{2760462F-36BD-4029-9E07-2E3C6AE270AE}">
          <p14:sldIdLst>
            <p14:sldId id="324"/>
            <p14:sldId id="325"/>
            <p14:sldId id="321"/>
            <p14:sldId id="322"/>
            <p14:sldId id="323"/>
            <p14:sldId id="326"/>
            <p14:sldId id="327"/>
          </p14:sldIdLst>
        </p14:section>
        <p14:section name="Power flow" id="{D8986672-06C8-486D-9AAD-130FBADC2C65}">
          <p14:sldIdLst>
            <p14:sldId id="314"/>
            <p14:sldId id="266"/>
            <p14:sldId id="294"/>
            <p14:sldId id="267"/>
            <p14:sldId id="269"/>
            <p14:sldId id="293"/>
            <p14:sldId id="296"/>
          </p14:sldIdLst>
        </p14:section>
        <p14:section name="Radiation characteristics" id="{E4528F93-A95A-4B15-A84A-816930B4C50E}">
          <p14:sldIdLst>
            <p14:sldId id="315"/>
            <p14:sldId id="295"/>
            <p14:sldId id="268"/>
            <p14:sldId id="270"/>
            <p14:sldId id="292"/>
            <p14:sldId id="282"/>
            <p14:sldId id="281"/>
            <p14:sldId id="272"/>
            <p14:sldId id="274"/>
            <p14:sldId id="298"/>
            <p14:sldId id="299"/>
            <p14:sldId id="300"/>
            <p14:sldId id="277"/>
            <p14:sldId id="301"/>
            <p14:sldId id="279"/>
            <p14:sldId id="280"/>
            <p14:sldId id="302"/>
            <p14:sldId id="303"/>
            <p14:sldId id="275"/>
            <p14:sldId id="276"/>
            <p14:sldId id="310"/>
            <p14:sldId id="311"/>
            <p14:sldId id="316"/>
            <p14:sldId id="271"/>
            <p14:sldId id="286"/>
            <p14:sldId id="287"/>
            <p14:sldId id="288"/>
            <p14:sldId id="289"/>
            <p14:sldId id="290"/>
            <p14:sldId id="291"/>
            <p14:sldId id="273"/>
            <p14:sldId id="285"/>
          </p14:sldIdLst>
        </p14:section>
        <p14:section name="Near and far fields" id="{DF058978-8C45-40E3-ADAE-4B7AAD1EACE6}">
          <p14:sldIdLst>
            <p14:sldId id="317"/>
            <p14:sldId id="283"/>
            <p14:sldId id="309"/>
          </p14:sldIdLst>
        </p14:section>
        <p14:section name="Antenna measurement" id="{F36B876F-D465-45D6-8CEC-5A9E60BB0BF0}">
          <p14:sldIdLst>
            <p14:sldId id="318"/>
            <p14:sldId id="284"/>
            <p14:sldId id="304"/>
            <p14:sldId id="305"/>
            <p14:sldId id="319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553" autoAdjust="0"/>
  </p:normalViewPr>
  <p:slideViewPr>
    <p:cSldViewPr snapToGrid="0">
      <p:cViewPr varScale="1">
        <p:scale>
          <a:sx n="61" d="100"/>
          <a:sy n="61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had Mazlumi" userId="261c645f9e59134c" providerId="LiveId" clId="{22FD35E5-9147-4BC4-9BA3-60EF0358C442}"/>
    <pc:docChg chg="modSld">
      <pc:chgData name="Farhad Mazlumi" userId="261c645f9e59134c" providerId="LiveId" clId="{22FD35E5-9147-4BC4-9BA3-60EF0358C442}" dt="2020-01-12T10:14:04.288" v="30" actId="1038"/>
      <pc:docMkLst>
        <pc:docMk/>
      </pc:docMkLst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068759721" sldId="256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378066767" sldId="25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33469291" sldId="258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076936353" sldId="259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391297519" sldId="260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821299935" sldId="261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17165093" sldId="262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886536276" sldId="263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680729777" sldId="264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798622069" sldId="265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4182950997" sldId="266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446208184" sldId="26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825047554" sldId="268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56446917" sldId="269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653848208" sldId="270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447737430" sldId="271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835452302" sldId="272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073883714" sldId="273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070847802" sldId="274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69593167" sldId="275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890551973" sldId="276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620982720" sldId="27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228159894" sldId="279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372349288" sldId="280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992486605" sldId="281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859679408" sldId="282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867623575" sldId="283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473837700" sldId="284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199600052" sldId="285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822620188" sldId="286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059123732" sldId="28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41010616" sldId="288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470904715" sldId="289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664210942" sldId="290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756422375" sldId="291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169230538" sldId="292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865993641" sldId="293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155548676" sldId="294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647022074" sldId="295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850044303" sldId="296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200131586" sldId="29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836076685" sldId="298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129587185" sldId="299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49804529" sldId="300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858006219" sldId="301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87949782" sldId="302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595375615" sldId="303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96592252" sldId="304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610385281" sldId="305"/>
        </pc:sldMkLst>
      </pc:sldChg>
      <pc:sldChg chg="modSp modTransition">
        <pc:chgData name="Farhad Mazlumi" userId="261c645f9e59134c" providerId="LiveId" clId="{22FD35E5-9147-4BC4-9BA3-60EF0358C442}" dt="2020-01-12T10:14:04.288" v="30" actId="1038"/>
        <pc:sldMkLst>
          <pc:docMk/>
          <pc:sldMk cId="2053809927" sldId="306"/>
        </pc:sldMkLst>
        <pc:spChg chg="mod">
          <ac:chgData name="Farhad Mazlumi" userId="261c645f9e59134c" providerId="LiveId" clId="{22FD35E5-9147-4BC4-9BA3-60EF0358C442}" dt="2020-01-12T10:14:04.288" v="30" actId="1038"/>
          <ac:spMkLst>
            <pc:docMk/>
            <pc:sldMk cId="2053809927" sldId="306"/>
            <ac:spMk id="8" creationId="{812BCA02-1944-46F7-9D86-43025ED9DBF3}"/>
          </ac:spMkLst>
        </pc:spChg>
        <pc:picChg chg="mod">
          <ac:chgData name="Farhad Mazlumi" userId="261c645f9e59134c" providerId="LiveId" clId="{22FD35E5-9147-4BC4-9BA3-60EF0358C442}" dt="2020-01-12T10:14:04.288" v="30" actId="1038"/>
          <ac:picMkLst>
            <pc:docMk/>
            <pc:sldMk cId="2053809927" sldId="306"/>
            <ac:picMk id="7" creationId="{C693CFAF-2009-4A41-9489-1CC23A95EEE6}"/>
          </ac:picMkLst>
        </pc:picChg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007607142" sldId="30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277486871" sldId="308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431557344" sldId="309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087041942" sldId="310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82451367" sldId="311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4269461528" sldId="312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15972849" sldId="313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886634477" sldId="314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3338498215" sldId="315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449633943" sldId="316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446101715" sldId="317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2863495418" sldId="318"/>
        </pc:sldMkLst>
      </pc:sldChg>
      <pc:sldChg chg="modTransition">
        <pc:chgData name="Farhad Mazlumi" userId="261c645f9e59134c" providerId="LiveId" clId="{22FD35E5-9147-4BC4-9BA3-60EF0358C442}" dt="2020-01-12T09:56:43.167" v="1"/>
        <pc:sldMkLst>
          <pc:docMk/>
          <pc:sldMk cId="1612247282" sldId="31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3CF46B1-6161-46D6-8A16-806E96E0BA05}" type="datetimeFigureOut">
              <a:rPr lang="fa-IR" smtClean="0"/>
              <a:t>22/11/1443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26A618-CCF3-43B5-8C29-9AD569E45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689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Radiate to and receive from desired direction.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6A618-CCF3-43B5-8C29-9AD569E45DF1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397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Radiate to and receive from desired direction.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6A618-CCF3-43B5-8C29-9AD569E45DF1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073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mention about VSWR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6A618-CCF3-43B5-8C29-9AD569E45DF1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096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6A618-CCF3-43B5-8C29-9AD569E45DF1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653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C756-7B67-460D-A814-A234361CF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0EB84-1CAC-434A-A71D-89E1F6E42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03E3-D69E-427A-BD4A-46A68F9F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j-cs"/>
              </a:defRPr>
            </a:lvl1pPr>
          </a:lstStyle>
          <a:p>
            <a:fld id="{60638B31-4322-4194-AA4B-50BF860F407C}" type="datetime8">
              <a:rPr lang="fa-IR" smtClean="0"/>
              <a:t>21 ژوئن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DC49-B6A8-40C2-800C-6FBB5E2E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j-cs"/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C0EC-329F-4E9F-AA0D-2235CAAA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j-cs"/>
              </a:defRPr>
            </a:lvl1pPr>
          </a:lstStyle>
          <a:p>
            <a:fld id="{893B92BE-5E89-4969-9CDE-A6F302A2499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894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2DF6-E7FE-4D2A-AFB8-CF953DBE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D8145-649D-4A2E-9B37-2111C53A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DFA4-B363-4D94-8FF1-19FA683C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12B6-E41E-4890-858E-59D438493EA2}" type="datetime8">
              <a:rPr lang="fa-IR" smtClean="0"/>
              <a:t>21 ژوئن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A2969-A0C0-471A-923E-B3933312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F633-782E-4D55-BE76-E95E0290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78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46792-46BF-4FC1-BDB2-64425E441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D99E8-7359-4037-9638-8110B34C2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6D455-008E-4E17-B5A6-40E655D9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366E-2974-4364-82F2-DA81F75FAB57}" type="datetime8">
              <a:rPr lang="fa-IR" smtClean="0"/>
              <a:t>21 ژوئن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8720-C393-4B23-8A81-F818608F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CD08E-D721-4789-852D-35C45963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505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9B75-EBD7-4321-858C-3EEDD939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64582-0848-4BEA-B3AB-CA3FDF3BF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A7508-9227-4DE3-B148-8F187F8D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6696292-D7D9-4FFD-88BD-F3F61F14FD3F}" type="datetime8">
              <a:rPr lang="fa-IR" smtClean="0"/>
              <a:t>21 ژوئن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67E60-0FAA-4614-B4A0-22B0B40C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6DE1-E1DC-4D3B-9D27-A5A88E10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3B92BE-5E89-4969-9CDE-A6F302A2499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118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958A-6B14-4A26-ACC5-6BC1E136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F6DDA-6F3B-49B9-A402-099E4E23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57721-1D51-45F7-9313-8F78AB76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E5C-B3EE-4C43-B259-4F0113097BB1}" type="datetime8">
              <a:rPr lang="fa-IR" smtClean="0"/>
              <a:t>21 ژوئن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7AD8-36F4-49E8-B373-BB2B896C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35A1-E279-4662-879D-18275E15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52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1ECC-4D6D-4A1B-A3B1-9CE467B2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3617-6C0D-410D-A890-E96446C4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8652D-BFA4-413D-9543-8DF8DB2EF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EB311-29D6-4E1A-982E-7E480A3C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28DF-8F8E-40B1-98D5-37F55C7A4382}" type="datetime8">
              <a:rPr lang="fa-IR" smtClean="0"/>
              <a:t>21 ژوئن 22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06012-F509-4A56-8D04-15011A39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21929-22C6-4134-9199-50E888A9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728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8E8D-9D16-4735-B8F6-A2250C97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64250-849A-4276-AD1E-84A2E65CE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8AF03-35A2-48E8-B017-F76DE50BF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7E19A-D656-4822-A267-226839E17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45D75-DF47-4701-A31D-C800851AC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118E9-86BF-4B25-ACBF-26DC98F3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388-6972-4075-8C7A-5413FF7EB8F0}" type="datetime8">
              <a:rPr lang="fa-IR" smtClean="0"/>
              <a:t>21 ژوئن 22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07805-0C1C-4D7B-B23C-530B19CB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A3CCA-EFCC-4CF6-B7B3-4BCB1041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719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72BF-0A14-4CDF-BB8A-E96FD0F2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57449-C881-4E30-A0C1-935187E5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AD5-4872-4A85-AD3B-583EEDBFDB9C}" type="datetime8">
              <a:rPr lang="fa-IR" smtClean="0"/>
              <a:t>21 ژوئن 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D66EB-371E-47EA-B270-0869FAA4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5E56-A147-47AD-97FB-BCCA0B25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76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FAD2C-F1E5-4F3B-8BD2-50A1AF1E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888F-ACB7-47EA-84F7-2E0FCF52B282}" type="datetime8">
              <a:rPr lang="fa-IR" smtClean="0"/>
              <a:t>21 ژوئن 22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261F6-CE50-4045-8595-BF865B95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D5984-EE0C-452C-9DF8-DAB427DE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4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1D97-2CA7-4FE8-A8F6-2F145B08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A2BF-17CF-4A03-97C2-01508A8E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7F51C-E2B9-461A-AA98-5C3D2E091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A5D34-0CBE-448D-B32A-AD37B60D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29E1-8489-466B-BF19-0BE92BFD913C}" type="datetime8">
              <a:rPr lang="fa-IR" smtClean="0"/>
              <a:t>21 ژوئن 22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79A9B-8077-40C6-AB5D-B8A1EEEB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AAB8B-140B-4562-99BF-5197F195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633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8395-5DDD-4BC7-969F-4A9B2EB6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07D6D-D4BC-45C7-92F5-4574D3E42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B32E5-7723-4257-A968-45E934C45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58B56-D317-44F8-AED2-81B17BE0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4B4D-767A-49E6-8C9C-9B2269517E05}" type="datetime8">
              <a:rPr lang="fa-IR" smtClean="0"/>
              <a:t>21 ژوئن 22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E0630-4133-421E-A709-CDDB3DAD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02B47-ADBB-47D5-ACA6-B67DE85A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5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38CA1-DB64-40C0-BAA5-63D7A9FB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2D243-25B9-4A8A-A3DF-A3B094799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AC62-B479-46B7-A62D-AB4082C57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A6F2E79-79C9-4E50-AF68-DF871C8DE4E7}" type="datetime8">
              <a:rPr lang="fa-IR" smtClean="0"/>
              <a:t>21 ژوئن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27FD-35EA-43A7-A1A2-8AC0B9F94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5989D-0D04-495A-8225-813CFDE35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3B92BE-5E89-4969-9CDE-A6F302A2499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08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adre.org/osp/EJSS/4126/154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4.jpg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1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9.wmf"/><Relationship Id="rId4" Type="http://schemas.microsoft.com/office/2007/relationships/hdphoto" Target="../media/hdphoto1.wdp"/><Relationship Id="rId9" Type="http://schemas.openxmlformats.org/officeDocument/2006/relationships/oleObject" Target="../embeddings/oleObject2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95.png"/><Relationship Id="rId4" Type="http://schemas.openxmlformats.org/officeDocument/2006/relationships/image" Target="../media/image9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5310-665E-4DE0-8FD7-4562295AC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Antenna Basics</a:t>
            </a:r>
            <a:endParaRPr lang="fa-IR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F6ED0-990E-40E3-8542-7E8FBA19A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+mj-cs"/>
              </a:rPr>
              <a:t>Farhad Mazlumi</a:t>
            </a:r>
            <a:endParaRPr lang="fa-IR" sz="32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519E8-FDE6-44F5-929E-D4382D51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8759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1F7A-1A06-43F2-B72F-E41055E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51D9-F02D-4A57-A96F-50D65231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RADAR</a:t>
            </a:r>
          </a:p>
          <a:p>
            <a:pPr marL="0" indent="0">
              <a:buNone/>
            </a:pPr>
            <a:endParaRPr lang="en-US" sz="3600" dirty="0"/>
          </a:p>
          <a:p>
            <a:endParaRPr lang="fa-IR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3B441-0A53-416D-9CAE-2304BDE8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623766"/>
            <a:ext cx="3937000" cy="309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4FE7B-A85A-46E8-AB48-1B37403E9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4455331"/>
            <a:ext cx="3113870" cy="2332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74CCC-0D68-480C-A740-6BBD48512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5751"/>
            <a:ext cx="5179941" cy="27646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4065C-5D60-4D39-934C-E47235B7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B66EB-4B9D-45D8-A268-DDBD0B37E632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93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1F7A-1A06-43F2-B72F-E41055E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51D9-F02D-4A57-A96F-50D65231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Remote sensing</a:t>
            </a:r>
          </a:p>
          <a:p>
            <a:pPr marL="0" indent="0">
              <a:buNone/>
            </a:pPr>
            <a:endParaRPr lang="en-US" sz="3600" dirty="0"/>
          </a:p>
          <a:p>
            <a:endParaRPr lang="fa-IR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0339F-A590-4CC7-A817-6F2A4048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06" y="2443208"/>
            <a:ext cx="6119446" cy="425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18413-D3FB-44E8-B5A9-205E90988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/>
          <a:stretch/>
        </p:blipFill>
        <p:spPr>
          <a:xfrm>
            <a:off x="120748" y="2714036"/>
            <a:ext cx="5570806" cy="39832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39F25-9FC2-4DD4-B697-C85DB4E3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606E5-51E5-4A7B-B31B-77B524285B3A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129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1F7A-1A06-43F2-B72F-E41055E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51D9-F02D-4A57-A96F-50D65231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Radio telescope</a:t>
            </a:r>
          </a:p>
          <a:p>
            <a:pPr marL="0" indent="0">
              <a:buNone/>
            </a:pPr>
            <a:endParaRPr lang="en-US" sz="3600" dirty="0"/>
          </a:p>
          <a:p>
            <a:endParaRPr lang="fa-IR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0FE11-E4F3-4B82-B6A3-DBA155DE5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7359"/>
          <a:stretch/>
        </p:blipFill>
        <p:spPr>
          <a:xfrm>
            <a:off x="7080738" y="2430413"/>
            <a:ext cx="4947138" cy="3629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13C7B2-A25A-479E-8366-07E20FFDF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19" y="4726746"/>
            <a:ext cx="3051614" cy="1986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FF260-51BF-4F56-8A9B-5C174EE1F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3" y="2739904"/>
            <a:ext cx="2985692" cy="19868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174A-4FE7-4DBC-A1DE-B27639DC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6D43A-3F0E-4BAF-A1FC-7B1C6E553846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6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1F7A-1A06-43F2-B72F-E41055E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51D9-F02D-4A57-A96F-50D65231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Energy harvesting and wireless charging</a:t>
            </a:r>
          </a:p>
          <a:p>
            <a:pPr marL="0" indent="0">
              <a:buNone/>
            </a:pPr>
            <a:endParaRPr lang="en-US" sz="3600" dirty="0"/>
          </a:p>
          <a:p>
            <a:endParaRPr lang="fa-IR" sz="3600" dirty="0"/>
          </a:p>
        </p:txBody>
      </p:sp>
      <p:pic>
        <p:nvPicPr>
          <p:cNvPr id="2050" name="Picture 2" descr="data:image/jpeg;base64,/9j/4AAQSkZJRgABAQAAAQABAAD/2wCEAAkGBxIQEBUSDxEWFRUXFxUVGBcVGBYYFRcYFRUXFxgXHRUYHSggGBolGxYVITEiJSkrLi4uFx8zODMsNygtLisBCgoKDg0OGxAQGy0mICYtLS0rLy0tLS0tKy0tLS0tLS0tLi0tLTUvLS0tLS0tLS4tLS4tLS0tLS0tLS0tLS0tLf/AABEIAMUBAAMBIgACEQEDEQH/xAAcAAEAAQUBAQAAAAAAAAAAAAAABgEDBAUHAgj/xABCEAABAwEGAwUFBgUBCAMAAAABAAIDEQQFEiExQQZRYRMiMnGBB0JSkaEjYnKxwfAUM4LR4UMVU2NzkqKy8RaD0v/EABkBAQADAQEAAAAAAAAAAAAAAAACAwQBBf/EACoRAAICAgIBAgYBBQAAAAAAAAABAgMRIQQxEkFRExQiYXGBMlJikaHw/9oADAMBAAIRAxEAPwDuCIiAIiIAiIgCKlVqr3v+CzZSOq74G5u/x6occkllm1K0178S2ezZOdif8DMz6nQKFXxxbPPVrPsmcm+Ijq7+yjkr6a1KqdnsZ5XN/wATply8YwzvwPHZOPhqQWu6YtipKCuHNJpmKHkpbwzxe6IiK0kuj0D9XM8+bfqEjZnTOwta1I6KitwzNe0OY4EHMEZgq4rTQEREAREQBERAEREAREQBERAEREAREQBERAEREARUWvvW+YbM0mV4H3Rm4+TUOOSSyzYVWtvW/ILMPtH97Zjc3H029VCb440mlq2Adm3nq8+ug9FGHvJJJNa6k6+vNVStXoUSuzqJJ734ymlqIfsm5jLN5/q29FGHvOZNSddaknzO68nMU/foqRRgaetdVU5N9lO32VY4nUU5KtU/fVG0rhqK5VqQAK6FzjkwdTQKOMnUsheDIKE54QcJcASwOpXCXDIGmysSSEjEHNA1qcRYHYTSMigMlaDvN7g5lVfNK4Maw0YGgNfMATmw4w3A0lwFHUcGkjPSqtVfuTUNbJDcHEMtkd3e9Gc3MJy82nY/Qrpl13nHaYw+J1RuPeaeRGxXEmOLcsDmurTsnZyAYQe0BHdIdU0A0pnQlbK67zfA8SQPod9w4ciP0XVJx0zqk4fg7Qi0PD3EsdqGE9yUDNh36tPvD6hb0K5PJfGSksoqiIhIIiIAiIgCIiAIiIAiIgCIiAIiICi196XzDZhWV4B2aM3H+kKNcT8QzNldAw9iRTC4gkyV5O93pl8lDLxNZn0r4iM650y1OuirlZgold/SSO+eNZZKts47NvPIvPro1RWSQuNXEk7k/qd1RK/+9vkqHJsp29sp++iV/wDayLNYZJamOMuAqSTQNFPvOoPTVXI7NHM1wsshmkjP2re7GAKeEGTwk7OdQbJjJONcpdGNDC57g1jSXHbfz8uui8VHa9iDWSuEM1cTsPVWHXLPazA9pe5jscboWk/xEQHV5qGE5UOQ55rf3ndx7FrHva+djMBY3vNpyllNGMFPrU1Kk4JHXFLXqaWO0RPYXB5IOJuJtPs3NBJa4HypUZVqtJPxKIj2Yjx0wjPJoaCXFpYRSarnA1fWlMlt70jka1weMRDWiNwzwYaAYXDuvYG167rW2642yNNXNbJhL210c0UGLGO67M5gEuG9ApwwiaST6N1ZGxy2VhZa+0c7OOJrcQY6PMRmN3ewgk7hvmFhvBaGYnUGo7Nz3vxtGGQgvdUOoaFumy192XaI2vjID3vwl2IUw0Ood7vmKrNF1GR75ZZwyMPDTK44nBzqBmJozaCcsZ+qlnLOZXSDpDFHRrWkOGFtMWF+JuTQfEJg45tYcOgw7q5LK5znObhDmuDXNphbRrhEcbR3bOG4Samta7aLyTEJBg7ZrHdyrmgtZKHUdTeOpA+0YASHbUXtspDWuIELQQ7Cc3VIc2WNx/1WOqSCanNcbRN4xsyopSHGlWvYQaVo5p1BqNjXIqccO8aeGK1nM5CXY8g7keq5zZ7FicwxtczCAAcy97Rth1p55rfuuSXs8eA1rTDlXCW4sYzoW7edQaKCfi9FG08xOvAqq51wpxBLC2jx2kAyqHAvj64a1wKf2a0NkaHscHNOhCui8l8LYy16l5ERSLAiIgCIiAIiIAiIgKKqIgCIiA1183PHaWAPyc01Y8eJpGh8ui5bfN2S2WUsm3JId7ruo68wuxrDvK7Y7RGY5W1B+YPMHYqEoKRTZXncezjX78/RYlvvBsMZe6pr4dTjIcGuDQM6trU7ZHNSLiG4JLE6p70ZPdf+TTyK0TLOwOJdj7N1O1jjIBfhzGZ0NdtCqUkn9RSsLss2B9oldGGRyGRrg4RChjkxUq59D3BhpRoFTTMjacT2WKO0ds4FsmDAYogx0rmjMFwAwQAZ55nqtbBfEYhcLGzBE1uKSKzU/icO5kkdpvUDMKzJZ3urG12HG1s1mdZw4Oecqtkaaul6k0FD0Us+xoSlj6nhGZaL1oKeCJ7sH2BxNxn/AH9o8VScqDfdY9mglc8RllHskwS2WIB8EsbhUSBpoa0oauIGZ1Wwiu1jHSdphi7UMMkMWDEXNGpf4IieTauy1WFLfwLC2zRjsg/BKGVa6MnV7w7vzbHPKmxUdHY/2L9s9T3SyOz4Xy4RFiMbY6OETToHy+8Gj3WN5KMWkx2cxOFXQSYnB7AKZ0xOY0nIncHL1qt5HZ5DM0Ynz2uGSjHRZYoyMxIG/ZsNMtDmNlkWywQsa5lreH1cXizQHuMe7d0hzcfUnVd/JCTivXLIdbb5eMomNYQHNMn8wPBNcgaFhpT8s6VWyEYLQ54bUtGI7EUrQ9PNYH+xpZpmxxNBLycOf0NeQC3t83JLCGstTA3F4S0gglo2602K7PaWCtvJgCcu/lCo0xu8PoNXfkthdFymU48VaOALnUxCudGN0H+VH4TLA/AQXsdpT8xyPMLf3dO+N4dTLdpc4V5VwnMj1XPHf2KZ2wr/AJM3tjFDSzRGhGCVpc4PBBJDxaW8/ujYih1Wa2PG/Nomd3aMIOBlYwB3iTnUZkgk8ladaQ5ge4tazCMIbUYszVhLCC0t1oOZzoovfnHAjHZWXOmWIUAGZOrKDfblrqrEjvxXPUDc3vLFBFWSQDIaVAFBXCGVzbX+qqj92e0R1ke4wwdow5Ue8sr96gaaFQu1Wt8rsUji4/QeQGisVUlH1LKuLGMvN9/9/n9n0Bwjx7Z7eezIMM3+7eQcX4H+95ZHopavlRjyKEGhGYIyIpuDsV03gr2muZSG8XFzNGz07zejx7w+9rz5qRrOvIrdmnbI0PjcHNcKtc0gtIOhBGoVxAEREAREQBERAEREAREQBERAWLTZmyNcx7Q5rqgg7rmnE3DL7IccdXQ8/eZ0d06rqS8SRhwIIqDkQdCoyipIqsr8trs4hZfs5e1jydSjqU7zeVSMncnbVW6sd/hzHxWCIMka0OfE8ljnD4TN4pHUBoG5HLZbTijhB0ZMtlFWamPdv4eY6KI4TUPY4teBQPaaGhGbfI6Kl5jplUZeL+pGwtETZTgcXzNkY18MbQ3toJAdAGGjBXOrs8jzW0ksRDi63SYXuY0GCFwM0oZoHvJ57D5ZLTf/ACgxAwwwfwwIykZ9oXOA94mhLXHLKlOqxYrLLMQXVjYXNc0uq5zZGt73ZAioLqk0JzrkNF3BZlyWZP8ARnWzigCLs7I1sURDXRhoJEzS7CWuApI19MRzHJaa2wPmGZ0Li3H3nAE1DS4aAZAa0Ulu+5o46kGjgXBxeA8OxNyJB8Lc8+8CKg0C1zLC5z+ziIf94eHrnuRyC5v0K7JqK9jSWG8HMcGzVDmkYXZhwO1af+QW6vS57ZaMM9ofM6IZtxatruKZgdaK+bCGSUcWudkMVe6AeuwW2nvT+AjobTVpAqzI03AYTp1HXLTPvW0ZoXxsk49emfv+Dxc9us7Y+wtFmDsXhkb4nu0AcT4TpQjJY/8AtGKxxSTMiMxjJaaZyRuBza8V7lNMQyPPnouKbc6SFtqsNBZ392QgfaRS7tcDk2tRmP1qofYLXLDKJIHubJWgI72KvuFvvg8l1eTWUzXXx5dXYbXTXeDJve/5bUTWjGONcDMgfM7jpotc1hJoASeQGfyXSIuCY7WGTzRGxvNe1iiwlj9w9oNezJzyz8lKbquSz2UUgiDebj3nnqXHNQlyYxWkb6uJjS0jlVh4Pt02bbO4DnIWxj/uNfottH7N7XQY5IW8xie4j5NoV1Bki9THJUvlTfRoXGins5bJ7PJw3uzxF2WRDwOvep+i19o4JtsefZsf/wAuQE/J1F1OQ5j9Eld1r5qv5uaLfk4M5pwzxHbLpdTA/sS7vRSAtaTuWk+B3lkV2nhriWz2+PHZ35jxsdlIw8i39RUHmoxNG14wvAcDqCAQfQrRT8HOieLRd0pglbmG17h6AmtB0NQr6+ZGWpLBRdw5Q2nk66ihHC/HJe/+GvGP+HtAo3ERSKQnShOTXGhyrQ7FTYLWmYuiqIi6AiIgCIiAIiIAiIgCIiAoQodxXwkJKzWUBsmrmUyf1HJ35qZKhC40npkJwUlhnF7IGB9JsTQNQPFUbEHRZ1gvB3aODBI9haWNb2hbgBPdBf02pmMlOuI+GWWnvsAEg32d0P8AdQSWzvjcWFha7TDQ18qbqnx8WeffZZVrH7LtrcXZTPHdP8iMYY25nItpsTvXU0orJkc84Y2kVocLK0q33qDT8gsW9rVFZBW1POPaCOjpnfiJ7sTers+QJUQvfiKW0AsFIoj/AKcZND+N5zf65dFNRbKocW25+U9L/Zu734gjiBbC5ssmYq01iafxjJ5B2bl1UTtNpfK7FI4uPXQdANAPJY63nCdzfxc4a7+UzvyHpXJg6uP0BUniCyz0+PxYQeILfuSD2eXPM+OZ5FLPKwxlrh3ZT8YB2bpi55bKYXBwtZ7EMTAHy6GVwq4dGj3fTMrPjkDaAZAAAAZAADICmiyGzLzpXOTf3PYVXike6rzRehQ6KqrwSTLWHdXY6EUp81qr9v8AhsjSZCXPpVsTKGV3oTRo6kj1UHl9psjm1hsojdzldiA8mN8XmSPJTjTOXSIytiu2dDeM9B81iP7xyXNoePLYHVeIpBu3CY/k4E0+RXQeGb9s1sb9iSJAKvikoJW9csnN+82o8lCzjzj30W18mGNdmygs1NVksC9FKKCWDkpuRg3vc8FrZgtDA4e6732E7tdqPyK1Nhva13RRlpx2qxaNlALpoRydXVo2/PQKS1Sn9iNj08lfXbKHRRZWp9m9u68IrRG2WCRsjHaOaag/2PQ5rKXNZrmnsUhtN1ODSTWSzOP2UvPD8Dv30Uq4X4rhtwLQDFMzKSGTKRp6fE3qPot8LFNaMU63HskCKiqrCAREQBERAEREAREQBERAFr76ikNnl7Cnbdm/szuH4ThoedVsEQHyo8GpxVxVOLFXFi3xVzxV1qvC73xzwJFbwZYqR2ge97r6e66n5riF5XdLZpDFPGWPbqD+YO46oDEC6TwVZhFZWn3pHF59Mmj5D81zcLrPC8GOxwuHwU+VVk5rfw9e5t4Pj8Rt+xntmVW2iivNsJ/X5f4ovbbrJ6fv/AXl4keo51+5SK10Ub4x4vdDSCFwZIQHPeAC9oOgaDkHEZ4jpllVSwXSNyudcf8AC5hkltTXEseWOOROE4Q0gkaZtqK5UPMLXxo5n9Rj5M4+P0dkTtVuc8nYONTmS5x5uec3FYtUcvNV6h5bZ6XqORzXNexxa9pq1zTRzTzB2VsogTOlcJe0EPpDeTmtfo2cZMfy7QDKN3UZHougEfvprVfO/RSrhHjJ9iAilDpIBoK1dGPuV937mnKix28f1iaa7vRnXCqgqxYLbHPG2WF4ex2jh01FDmCNwc1fCxmkqtNfvDzLSRK1xhtDPBMzJ46Op4h9QtyvQUotp5RFpNbNLcHGskMgsl7gRy6Mn0ilFaAk6A9dPLRT0FQ+97qitcRinZUHMH3mH4mnY/QqKWG/bVckrYLRinsjv5bt2jk0nQjdh9Fvqu8tPsyWVeO10dcRYV0XrDa4hLZ5A9h3GoO4IObSORWarykIiIAiIgCIiAIiIAiIgC0XFXC8F4RYZRR48EgHeaf1HRb1EB82cTcNT3fLgnbka4JG+B46HY9FMfZZe7S11kkPeqXx9fib57j+rkuq3vdcNqidDaGB7Hag6jqDqD1XFOL+DZ7skE0Jc6GoLZG+KM1qMVNOjtFCyClHBOEvFnWAAFTEotwdxY22tEctGzgZjaUfE3rzb8lJyvOlFxeGbItMVXlzQQQQCDkQcwRyI3VSVRRJHNeLuAcFZrAKt1dAMy3mY+Y+5ttyXPv8jypt5r6LBUQ4v4JjtZMsFIrRTM6Ry02eNnfeGfOq01cjGpFNlOdo5FVAVdtdlfFI6KZhZI3JzXZEderTsRkVaotqeTL0VqqgqgRAbbh+/ZrDIXwEEGmON3geOvJ33hmOui69w9xBDbo8cRo4eON3jYevNvJwyK4YsixWySF7ZIJDHI3wubSo6UOTmndpqCqLaFPa7Lq7WtM+gWhVCjvBvE7LbEe0wsmjwiRo8JrWj210aaHI6ELem2xj3gVgkvF4ZrWZdIvtGysXld0VoidFOMTHa8wRo4HZwO6tPvJtMirT7wCj5xXRJUzfoctbarVc1te2KSjhQmuccrD4XFvUeoIK65wdxvBeDQ3+VOB3oia+ZY7LG368wud+0yMSMimA7zXGMnm13eaD5OB/6ioHFKWuDmktINQ4EggjQgjQr06bPiQUjDdW65YZ9VVRcq4J9p1aQ3k7kGz5AH/mAZD8Qy50XU43hwBaQQcwQagg7g7hWlJ6RUVUAREQBERAERUQFUREAK8SRhwIcAQRQg5gg6he0QHJeNvZy6J38TdoNAcRiaSHsINcUZ6cteScJccNmw2e2EMl8LZDkyQ6YXbMk+h6E0XWlA+O/Z7HbA6azAMn1I9yXoRs7qq7K1NbLIWOJtyaaoSubcO8Wy2N5sl5B2FvdD3A9pF0f8cfJ2o6jToscgcA4EEEAggghwOhB3C8+yDg9myElJaPRQnkqLyVWTSNVxDcEFtZhlFHN8Eg8bP/ANN+6VyG/wC457DJgtAFD4JG/wAuTyJ0dTVpzHXVdzqse32OOeN0U7GvYdWn8xyPIhW1XuH4IWUqf5OAlFKOKeDJbIS+DFLB85Y+jgPEPvD1Cinat+IfMVXoxmpLKMUoOLwy4sq7buktDwyJuelT4R++QzW44Z4TktYEmjCdTUAjnXl5fRdRuO44bIKRirviIH0Huj6nclV2XRgThTKRpeFODf4QPfI/FI9rW0GjWg1p+In8gty6wkLbVSlV59i+I/Jm+qx1rxXRpHWan73XkxHNbmSOqsvhpsqXWaFyMkH49FLIfvSRgdcyf0K51VS72jXkHzts7DVsWbzzlePD/S2nq88lEKL1OLDxr2eZy7FOzKKgqW8GccTXeQzOWCucROba7sJ8Plp5KIrfcLcK2i8H0hbRgNHSO8Df7noFoMx9IoiIcCIiAIiIAiIgCIiAIiIAiIgI9xbwlBeDPtBhlb4JQO8Oh+JvRcns9qtlxTmC0Rl8BJIaPAQdXwuOTSd26V15rvKwL5uiG1xGK0MD2n5g8wdioyipLDJRk4vKIvdl6RWqMS2d4cw5ci0/C5pzY4cisolc4v3hu13LP29neXRHLHSrSPglZv0PyopFw5xZFbBhp2cw1icdeZY732/UbhefdQ4bXRvptU9Pskbn81ZktFFYkmOi8Dqsjl7G2Na9S40kmqRWOEvxOijJ5ljCfnRVYzkf3++iuQscP3/hdjlCeGsGS8UPT9+gVA5XHMJCtFtNP36qZSsMuA7r2FYaV5tNsZEwySvaxgzLnGjR81JPOiMlgygohxtxkyzB0FlcHWjQkZthrueclNG7alR/iX2gPlrFYcUcehmOUr+eBv8Apt6nvHooQ0fvqdzzK2VUesjHZaukUO9TU6knUk6knclVa0k0ArWgHM15LZXFcNotsnZ2aPEdycmtHNztl2ng3gCCwUkkpNP8ZHdb0Y06eeq1mbJDOC/Zk+aktvBjj1EQykf+L4R018l12xWOOCNscLGsY0UDWigHoshEOBERAEREAREQBERAEREAREQBERAEREBbmha9pa9oc0ihBFQR5LkPHXs4dDWewAuYKudGKl7N6sOpH1C7EiA+ern40mio20tM7NMVQ2YdCdH+tD1KmF18T2OfJloa13wyfZu/7sj81tOO/Z021F09jwsmzLmaMkPOvuv66c1xa8LE6Jzopoy1zTRzXjMeizT4sJ76NVfLsisPZ3ExkioFQdxmPmMkjNOX0/suD2esRrE58Z/4b3s/8SFsI7+tjRQW60j/AO15/Mqn5Jrpl3zqfaO7Q1dpn5Z/kse8bXFZxW0SsiH/ABHNaf8ApOZ+S4dPe9qkyktdpcORmkp8gQsFsbQahor8Rzd8zmVJcT3ZW+V7I6bfPtChYC2xtMz/AI3AsiHX4n+lB1UCvS9Z7W/HaZTIRoPDGzo1gyHnmeqwln3PdM1rkEVmjL3nlkAOZdoAtEKYw6KLLpT7MEKe8G+zia10ltWKGHIgUpI/yB8I6lTbg32cw2SktpwzTChGX2bD90HxHqVO1aVGFdN1Q2WMRWeNrGDYb9SdSepWaiIAiIgCIiAIiIAiIgCIiAIiIAiFEAREQBERAEREAUb4x4OgvKOj+5K0dyVviHRw95vRSREB8zcR8PT2CXsrQynwvHgeOYP6arUUX1FfF1Q2uIw2iMPYdjqDzB1BHNcM434Fmu9xfGHS2c6PAJczo8DT8WiAiBQK/YbHJO8RwMdI4mgawVP+PMrsHBfsvjgwzW/DLJqItY2Hr8Z88kBCuDfZ/Pb8Mjj2UB98jvOH3G7+Zy812u4bhgsMfZ2aMNGpOrnHm525Wya0AUAoAqoAiIgCIiAIiIAiIgCIiAIiIAqIiAqiIgCIiAIiIAiIgCIiAIiIAqEIiA8RWdjPAxra64QBX5K4iIAiIgCIiAIiIAiIgP/Z">
            <a:extLst>
              <a:ext uri="{FF2B5EF4-FFF2-40B4-BE49-F238E27FC236}">
                <a16:creationId xmlns:a16="http://schemas.microsoft.com/office/drawing/2014/main" id="{2B6A3732-F194-4775-8C0C-EA5636E5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6" y="2969090"/>
            <a:ext cx="3606018" cy="27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E5CFE5-9797-40CB-9102-229DF9E5E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635250"/>
            <a:ext cx="4695825" cy="3676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49969-0F45-4610-BB33-7C60096E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33949-F5BE-43D5-BCFB-529B5F9C814D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653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1F7A-1A06-43F2-B72F-E41055E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51D9-F02D-4A57-A96F-50D65231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RFID</a:t>
            </a:r>
          </a:p>
          <a:p>
            <a:pPr marL="0" indent="0">
              <a:buNone/>
            </a:pPr>
            <a:endParaRPr lang="en-US" sz="3600" dirty="0"/>
          </a:p>
          <a:p>
            <a:endParaRPr lang="fa-IR" sz="3600" dirty="0"/>
          </a:p>
        </p:txBody>
      </p:sp>
      <p:pic>
        <p:nvPicPr>
          <p:cNvPr id="3074" name="Picture 2" descr="Image result for rfid antenna">
            <a:extLst>
              <a:ext uri="{FF2B5EF4-FFF2-40B4-BE49-F238E27FC236}">
                <a16:creationId xmlns:a16="http://schemas.microsoft.com/office/drawing/2014/main" id="{C90CDF3A-E739-4DAC-AF9A-E9BA3E97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33" y="2220278"/>
            <a:ext cx="4364281" cy="44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43060-D993-4B2A-BF2E-0BEB9CFF0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0"/>
          <a:stretch/>
        </p:blipFill>
        <p:spPr>
          <a:xfrm>
            <a:off x="1000869" y="2636480"/>
            <a:ext cx="5872372" cy="36754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5CD4-B25E-4CF3-8A25-836DD69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28FD9-9863-4FD3-A4E5-468CC459D9E5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072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7AEEA384-1F55-4B82-9387-BE8F6C5CB01C}"/>
              </a:ext>
            </a:extLst>
          </p:cNvPr>
          <p:cNvSpPr/>
          <p:nvPr/>
        </p:nvSpPr>
        <p:spPr>
          <a:xfrm>
            <a:off x="9463613" y="4387902"/>
            <a:ext cx="1890187" cy="170911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radiation</a:t>
            </a:r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15</a:t>
            </a:fld>
            <a:endParaRPr lang="en-US" sz="20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F32061B-EDCE-4EE9-A9F0-3943150F0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2291"/>
              </p:ext>
            </p:extLst>
          </p:nvPr>
        </p:nvGraphicFramePr>
        <p:xfrm>
          <a:off x="972875" y="4013693"/>
          <a:ext cx="6895800" cy="213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3" imgW="2298600" imgH="711000" progId="Equation.DSMT4">
                  <p:embed/>
                </p:oleObj>
              </mc:Choice>
              <mc:Fallback>
                <p:oleObj name="Equation" r:id="rId3" imgW="2298600" imgH="711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F32061B-EDCE-4EE9-A9F0-3943150F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875" y="4013693"/>
                        <a:ext cx="6895800" cy="213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D82C297-46F5-44EA-A168-E7F9155A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75791"/>
              </p:ext>
            </p:extLst>
          </p:nvPr>
        </p:nvGraphicFramePr>
        <p:xfrm>
          <a:off x="9815537" y="3039952"/>
          <a:ext cx="14094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D82C297-46F5-44EA-A168-E7F9155A0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15537" y="3039952"/>
                        <a:ext cx="1409400" cy="60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1BA2B6B-466E-4DA1-9CE9-9CC145679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7666"/>
              </p:ext>
            </p:extLst>
          </p:nvPr>
        </p:nvGraphicFramePr>
        <p:xfrm>
          <a:off x="1037897" y="2043179"/>
          <a:ext cx="2895480" cy="118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Equation" r:id="rId7" imgW="965160" imgH="393480" progId="Equation.DSMT4">
                  <p:embed/>
                </p:oleObj>
              </mc:Choice>
              <mc:Fallback>
                <p:oleObj name="Equation" r:id="rId7" imgW="9651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749DD78-C5D5-43B7-BAC4-AF41EBBDC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7897" y="2043179"/>
                        <a:ext cx="2895480" cy="118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73AA5F-AC78-4E54-89AC-0471AE46BCF0}"/>
              </a:ext>
            </a:extLst>
          </p:cNvPr>
          <p:cNvSpPr txBox="1">
            <a:spLocks/>
          </p:cNvSpPr>
          <p:nvPr/>
        </p:nvSpPr>
        <p:spPr>
          <a:xfrm>
            <a:off x="4617168" y="3151890"/>
            <a:ext cx="2503138" cy="57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Retarded time</a:t>
            </a: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E5991C38-8804-41C2-B5F8-DD9CD7DF3FBD}"/>
              </a:ext>
            </a:extLst>
          </p:cNvPr>
          <p:cNvSpPr/>
          <p:nvPr/>
        </p:nvSpPr>
        <p:spPr>
          <a:xfrm>
            <a:off x="4420142" y="1690688"/>
            <a:ext cx="1240220" cy="612648"/>
          </a:xfrm>
          <a:prstGeom prst="borderCallout2">
            <a:avLst>
              <a:gd name="adj1" fmla="val 47915"/>
              <a:gd name="adj2" fmla="val 142"/>
              <a:gd name="adj3" fmla="val 47915"/>
              <a:gd name="adj4" fmla="val -20904"/>
              <a:gd name="adj5" fmla="val 100491"/>
              <a:gd name="adj6" fmla="val -517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potential</a:t>
            </a:r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CD490557-5DD0-4DCE-B3E3-6AC0FF8F1DA4}"/>
              </a:ext>
            </a:extLst>
          </p:cNvPr>
          <p:cNvSpPr/>
          <p:nvPr/>
        </p:nvSpPr>
        <p:spPr>
          <a:xfrm>
            <a:off x="1066914" y="1559616"/>
            <a:ext cx="1240220" cy="612648"/>
          </a:xfrm>
          <a:prstGeom prst="borderCallout2">
            <a:avLst>
              <a:gd name="adj1" fmla="val 48630"/>
              <a:gd name="adj2" fmla="val 100119"/>
              <a:gd name="adj3" fmla="val 48630"/>
              <a:gd name="adj4" fmla="val 115019"/>
              <a:gd name="adj5" fmla="val 150820"/>
              <a:gd name="adj6" fmla="val 1302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potential</a:t>
            </a:r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A5E42D6B-A163-4BC0-89DC-DF814A84735F}"/>
              </a:ext>
            </a:extLst>
          </p:cNvPr>
          <p:cNvSpPr/>
          <p:nvPr/>
        </p:nvSpPr>
        <p:spPr>
          <a:xfrm>
            <a:off x="401139" y="3144988"/>
            <a:ext cx="1389015" cy="612648"/>
          </a:xfrm>
          <a:prstGeom prst="borderCallout2">
            <a:avLst>
              <a:gd name="adj1" fmla="val -789"/>
              <a:gd name="adj2" fmla="val 24519"/>
              <a:gd name="adj3" fmla="val -35608"/>
              <a:gd name="adj4" fmla="val 24276"/>
              <a:gd name="adj5" fmla="val -81756"/>
              <a:gd name="adj6" fmla="val 484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intensity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685EC38-CFF2-477E-AF76-A1D6CBA69227}"/>
              </a:ext>
            </a:extLst>
          </p:cNvPr>
          <p:cNvSpPr/>
          <p:nvPr/>
        </p:nvSpPr>
        <p:spPr>
          <a:xfrm rot="16200000">
            <a:off x="5774278" y="2859758"/>
            <a:ext cx="384794" cy="1923076"/>
          </a:xfrm>
          <a:prstGeom prst="rightBrace">
            <a:avLst>
              <a:gd name="adj1" fmla="val 601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7A926C69-77BE-4D1F-8B23-B329E6640C94}"/>
              </a:ext>
            </a:extLst>
          </p:cNvPr>
          <p:cNvSpPr/>
          <p:nvPr/>
        </p:nvSpPr>
        <p:spPr>
          <a:xfrm>
            <a:off x="8157359" y="2547071"/>
            <a:ext cx="1389015" cy="612648"/>
          </a:xfrm>
          <a:prstGeom prst="borderCallout2">
            <a:avLst>
              <a:gd name="adj1" fmla="val 39476"/>
              <a:gd name="adj2" fmla="val 100508"/>
              <a:gd name="adj3" fmla="val 39542"/>
              <a:gd name="adj4" fmla="val 111784"/>
              <a:gd name="adj5" fmla="val 94207"/>
              <a:gd name="adj6" fmla="val 125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density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561A64-F12A-4CC5-9E40-54753224A95E}"/>
              </a:ext>
            </a:extLst>
          </p:cNvPr>
          <p:cNvCxnSpPr>
            <a:cxnSpLocks/>
          </p:cNvCxnSpPr>
          <p:nvPr/>
        </p:nvCxnSpPr>
        <p:spPr>
          <a:xfrm flipV="1">
            <a:off x="9546374" y="5902455"/>
            <a:ext cx="2510297" cy="606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050284E-2BBF-44F7-88C0-63279077965C}"/>
              </a:ext>
            </a:extLst>
          </p:cNvPr>
          <p:cNvSpPr/>
          <p:nvPr/>
        </p:nvSpPr>
        <p:spPr>
          <a:xfrm>
            <a:off x="9986439" y="5430766"/>
            <a:ext cx="182371" cy="1828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B4D88A2-9186-4712-B40E-E517CB98AFF2}"/>
              </a:ext>
            </a:extLst>
          </p:cNvPr>
          <p:cNvSpPr txBox="1">
            <a:spLocks/>
          </p:cNvSpPr>
          <p:nvPr/>
        </p:nvSpPr>
        <p:spPr>
          <a:xfrm>
            <a:off x="8986290" y="5448120"/>
            <a:ext cx="702871" cy="446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V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A41ACA-5075-4076-8BBB-E19A63C7C536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9546374" y="5525511"/>
            <a:ext cx="538327" cy="98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AFD2015-024C-4C3A-9C52-AF49F963D979}"/>
              </a:ext>
            </a:extLst>
          </p:cNvPr>
          <p:cNvSpPr txBox="1">
            <a:spLocks/>
          </p:cNvSpPr>
          <p:nvPr/>
        </p:nvSpPr>
        <p:spPr>
          <a:xfrm>
            <a:off x="10299493" y="4693238"/>
            <a:ext cx="702871" cy="446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J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F8A7D59-92C0-4E9D-A0F7-F5C05306081B}"/>
              </a:ext>
            </a:extLst>
          </p:cNvPr>
          <p:cNvSpPr txBox="1">
            <a:spLocks/>
          </p:cNvSpPr>
          <p:nvPr/>
        </p:nvSpPr>
        <p:spPr>
          <a:xfrm>
            <a:off x="9804634" y="5070790"/>
            <a:ext cx="560134" cy="454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</a:t>
            </a:r>
            <a:r>
              <a:rPr lang="en-US" sz="2400" i="1" dirty="0"/>
              <a:t>v'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D139578-A34D-4F39-AACD-31915C299E0A}"/>
              </a:ext>
            </a:extLst>
          </p:cNvPr>
          <p:cNvSpPr txBox="1">
            <a:spLocks/>
          </p:cNvSpPr>
          <p:nvPr/>
        </p:nvSpPr>
        <p:spPr>
          <a:xfrm>
            <a:off x="9267635" y="5873828"/>
            <a:ext cx="702871" cy="446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R</a:t>
            </a:r>
            <a:r>
              <a:rPr lang="en-US" sz="2400" i="1" dirty="0"/>
              <a:t>'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D9F220E-B64E-4D29-9BE8-7B1CAC339E69}"/>
              </a:ext>
            </a:extLst>
          </p:cNvPr>
          <p:cNvSpPr txBox="1">
            <a:spLocks/>
          </p:cNvSpPr>
          <p:nvPr/>
        </p:nvSpPr>
        <p:spPr>
          <a:xfrm>
            <a:off x="10650929" y="6125648"/>
            <a:ext cx="702871" cy="446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R</a:t>
            </a:r>
            <a:endParaRPr lang="en-US" sz="2400" i="1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BD3B0F6-7DD1-4445-A1E1-22A489C77385}"/>
              </a:ext>
            </a:extLst>
          </p:cNvPr>
          <p:cNvSpPr txBox="1">
            <a:spLocks/>
          </p:cNvSpPr>
          <p:nvPr/>
        </p:nvSpPr>
        <p:spPr>
          <a:xfrm>
            <a:off x="9267635" y="6299968"/>
            <a:ext cx="321484" cy="41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o</a:t>
            </a:r>
          </a:p>
        </p:txBody>
      </p:sp>
      <p:sp>
        <p:nvSpPr>
          <p:cNvPr id="36" name="Callout: Bent Line 35">
            <a:extLst>
              <a:ext uri="{FF2B5EF4-FFF2-40B4-BE49-F238E27FC236}">
                <a16:creationId xmlns:a16="http://schemas.microsoft.com/office/drawing/2014/main" id="{C22F569D-A13C-40FD-B313-A2285061BFED}"/>
              </a:ext>
            </a:extLst>
          </p:cNvPr>
          <p:cNvSpPr/>
          <p:nvPr/>
        </p:nvSpPr>
        <p:spPr>
          <a:xfrm>
            <a:off x="11030548" y="2398677"/>
            <a:ext cx="1069376" cy="612648"/>
          </a:xfrm>
          <a:prstGeom prst="borderCallout2">
            <a:avLst>
              <a:gd name="adj1" fmla="val 50474"/>
              <a:gd name="adj2" fmla="val 1499"/>
              <a:gd name="adj3" fmla="val 50540"/>
              <a:gd name="adj4" fmla="val -13384"/>
              <a:gd name="adj5" fmla="val 125629"/>
              <a:gd name="adj6" fmla="val -23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density</a:t>
            </a:r>
          </a:p>
        </p:txBody>
      </p:sp>
      <p:sp>
        <p:nvSpPr>
          <p:cNvPr id="37" name="Callout: Bent Line 36">
            <a:extLst>
              <a:ext uri="{FF2B5EF4-FFF2-40B4-BE49-F238E27FC236}">
                <a16:creationId xmlns:a16="http://schemas.microsoft.com/office/drawing/2014/main" id="{5409A1F0-69FD-4220-9899-6C6B2C1920BC}"/>
              </a:ext>
            </a:extLst>
          </p:cNvPr>
          <p:cNvSpPr/>
          <p:nvPr/>
        </p:nvSpPr>
        <p:spPr>
          <a:xfrm>
            <a:off x="9464283" y="3622586"/>
            <a:ext cx="1069376" cy="612648"/>
          </a:xfrm>
          <a:prstGeom prst="borderCallout2">
            <a:avLst>
              <a:gd name="adj1" fmla="val 44536"/>
              <a:gd name="adj2" fmla="val 99627"/>
              <a:gd name="adj3" fmla="val 43722"/>
              <a:gd name="adj4" fmla="val 125356"/>
              <a:gd name="adj5" fmla="val -21206"/>
              <a:gd name="adj6" fmla="val 145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1388186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8" grpId="0" build="p"/>
      <p:bldP spid="30" grpId="0" build="p"/>
      <p:bldP spid="31" grpId="0" build="p"/>
      <p:bldP spid="33" grpId="0" build="p"/>
      <p:bldP spid="34" grpId="0" build="p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radiation</a:t>
            </a:r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16</a:t>
            </a:fld>
            <a:endParaRPr lang="en-US" sz="20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F32061B-EDCE-4EE9-A9F0-3943150F0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77716"/>
              </p:ext>
            </p:extLst>
          </p:nvPr>
        </p:nvGraphicFramePr>
        <p:xfrm>
          <a:off x="6046021" y="2223499"/>
          <a:ext cx="15811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Equation" r:id="rId3" imgW="419040" imgH="177480" progId="Equation.DSMT4">
                  <p:embed/>
                </p:oleObj>
              </mc:Choice>
              <mc:Fallback>
                <p:oleObj name="Equation" r:id="rId3" imgW="4190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F32061B-EDCE-4EE9-A9F0-3943150F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6021" y="2223499"/>
                        <a:ext cx="158115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749DD78-C5D5-43B7-BAC4-AF41EBBDC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85031"/>
              </p:ext>
            </p:extLst>
          </p:nvPr>
        </p:nvGraphicFramePr>
        <p:xfrm>
          <a:off x="2019255" y="4318871"/>
          <a:ext cx="18700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749DD78-C5D5-43B7-BAC4-AF41EBBDC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9255" y="4318871"/>
                        <a:ext cx="187007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D82C297-46F5-44EA-A168-E7F9155A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42059"/>
              </p:ext>
            </p:extLst>
          </p:nvPr>
        </p:nvGraphicFramePr>
        <p:xfrm>
          <a:off x="9017914" y="2236429"/>
          <a:ext cx="1774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D82C297-46F5-44EA-A168-E7F9155A0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17914" y="2236429"/>
                        <a:ext cx="1774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3D77B76-2500-42EE-8FD4-F1BAA2C87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73117"/>
              </p:ext>
            </p:extLst>
          </p:nvPr>
        </p:nvGraphicFramePr>
        <p:xfrm>
          <a:off x="8320358" y="4318871"/>
          <a:ext cx="19192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Equation" r:id="rId9" imgW="507960" imgH="393480" progId="Equation.DSMT4">
                  <p:embed/>
                </p:oleObj>
              </mc:Choice>
              <mc:Fallback>
                <p:oleObj name="Equation" r:id="rId9" imgW="50796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3D77B76-2500-42EE-8FD4-F1BAA2C87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20358" y="4318871"/>
                        <a:ext cx="1919287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1BA2B6B-466E-4DA1-9CE9-9CC145679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573640"/>
              </p:ext>
            </p:extLst>
          </p:nvPr>
        </p:nvGraphicFramePr>
        <p:xfrm>
          <a:off x="1037897" y="1818992"/>
          <a:ext cx="36433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1BA2B6B-466E-4DA1-9CE9-9CC145679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7897" y="1818992"/>
                        <a:ext cx="3643312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BB8FE8-99B5-450A-9DAB-5DC2E401892A}"/>
              </a:ext>
            </a:extLst>
          </p:cNvPr>
          <p:cNvSpPr txBox="1">
            <a:spLocks/>
          </p:cNvSpPr>
          <p:nvPr/>
        </p:nvSpPr>
        <p:spPr>
          <a:xfrm>
            <a:off x="1374437" y="5804771"/>
            <a:ext cx="3306772" cy="438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 varying current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73AA5F-AC78-4E54-89AC-0471AE46BCF0}"/>
              </a:ext>
            </a:extLst>
          </p:cNvPr>
          <p:cNvSpPr txBox="1">
            <a:spLocks/>
          </p:cNvSpPr>
          <p:nvPr/>
        </p:nvSpPr>
        <p:spPr>
          <a:xfrm>
            <a:off x="7526241" y="5714129"/>
            <a:ext cx="4147599" cy="460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Accelerated electric charge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E981D0-6D67-4F9B-B2E2-246356F1FC0C}"/>
              </a:ext>
            </a:extLst>
          </p:cNvPr>
          <p:cNvSpPr txBox="1">
            <a:spLocks/>
          </p:cNvSpPr>
          <p:nvPr/>
        </p:nvSpPr>
        <p:spPr>
          <a:xfrm>
            <a:off x="4022201" y="3433196"/>
            <a:ext cx="4147598" cy="668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/>
              <a:t>Sources of radiation</a:t>
            </a:r>
          </a:p>
        </p:txBody>
      </p:sp>
    </p:spTree>
    <p:extLst>
      <p:ext uri="{BB962C8B-B14F-4D97-AF65-F5344CB8AC3E}">
        <p14:creationId xmlns:p14="http://schemas.microsoft.com/office/powerpoint/2010/main" val="243156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radiation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9EF9-B8F1-41A7-8146-1A2609CD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168" y="2038263"/>
            <a:ext cx="7633411" cy="211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Electric charge</a:t>
            </a:r>
          </a:p>
          <a:p>
            <a:pPr marL="0" indent="0" algn="ctr">
              <a:buNone/>
            </a:pPr>
            <a:r>
              <a:rPr lang="en-US" sz="4800" b="1" dirty="0"/>
              <a:t>Acceleration</a:t>
            </a:r>
            <a:r>
              <a:rPr lang="en-US" sz="4800" dirty="0"/>
              <a:t> or </a:t>
            </a:r>
            <a:r>
              <a:rPr lang="en-US" sz="4800" b="1" dirty="0"/>
              <a:t>Deceleration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17</a:t>
            </a:fld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45E0B7-915E-452E-8D2C-54854D1C2AC0}"/>
              </a:ext>
            </a:extLst>
          </p:cNvPr>
          <p:cNvSpPr txBox="1">
            <a:spLocks/>
          </p:cNvSpPr>
          <p:nvPr/>
        </p:nvSpPr>
        <p:spPr>
          <a:xfrm>
            <a:off x="4197787" y="5372724"/>
            <a:ext cx="3796425" cy="79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Radiation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5283340-2D78-4553-89CF-C7530C815019}"/>
              </a:ext>
            </a:extLst>
          </p:cNvPr>
          <p:cNvSpPr/>
          <p:nvPr/>
        </p:nvSpPr>
        <p:spPr>
          <a:xfrm>
            <a:off x="5457498" y="3877497"/>
            <a:ext cx="1277004" cy="124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radiation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9EF9-B8F1-41A7-8146-1A2609CD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931"/>
            <a:ext cx="6519316" cy="2115945"/>
          </a:xfrm>
        </p:spPr>
        <p:txBody>
          <a:bodyPr>
            <a:normAutofit/>
          </a:bodyPr>
          <a:lstStyle/>
          <a:p>
            <a:r>
              <a:rPr lang="en-US" sz="4400" dirty="0"/>
              <a:t>Acceleration/Deceleration</a:t>
            </a:r>
          </a:p>
          <a:p>
            <a:pPr lvl="1"/>
            <a:r>
              <a:rPr lang="en-US" sz="4000" dirty="0"/>
              <a:t>Change of speed</a:t>
            </a:r>
          </a:p>
          <a:p>
            <a:pPr lvl="1"/>
            <a:r>
              <a:rPr lang="en-US" sz="4000" dirty="0"/>
              <a:t>Change of direction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18</a:t>
            </a:fld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E036039-4D00-473B-B540-53BE06661039}"/>
              </a:ext>
            </a:extLst>
          </p:cNvPr>
          <p:cNvCxnSpPr/>
          <p:nvPr/>
        </p:nvCxnSpPr>
        <p:spPr>
          <a:xfrm>
            <a:off x="2847246" y="3991413"/>
            <a:ext cx="0" cy="2501462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6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C7264A4-491B-45B2-BCF2-A8E074FD9979}"/>
              </a:ext>
            </a:extLst>
          </p:cNvPr>
          <p:cNvSpPr/>
          <p:nvPr/>
        </p:nvSpPr>
        <p:spPr>
          <a:xfrm>
            <a:off x="2755806" y="520770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3563D6-33EA-4147-8DB1-4DBD7C040AA0}"/>
              </a:ext>
            </a:extLst>
          </p:cNvPr>
          <p:cNvCxnSpPr/>
          <p:nvPr/>
        </p:nvCxnSpPr>
        <p:spPr>
          <a:xfrm>
            <a:off x="6264401" y="4109589"/>
            <a:ext cx="0" cy="2501462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BEB83CD9-33F0-4A69-A99C-021B272EDA14}"/>
              </a:ext>
            </a:extLst>
          </p:cNvPr>
          <p:cNvSpPr/>
          <p:nvPr/>
        </p:nvSpPr>
        <p:spPr>
          <a:xfrm>
            <a:off x="8871246" y="4554933"/>
            <a:ext cx="1558680" cy="1546689"/>
          </a:xfrm>
          <a:prstGeom prst="arc">
            <a:avLst>
              <a:gd name="adj1" fmla="val 18378154"/>
              <a:gd name="adj2" fmla="val 11429275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FAAB5A-204F-448B-A5F0-1C45B7CCB3BE}"/>
              </a:ext>
            </a:extLst>
          </p:cNvPr>
          <p:cNvCxnSpPr/>
          <p:nvPr/>
        </p:nvCxnSpPr>
        <p:spPr>
          <a:xfrm>
            <a:off x="2774221" y="5301512"/>
            <a:ext cx="1460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F737123B-D0E8-4F55-A292-F25CFFBB37CB}"/>
              </a:ext>
            </a:extLst>
          </p:cNvPr>
          <p:cNvSpPr/>
          <p:nvPr/>
        </p:nvSpPr>
        <p:spPr>
          <a:xfrm>
            <a:off x="2809887" y="5049917"/>
            <a:ext cx="296334" cy="508814"/>
          </a:xfrm>
          <a:prstGeom prst="arc">
            <a:avLst>
              <a:gd name="adj1" fmla="val 17460117"/>
              <a:gd name="adj2" fmla="val 38960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36D24CF-C897-4DC2-9F74-12D795909808}"/>
              </a:ext>
            </a:extLst>
          </p:cNvPr>
          <p:cNvSpPr/>
          <p:nvPr/>
        </p:nvSpPr>
        <p:spPr>
          <a:xfrm>
            <a:off x="2909846" y="5047800"/>
            <a:ext cx="296334" cy="508814"/>
          </a:xfrm>
          <a:prstGeom prst="arc">
            <a:avLst>
              <a:gd name="adj1" fmla="val 18915252"/>
              <a:gd name="adj2" fmla="val 234177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C10711B-44F5-4D8A-B4BB-7FFEAC3AB733}"/>
              </a:ext>
            </a:extLst>
          </p:cNvPr>
          <p:cNvSpPr/>
          <p:nvPr/>
        </p:nvSpPr>
        <p:spPr>
          <a:xfrm flipH="1">
            <a:off x="2586235" y="5047379"/>
            <a:ext cx="296334" cy="508814"/>
          </a:xfrm>
          <a:prstGeom prst="arc">
            <a:avLst>
              <a:gd name="adj1" fmla="val 17460117"/>
              <a:gd name="adj2" fmla="val 38960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AE9CD0F-F240-4F30-82EA-2CD0D49E63CA}"/>
              </a:ext>
            </a:extLst>
          </p:cNvPr>
          <p:cNvSpPr/>
          <p:nvPr/>
        </p:nvSpPr>
        <p:spPr>
          <a:xfrm flipH="1">
            <a:off x="2483510" y="5047379"/>
            <a:ext cx="296334" cy="508814"/>
          </a:xfrm>
          <a:prstGeom prst="arc">
            <a:avLst>
              <a:gd name="adj1" fmla="val 18915252"/>
              <a:gd name="adj2" fmla="val 234177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4C079B-23C0-4965-9F13-842FE7C8AA75}"/>
              </a:ext>
            </a:extLst>
          </p:cNvPr>
          <p:cNvSpPr/>
          <p:nvPr/>
        </p:nvSpPr>
        <p:spPr>
          <a:xfrm>
            <a:off x="6172961" y="520516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EF0D23-0561-4F53-ADD8-B322399111AC}"/>
              </a:ext>
            </a:extLst>
          </p:cNvPr>
          <p:cNvCxnSpPr/>
          <p:nvPr/>
        </p:nvCxnSpPr>
        <p:spPr>
          <a:xfrm>
            <a:off x="6191376" y="5298974"/>
            <a:ext cx="1460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F6D5F7A5-7EA4-4709-B1AB-07D2A879A1A8}"/>
              </a:ext>
            </a:extLst>
          </p:cNvPr>
          <p:cNvSpPr/>
          <p:nvPr/>
        </p:nvSpPr>
        <p:spPr>
          <a:xfrm>
            <a:off x="6227042" y="5047379"/>
            <a:ext cx="296334" cy="508814"/>
          </a:xfrm>
          <a:prstGeom prst="arc">
            <a:avLst>
              <a:gd name="adj1" fmla="val 17460117"/>
              <a:gd name="adj2" fmla="val 38960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9EB70D84-5CCF-4D9D-8C27-67C8F41393F2}"/>
              </a:ext>
            </a:extLst>
          </p:cNvPr>
          <p:cNvSpPr/>
          <p:nvPr/>
        </p:nvSpPr>
        <p:spPr>
          <a:xfrm>
            <a:off x="6327001" y="5045262"/>
            <a:ext cx="296334" cy="508814"/>
          </a:xfrm>
          <a:prstGeom prst="arc">
            <a:avLst>
              <a:gd name="adj1" fmla="val 18915252"/>
              <a:gd name="adj2" fmla="val 234177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2B1CCAF-D32B-4736-AA3B-3FCC3BCB3C8E}"/>
              </a:ext>
            </a:extLst>
          </p:cNvPr>
          <p:cNvSpPr/>
          <p:nvPr/>
        </p:nvSpPr>
        <p:spPr>
          <a:xfrm flipH="1">
            <a:off x="6003390" y="5044841"/>
            <a:ext cx="296334" cy="508814"/>
          </a:xfrm>
          <a:prstGeom prst="arc">
            <a:avLst>
              <a:gd name="adj1" fmla="val 17460117"/>
              <a:gd name="adj2" fmla="val 38960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A5BDDA2-697A-426F-846B-A19E5363BFB0}"/>
              </a:ext>
            </a:extLst>
          </p:cNvPr>
          <p:cNvSpPr/>
          <p:nvPr/>
        </p:nvSpPr>
        <p:spPr>
          <a:xfrm flipH="1">
            <a:off x="5900665" y="5044841"/>
            <a:ext cx="296334" cy="508814"/>
          </a:xfrm>
          <a:prstGeom prst="arc">
            <a:avLst>
              <a:gd name="adj1" fmla="val 18915252"/>
              <a:gd name="adj2" fmla="val 234177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4B37E5-B972-4B38-B5F1-780F7437E0FE}"/>
              </a:ext>
            </a:extLst>
          </p:cNvPr>
          <p:cNvSpPr/>
          <p:nvPr/>
        </p:nvSpPr>
        <p:spPr>
          <a:xfrm>
            <a:off x="10338486" y="5254869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39AF7A-68C8-4533-B8AA-3B876D6C01ED}"/>
              </a:ext>
            </a:extLst>
          </p:cNvPr>
          <p:cNvCxnSpPr/>
          <p:nvPr/>
        </p:nvCxnSpPr>
        <p:spPr>
          <a:xfrm>
            <a:off x="10356901" y="5348680"/>
            <a:ext cx="1460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D695C167-DAEA-48AD-A54E-531BD194DB52}"/>
              </a:ext>
            </a:extLst>
          </p:cNvPr>
          <p:cNvSpPr/>
          <p:nvPr/>
        </p:nvSpPr>
        <p:spPr>
          <a:xfrm>
            <a:off x="10392567" y="5097085"/>
            <a:ext cx="296334" cy="508814"/>
          </a:xfrm>
          <a:prstGeom prst="arc">
            <a:avLst>
              <a:gd name="adj1" fmla="val 17460117"/>
              <a:gd name="adj2" fmla="val 38960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0E05988-7D25-4016-A1EF-837DE67FB579}"/>
              </a:ext>
            </a:extLst>
          </p:cNvPr>
          <p:cNvSpPr/>
          <p:nvPr/>
        </p:nvSpPr>
        <p:spPr>
          <a:xfrm>
            <a:off x="10492526" y="5094968"/>
            <a:ext cx="296334" cy="508814"/>
          </a:xfrm>
          <a:prstGeom prst="arc">
            <a:avLst>
              <a:gd name="adj1" fmla="val 18915252"/>
              <a:gd name="adj2" fmla="val 234177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CEE5B76A-7A5A-4132-8A85-0ECAAEC28596}"/>
              </a:ext>
            </a:extLst>
          </p:cNvPr>
          <p:cNvSpPr/>
          <p:nvPr/>
        </p:nvSpPr>
        <p:spPr>
          <a:xfrm flipH="1">
            <a:off x="10168915" y="5094547"/>
            <a:ext cx="296334" cy="508814"/>
          </a:xfrm>
          <a:prstGeom prst="arc">
            <a:avLst>
              <a:gd name="adj1" fmla="val 17460117"/>
              <a:gd name="adj2" fmla="val 38960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5E117A1-2507-4EDA-8392-471AE686D1E9}"/>
              </a:ext>
            </a:extLst>
          </p:cNvPr>
          <p:cNvSpPr/>
          <p:nvPr/>
        </p:nvSpPr>
        <p:spPr>
          <a:xfrm flipH="1">
            <a:off x="10066190" y="5094547"/>
            <a:ext cx="296334" cy="508814"/>
          </a:xfrm>
          <a:prstGeom prst="arc">
            <a:avLst>
              <a:gd name="adj1" fmla="val 18915252"/>
              <a:gd name="adj2" fmla="val 234177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3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radiation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9EF9-B8F1-41A7-8146-1A2609CD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931"/>
            <a:ext cx="6382408" cy="2177673"/>
          </a:xfrm>
        </p:spPr>
        <p:txBody>
          <a:bodyPr>
            <a:normAutofit/>
          </a:bodyPr>
          <a:lstStyle/>
          <a:p>
            <a:r>
              <a:rPr lang="en-US" sz="4400" i="1" dirty="0"/>
              <a:t>Retardation</a:t>
            </a:r>
            <a:r>
              <a:rPr lang="en-US" sz="4400" dirty="0"/>
              <a:t> is what makes it possible for a charged particle to radiate.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19</a:t>
            </a:fld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965CE-D6F9-437C-AEF1-FEBD7709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4" y="904984"/>
            <a:ext cx="4971392" cy="4667973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8CD8B30-45C5-4E94-91F2-45ADC73E4590}"/>
              </a:ext>
            </a:extLst>
          </p:cNvPr>
          <p:cNvSpPr txBox="1">
            <a:spLocks/>
          </p:cNvSpPr>
          <p:nvPr/>
        </p:nvSpPr>
        <p:spPr>
          <a:xfrm>
            <a:off x="952403" y="5572957"/>
            <a:ext cx="9202250" cy="66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linkClick r:id="rId3"/>
              </a:rPr>
              <a:t>https://www.compadre.org/osp/EJSS/4126/154.htm</a:t>
            </a:r>
            <a:endParaRPr lang="en-US" sz="3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FDA68B-5659-4F3D-A998-316E0385930D}"/>
              </a:ext>
            </a:extLst>
          </p:cNvPr>
          <p:cNvCxnSpPr/>
          <p:nvPr/>
        </p:nvCxnSpPr>
        <p:spPr>
          <a:xfrm>
            <a:off x="9382760" y="3124200"/>
            <a:ext cx="6248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8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4F42-33BB-4C16-A71A-007593DE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4AE19-28B6-43C7-895A-CEA6D9BA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83F6A-AC51-4396-B184-8FAA17189AD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</a:t>
            </a:fld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6369D3-B2F0-4306-AB1B-BCBFC944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93512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Introduction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Applications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Power flow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Radiation characteristics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Near and far field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Antenna measurement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66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radiation</a:t>
            </a:r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20</a:t>
            </a:fld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957C89-498D-4752-8FC3-CA1F9FEE9074}"/>
              </a:ext>
            </a:extLst>
          </p:cNvPr>
          <p:cNvCxnSpPr/>
          <p:nvPr/>
        </p:nvCxnSpPr>
        <p:spPr>
          <a:xfrm>
            <a:off x="2590298" y="3257252"/>
            <a:ext cx="56981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4CB736-8C77-4170-9A35-45E1B5DB6A1E}"/>
              </a:ext>
            </a:extLst>
          </p:cNvPr>
          <p:cNvCxnSpPr/>
          <p:nvPr/>
        </p:nvCxnSpPr>
        <p:spPr>
          <a:xfrm flipV="1">
            <a:off x="8286540" y="1753490"/>
            <a:ext cx="0" cy="15400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82B3F2-AA84-428F-8410-B3FA020A1877}"/>
              </a:ext>
            </a:extLst>
          </p:cNvPr>
          <p:cNvCxnSpPr/>
          <p:nvPr/>
        </p:nvCxnSpPr>
        <p:spPr>
          <a:xfrm>
            <a:off x="2609549" y="4051300"/>
            <a:ext cx="56981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8120FC-9AE9-4C4F-955D-A666A27442E1}"/>
              </a:ext>
            </a:extLst>
          </p:cNvPr>
          <p:cNvCxnSpPr/>
          <p:nvPr/>
        </p:nvCxnSpPr>
        <p:spPr>
          <a:xfrm flipV="1">
            <a:off x="8279129" y="4026958"/>
            <a:ext cx="0" cy="15400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371869-5BEA-47E0-A193-945BBB4AB138}"/>
              </a:ext>
            </a:extLst>
          </p:cNvPr>
          <p:cNvCxnSpPr/>
          <p:nvPr/>
        </p:nvCxnSpPr>
        <p:spPr>
          <a:xfrm>
            <a:off x="5729407" y="3371552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F38539-B1A4-4B32-9FC3-CF1258AE51F9}"/>
              </a:ext>
            </a:extLst>
          </p:cNvPr>
          <p:cNvCxnSpPr/>
          <p:nvPr/>
        </p:nvCxnSpPr>
        <p:spPr>
          <a:xfrm>
            <a:off x="2606271" y="3377604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21C7AA-37FC-4364-BDCF-2958A1556488}"/>
              </a:ext>
            </a:extLst>
          </p:cNvPr>
          <p:cNvCxnSpPr/>
          <p:nvPr/>
        </p:nvCxnSpPr>
        <p:spPr>
          <a:xfrm>
            <a:off x="4167839" y="3371552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FA9D02-3C85-4A00-8F7C-1EDB2095D6D7}"/>
              </a:ext>
            </a:extLst>
          </p:cNvPr>
          <p:cNvCxnSpPr/>
          <p:nvPr/>
        </p:nvCxnSpPr>
        <p:spPr>
          <a:xfrm>
            <a:off x="7290974" y="3371552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1EE900-4D4C-49B3-9F63-7418321CF766}"/>
              </a:ext>
            </a:extLst>
          </p:cNvPr>
          <p:cNvCxnSpPr/>
          <p:nvPr/>
        </p:nvCxnSpPr>
        <p:spPr>
          <a:xfrm>
            <a:off x="7295395" y="3930348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6DAE48-017A-4B21-9954-8231F69A32BE}"/>
              </a:ext>
            </a:extLst>
          </p:cNvPr>
          <p:cNvCxnSpPr/>
          <p:nvPr/>
        </p:nvCxnSpPr>
        <p:spPr>
          <a:xfrm>
            <a:off x="4163668" y="3927934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EF53B4-50CC-41D1-88AA-F724216554B3}"/>
              </a:ext>
            </a:extLst>
          </p:cNvPr>
          <p:cNvCxnSpPr/>
          <p:nvPr/>
        </p:nvCxnSpPr>
        <p:spPr>
          <a:xfrm>
            <a:off x="2597805" y="3930350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77037F-7FBC-4A48-8F93-CD095C69AC39}"/>
              </a:ext>
            </a:extLst>
          </p:cNvPr>
          <p:cNvCxnSpPr/>
          <p:nvPr/>
        </p:nvCxnSpPr>
        <p:spPr>
          <a:xfrm>
            <a:off x="5729531" y="3926118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D59FC0-2AE5-4ED9-BF70-21C5723B3B16}"/>
              </a:ext>
            </a:extLst>
          </p:cNvPr>
          <p:cNvCxnSpPr>
            <a:cxnSpLocks/>
          </p:cNvCxnSpPr>
          <p:nvPr/>
        </p:nvCxnSpPr>
        <p:spPr>
          <a:xfrm rot="16200000">
            <a:off x="8084837" y="2516416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70C989-577F-4C60-BAE2-F44071A0879A}"/>
              </a:ext>
            </a:extLst>
          </p:cNvPr>
          <p:cNvCxnSpPr>
            <a:cxnSpLocks/>
          </p:cNvCxnSpPr>
          <p:nvPr/>
        </p:nvCxnSpPr>
        <p:spPr>
          <a:xfrm rot="16200000">
            <a:off x="8084837" y="4774601"/>
            <a:ext cx="67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5D33AB-B159-4ED4-B589-FBBBC9165A09}"/>
              </a:ext>
            </a:extLst>
          </p:cNvPr>
          <p:cNvSpPr txBox="1">
            <a:spLocks/>
          </p:cNvSpPr>
          <p:nvPr/>
        </p:nvSpPr>
        <p:spPr>
          <a:xfrm>
            <a:off x="3425202" y="6066110"/>
            <a:ext cx="3406519" cy="56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Transmission line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2CD4D42-A98D-4E3A-9549-0D82AAE40519}"/>
              </a:ext>
            </a:extLst>
          </p:cNvPr>
          <p:cNvSpPr txBox="1">
            <a:spLocks/>
          </p:cNvSpPr>
          <p:nvPr/>
        </p:nvSpPr>
        <p:spPr>
          <a:xfrm>
            <a:off x="7382093" y="6112737"/>
            <a:ext cx="1808894" cy="514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Antenna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8B1646-3A1B-451C-91E8-88E898005DD9}"/>
              </a:ext>
            </a:extLst>
          </p:cNvPr>
          <p:cNvSpPr txBox="1">
            <a:spLocks/>
          </p:cNvSpPr>
          <p:nvPr/>
        </p:nvSpPr>
        <p:spPr>
          <a:xfrm>
            <a:off x="3467242" y="3412052"/>
            <a:ext cx="4082203" cy="56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Alternating current</a:t>
            </a:r>
            <a:r>
              <a:rPr lang="en-US" sz="2400" b="1" dirty="0">
                <a:solidFill>
                  <a:srgbClr val="FF0000"/>
                </a:solidFill>
              </a:rPr>
              <a:t> (AC)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D83296-7B3D-4316-977E-172C29197B5D}"/>
              </a:ext>
            </a:extLst>
          </p:cNvPr>
          <p:cNvSpPr/>
          <p:nvPr/>
        </p:nvSpPr>
        <p:spPr>
          <a:xfrm>
            <a:off x="2431928" y="2942899"/>
            <a:ext cx="897670" cy="1408384"/>
          </a:xfrm>
          <a:prstGeom prst="roundRect">
            <a:avLst>
              <a:gd name="adj" fmla="val 4080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FFB8E49-2554-4677-8B40-AF8400DB79D8}"/>
              </a:ext>
            </a:extLst>
          </p:cNvPr>
          <p:cNvSpPr/>
          <p:nvPr/>
        </p:nvSpPr>
        <p:spPr>
          <a:xfrm>
            <a:off x="8050925" y="1939171"/>
            <a:ext cx="651640" cy="3284467"/>
          </a:xfrm>
          <a:prstGeom prst="roundRect">
            <a:avLst>
              <a:gd name="adj" fmla="val 4080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FEAB90B-5094-4D0E-8DAD-E50A397871D2}"/>
              </a:ext>
            </a:extLst>
          </p:cNvPr>
          <p:cNvSpPr txBox="1">
            <a:spLocks/>
          </p:cNvSpPr>
          <p:nvPr/>
        </p:nvSpPr>
        <p:spPr>
          <a:xfrm>
            <a:off x="572543" y="1838618"/>
            <a:ext cx="2852659" cy="561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Does NOT radiate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034F0F-0B5B-49B0-B116-2731EB214CCE}"/>
              </a:ext>
            </a:extLst>
          </p:cNvPr>
          <p:cNvCxnSpPr>
            <a:cxnSpLocks/>
          </p:cNvCxnSpPr>
          <p:nvPr/>
        </p:nvCxnSpPr>
        <p:spPr>
          <a:xfrm>
            <a:off x="1992991" y="2303974"/>
            <a:ext cx="576164" cy="75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DA01223-3060-4C0B-8654-19D38D56C37C}"/>
              </a:ext>
            </a:extLst>
          </p:cNvPr>
          <p:cNvSpPr txBox="1">
            <a:spLocks/>
          </p:cNvSpPr>
          <p:nvPr/>
        </p:nvSpPr>
        <p:spPr>
          <a:xfrm>
            <a:off x="8630764" y="1611402"/>
            <a:ext cx="2056071" cy="561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Does radiate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1EB377-1084-4230-88FD-CE37A3EC08B2}"/>
              </a:ext>
            </a:extLst>
          </p:cNvPr>
          <p:cNvCxnSpPr>
            <a:cxnSpLocks/>
          </p:cNvCxnSpPr>
          <p:nvPr/>
        </p:nvCxnSpPr>
        <p:spPr>
          <a:xfrm flipH="1">
            <a:off x="8702565" y="2094330"/>
            <a:ext cx="722141" cy="64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27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6" grpId="0" build="p"/>
      <p:bldP spid="28" grpId="0" build="p"/>
      <p:bldP spid="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mechanism</a:t>
            </a:r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21</a:t>
            </a:fld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4DB106-AE1A-46B5-9FB9-5F99C3A1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17" y="2450888"/>
            <a:ext cx="6349204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Power flow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22F3B-6C65-45D8-94EB-D3BF2FA5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22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90420-F996-465C-B2E0-30D7F0E33F7E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634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6F99-1A71-4AC9-AB1F-BE77D3F1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</a:t>
            </a:r>
            <a:endParaRPr lang="fa-IR" dirty="0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2824CF89-926A-4307-AC74-83C5777A6847}"/>
              </a:ext>
            </a:extLst>
          </p:cNvPr>
          <p:cNvSpPr/>
          <p:nvPr/>
        </p:nvSpPr>
        <p:spPr>
          <a:xfrm>
            <a:off x="5321300" y="2718594"/>
            <a:ext cx="3352800" cy="1561306"/>
          </a:xfrm>
          <a:prstGeom prst="downArrowCallout">
            <a:avLst>
              <a:gd name="adj1" fmla="val 30556"/>
              <a:gd name="adj2" fmla="val 23611"/>
              <a:gd name="adj3" fmla="val 19444"/>
              <a:gd name="adj4" fmla="val 28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08B4B0B1-A240-43D4-9648-3A8DC5994213}"/>
              </a:ext>
            </a:extLst>
          </p:cNvPr>
          <p:cNvSpPr/>
          <p:nvPr/>
        </p:nvSpPr>
        <p:spPr>
          <a:xfrm rot="5400000">
            <a:off x="3651647" y="1899047"/>
            <a:ext cx="1561306" cy="3200400"/>
          </a:xfrm>
          <a:prstGeom prst="uturnArrow">
            <a:avLst>
              <a:gd name="adj1" fmla="val 28962"/>
              <a:gd name="adj2" fmla="val 18548"/>
              <a:gd name="adj3" fmla="val 25000"/>
              <a:gd name="adj4" fmla="val 3480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B6E17F7-756E-4949-9D2D-E5B5B8C75BA3}"/>
              </a:ext>
            </a:extLst>
          </p:cNvPr>
          <p:cNvSpPr/>
          <p:nvPr/>
        </p:nvSpPr>
        <p:spPr>
          <a:xfrm>
            <a:off x="8318500" y="2583657"/>
            <a:ext cx="711200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64A6-91EC-4461-8C23-B04C7AE72CDC}"/>
              </a:ext>
            </a:extLst>
          </p:cNvPr>
          <p:cNvSpPr txBox="1"/>
          <p:nvPr/>
        </p:nvSpPr>
        <p:spPr>
          <a:xfrm>
            <a:off x="577098" y="2589214"/>
            <a:ext cx="217880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power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9E20F-8D79-4F3A-8A99-33A7703933E5}"/>
              </a:ext>
            </a:extLst>
          </p:cNvPr>
          <p:cNvSpPr txBox="1"/>
          <p:nvPr/>
        </p:nvSpPr>
        <p:spPr>
          <a:xfrm>
            <a:off x="3670300" y="4152900"/>
            <a:ext cx="1905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power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98E08-D7D1-4B3F-8D79-A1981AB227D5}"/>
              </a:ext>
            </a:extLst>
          </p:cNvPr>
          <p:cNvSpPr txBox="1"/>
          <p:nvPr/>
        </p:nvSpPr>
        <p:spPr>
          <a:xfrm>
            <a:off x="6108700" y="4152900"/>
            <a:ext cx="1905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Dissipated power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06D9-146B-4D93-BD39-DDBA38524AEA}"/>
              </a:ext>
            </a:extLst>
          </p:cNvPr>
          <p:cNvSpPr txBox="1"/>
          <p:nvPr/>
        </p:nvSpPr>
        <p:spPr>
          <a:xfrm>
            <a:off x="8928100" y="2684969"/>
            <a:ext cx="2832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Radiated power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D4E832DA-1DD8-4246-9419-C95565C8DF18}"/>
              </a:ext>
            </a:extLst>
          </p:cNvPr>
          <p:cNvSpPr/>
          <p:nvPr/>
        </p:nvSpPr>
        <p:spPr>
          <a:xfrm>
            <a:off x="8254999" y="5452586"/>
            <a:ext cx="3251200" cy="1281331"/>
          </a:xfrm>
          <a:prstGeom prst="borderCallout1">
            <a:avLst>
              <a:gd name="adj1" fmla="val 35930"/>
              <a:gd name="adj2" fmla="val 1344"/>
              <a:gd name="adj3" fmla="val -58163"/>
              <a:gd name="adj4" fmla="val -15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Non-ideal conductor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Non-ideal dielectric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17A2574D-E8DD-4E74-B4E3-04E442A1FFCC}"/>
              </a:ext>
            </a:extLst>
          </p:cNvPr>
          <p:cNvSpPr/>
          <p:nvPr/>
        </p:nvSpPr>
        <p:spPr>
          <a:xfrm>
            <a:off x="1257301" y="5442168"/>
            <a:ext cx="3581400" cy="1281331"/>
          </a:xfrm>
          <a:prstGeom prst="borderCallout1">
            <a:avLst>
              <a:gd name="adj1" fmla="val 1239"/>
              <a:gd name="adj2" fmla="val 61272"/>
              <a:gd name="adj3" fmla="val -62127"/>
              <a:gd name="adj4" fmla="val 7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Abrupt transition and change of characteristic impedance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498387-F14B-424E-84DE-C69AD689EC0A}"/>
              </a:ext>
            </a:extLst>
          </p:cNvPr>
          <p:cNvSpPr/>
          <p:nvPr/>
        </p:nvSpPr>
        <p:spPr>
          <a:xfrm>
            <a:off x="6045201" y="2273300"/>
            <a:ext cx="2133600" cy="299106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8BC4C-0420-4615-AACC-FE5DD5496845}"/>
              </a:ext>
            </a:extLst>
          </p:cNvPr>
          <p:cNvSpPr txBox="1"/>
          <p:nvPr/>
        </p:nvSpPr>
        <p:spPr>
          <a:xfrm>
            <a:off x="6152398" y="1775044"/>
            <a:ext cx="17707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AF7C52-47D6-40FA-975F-FE7E148B08D5}"/>
              </a:ext>
            </a:extLst>
          </p:cNvPr>
          <p:cNvSpPr/>
          <p:nvPr/>
        </p:nvSpPr>
        <p:spPr>
          <a:xfrm>
            <a:off x="3365500" y="2284311"/>
            <a:ext cx="2547102" cy="299106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65F88-FD8C-4648-9529-2A934E139F1A}"/>
              </a:ext>
            </a:extLst>
          </p:cNvPr>
          <p:cNvSpPr txBox="1"/>
          <p:nvPr/>
        </p:nvSpPr>
        <p:spPr>
          <a:xfrm>
            <a:off x="3148156" y="1741857"/>
            <a:ext cx="29368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Guiding device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8A425-9CB5-4F0A-B39A-881AA036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1ADAD4-EB16-4480-BBC3-EF751BF9F82F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295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DDB4-B1A1-4222-BC51-0D1BB23C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and power reflection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541F-7B8E-4D8C-9ADB-461A0BAF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(Field) reflection coefficient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Power reflection coefficient</a:t>
            </a:r>
            <a:endParaRPr lang="fa-IR" sz="3600" dirty="0"/>
          </a:p>
          <a:p>
            <a:endParaRPr lang="fa-IR" sz="36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16F2EB-8890-43CD-A15C-7163B476B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5022"/>
              </p:ext>
            </p:extLst>
          </p:nvPr>
        </p:nvGraphicFramePr>
        <p:xfrm>
          <a:off x="1127174" y="2547973"/>
          <a:ext cx="60642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3" imgW="2019240" imgH="431640" progId="Equation.DSMT4">
                  <p:embed/>
                </p:oleObj>
              </mc:Choice>
              <mc:Fallback>
                <p:oleObj name="Equation" r:id="rId3" imgW="201924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16F2EB-8890-43CD-A15C-7163B476B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74" y="2547973"/>
                        <a:ext cx="6064250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3E83C7-FAAB-4FAC-901C-CD4769FAC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14912"/>
              </p:ext>
            </p:extLst>
          </p:nvPr>
        </p:nvGraphicFramePr>
        <p:xfrm>
          <a:off x="1127174" y="5013325"/>
          <a:ext cx="51879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5" imgW="1726920" imgH="431640" progId="Equation.DSMT4">
                  <p:embed/>
                </p:oleObj>
              </mc:Choice>
              <mc:Fallback>
                <p:oleObj name="Equation" r:id="rId5" imgW="172692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3E83C7-FAAB-4FAC-901C-CD4769FAC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174" y="5013325"/>
                        <a:ext cx="5187950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1FE2A4E-67B7-46F1-8CC3-9AB978C3C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829203"/>
              </p:ext>
            </p:extLst>
          </p:nvPr>
        </p:nvGraphicFramePr>
        <p:xfrm>
          <a:off x="7896010" y="2738393"/>
          <a:ext cx="1376601" cy="91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7" imgW="380880" imgH="253800" progId="Equation.DSMT4">
                  <p:embed/>
                </p:oleObj>
              </mc:Choice>
              <mc:Fallback>
                <p:oleObj name="Equation" r:id="rId7" imgW="3808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1FE2A4E-67B7-46F1-8CC3-9AB978C3C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96010" y="2738393"/>
                        <a:ext cx="1376601" cy="917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CD92C8D-4F8E-4120-ABFF-BE68C5E4F987}"/>
              </a:ext>
            </a:extLst>
          </p:cNvPr>
          <p:cNvGrpSpPr/>
          <p:nvPr/>
        </p:nvGrpSpPr>
        <p:grpSpPr>
          <a:xfrm>
            <a:off x="7498250" y="4658482"/>
            <a:ext cx="4069446" cy="708228"/>
            <a:chOff x="1293640" y="1533378"/>
            <a:chExt cx="5846007" cy="60491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D6F44-A012-4EC6-A443-55C17C072D15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859941-1E3D-46FF-815E-283FD7272798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3D0B1-8317-4048-8334-6056054FABEC}"/>
              </a:ext>
            </a:extLst>
          </p:cNvPr>
          <p:cNvGrpSpPr/>
          <p:nvPr/>
        </p:nvGrpSpPr>
        <p:grpSpPr>
          <a:xfrm flipV="1">
            <a:off x="7495139" y="5903721"/>
            <a:ext cx="4069446" cy="708228"/>
            <a:chOff x="1293640" y="1533378"/>
            <a:chExt cx="5846007" cy="60491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3E7CE5-086F-457B-B039-471C9FBF6BF2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72473A-D8A1-4C93-B59D-4E3D89753B48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9A4F6FA-4D09-494A-A042-066465783CA1}"/>
              </a:ext>
            </a:extLst>
          </p:cNvPr>
          <p:cNvSpPr/>
          <p:nvPr/>
        </p:nvSpPr>
        <p:spPr>
          <a:xfrm>
            <a:off x="10233072" y="4484048"/>
            <a:ext cx="1749423" cy="226010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50DC99-C17B-444D-97E4-517A908256B1}"/>
              </a:ext>
            </a:extLst>
          </p:cNvPr>
          <p:cNvSpPr txBox="1"/>
          <p:nvPr/>
        </p:nvSpPr>
        <p:spPr>
          <a:xfrm>
            <a:off x="10320982" y="4094502"/>
            <a:ext cx="1493389" cy="5405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AA0F86-E4D6-44F3-84E3-5BD58E5E066B}"/>
              </a:ext>
            </a:extLst>
          </p:cNvPr>
          <p:cNvSpPr/>
          <p:nvPr/>
        </p:nvSpPr>
        <p:spPr>
          <a:xfrm>
            <a:off x="7495139" y="4497054"/>
            <a:ext cx="2657719" cy="226010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EB1296-2ED3-4E35-9779-C4FADDD7D1A0}"/>
              </a:ext>
            </a:extLst>
          </p:cNvPr>
          <p:cNvSpPr txBox="1"/>
          <p:nvPr/>
        </p:nvSpPr>
        <p:spPr>
          <a:xfrm>
            <a:off x="7327901" y="4077494"/>
            <a:ext cx="2889230" cy="5405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13B80D3-D41F-4512-93F1-486445CE99B9}"/>
              </a:ext>
            </a:extLst>
          </p:cNvPr>
          <p:cNvSpPr/>
          <p:nvPr/>
        </p:nvSpPr>
        <p:spPr>
          <a:xfrm>
            <a:off x="7971878" y="5503791"/>
            <a:ext cx="1869285" cy="266461"/>
          </a:xfrm>
          <a:prstGeom prst="arc">
            <a:avLst>
              <a:gd name="adj1" fmla="val 16200000"/>
              <a:gd name="adj2" fmla="val 5332898"/>
            </a:avLst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39E7A6-817A-4AD7-B73B-7146CE682E46}"/>
              </a:ext>
            </a:extLst>
          </p:cNvPr>
          <p:cNvCxnSpPr>
            <a:cxnSpLocks/>
          </p:cNvCxnSpPr>
          <p:nvPr/>
        </p:nvCxnSpPr>
        <p:spPr>
          <a:xfrm flipV="1">
            <a:off x="8218996" y="5480088"/>
            <a:ext cx="2716880" cy="237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57D9A51-84E3-4FF0-8C56-280291BD3D0F}"/>
              </a:ext>
            </a:extLst>
          </p:cNvPr>
          <p:cNvSpPr txBox="1"/>
          <p:nvPr/>
        </p:nvSpPr>
        <p:spPr>
          <a:xfrm>
            <a:off x="7760766" y="5283690"/>
            <a:ext cx="634478" cy="4684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A0F0F3-BF7B-4784-BECF-84D8E403F25C}"/>
              </a:ext>
            </a:extLst>
          </p:cNvPr>
          <p:cNvSpPr txBox="1"/>
          <p:nvPr/>
        </p:nvSpPr>
        <p:spPr>
          <a:xfrm>
            <a:off x="8454303" y="5506888"/>
            <a:ext cx="634478" cy="4684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A3F5E-39EB-4F9C-8E92-40D970B2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CB387-452B-4811-858D-9C82BD4866B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554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F01B-45A6-49EF-BC65-76A0E1DD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loss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6D05-1897-4B7D-83F1-866C9B790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Return loss (in dB):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lvl="1"/>
            <a:r>
              <a:rPr lang="en-US" sz="3200" i="1" dirty="0" err="1"/>
              <a:t>P</a:t>
            </a:r>
            <a:r>
              <a:rPr lang="en-US" sz="3200" baseline="-25000" dirty="0" err="1"/>
              <a:t>r</a:t>
            </a:r>
            <a:r>
              <a:rPr lang="en-US" sz="3200" dirty="0"/>
              <a:t>: reflected power</a:t>
            </a:r>
          </a:p>
          <a:p>
            <a:pPr lvl="1"/>
            <a:r>
              <a:rPr lang="en-US" sz="3200" i="1" dirty="0"/>
              <a:t>P</a:t>
            </a:r>
            <a:r>
              <a:rPr lang="en-US" sz="3200" baseline="-25000" dirty="0"/>
              <a:t>in</a:t>
            </a:r>
            <a:r>
              <a:rPr lang="en-US" sz="3200" dirty="0"/>
              <a:t>: input power</a:t>
            </a:r>
          </a:p>
          <a:p>
            <a:pPr lvl="1"/>
            <a:r>
              <a:rPr lang="en-US" sz="3200" dirty="0">
                <a:sym typeface="Symbol" panose="05050102010706020507" pitchFamily="18" charset="2"/>
              </a:rPr>
              <a:t>: field or voltage reflection coefficient</a:t>
            </a:r>
            <a:endParaRPr lang="en-US" sz="3200" dirty="0"/>
          </a:p>
          <a:p>
            <a:endParaRPr lang="fa-IR" sz="36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049A3B-30B6-4EB6-8314-FF63280B3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289941"/>
              </p:ext>
            </p:extLst>
          </p:nvPr>
        </p:nvGraphicFramePr>
        <p:xfrm>
          <a:off x="2835806" y="2482150"/>
          <a:ext cx="6520388" cy="151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4" imgW="2070000" imgH="482400" progId="Equation.DSMT4">
                  <p:embed/>
                </p:oleObj>
              </mc:Choice>
              <mc:Fallback>
                <p:oleObj name="Equation" r:id="rId4" imgW="207000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049A3B-30B6-4EB6-8314-FF63280B3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5806" y="2482150"/>
                        <a:ext cx="6520388" cy="1519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E168-D86F-45B2-9B97-968FA0BD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9CA9A-98F4-42CD-B4CA-F14DDFCD3B5E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620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C7DE-1F5E-448C-A040-6850F908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loss table</a:t>
            </a:r>
            <a:endParaRPr lang="fa-IR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3D0075-86F7-4637-A4D1-30DF0CF60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18713"/>
              </p:ext>
            </p:extLst>
          </p:nvPr>
        </p:nvGraphicFramePr>
        <p:xfrm>
          <a:off x="1949450" y="1606550"/>
          <a:ext cx="862965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Worksheet" r:id="rId3" imgW="8629466" imgH="5038608" progId="Excel.Sheet.12">
                  <p:embed/>
                </p:oleObj>
              </mc:Choice>
              <mc:Fallback>
                <p:oleObj name="Worksheet" r:id="rId3" imgW="8629466" imgH="5038608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3D0075-86F7-4637-A4D1-30DF0CF60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9450" y="1606550"/>
                        <a:ext cx="8629650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1D870-14E7-43CB-8600-FF61D711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A3079-3108-43DF-A0BA-8EF783C39D65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446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6A2D-1976-4C35-AE7C-D27D9C9E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Radiated power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2A4-1DC8-4077-9BB5-CC4B9AC5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8182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 transmitter antenna produces </a:t>
            </a:r>
            <a:r>
              <a:rPr lang="en-US" sz="4000" i="1" dirty="0">
                <a:solidFill>
                  <a:srgbClr val="FF0000"/>
                </a:solidFill>
              </a:rPr>
              <a:t>electromagnetic waves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fa-IR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E6D30-7182-4B9A-B5CB-6AA3E148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69" y="3035476"/>
            <a:ext cx="4836651" cy="3775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C9DF8-A8D1-4473-8349-9C3C051E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39950"/>
            <a:ext cx="4675163" cy="3818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0B3F-0BA2-40DE-82F0-8A32A701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F275E-1209-4A73-AB14-455B35D474B0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5993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4880-71EE-4E33-AFE8-1462B755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EM waves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C91A-9898-45AC-887E-5B557893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0391" cy="4351338"/>
          </a:xfrm>
        </p:spPr>
        <p:txBody>
          <a:bodyPr>
            <a:normAutofit/>
          </a:bodyPr>
          <a:lstStyle/>
          <a:p>
            <a:r>
              <a:rPr lang="en-US" sz="4000" dirty="0"/>
              <a:t>Electromagnetic waves carry </a:t>
            </a:r>
            <a:r>
              <a:rPr lang="en-US" sz="4000" i="1" dirty="0">
                <a:solidFill>
                  <a:srgbClr val="FF0000"/>
                </a:solidFill>
              </a:rPr>
              <a:t>power</a:t>
            </a:r>
            <a:r>
              <a:rPr lang="en-US" sz="4000" dirty="0"/>
              <a:t>.</a:t>
            </a:r>
          </a:p>
          <a:p>
            <a:endParaRPr lang="fa-IR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4A364-E9EE-4C64-8DF6-806A62C7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4" y="1605133"/>
            <a:ext cx="4707987" cy="52352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6DD6E-5FAA-4B8F-9ABA-6D85A61C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DBA0E-4D58-43DD-B55A-923F94A2D905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044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characteristics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0D330-C798-4226-B51F-4FC593C7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29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2803C-435A-437A-AB33-734CC117A09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49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EFF1-17B1-4730-BAD3-DFC33A45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3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8E211-1391-4176-8523-4496CB22781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461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6A2D-1976-4C35-AE7C-D27D9C9E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radiation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2A4-1DC8-4077-9BB5-CC4B9AC5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741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An antenna with </a:t>
            </a:r>
            <a:r>
              <a:rPr lang="en-US" sz="4000" i="1" dirty="0">
                <a:solidFill>
                  <a:srgbClr val="FF0000"/>
                </a:solidFill>
              </a:rPr>
              <a:t>finite dimensions </a:t>
            </a:r>
            <a:r>
              <a:rPr lang="en-US" sz="4000" dirty="0"/>
              <a:t>can NOT direct all of the radiated power toward the desired direction.</a:t>
            </a:r>
          </a:p>
          <a:p>
            <a:r>
              <a:rPr lang="en-US" sz="4000" dirty="0"/>
              <a:t>Each antenna has a </a:t>
            </a:r>
            <a:r>
              <a:rPr lang="en-US" sz="4000" i="1" dirty="0">
                <a:solidFill>
                  <a:srgbClr val="FF0000"/>
                </a:solidFill>
              </a:rPr>
              <a:t>radiation pattern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fa-IR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B7C8E-E10C-4DF2-8ED5-A30F14F5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60" y="845026"/>
            <a:ext cx="2836985" cy="2737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8E728-9D14-449C-BAD9-0A0311A763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4760" y="3306969"/>
            <a:ext cx="3357736" cy="35510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3344-7B51-478C-B4BA-3D188E06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F09F9-E938-4024-8B46-5CFB8684E5FD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702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1008-8077-4C0D-80F5-E3F95C61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486C-39EF-496D-BDB6-69BEC622B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835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Radiation pattern: the </a:t>
            </a:r>
            <a:r>
              <a:rPr lang="en-US" sz="3600" i="1" dirty="0">
                <a:solidFill>
                  <a:srgbClr val="FF0000"/>
                </a:solidFill>
              </a:rPr>
              <a:t>directional</a:t>
            </a:r>
            <a:r>
              <a:rPr lang="en-US" sz="3600" dirty="0"/>
              <a:t> (angular) dependence of the </a:t>
            </a:r>
            <a:r>
              <a:rPr lang="en-US" sz="3600" i="1" dirty="0">
                <a:solidFill>
                  <a:srgbClr val="FF0000"/>
                </a:solidFill>
              </a:rPr>
              <a:t>strength</a:t>
            </a:r>
            <a:r>
              <a:rPr lang="en-US" sz="3600" dirty="0"/>
              <a:t> of the EM waves radiated from the antenna.</a:t>
            </a:r>
          </a:p>
          <a:p>
            <a:r>
              <a:rPr lang="en-US" sz="3600" dirty="0"/>
              <a:t>Radiation pattern is usually plotted in </a:t>
            </a:r>
            <a:r>
              <a:rPr lang="en-US" sz="3600" i="1" dirty="0">
                <a:solidFill>
                  <a:srgbClr val="FF0000"/>
                </a:solidFill>
              </a:rPr>
              <a:t>polar</a:t>
            </a:r>
            <a:r>
              <a:rPr lang="en-US" sz="3600" dirty="0"/>
              <a:t> system.</a:t>
            </a:r>
            <a:endParaRPr lang="fa-IR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BBEAF-3DC7-4DC6-8046-E3B270E67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r="4325" b="4572"/>
          <a:stretch/>
        </p:blipFill>
        <p:spPr>
          <a:xfrm>
            <a:off x="6459416" y="3917390"/>
            <a:ext cx="3371557" cy="2940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1568B-661B-47EE-AA7E-5206A69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7" r="64513" b="20205"/>
          <a:stretch/>
        </p:blipFill>
        <p:spPr>
          <a:xfrm>
            <a:off x="8693834" y="559551"/>
            <a:ext cx="3498166" cy="44889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C134B-FCE3-4D1B-A621-D08FACF5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31642-6556-452E-B176-D88A8DE123A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04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222A-E73D-4A53-A480-FA508A92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patterns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7C7B3-4605-4206-A247-075A3B8D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E-plane: the plane containing</a:t>
            </a:r>
          </a:p>
          <a:p>
            <a:pPr lvl="1"/>
            <a:r>
              <a:rPr lang="en-US" sz="2800" dirty="0"/>
              <a:t>the </a:t>
            </a:r>
            <a:r>
              <a:rPr lang="en-US" sz="2800" i="1" dirty="0">
                <a:solidFill>
                  <a:srgbClr val="FF0000"/>
                </a:solidFill>
              </a:rPr>
              <a:t>electric field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vector and</a:t>
            </a:r>
          </a:p>
          <a:p>
            <a:pPr lvl="1"/>
            <a:r>
              <a:rPr lang="en-US" sz="2800" dirty="0"/>
              <a:t>the direction of </a:t>
            </a:r>
            <a:r>
              <a:rPr lang="en-US" sz="2800" i="1" dirty="0">
                <a:solidFill>
                  <a:srgbClr val="FF0000"/>
                </a:solidFill>
              </a:rPr>
              <a:t>maximum radiation</a:t>
            </a:r>
            <a:r>
              <a:rPr lang="en-US" sz="2800" dirty="0"/>
              <a:t>.</a:t>
            </a:r>
          </a:p>
          <a:p>
            <a:r>
              <a:rPr lang="en-US" sz="3200" dirty="0"/>
              <a:t>H-plane: the plane containing</a:t>
            </a:r>
          </a:p>
          <a:p>
            <a:pPr lvl="1"/>
            <a:r>
              <a:rPr lang="en-US" sz="2800" dirty="0"/>
              <a:t>the </a:t>
            </a:r>
            <a:r>
              <a:rPr lang="en-US" sz="2800" i="1" dirty="0">
                <a:solidFill>
                  <a:srgbClr val="FF0000"/>
                </a:solidFill>
              </a:rPr>
              <a:t>magnetic field </a:t>
            </a:r>
            <a:r>
              <a:rPr lang="en-US" sz="2800" dirty="0"/>
              <a:t>vector and</a:t>
            </a:r>
          </a:p>
          <a:p>
            <a:pPr lvl="1"/>
            <a:r>
              <a:rPr lang="en-US" sz="2800" dirty="0"/>
              <a:t>the direction of </a:t>
            </a:r>
            <a:r>
              <a:rPr lang="en-US" sz="2800" i="1" dirty="0">
                <a:solidFill>
                  <a:srgbClr val="FF0000"/>
                </a:solidFill>
              </a:rPr>
              <a:t>maximum radiation</a:t>
            </a:r>
            <a:r>
              <a:rPr lang="en-US" sz="2800" dirty="0"/>
              <a:t>.</a:t>
            </a:r>
            <a:endParaRPr lang="fa-IR" sz="28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83A78-CE73-48D1-BD48-56FA3FCB3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t="16411" r="7436" b="9930"/>
          <a:stretch/>
        </p:blipFill>
        <p:spPr>
          <a:xfrm>
            <a:off x="6614887" y="1060269"/>
            <a:ext cx="5257800" cy="5703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F77C8-4518-4A11-A8B7-8520E970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542C7-3630-4951-BCE8-0E08152756FE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848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08CA-C146-4470-8C65-CB66E722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plots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E279F-9666-4000-B3D1-F4EB5C24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2254006"/>
          </a:xfrm>
        </p:spPr>
        <p:txBody>
          <a:bodyPr>
            <a:normAutofit/>
          </a:bodyPr>
          <a:lstStyle/>
          <a:p>
            <a:r>
              <a:rPr lang="en-US" sz="4400" dirty="0"/>
              <a:t>Scale</a:t>
            </a:r>
          </a:p>
          <a:p>
            <a:pPr lvl="1"/>
            <a:r>
              <a:rPr lang="en-US" sz="4000" dirty="0"/>
              <a:t>Linear</a:t>
            </a:r>
          </a:p>
          <a:p>
            <a:pPr lvl="1"/>
            <a:r>
              <a:rPr lang="en-US" sz="4000" dirty="0"/>
              <a:t>Logarithmic (in </a:t>
            </a:r>
            <a:r>
              <a:rPr lang="en-US" sz="4000" dirty="0" err="1"/>
              <a:t>dBi</a:t>
            </a:r>
            <a:r>
              <a:rPr lang="en-US" sz="4000" dirty="0"/>
              <a:t>)</a:t>
            </a:r>
          </a:p>
          <a:p>
            <a:endParaRPr lang="fa-IR" sz="4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058204-5D7F-4AE5-97D4-5F00D1DF9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93928"/>
              </p:ext>
            </p:extLst>
          </p:nvPr>
        </p:nvGraphicFramePr>
        <p:xfrm>
          <a:off x="838200" y="4079631"/>
          <a:ext cx="574963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4" imgW="1777680" imgH="253800" progId="Equation.DSMT4">
                  <p:embed/>
                </p:oleObj>
              </mc:Choice>
              <mc:Fallback>
                <p:oleObj name="Equation" r:id="rId4" imgW="1777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2058204-5D7F-4AE5-97D4-5F00D1DF9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079631"/>
                        <a:ext cx="5749631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4A39A-8EF5-4087-9840-969B378EDF8E}"/>
              </a:ext>
            </a:extLst>
          </p:cNvPr>
          <p:cNvSpPr txBox="1">
            <a:spLocks/>
          </p:cNvSpPr>
          <p:nvPr/>
        </p:nvSpPr>
        <p:spPr>
          <a:xfrm>
            <a:off x="7263618" y="1825625"/>
            <a:ext cx="4788877" cy="211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Coordinate</a:t>
            </a:r>
          </a:p>
          <a:p>
            <a:pPr lvl="1"/>
            <a:r>
              <a:rPr lang="en-US" sz="4000" dirty="0"/>
              <a:t>Polar</a:t>
            </a:r>
          </a:p>
          <a:p>
            <a:pPr lvl="1"/>
            <a:r>
              <a:rPr lang="en-US" sz="4000" dirty="0"/>
              <a:t>Cartesian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5724B-B761-4577-B148-1BE1167F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60AB7-A136-4693-BFF6-187373270140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230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568D-1DBE-41B7-8620-AE38BA5F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cartesian and polar plots</a:t>
            </a:r>
            <a:endParaRPr lang="fa-I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CC246-B9F5-4092-9FA0-26362EF5B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2" y="1789162"/>
            <a:ext cx="10542858" cy="44568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CB6BF-DAC3-4F9E-901F-E1E97090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C6C55-6AEA-4CA5-B021-C090E4B0B476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967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568D-1DBE-41B7-8620-AE38BA5F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pattern</a:t>
            </a:r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C6488-519E-4152-9C4C-2B37CDA37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8" y="2267464"/>
            <a:ext cx="8703624" cy="422541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3F2F2-81D6-4C06-95D6-B19A291A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1994D-0395-4BFB-82DD-75B4846546B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486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0606-AD81-4993-8D07-C544FAF1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2D radiation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B866-FF53-4FE3-867C-4490A200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5443-C2B9-4998-894F-F2D4B620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72" y="1365466"/>
            <a:ext cx="5768234" cy="57682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39018-E06B-4957-93D5-8F978310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E3DD6-C8A6-4F94-BDE8-60638B44CE7A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545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B75E-A894-45C9-857B-6A6D00B3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antenna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D185-9B63-4D3C-9E40-BEAA32A8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865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Isotropic</a:t>
            </a:r>
            <a:r>
              <a:rPr lang="en-US" sz="3600" dirty="0"/>
              <a:t>: antenna radiates </a:t>
            </a:r>
            <a:r>
              <a:rPr lang="en-US" sz="3600" i="1" dirty="0">
                <a:solidFill>
                  <a:srgbClr val="FF0000"/>
                </a:solidFill>
              </a:rPr>
              <a:t>equally in all directions </a:t>
            </a:r>
            <a:r>
              <a:rPr lang="en-US" sz="3600" dirty="0"/>
              <a:t>in 3D space (theoretically impossible to realize).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A4245-C53B-4727-9B6E-CE1250A6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68" y="2052333"/>
            <a:ext cx="3810524" cy="38979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650B5-B233-4B9C-80B1-550F0D9A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F9835-92CD-4192-A843-60A1AB8A90F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0847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B75E-A894-45C9-857B-6A6D00B3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antenna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D185-9B63-4D3C-9E40-BEAA32A8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0902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Omnidirectional</a:t>
            </a:r>
            <a:r>
              <a:rPr lang="en-US" sz="3600" dirty="0"/>
              <a:t>: radiation response is </a:t>
            </a:r>
            <a:r>
              <a:rPr lang="en-US" sz="3600" i="1" dirty="0">
                <a:solidFill>
                  <a:srgbClr val="FF0000"/>
                </a:solidFill>
              </a:rPr>
              <a:t>constant</a:t>
            </a:r>
            <a:r>
              <a:rPr lang="en-US" sz="3600" dirty="0"/>
              <a:t> in </a:t>
            </a:r>
            <a:r>
              <a:rPr lang="en-US" sz="3600" i="1" dirty="0">
                <a:solidFill>
                  <a:srgbClr val="FF0000"/>
                </a:solidFill>
              </a:rPr>
              <a:t>one of the principal planes</a:t>
            </a:r>
            <a:r>
              <a:rPr lang="en-US" sz="36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0EA42-F992-4856-A55C-79DEE8297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r="4325" b="4572"/>
          <a:stretch/>
        </p:blipFill>
        <p:spPr>
          <a:xfrm>
            <a:off x="838200" y="3159742"/>
            <a:ext cx="4240237" cy="3698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F087C-7376-4A33-967C-25E5943F6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1696" b="17943"/>
          <a:stretch/>
        </p:blipFill>
        <p:spPr>
          <a:xfrm>
            <a:off x="6646222" y="2455448"/>
            <a:ext cx="5517642" cy="40374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24370-A467-4320-B922-61C192D4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38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815CB-34C9-4757-AB28-874500AFE5E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076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B75E-A894-45C9-857B-6A6D00B3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antenna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D185-9B63-4D3C-9E40-BEAA32A8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0206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Directional</a:t>
            </a:r>
            <a:r>
              <a:rPr lang="en-US" sz="3600" dirty="0"/>
              <a:t>:  an antenna which radiates or receives greater power in </a:t>
            </a:r>
            <a:r>
              <a:rPr lang="en-US" sz="3600" i="1" dirty="0">
                <a:solidFill>
                  <a:srgbClr val="FF0000"/>
                </a:solidFill>
              </a:rPr>
              <a:t>specific directions</a:t>
            </a:r>
            <a:r>
              <a:rPr lang="en-US" sz="3600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7C6D8-FE2E-4A26-BFD1-C56D4FEC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0" y="3429000"/>
            <a:ext cx="6201038" cy="2672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CC951-26C0-4016-B01D-576E5C84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39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F627A-3E7D-418D-AF06-AAB2D0FDCC8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39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587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4F42-33BB-4C16-A71A-007593DE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662C-1353-4BFA-9B0E-5888AFF24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3600" dirty="0"/>
              <a:t>A usually metallic device (as a rod or wire) for radiating or receiving radio waves.”</a:t>
            </a:r>
          </a:p>
          <a:p>
            <a:pPr marL="0" indent="0" algn="r">
              <a:buNone/>
            </a:pPr>
            <a:r>
              <a:rPr lang="en-US" dirty="0"/>
              <a:t>---Webster’s dictionary</a:t>
            </a:r>
          </a:p>
          <a:p>
            <a:endParaRPr lang="en-US" sz="3600" dirty="0"/>
          </a:p>
          <a:p>
            <a:r>
              <a:rPr lang="en-US" sz="3600" dirty="0"/>
              <a:t>“A means for radiating or receiving radio waves.”</a:t>
            </a:r>
          </a:p>
          <a:p>
            <a:pPr marL="0" indent="0" algn="r">
              <a:buNone/>
            </a:pPr>
            <a:r>
              <a:rPr lang="en-US" dirty="0"/>
              <a:t>---IEEE Standard Definitions</a:t>
            </a:r>
          </a:p>
          <a:p>
            <a:pPr marL="457200" lvl="1" indent="0">
              <a:buNone/>
            </a:pPr>
            <a:endParaRPr lang="fa-IR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4AE19-28B6-43C7-895A-CEA6D9BA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83F6A-AC51-4396-B184-8FAA17189AD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066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B75E-A894-45C9-857B-6A6D00B3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directional patterns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D185-9B63-4D3C-9E40-BEAA32A8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284"/>
            <a:ext cx="7264790" cy="5102716"/>
          </a:xfrm>
        </p:spPr>
        <p:txBody>
          <a:bodyPr>
            <a:noAutofit/>
          </a:bodyPr>
          <a:lstStyle/>
          <a:p>
            <a:r>
              <a:rPr lang="en-US" sz="3600" b="1" dirty="0"/>
              <a:t>Fan beam</a:t>
            </a:r>
            <a:r>
              <a:rPr lang="en-US" sz="3600" dirty="0"/>
              <a:t>: a directional antenna producing a main beam having a </a:t>
            </a:r>
            <a:r>
              <a:rPr lang="en-US" sz="3600" i="1" dirty="0">
                <a:solidFill>
                  <a:srgbClr val="FF0000"/>
                </a:solidFill>
              </a:rPr>
              <a:t>narrow beamwidth </a:t>
            </a:r>
            <a:r>
              <a:rPr lang="en-US" sz="3600" dirty="0"/>
              <a:t>in </a:t>
            </a:r>
            <a:r>
              <a:rPr lang="en-US" sz="3600" i="1" dirty="0">
                <a:solidFill>
                  <a:srgbClr val="FF0000"/>
                </a:solidFill>
              </a:rPr>
              <a:t>one dimension </a:t>
            </a:r>
            <a:r>
              <a:rPr lang="en-US" sz="3600" dirty="0"/>
              <a:t>and a </a:t>
            </a:r>
            <a:r>
              <a:rPr lang="en-US" sz="3600" i="1" dirty="0">
                <a:solidFill>
                  <a:srgbClr val="FF0000"/>
                </a:solidFill>
              </a:rPr>
              <a:t>wider beamwidth </a:t>
            </a:r>
            <a:r>
              <a:rPr lang="en-US" sz="3600" dirty="0"/>
              <a:t>in the </a:t>
            </a:r>
            <a:r>
              <a:rPr lang="en-US" sz="3600" i="1" dirty="0">
                <a:solidFill>
                  <a:srgbClr val="FF0000"/>
                </a:solidFill>
              </a:rPr>
              <a:t>other dimension</a:t>
            </a:r>
            <a:r>
              <a:rPr lang="en-US" sz="3600" dirty="0"/>
              <a:t>.</a:t>
            </a:r>
          </a:p>
          <a:p>
            <a:r>
              <a:rPr lang="en-US" sz="3600" b="1" dirty="0"/>
              <a:t>Pencil beam</a:t>
            </a:r>
            <a:r>
              <a:rPr lang="en-US" sz="3600" dirty="0"/>
              <a:t>: a highly directive antenna pattern consisting of a single major lobe contained within a </a:t>
            </a:r>
            <a:r>
              <a:rPr lang="en-US" sz="3600" i="1" dirty="0">
                <a:solidFill>
                  <a:srgbClr val="FF0000"/>
                </a:solidFill>
              </a:rPr>
              <a:t>cone of small solid angle </a:t>
            </a:r>
            <a:r>
              <a:rPr lang="en-US" sz="3600" dirty="0"/>
              <a:t>and almost </a:t>
            </a:r>
            <a:r>
              <a:rPr lang="en-US" sz="3600" i="1" dirty="0">
                <a:solidFill>
                  <a:srgbClr val="FF0000"/>
                </a:solidFill>
              </a:rPr>
              <a:t>circularly symmetrical </a:t>
            </a:r>
            <a:r>
              <a:rPr lang="en-US" sz="3600" dirty="0"/>
              <a:t>about the direction of peak intensity</a:t>
            </a:r>
            <a:endParaRPr lang="fa-IR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7C5A1-D7AE-4168-BEA2-A4903DE6E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t="13787" r="39640" b="4401"/>
          <a:stretch/>
        </p:blipFill>
        <p:spPr>
          <a:xfrm>
            <a:off x="8285870" y="916789"/>
            <a:ext cx="3784209" cy="3534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92B3A-0F73-4317-80FF-C2B5B6095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>
          <a:xfrm>
            <a:off x="8163949" y="4930423"/>
            <a:ext cx="3906130" cy="14005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C25D7-A642-41C4-AF9C-557FC617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40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1D50C-6FFD-422E-96AE-D36ACD49A405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80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9C7F-7495-4EE8-9968-43E5F83F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Directivity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7E67-CB4E-4A3C-83CF-542541A5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72345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 measure of how “</a:t>
            </a:r>
            <a:r>
              <a:rPr lang="en-US" sz="3600" i="1" dirty="0">
                <a:solidFill>
                  <a:srgbClr val="FF0000"/>
                </a:solidFill>
              </a:rPr>
              <a:t>directional</a:t>
            </a:r>
            <a:r>
              <a:rPr lang="en-US" sz="3600" dirty="0"/>
              <a:t>” an antenna's radiation pattern is.</a:t>
            </a:r>
          </a:p>
          <a:p>
            <a:r>
              <a:rPr lang="en-US" sz="3600" dirty="0"/>
              <a:t>The directivity of </a:t>
            </a:r>
            <a:r>
              <a:rPr lang="en-US" sz="3600" i="1" dirty="0">
                <a:solidFill>
                  <a:srgbClr val="FF0000"/>
                </a:solidFill>
              </a:rPr>
              <a:t>isotropic</a:t>
            </a:r>
            <a:r>
              <a:rPr lang="en-US" sz="3600" dirty="0"/>
              <a:t> antenna is </a:t>
            </a: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dirty="0"/>
              <a:t> (or 0 dB).</a:t>
            </a:r>
            <a:endParaRPr lang="fa-IR" sz="3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F506BF-891B-4FC0-8D46-04DE04D219C9}"/>
              </a:ext>
            </a:extLst>
          </p:cNvPr>
          <p:cNvSpPr/>
          <p:nvPr/>
        </p:nvSpPr>
        <p:spPr>
          <a:xfrm>
            <a:off x="8965501" y="4872786"/>
            <a:ext cx="2965850" cy="1225553"/>
          </a:xfrm>
          <a:custGeom>
            <a:avLst/>
            <a:gdLst>
              <a:gd name="connsiteX0" fmla="*/ 48 w 2965850"/>
              <a:gd name="connsiteY0" fmla="*/ 622301 h 1225553"/>
              <a:gd name="connsiteX1" fmla="*/ 2190798 w 2965850"/>
              <a:gd name="connsiteY1" fmla="*/ 1 h 1225553"/>
              <a:gd name="connsiteX2" fmla="*/ 2965498 w 2965850"/>
              <a:gd name="connsiteY2" fmla="*/ 628651 h 1225553"/>
              <a:gd name="connsiteX3" fmla="*/ 2254298 w 2965850"/>
              <a:gd name="connsiteY3" fmla="*/ 1225551 h 1225553"/>
              <a:gd name="connsiteX4" fmla="*/ 48 w 2965850"/>
              <a:gd name="connsiteY4" fmla="*/ 622301 h 12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50" h="1225553">
                <a:moveTo>
                  <a:pt x="48" y="622301"/>
                </a:moveTo>
                <a:cubicBezTo>
                  <a:pt x="-10535" y="418043"/>
                  <a:pt x="1696556" y="-1057"/>
                  <a:pt x="2190798" y="1"/>
                </a:cubicBezTo>
                <a:cubicBezTo>
                  <a:pt x="2685040" y="1059"/>
                  <a:pt x="2954915" y="424393"/>
                  <a:pt x="2965498" y="628651"/>
                </a:cubicBezTo>
                <a:cubicBezTo>
                  <a:pt x="2976081" y="832909"/>
                  <a:pt x="2748540" y="1224493"/>
                  <a:pt x="2254298" y="1225551"/>
                </a:cubicBezTo>
                <a:cubicBezTo>
                  <a:pt x="1760056" y="1226609"/>
                  <a:pt x="10631" y="826559"/>
                  <a:pt x="48" y="6223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A0D661-8FFB-4B5F-A2FC-55C1264E6706}"/>
              </a:ext>
            </a:extLst>
          </p:cNvPr>
          <p:cNvSpPr/>
          <p:nvPr/>
        </p:nvSpPr>
        <p:spPr>
          <a:xfrm>
            <a:off x="7905353" y="4348665"/>
            <a:ext cx="2315083" cy="2273793"/>
          </a:xfrm>
          <a:prstGeom prst="ellipse">
            <a:avLst/>
          </a:prstGeom>
          <a:solidFill>
            <a:srgbClr val="FFC0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7407C08-FCBF-4F4D-9A60-73D9257170D9}"/>
              </a:ext>
            </a:extLst>
          </p:cNvPr>
          <p:cNvSpPr/>
          <p:nvPr/>
        </p:nvSpPr>
        <p:spPr>
          <a:xfrm rot="17955242">
            <a:off x="8720016" y="4780937"/>
            <a:ext cx="1060625" cy="560025"/>
          </a:xfrm>
          <a:custGeom>
            <a:avLst/>
            <a:gdLst>
              <a:gd name="connsiteX0" fmla="*/ 48 w 2965850"/>
              <a:gd name="connsiteY0" fmla="*/ 622301 h 1225553"/>
              <a:gd name="connsiteX1" fmla="*/ 2190798 w 2965850"/>
              <a:gd name="connsiteY1" fmla="*/ 1 h 1225553"/>
              <a:gd name="connsiteX2" fmla="*/ 2965498 w 2965850"/>
              <a:gd name="connsiteY2" fmla="*/ 628651 h 1225553"/>
              <a:gd name="connsiteX3" fmla="*/ 2254298 w 2965850"/>
              <a:gd name="connsiteY3" fmla="*/ 1225551 h 1225553"/>
              <a:gd name="connsiteX4" fmla="*/ 48 w 2965850"/>
              <a:gd name="connsiteY4" fmla="*/ 622301 h 12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50" h="1225553">
                <a:moveTo>
                  <a:pt x="48" y="622301"/>
                </a:moveTo>
                <a:cubicBezTo>
                  <a:pt x="-10535" y="418043"/>
                  <a:pt x="1696556" y="-1057"/>
                  <a:pt x="2190798" y="1"/>
                </a:cubicBezTo>
                <a:cubicBezTo>
                  <a:pt x="2685040" y="1059"/>
                  <a:pt x="2954915" y="424393"/>
                  <a:pt x="2965498" y="628651"/>
                </a:cubicBezTo>
                <a:cubicBezTo>
                  <a:pt x="2976081" y="832909"/>
                  <a:pt x="2748540" y="1224493"/>
                  <a:pt x="2254298" y="1225551"/>
                </a:cubicBezTo>
                <a:cubicBezTo>
                  <a:pt x="1760056" y="1226609"/>
                  <a:pt x="10631" y="826559"/>
                  <a:pt x="48" y="6223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CC77C9-5127-4BB7-89EF-C80B9465DEA7}"/>
              </a:ext>
            </a:extLst>
          </p:cNvPr>
          <p:cNvSpPr/>
          <p:nvPr/>
        </p:nvSpPr>
        <p:spPr>
          <a:xfrm rot="3644758" flipV="1">
            <a:off x="8720017" y="5630164"/>
            <a:ext cx="1060625" cy="560025"/>
          </a:xfrm>
          <a:custGeom>
            <a:avLst/>
            <a:gdLst>
              <a:gd name="connsiteX0" fmla="*/ 48 w 2965850"/>
              <a:gd name="connsiteY0" fmla="*/ 622301 h 1225553"/>
              <a:gd name="connsiteX1" fmla="*/ 2190798 w 2965850"/>
              <a:gd name="connsiteY1" fmla="*/ 1 h 1225553"/>
              <a:gd name="connsiteX2" fmla="*/ 2965498 w 2965850"/>
              <a:gd name="connsiteY2" fmla="*/ 628651 h 1225553"/>
              <a:gd name="connsiteX3" fmla="*/ 2254298 w 2965850"/>
              <a:gd name="connsiteY3" fmla="*/ 1225551 h 1225553"/>
              <a:gd name="connsiteX4" fmla="*/ 48 w 2965850"/>
              <a:gd name="connsiteY4" fmla="*/ 622301 h 12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50" h="1225553">
                <a:moveTo>
                  <a:pt x="48" y="622301"/>
                </a:moveTo>
                <a:cubicBezTo>
                  <a:pt x="-10535" y="418043"/>
                  <a:pt x="1696556" y="-1057"/>
                  <a:pt x="2190798" y="1"/>
                </a:cubicBezTo>
                <a:cubicBezTo>
                  <a:pt x="2685040" y="1059"/>
                  <a:pt x="2954915" y="424393"/>
                  <a:pt x="2965498" y="628651"/>
                </a:cubicBezTo>
                <a:cubicBezTo>
                  <a:pt x="2976081" y="832909"/>
                  <a:pt x="2748540" y="1224493"/>
                  <a:pt x="2254298" y="1225551"/>
                </a:cubicBezTo>
                <a:cubicBezTo>
                  <a:pt x="1760056" y="1226609"/>
                  <a:pt x="10631" y="826559"/>
                  <a:pt x="48" y="6223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CA5946-7AD6-44E5-B818-2DB21A6BC355}"/>
              </a:ext>
            </a:extLst>
          </p:cNvPr>
          <p:cNvSpPr/>
          <p:nvPr/>
        </p:nvSpPr>
        <p:spPr>
          <a:xfrm rot="14186190">
            <a:off x="8429218" y="4907851"/>
            <a:ext cx="742460" cy="427960"/>
          </a:xfrm>
          <a:custGeom>
            <a:avLst/>
            <a:gdLst>
              <a:gd name="connsiteX0" fmla="*/ 48 w 2965850"/>
              <a:gd name="connsiteY0" fmla="*/ 622301 h 1225553"/>
              <a:gd name="connsiteX1" fmla="*/ 2190798 w 2965850"/>
              <a:gd name="connsiteY1" fmla="*/ 1 h 1225553"/>
              <a:gd name="connsiteX2" fmla="*/ 2965498 w 2965850"/>
              <a:gd name="connsiteY2" fmla="*/ 628651 h 1225553"/>
              <a:gd name="connsiteX3" fmla="*/ 2254298 w 2965850"/>
              <a:gd name="connsiteY3" fmla="*/ 1225551 h 1225553"/>
              <a:gd name="connsiteX4" fmla="*/ 48 w 2965850"/>
              <a:gd name="connsiteY4" fmla="*/ 622301 h 12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50" h="1225553">
                <a:moveTo>
                  <a:pt x="48" y="622301"/>
                </a:moveTo>
                <a:cubicBezTo>
                  <a:pt x="-10535" y="418043"/>
                  <a:pt x="1696556" y="-1057"/>
                  <a:pt x="2190798" y="1"/>
                </a:cubicBezTo>
                <a:cubicBezTo>
                  <a:pt x="2685040" y="1059"/>
                  <a:pt x="2954915" y="424393"/>
                  <a:pt x="2965498" y="628651"/>
                </a:cubicBezTo>
                <a:cubicBezTo>
                  <a:pt x="2976081" y="832909"/>
                  <a:pt x="2748540" y="1224493"/>
                  <a:pt x="2254298" y="1225551"/>
                </a:cubicBezTo>
                <a:cubicBezTo>
                  <a:pt x="1760056" y="1226609"/>
                  <a:pt x="10631" y="826559"/>
                  <a:pt x="48" y="6223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D8536C-F993-4737-BCF8-E04097D35566}"/>
              </a:ext>
            </a:extLst>
          </p:cNvPr>
          <p:cNvSpPr/>
          <p:nvPr/>
        </p:nvSpPr>
        <p:spPr>
          <a:xfrm rot="10800000">
            <a:off x="8295808" y="5261611"/>
            <a:ext cx="767087" cy="441652"/>
          </a:xfrm>
          <a:custGeom>
            <a:avLst/>
            <a:gdLst>
              <a:gd name="connsiteX0" fmla="*/ 48 w 2965850"/>
              <a:gd name="connsiteY0" fmla="*/ 622301 h 1225553"/>
              <a:gd name="connsiteX1" fmla="*/ 2190798 w 2965850"/>
              <a:gd name="connsiteY1" fmla="*/ 1 h 1225553"/>
              <a:gd name="connsiteX2" fmla="*/ 2965498 w 2965850"/>
              <a:gd name="connsiteY2" fmla="*/ 628651 h 1225553"/>
              <a:gd name="connsiteX3" fmla="*/ 2254298 w 2965850"/>
              <a:gd name="connsiteY3" fmla="*/ 1225551 h 1225553"/>
              <a:gd name="connsiteX4" fmla="*/ 48 w 2965850"/>
              <a:gd name="connsiteY4" fmla="*/ 622301 h 12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50" h="1225553">
                <a:moveTo>
                  <a:pt x="48" y="622301"/>
                </a:moveTo>
                <a:cubicBezTo>
                  <a:pt x="-10535" y="418043"/>
                  <a:pt x="1696556" y="-1057"/>
                  <a:pt x="2190798" y="1"/>
                </a:cubicBezTo>
                <a:cubicBezTo>
                  <a:pt x="2685040" y="1059"/>
                  <a:pt x="2954915" y="424393"/>
                  <a:pt x="2965498" y="628651"/>
                </a:cubicBezTo>
                <a:cubicBezTo>
                  <a:pt x="2976081" y="832909"/>
                  <a:pt x="2748540" y="1224493"/>
                  <a:pt x="2254298" y="1225551"/>
                </a:cubicBezTo>
                <a:cubicBezTo>
                  <a:pt x="1760056" y="1226609"/>
                  <a:pt x="10631" y="826559"/>
                  <a:pt x="48" y="6223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559F40-B1CB-4E43-9647-E5CD166F55ED}"/>
              </a:ext>
            </a:extLst>
          </p:cNvPr>
          <p:cNvSpPr/>
          <p:nvPr/>
        </p:nvSpPr>
        <p:spPr>
          <a:xfrm rot="7413810" flipV="1">
            <a:off x="8437332" y="5612968"/>
            <a:ext cx="742460" cy="427960"/>
          </a:xfrm>
          <a:custGeom>
            <a:avLst/>
            <a:gdLst>
              <a:gd name="connsiteX0" fmla="*/ 48 w 2965850"/>
              <a:gd name="connsiteY0" fmla="*/ 622301 h 1225553"/>
              <a:gd name="connsiteX1" fmla="*/ 2190798 w 2965850"/>
              <a:gd name="connsiteY1" fmla="*/ 1 h 1225553"/>
              <a:gd name="connsiteX2" fmla="*/ 2965498 w 2965850"/>
              <a:gd name="connsiteY2" fmla="*/ 628651 h 1225553"/>
              <a:gd name="connsiteX3" fmla="*/ 2254298 w 2965850"/>
              <a:gd name="connsiteY3" fmla="*/ 1225551 h 1225553"/>
              <a:gd name="connsiteX4" fmla="*/ 48 w 2965850"/>
              <a:gd name="connsiteY4" fmla="*/ 622301 h 12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50" h="1225553">
                <a:moveTo>
                  <a:pt x="48" y="622301"/>
                </a:moveTo>
                <a:cubicBezTo>
                  <a:pt x="-10535" y="418043"/>
                  <a:pt x="1696556" y="-1057"/>
                  <a:pt x="2190798" y="1"/>
                </a:cubicBezTo>
                <a:cubicBezTo>
                  <a:pt x="2685040" y="1059"/>
                  <a:pt x="2954915" y="424393"/>
                  <a:pt x="2965498" y="628651"/>
                </a:cubicBezTo>
                <a:cubicBezTo>
                  <a:pt x="2976081" y="832909"/>
                  <a:pt x="2748540" y="1224493"/>
                  <a:pt x="2254298" y="1225551"/>
                </a:cubicBezTo>
                <a:cubicBezTo>
                  <a:pt x="1760056" y="1226609"/>
                  <a:pt x="10631" y="826559"/>
                  <a:pt x="48" y="6223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86345-0C49-4C3A-B076-9D5B0ECEAAD1}"/>
              </a:ext>
            </a:extLst>
          </p:cNvPr>
          <p:cNvSpPr txBox="1"/>
          <p:nvPr/>
        </p:nvSpPr>
        <p:spPr>
          <a:xfrm>
            <a:off x="7928352" y="3922812"/>
            <a:ext cx="22690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Isotropic pattern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47D26-EF43-4DDF-9FDA-271C6C02C2CB}"/>
              </a:ext>
            </a:extLst>
          </p:cNvPr>
          <p:cNvSpPr txBox="1"/>
          <p:nvPr/>
        </p:nvSpPr>
        <p:spPr>
          <a:xfrm>
            <a:off x="10252174" y="6016886"/>
            <a:ext cx="19909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 pattern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C213AF4-4FC9-4B01-9042-74D3BC0F6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96708"/>
              </p:ext>
            </p:extLst>
          </p:nvPr>
        </p:nvGraphicFramePr>
        <p:xfrm>
          <a:off x="521172" y="4606835"/>
          <a:ext cx="6442652" cy="163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3" imgW="1854000" imgH="469800" progId="Equation.DSMT4">
                  <p:embed/>
                </p:oleObj>
              </mc:Choice>
              <mc:Fallback>
                <p:oleObj name="Equation" r:id="rId3" imgW="185400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C213AF4-4FC9-4B01-9042-74D3BC0F6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172" y="4606835"/>
                        <a:ext cx="6442652" cy="1633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15256-207B-44DC-BBE6-2950FADF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41</a:t>
            </a:fld>
            <a:endParaRPr lang="fa-I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EB8ACD-E656-467D-A892-CBA80298A20E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0982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7ACE-F3B7-4FF4-B4CE-29A71B11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Directivity</a:t>
            </a:r>
            <a:endParaRPr lang="fa-IR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92FE4A-810B-41CC-AECC-199B049A4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32336"/>
              </p:ext>
            </p:extLst>
          </p:nvPr>
        </p:nvGraphicFramePr>
        <p:xfrm>
          <a:off x="3173420" y="5332280"/>
          <a:ext cx="6069051" cy="152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3" imgW="6429361" imgH="1619069" progId="Equation.DSMT4">
                  <p:embed/>
                </p:oleObj>
              </mc:Choice>
              <mc:Fallback>
                <p:oleObj name="Equation" r:id="rId3" imgW="6429361" imgH="161906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92FE4A-810B-41CC-AECC-199B049A4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3420" y="5332280"/>
                        <a:ext cx="6069051" cy="1528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9CECFA-D624-41BF-B3E0-334B5C4BC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18" y="1690688"/>
            <a:ext cx="3641592" cy="3641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4C147-CEE3-4072-B1F4-F70A837C2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500" y="1690688"/>
            <a:ext cx="3641592" cy="36415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E14D8-8785-4B30-BFB4-48C15659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42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6E36F-DC69-442C-BAA7-1D8D2C5E169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8006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9C7F-7495-4EE8-9968-43E5F83F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7E67-CB4E-4A3C-83CF-542541A5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06995" cy="491280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Gain is a product of the </a:t>
            </a:r>
            <a:r>
              <a:rPr lang="en-US" sz="3200" i="1" dirty="0">
                <a:solidFill>
                  <a:srgbClr val="FF0000"/>
                </a:solidFill>
              </a:rPr>
              <a:t>directivity</a:t>
            </a:r>
            <a:r>
              <a:rPr lang="en-US" sz="3200" dirty="0"/>
              <a:t> and the </a:t>
            </a:r>
            <a:r>
              <a:rPr lang="en-US" sz="3200" i="1" dirty="0">
                <a:solidFill>
                  <a:srgbClr val="FF0000"/>
                </a:solidFill>
              </a:rPr>
              <a:t>efficiency</a:t>
            </a:r>
            <a:r>
              <a:rPr lang="en-US" sz="3200" dirty="0"/>
              <a:t> of an antenna.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i="1" dirty="0">
                <a:sym typeface="Symbol" panose="05050102010706020507" pitchFamily="18" charset="2"/>
              </a:rPr>
              <a:t></a:t>
            </a:r>
            <a:r>
              <a:rPr lang="en-US" sz="3200" baseline="-25000" dirty="0"/>
              <a:t>rad</a:t>
            </a:r>
            <a:r>
              <a:rPr lang="en-US" sz="3200" dirty="0"/>
              <a:t>: antenna radiation efficiency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Note: power lost due to joule heating in the feedline and reflections back down the feedline are </a:t>
            </a:r>
            <a:r>
              <a:rPr lang="en-US" sz="3200" i="1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included in antenna radiation efficiency.</a:t>
            </a:r>
            <a:endParaRPr lang="fa-IR" sz="3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D22E44-522B-43FC-AA4A-D537A7E4A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472893"/>
              </p:ext>
            </p:extLst>
          </p:nvPr>
        </p:nvGraphicFramePr>
        <p:xfrm>
          <a:off x="1493838" y="2544763"/>
          <a:ext cx="5208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D22E44-522B-43FC-AA4A-D537A7E4A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3838" y="2544763"/>
                        <a:ext cx="5208587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9852AEA-83EE-4B7B-B095-C6062F818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8091" r="4176" b="12237"/>
          <a:stretch/>
        </p:blipFill>
        <p:spPr>
          <a:xfrm>
            <a:off x="7816949" y="1464268"/>
            <a:ext cx="4403187" cy="4712695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385E46F-17CD-4DDD-ADC1-18F78F201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40123"/>
              </p:ext>
            </p:extLst>
          </p:nvPr>
        </p:nvGraphicFramePr>
        <p:xfrm>
          <a:off x="1443038" y="3722688"/>
          <a:ext cx="3182937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385E46F-17CD-4DDD-ADC1-18F78F201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3038" y="3722688"/>
                        <a:ext cx="3182937" cy="164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A87B5-ADD5-4B4A-B753-07C6989B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43</a:t>
            </a:fld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623E-74FB-4862-A2DC-CDEA6E181EE9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15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9C7F-7495-4EE8-9968-43E5F83F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Realized gain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7E67-CB4E-4A3C-83CF-542541A5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3578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realized gain of an antenna is calculated by the product of the </a:t>
            </a:r>
            <a:r>
              <a:rPr lang="en-US" sz="3600" i="1" dirty="0">
                <a:solidFill>
                  <a:srgbClr val="FF0000"/>
                </a:solidFill>
              </a:rPr>
              <a:t>total efficiency </a:t>
            </a:r>
            <a:r>
              <a:rPr lang="en-US" sz="3600" dirty="0"/>
              <a:t>of the antenna and its </a:t>
            </a:r>
            <a:r>
              <a:rPr lang="en-US" sz="3600" i="1" dirty="0">
                <a:solidFill>
                  <a:srgbClr val="FF0000"/>
                </a:solidFill>
              </a:rPr>
              <a:t>directivity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fa-IR" sz="36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5B4B5C-35A6-45E0-848D-F150F8CA3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92630"/>
              </p:ext>
            </p:extLst>
          </p:nvPr>
        </p:nvGraphicFramePr>
        <p:xfrm>
          <a:off x="2616200" y="3862388"/>
          <a:ext cx="69596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3" imgW="1422360" imgH="253800" progId="Equation.DSMT4">
                  <p:embed/>
                </p:oleObj>
              </mc:Choice>
              <mc:Fallback>
                <p:oleObj name="Equation" r:id="rId3" imgW="14223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5B4B5C-35A6-45E0-848D-F150F8CA3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6200" y="3862388"/>
                        <a:ext cx="6959600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C144-8B9A-4E94-A2C2-BC209C0C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7BCEF-7936-45A8-9FEC-3D94047D73A6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34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8BBF-9714-492E-8B5A-CE9E446C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efficiency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2034-A5E2-4A62-9B2E-70510448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42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The total efficiency (</a:t>
            </a:r>
            <a:r>
              <a:rPr lang="en-US" sz="4000" i="1" dirty="0">
                <a:sym typeface="Symbol" panose="05050102010706020507" pitchFamily="18" charset="2"/>
              </a:rPr>
              <a:t></a:t>
            </a:r>
            <a:r>
              <a:rPr lang="en-US" sz="4000" baseline="-25000" dirty="0"/>
              <a:t>tot</a:t>
            </a:r>
            <a:r>
              <a:rPr lang="en-US" sz="4000" dirty="0"/>
              <a:t>) of the antenna considers</a:t>
            </a:r>
          </a:p>
          <a:p>
            <a:pPr lvl="1"/>
            <a:r>
              <a:rPr lang="en-US" sz="3600" dirty="0"/>
              <a:t>Losses due to </a:t>
            </a:r>
            <a:r>
              <a:rPr lang="en-US" sz="3600" i="1" dirty="0">
                <a:solidFill>
                  <a:srgbClr val="FF0000"/>
                </a:solidFill>
              </a:rPr>
              <a:t>reflections</a:t>
            </a:r>
            <a:r>
              <a:rPr lang="en-US" sz="3600" dirty="0"/>
              <a:t> at the input terminals</a:t>
            </a:r>
          </a:p>
          <a:p>
            <a:pPr lvl="1"/>
            <a:r>
              <a:rPr lang="en-US" sz="3600" dirty="0"/>
              <a:t>Losses within</a:t>
            </a:r>
            <a:r>
              <a:rPr lang="en-US" sz="3600" i="1" dirty="0">
                <a:solidFill>
                  <a:srgbClr val="FF0000"/>
                </a:solidFill>
              </a:rPr>
              <a:t> the structure of the antenna</a:t>
            </a:r>
          </a:p>
          <a:p>
            <a:pPr lvl="2"/>
            <a:r>
              <a:rPr lang="en-US" sz="3200" dirty="0"/>
              <a:t>Dielectric losses</a:t>
            </a:r>
          </a:p>
          <a:p>
            <a:pPr lvl="2"/>
            <a:r>
              <a:rPr lang="en-US" sz="3200" dirty="0"/>
              <a:t>Conductor losses</a:t>
            </a:r>
            <a:endParaRPr lang="fa-IR" sz="3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6BD9AA-F7AB-4803-AAB0-B85010EA5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266713"/>
              </p:ext>
            </p:extLst>
          </p:nvPr>
        </p:nvGraphicFramePr>
        <p:xfrm>
          <a:off x="1241425" y="4818063"/>
          <a:ext cx="54038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3" imgW="1701720" imgH="431640" progId="Equation.DSMT4">
                  <p:embed/>
                </p:oleObj>
              </mc:Choice>
              <mc:Fallback>
                <p:oleObj name="Equation" r:id="rId3" imgW="170172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46BD9AA-F7AB-4803-AAB0-B85010EA5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425" y="4818063"/>
                        <a:ext cx="54038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A7513ED-D6F4-4813-AF4F-0F71142DF1C9}"/>
              </a:ext>
            </a:extLst>
          </p:cNvPr>
          <p:cNvGrpSpPr/>
          <p:nvPr/>
        </p:nvGrpSpPr>
        <p:grpSpPr>
          <a:xfrm>
            <a:off x="7394344" y="4628750"/>
            <a:ext cx="3893213" cy="708228"/>
            <a:chOff x="1293640" y="1533378"/>
            <a:chExt cx="5846007" cy="60491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10BE55-F2DE-4DAA-BE5E-DF012C81C560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5E3930-324B-4610-A2FA-AE49C9107047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F1BE52-7863-4CBD-88BD-79A8675B31ED}"/>
              </a:ext>
            </a:extLst>
          </p:cNvPr>
          <p:cNvGrpSpPr/>
          <p:nvPr/>
        </p:nvGrpSpPr>
        <p:grpSpPr>
          <a:xfrm flipV="1">
            <a:off x="7391233" y="5873989"/>
            <a:ext cx="3893213" cy="708228"/>
            <a:chOff x="1293640" y="1533378"/>
            <a:chExt cx="5846007" cy="60491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BA8E2F-161F-48F5-8424-A1FD08B423F2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E0E909-10FC-453F-B99D-3AF20B57E9C3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A5796-AA98-45EF-9674-1056A6F328D7}"/>
              </a:ext>
            </a:extLst>
          </p:cNvPr>
          <p:cNvSpPr/>
          <p:nvPr/>
        </p:nvSpPr>
        <p:spPr>
          <a:xfrm>
            <a:off x="9952935" y="4526435"/>
            <a:ext cx="1493390" cy="210296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A2E53-2F83-43A4-8672-1EF95DBC90C7}"/>
              </a:ext>
            </a:extLst>
          </p:cNvPr>
          <p:cNvSpPr txBox="1"/>
          <p:nvPr/>
        </p:nvSpPr>
        <p:spPr>
          <a:xfrm>
            <a:off x="10040844" y="4064770"/>
            <a:ext cx="1493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3D225-8FB6-4570-9452-D6263E7277A9}"/>
              </a:ext>
            </a:extLst>
          </p:cNvPr>
          <p:cNvSpPr txBox="1"/>
          <p:nvPr/>
        </p:nvSpPr>
        <p:spPr>
          <a:xfrm>
            <a:off x="7391234" y="4878410"/>
            <a:ext cx="23692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20FA226-6387-4CFB-88B5-1555FDFE33AC}"/>
              </a:ext>
            </a:extLst>
          </p:cNvPr>
          <p:cNvSpPr/>
          <p:nvPr/>
        </p:nvSpPr>
        <p:spPr>
          <a:xfrm>
            <a:off x="7977490" y="5474059"/>
            <a:ext cx="1869285" cy="266461"/>
          </a:xfrm>
          <a:prstGeom prst="arc">
            <a:avLst>
              <a:gd name="adj1" fmla="val 16200000"/>
              <a:gd name="adj2" fmla="val 5332898"/>
            </a:avLst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B5AD1A-9E3F-4B8D-B206-C84F42987BB9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8203998" y="5453586"/>
            <a:ext cx="2086807" cy="242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BFD43A-061A-4923-97BA-74AC349C0DB4}"/>
              </a:ext>
            </a:extLst>
          </p:cNvPr>
          <p:cNvSpPr txBox="1"/>
          <p:nvPr/>
        </p:nvSpPr>
        <p:spPr>
          <a:xfrm>
            <a:off x="7740978" y="5253958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27A3B9-520D-4625-BD16-0969EF2FFFEA}"/>
              </a:ext>
            </a:extLst>
          </p:cNvPr>
          <p:cNvSpPr txBox="1"/>
          <p:nvPr/>
        </p:nvSpPr>
        <p:spPr>
          <a:xfrm>
            <a:off x="11416995" y="5360386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A87637-8717-4579-B5FF-4DED998E1E16}"/>
              </a:ext>
            </a:extLst>
          </p:cNvPr>
          <p:cNvSpPr txBox="1"/>
          <p:nvPr/>
        </p:nvSpPr>
        <p:spPr>
          <a:xfrm>
            <a:off x="9973566" y="5453586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6785BD-8E07-45FC-AA24-B0DC9F3F7708}"/>
              </a:ext>
            </a:extLst>
          </p:cNvPr>
          <p:cNvCxnSpPr/>
          <p:nvPr/>
        </p:nvCxnSpPr>
        <p:spPr>
          <a:xfrm flipV="1">
            <a:off x="11284446" y="4628750"/>
            <a:ext cx="780554" cy="4258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FDF572-70BA-49DE-92EA-15BE0ED0D14E}"/>
              </a:ext>
            </a:extLst>
          </p:cNvPr>
          <p:cNvCxnSpPr>
            <a:cxnSpLocks/>
          </p:cNvCxnSpPr>
          <p:nvPr/>
        </p:nvCxnSpPr>
        <p:spPr>
          <a:xfrm flipV="1">
            <a:off x="11248462" y="5189537"/>
            <a:ext cx="852522" cy="2628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7666C8-C6A3-4FD6-BE26-268C562C454F}"/>
              </a:ext>
            </a:extLst>
          </p:cNvPr>
          <p:cNvCxnSpPr>
            <a:cxnSpLocks/>
          </p:cNvCxnSpPr>
          <p:nvPr/>
        </p:nvCxnSpPr>
        <p:spPr>
          <a:xfrm>
            <a:off x="11254869" y="5791273"/>
            <a:ext cx="852522" cy="1187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534F29-0C98-468F-956F-3E3FF9626050}"/>
              </a:ext>
            </a:extLst>
          </p:cNvPr>
          <p:cNvCxnSpPr>
            <a:cxnSpLocks/>
          </p:cNvCxnSpPr>
          <p:nvPr/>
        </p:nvCxnSpPr>
        <p:spPr>
          <a:xfrm>
            <a:off x="11212478" y="6107183"/>
            <a:ext cx="852522" cy="3280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181BB6-AD7F-4C3E-9E06-492F9DAC95AF}"/>
              </a:ext>
            </a:extLst>
          </p:cNvPr>
          <p:cNvSpPr txBox="1"/>
          <p:nvPr/>
        </p:nvSpPr>
        <p:spPr>
          <a:xfrm>
            <a:off x="8472086" y="5468967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FD721-DB26-4E0A-9DFE-6B784CAD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45</a:t>
            </a:fld>
            <a:endParaRPr lang="fa-I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3846BA-9046-4CD7-BC12-23AB25F030C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94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E6A8-3023-4B9D-9C56-63839F6D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Directivity, gain, and realized gain</a:t>
            </a:r>
            <a:endParaRPr lang="fa-IR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738329-9F24-443E-A368-A35C12971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42015"/>
              </p:ext>
            </p:extLst>
          </p:nvPr>
        </p:nvGraphicFramePr>
        <p:xfrm>
          <a:off x="538842" y="3814763"/>
          <a:ext cx="62992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7" name="Equation" r:id="rId3" imgW="1968480" imgH="330120" progId="Equation.DSMT4">
                  <p:embed/>
                </p:oleObj>
              </mc:Choice>
              <mc:Fallback>
                <p:oleObj name="Equation" r:id="rId3" imgW="19684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738329-9F24-443E-A368-A35C12971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842" y="3814763"/>
                        <a:ext cx="62992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6D04B5A-903B-492B-8DC4-29F34F530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49500"/>
              </p:ext>
            </p:extLst>
          </p:nvPr>
        </p:nvGraphicFramePr>
        <p:xfrm>
          <a:off x="533214" y="2948395"/>
          <a:ext cx="5607936" cy="10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" name="Equation" r:id="rId5" imgW="1752480" imgH="330120" progId="Equation.DSMT4">
                  <p:embed/>
                </p:oleObj>
              </mc:Choice>
              <mc:Fallback>
                <p:oleObj name="Equation" r:id="rId5" imgW="175248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6D04B5A-903B-492B-8DC4-29F34F530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214" y="2948395"/>
                        <a:ext cx="5607936" cy="10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99D98B-B0DA-4E8C-AF88-B163B4CBEE4E}"/>
              </a:ext>
            </a:extLst>
          </p:cNvPr>
          <p:cNvGrpSpPr/>
          <p:nvPr/>
        </p:nvGrpSpPr>
        <p:grpSpPr>
          <a:xfrm>
            <a:off x="7402714" y="2313827"/>
            <a:ext cx="3764182" cy="708228"/>
            <a:chOff x="1293640" y="1533378"/>
            <a:chExt cx="5846007" cy="60491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E2E436-D9F3-4DB2-8302-7004DEA1B981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128983-0A73-4D2E-88E6-65234F0054C2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11C1ED-BC68-4636-81BF-E699C739B13D}"/>
              </a:ext>
            </a:extLst>
          </p:cNvPr>
          <p:cNvGrpSpPr/>
          <p:nvPr/>
        </p:nvGrpSpPr>
        <p:grpSpPr>
          <a:xfrm flipV="1">
            <a:off x="7399603" y="3559066"/>
            <a:ext cx="3764182" cy="708228"/>
            <a:chOff x="1293640" y="1533378"/>
            <a:chExt cx="5846007" cy="60491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6976E9-F4B0-4338-9E72-A4DB731A5AC3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72A5FB-642F-4820-BD4D-7EDCC799A1E2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B5939-2C87-456D-8A62-E6224BF5D600}"/>
              </a:ext>
            </a:extLst>
          </p:cNvPr>
          <p:cNvSpPr/>
          <p:nvPr/>
        </p:nvSpPr>
        <p:spPr>
          <a:xfrm>
            <a:off x="9832274" y="2211512"/>
            <a:ext cx="1493390" cy="210296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32760-7F48-4BA9-BE56-BE37BF80F3BA}"/>
              </a:ext>
            </a:extLst>
          </p:cNvPr>
          <p:cNvSpPr txBox="1"/>
          <p:nvPr/>
        </p:nvSpPr>
        <p:spPr>
          <a:xfrm>
            <a:off x="9920183" y="1749847"/>
            <a:ext cx="1493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11895-3E7A-4705-84CA-DCA29550D173}"/>
              </a:ext>
            </a:extLst>
          </p:cNvPr>
          <p:cNvSpPr txBox="1"/>
          <p:nvPr/>
        </p:nvSpPr>
        <p:spPr>
          <a:xfrm>
            <a:off x="7270573" y="2563487"/>
            <a:ext cx="23692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C9AB41-63AD-426B-A836-8730475416B9}"/>
              </a:ext>
            </a:extLst>
          </p:cNvPr>
          <p:cNvSpPr/>
          <p:nvPr/>
        </p:nvSpPr>
        <p:spPr>
          <a:xfrm>
            <a:off x="7856829" y="3159136"/>
            <a:ext cx="1869285" cy="266461"/>
          </a:xfrm>
          <a:prstGeom prst="arc">
            <a:avLst>
              <a:gd name="adj1" fmla="val 16200000"/>
              <a:gd name="adj2" fmla="val 5332898"/>
            </a:avLst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991ACD-869F-4574-A4DF-267DE4E9AE7A}"/>
              </a:ext>
            </a:extLst>
          </p:cNvPr>
          <p:cNvCxnSpPr>
            <a:cxnSpLocks/>
            <a:endCxn id="20" idx="0"/>
          </p:cNvCxnSpPr>
          <p:nvPr/>
        </p:nvCxnSpPr>
        <p:spPr>
          <a:xfrm flipV="1">
            <a:off x="8083337" y="3138663"/>
            <a:ext cx="2086807" cy="242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E86CFF-CEA2-4660-9728-A5289964DF5A}"/>
              </a:ext>
            </a:extLst>
          </p:cNvPr>
          <p:cNvSpPr txBox="1"/>
          <p:nvPr/>
        </p:nvSpPr>
        <p:spPr>
          <a:xfrm>
            <a:off x="7620317" y="2939035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3AE2CB-FD3F-4E44-96C6-2FE3F8B9AD9D}"/>
              </a:ext>
            </a:extLst>
          </p:cNvPr>
          <p:cNvSpPr txBox="1"/>
          <p:nvPr/>
        </p:nvSpPr>
        <p:spPr>
          <a:xfrm>
            <a:off x="11296334" y="3045463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A6CCA7-0364-4FF0-8BD7-A2C4D2E6EB83}"/>
              </a:ext>
            </a:extLst>
          </p:cNvPr>
          <p:cNvSpPr txBox="1"/>
          <p:nvPr/>
        </p:nvSpPr>
        <p:spPr>
          <a:xfrm>
            <a:off x="9852905" y="3138663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79BA78-6E82-4750-9FDF-53EC0DF1ACCA}"/>
              </a:ext>
            </a:extLst>
          </p:cNvPr>
          <p:cNvCxnSpPr/>
          <p:nvPr/>
        </p:nvCxnSpPr>
        <p:spPr>
          <a:xfrm flipV="1">
            <a:off x="11135649" y="2313827"/>
            <a:ext cx="780554" cy="4258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25AC80-FC20-41C2-A9D6-DA973AC17340}"/>
              </a:ext>
            </a:extLst>
          </p:cNvPr>
          <p:cNvCxnSpPr>
            <a:cxnSpLocks/>
          </p:cNvCxnSpPr>
          <p:nvPr/>
        </p:nvCxnSpPr>
        <p:spPr>
          <a:xfrm flipV="1">
            <a:off x="11127801" y="2874614"/>
            <a:ext cx="852522" cy="2628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8FFC84-02DC-45C5-A9E8-EA9E1277E8A2}"/>
              </a:ext>
            </a:extLst>
          </p:cNvPr>
          <p:cNvCxnSpPr>
            <a:cxnSpLocks/>
          </p:cNvCxnSpPr>
          <p:nvPr/>
        </p:nvCxnSpPr>
        <p:spPr>
          <a:xfrm>
            <a:off x="11134208" y="3476350"/>
            <a:ext cx="852522" cy="1187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8F430D-4DAF-42CA-B155-44CB94CBDCE4}"/>
              </a:ext>
            </a:extLst>
          </p:cNvPr>
          <p:cNvCxnSpPr>
            <a:cxnSpLocks/>
          </p:cNvCxnSpPr>
          <p:nvPr/>
        </p:nvCxnSpPr>
        <p:spPr>
          <a:xfrm>
            <a:off x="11091817" y="3792260"/>
            <a:ext cx="852522" cy="3280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E99C63-5BA2-4097-8951-6702593D48B9}"/>
              </a:ext>
            </a:extLst>
          </p:cNvPr>
          <p:cNvSpPr txBox="1"/>
          <p:nvPr/>
        </p:nvSpPr>
        <p:spPr>
          <a:xfrm>
            <a:off x="8351425" y="3154044"/>
            <a:ext cx="634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1950AFF-639A-4A14-98C6-F7507DBFC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89243"/>
              </p:ext>
            </p:extLst>
          </p:nvPr>
        </p:nvGraphicFramePr>
        <p:xfrm>
          <a:off x="738188" y="2262188"/>
          <a:ext cx="43878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" name="Equation" r:id="rId7" imgW="1371600" imgH="253800" progId="Equation.DSMT4">
                  <p:embed/>
                </p:oleObj>
              </mc:Choice>
              <mc:Fallback>
                <p:oleObj name="Equation" r:id="rId7" imgW="137160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1950AFF-639A-4A14-98C6-F7507DBFC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188" y="2262188"/>
                        <a:ext cx="43878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D6EDC02-9ED1-4003-83E7-9C4C22DE8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517207"/>
              </p:ext>
            </p:extLst>
          </p:nvPr>
        </p:nvGraphicFramePr>
        <p:xfrm>
          <a:off x="1531593" y="5318638"/>
          <a:ext cx="3843720" cy="104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" name="Equation" r:id="rId9" imgW="838080" imgH="228600" progId="Equation.DSMT4">
                  <p:embed/>
                </p:oleObj>
              </mc:Choice>
              <mc:Fallback>
                <p:oleObj name="Equation" r:id="rId9" imgW="8380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ED6EDC02-9ED1-4003-83E7-9C4C22DE8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1593" y="5318638"/>
                        <a:ext cx="3843720" cy="104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961EDC27-E7E1-4A93-8213-8CFD89D5A2BB}"/>
              </a:ext>
            </a:extLst>
          </p:cNvPr>
          <p:cNvSpPr/>
          <p:nvPr/>
        </p:nvSpPr>
        <p:spPr>
          <a:xfrm>
            <a:off x="5520902" y="5478893"/>
            <a:ext cx="1168879" cy="755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D6CA37F-8110-4889-A87B-56DD36E26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04721"/>
              </p:ext>
            </p:extLst>
          </p:nvPr>
        </p:nvGraphicFramePr>
        <p:xfrm>
          <a:off x="6865353" y="5332706"/>
          <a:ext cx="349408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" name="Equation" r:id="rId11" imgW="761760" imgH="228600" progId="Equation.DSMT4">
                  <p:embed/>
                </p:oleObj>
              </mc:Choice>
              <mc:Fallback>
                <p:oleObj name="Equation" r:id="rId11" imgW="7617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D6CA37F-8110-4889-A87B-56DD36E26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65353" y="5332706"/>
                        <a:ext cx="3494087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031D7-E78D-4CBF-A23F-D4747A90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46</a:t>
            </a:fld>
            <a:endParaRPr lang="fa-I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6DDBB2-4A50-4DBC-8376-6E093FDE53AC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375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B43B-B928-4309-898C-20105865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an antenna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0022-411F-4B7C-9951-313F11C0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lobe</a:t>
            </a:r>
          </a:p>
          <a:p>
            <a:pPr lvl="1"/>
            <a:r>
              <a:rPr lang="en-US" dirty="0"/>
              <a:t>Beam width</a:t>
            </a:r>
          </a:p>
          <a:p>
            <a:pPr lvl="2"/>
            <a:r>
              <a:rPr lang="en-US" dirty="0"/>
              <a:t>Half power beam width (-3dB beam width)</a:t>
            </a:r>
          </a:p>
          <a:p>
            <a:pPr lvl="2"/>
            <a:r>
              <a:rPr lang="en-US" dirty="0"/>
              <a:t>-10dB beam width</a:t>
            </a:r>
          </a:p>
          <a:p>
            <a:pPr lvl="2"/>
            <a:r>
              <a:rPr lang="en-US" dirty="0"/>
              <a:t>First null beam width</a:t>
            </a:r>
          </a:p>
          <a:p>
            <a:pPr lvl="1"/>
            <a:r>
              <a:rPr lang="en-US" dirty="0"/>
              <a:t>Maximum gain</a:t>
            </a:r>
          </a:p>
          <a:p>
            <a:r>
              <a:rPr lang="en-US" dirty="0"/>
              <a:t>Minor lobes</a:t>
            </a:r>
          </a:p>
          <a:p>
            <a:pPr lvl="1"/>
            <a:r>
              <a:rPr lang="en-US" dirty="0"/>
              <a:t>Side lobe</a:t>
            </a:r>
          </a:p>
          <a:p>
            <a:pPr lvl="2"/>
            <a:r>
              <a:rPr lang="en-US" dirty="0"/>
              <a:t>Side lobe level (SLL)</a:t>
            </a:r>
          </a:p>
          <a:p>
            <a:pPr lvl="1"/>
            <a:r>
              <a:rPr lang="en-US" dirty="0"/>
              <a:t>Back lobe</a:t>
            </a:r>
          </a:p>
          <a:p>
            <a:pPr lvl="2"/>
            <a:r>
              <a:rPr lang="en-US" dirty="0"/>
              <a:t>Back lobe level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A62A3-11EA-48F5-8FC8-DB85D170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5545" y="1542721"/>
            <a:ext cx="5331655" cy="50981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B7B8D-2D58-474E-8B62-2C59F9D6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47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F6F36-2D12-43C7-8F13-F2012797DBC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59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B43B-B928-4309-898C-20105865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an antenna pattern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0022-411F-4B7C-9951-313F11C0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DBE08-3FFC-4B94-B52D-D4174F7DF6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920" y="1465604"/>
            <a:ext cx="11277416" cy="52312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97AA-C05F-4CE7-B86C-3690B8AB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48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32DC0-EF81-473D-8583-F28B9267587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0551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20E2-AC31-40BC-9097-F55CB08D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Lobe Level (SLL)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2C2-0D15-46D5-ABC4-34E7D5EE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Level of the worst sidelobe relative to the peak of the main lobe measured in </a:t>
            </a:r>
            <a:r>
              <a:rPr lang="en-US" sz="4000" dirty="0" err="1"/>
              <a:t>dB.</a:t>
            </a:r>
            <a:endParaRPr lang="fa-IR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1A807-E3A3-4A66-B2A5-B5FDE9DBBC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0362" y="2864659"/>
            <a:ext cx="7821638" cy="362821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709B52-962C-465C-B50E-F28D00516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027"/>
              </p:ext>
            </p:extLst>
          </p:nvPr>
        </p:nvGraphicFramePr>
        <p:xfrm>
          <a:off x="266115" y="4622560"/>
          <a:ext cx="3844821" cy="14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4" imgW="1143000" imgH="431640" progId="Equation.DSMT4">
                  <p:embed/>
                </p:oleObj>
              </mc:Choice>
              <mc:Fallback>
                <p:oleObj name="Equation" r:id="rId4" imgW="11430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7709B52-962C-465C-B50E-F28D00516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115" y="4622560"/>
                        <a:ext cx="3844821" cy="14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5A124D-A80F-42BB-A7BB-653AB464763D}"/>
              </a:ext>
            </a:extLst>
          </p:cNvPr>
          <p:cNvSpPr txBox="1"/>
          <p:nvPr/>
        </p:nvSpPr>
        <p:spPr>
          <a:xfrm>
            <a:off x="9194024" y="5190978"/>
            <a:ext cx="4154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ED11D-D777-4AB6-8281-571184960A48}"/>
              </a:ext>
            </a:extLst>
          </p:cNvPr>
          <p:cNvSpPr txBox="1"/>
          <p:nvPr/>
        </p:nvSpPr>
        <p:spPr>
          <a:xfrm>
            <a:off x="7996487" y="3574040"/>
            <a:ext cx="56938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a-I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1F3E9C-3FF8-4D87-8D46-AFE76A72220E}"/>
              </a:ext>
            </a:extLst>
          </p:cNvPr>
          <p:cNvCxnSpPr>
            <a:cxnSpLocks/>
          </p:cNvCxnSpPr>
          <p:nvPr/>
        </p:nvCxnSpPr>
        <p:spPr>
          <a:xfrm>
            <a:off x="7503319" y="4108077"/>
            <a:ext cx="1138237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50CEA0-9583-4D10-A54D-21658C1686DC}"/>
              </a:ext>
            </a:extLst>
          </p:cNvPr>
          <p:cNvCxnSpPr>
            <a:cxnSpLocks/>
          </p:cNvCxnSpPr>
          <p:nvPr/>
        </p:nvCxnSpPr>
        <p:spPr>
          <a:xfrm>
            <a:off x="9194024" y="5741084"/>
            <a:ext cx="1715276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AC6395-B856-49AB-8D0C-0C0B5691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49</a:t>
            </a:fld>
            <a:endParaRPr lang="fa-I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CB1EB-9992-49CB-A28A-D97AEEFC6D1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49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04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38C2-1062-4DCF-9539-CBD8FD9A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antenna</a:t>
            </a:r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03098-EAD7-4A0D-9F0F-C184D23EB4DA}"/>
              </a:ext>
            </a:extLst>
          </p:cNvPr>
          <p:cNvSpPr/>
          <p:nvPr/>
        </p:nvSpPr>
        <p:spPr>
          <a:xfrm>
            <a:off x="4748139" y="1759932"/>
            <a:ext cx="2391508" cy="222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fa-I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8EF6F-681E-4E51-A8CD-530B61BC78B2}"/>
              </a:ext>
            </a:extLst>
          </p:cNvPr>
          <p:cNvSpPr/>
          <p:nvPr/>
        </p:nvSpPr>
        <p:spPr>
          <a:xfrm>
            <a:off x="1293640" y="1745864"/>
            <a:ext cx="2391508" cy="222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Guiding device</a:t>
            </a:r>
            <a:endParaRPr lang="fa-I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C10739-AD60-42EE-A14E-24B5F7C3A72A}"/>
              </a:ext>
            </a:extLst>
          </p:cNvPr>
          <p:cNvSpPr/>
          <p:nvPr/>
        </p:nvSpPr>
        <p:spPr>
          <a:xfrm>
            <a:off x="8230775" y="1745864"/>
            <a:ext cx="2391508" cy="222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space</a:t>
            </a:r>
            <a:endParaRPr lang="fa-I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3651612C-F5C7-4F7B-A5B6-C91173A9630D}"/>
              </a:ext>
            </a:extLst>
          </p:cNvPr>
          <p:cNvSpPr/>
          <p:nvPr/>
        </p:nvSpPr>
        <p:spPr>
          <a:xfrm>
            <a:off x="3706542" y="2616592"/>
            <a:ext cx="1026942" cy="562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2FFBF1ED-F082-4921-BE90-559553E938D5}"/>
              </a:ext>
            </a:extLst>
          </p:cNvPr>
          <p:cNvSpPr/>
          <p:nvPr/>
        </p:nvSpPr>
        <p:spPr>
          <a:xfrm>
            <a:off x="7175696" y="2589925"/>
            <a:ext cx="1026942" cy="562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C5488-AE43-47D7-ADF7-D39BD60D1BDA}"/>
              </a:ext>
            </a:extLst>
          </p:cNvPr>
          <p:cNvSpPr txBox="1"/>
          <p:nvPr/>
        </p:nvSpPr>
        <p:spPr>
          <a:xfrm>
            <a:off x="1183459" y="3917716"/>
            <a:ext cx="265688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A4EC6-D5E2-47E1-BF69-F26F786C3860}"/>
              </a:ext>
            </a:extLst>
          </p:cNvPr>
          <p:cNvSpPr txBox="1"/>
          <p:nvPr/>
        </p:nvSpPr>
        <p:spPr>
          <a:xfrm>
            <a:off x="8301701" y="3917715"/>
            <a:ext cx="22496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waves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A46E6E-6539-479F-BDBB-DBB609BFC079}"/>
              </a:ext>
            </a:extLst>
          </p:cNvPr>
          <p:cNvGrpSpPr/>
          <p:nvPr/>
        </p:nvGrpSpPr>
        <p:grpSpPr>
          <a:xfrm>
            <a:off x="1293640" y="4949593"/>
            <a:ext cx="5022755" cy="604911"/>
            <a:chOff x="1293640" y="1533378"/>
            <a:chExt cx="5846007" cy="60491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7FAF44-24AF-4035-A7DA-E1516636FBAF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C1B728-3C5B-4CA2-B89C-D96FDA12EF2C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B9DF21-6662-4B91-88F8-9391DCBE32BC}"/>
              </a:ext>
            </a:extLst>
          </p:cNvPr>
          <p:cNvGrpSpPr/>
          <p:nvPr/>
        </p:nvGrpSpPr>
        <p:grpSpPr>
          <a:xfrm flipV="1">
            <a:off x="1291054" y="6013176"/>
            <a:ext cx="5022755" cy="604911"/>
            <a:chOff x="1293640" y="1533378"/>
            <a:chExt cx="5846007" cy="60491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8A451-A944-43AA-ACFA-C5A5ECD0FF18}"/>
                </a:ext>
              </a:extLst>
            </p:cNvPr>
            <p:cNvCxnSpPr/>
            <p:nvPr/>
          </p:nvCxnSpPr>
          <p:spPr>
            <a:xfrm>
              <a:off x="1293640" y="2138289"/>
              <a:ext cx="41505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1F26FF-E4A2-43E2-BECA-F626DEF904ED}"/>
                </a:ext>
              </a:extLst>
            </p:cNvPr>
            <p:cNvCxnSpPr/>
            <p:nvPr/>
          </p:nvCxnSpPr>
          <p:spPr>
            <a:xfrm flipV="1">
              <a:off x="5458265" y="1533378"/>
              <a:ext cx="1681382" cy="6049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D3CEE82-9C42-4506-8943-9EC37B343A88}"/>
              </a:ext>
            </a:extLst>
          </p:cNvPr>
          <p:cNvSpPr/>
          <p:nvPr/>
        </p:nvSpPr>
        <p:spPr>
          <a:xfrm>
            <a:off x="4733485" y="4726744"/>
            <a:ext cx="2391508" cy="207829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8E68CD-2181-4DA6-9D49-E13B1CE9E476}"/>
              </a:ext>
            </a:extLst>
          </p:cNvPr>
          <p:cNvSpPr/>
          <p:nvPr/>
        </p:nvSpPr>
        <p:spPr>
          <a:xfrm>
            <a:off x="1315034" y="4716771"/>
            <a:ext cx="2391508" cy="207829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7A3D8D-B597-470B-A785-2F74A34DF27B}"/>
              </a:ext>
            </a:extLst>
          </p:cNvPr>
          <p:cNvSpPr/>
          <p:nvPr/>
        </p:nvSpPr>
        <p:spPr>
          <a:xfrm>
            <a:off x="8233848" y="4712676"/>
            <a:ext cx="2391508" cy="207829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AF6BEEE-B5A8-4E50-861A-0D19B5B11993}"/>
              </a:ext>
            </a:extLst>
          </p:cNvPr>
          <p:cNvSpPr/>
          <p:nvPr/>
        </p:nvSpPr>
        <p:spPr>
          <a:xfrm>
            <a:off x="8772922" y="4714794"/>
            <a:ext cx="867235" cy="2078290"/>
          </a:xfrm>
          <a:prstGeom prst="arc">
            <a:avLst>
              <a:gd name="adj1" fmla="val 17429800"/>
              <a:gd name="adj2" fmla="val 43992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6834D27-D9EF-4BBE-B3B7-7D24CE421BA9}"/>
              </a:ext>
            </a:extLst>
          </p:cNvPr>
          <p:cNvSpPr/>
          <p:nvPr/>
        </p:nvSpPr>
        <p:spPr>
          <a:xfrm>
            <a:off x="8992911" y="4626406"/>
            <a:ext cx="867235" cy="2222694"/>
          </a:xfrm>
          <a:prstGeom prst="arc">
            <a:avLst>
              <a:gd name="adj1" fmla="val 17429800"/>
              <a:gd name="adj2" fmla="val 43992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DB7AC88-8A2C-449F-B317-159DDA2C5475}"/>
              </a:ext>
            </a:extLst>
          </p:cNvPr>
          <p:cNvSpPr/>
          <p:nvPr/>
        </p:nvSpPr>
        <p:spPr>
          <a:xfrm>
            <a:off x="8552933" y="4729306"/>
            <a:ext cx="849811" cy="2108808"/>
          </a:xfrm>
          <a:prstGeom prst="arc">
            <a:avLst>
              <a:gd name="adj1" fmla="val 17429800"/>
              <a:gd name="adj2" fmla="val 43992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A5B65F-8B1E-4F58-9D4D-BD85F87DEB58}"/>
              </a:ext>
            </a:extLst>
          </p:cNvPr>
          <p:cNvCxnSpPr>
            <a:cxnSpLocks/>
          </p:cNvCxnSpPr>
          <p:nvPr/>
        </p:nvCxnSpPr>
        <p:spPr>
          <a:xfrm>
            <a:off x="8552933" y="5820126"/>
            <a:ext cx="169797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A548263-A698-4A7C-B897-FC57583A6B38}"/>
              </a:ext>
            </a:extLst>
          </p:cNvPr>
          <p:cNvSpPr txBox="1"/>
          <p:nvPr/>
        </p:nvSpPr>
        <p:spPr>
          <a:xfrm>
            <a:off x="5187068" y="5368211"/>
            <a:ext cx="15457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antenna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FCBDFD-2C24-477A-B6DE-A28793AC300F}"/>
              </a:ext>
            </a:extLst>
          </p:cNvPr>
          <p:cNvSpPr txBox="1"/>
          <p:nvPr/>
        </p:nvSpPr>
        <p:spPr>
          <a:xfrm>
            <a:off x="1700833" y="5553008"/>
            <a:ext cx="15457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DFF1AC-C25B-488F-A7BE-D3AFDDA4F2C0}"/>
              </a:ext>
            </a:extLst>
          </p:cNvPr>
          <p:cNvSpPr txBox="1"/>
          <p:nvPr/>
        </p:nvSpPr>
        <p:spPr>
          <a:xfrm>
            <a:off x="8248826" y="5375867"/>
            <a:ext cx="11367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wave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96343-A446-4E42-B246-2EF3B233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ECC86A-2EEF-46BD-A61F-9D770B84E953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469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6" grpId="0" animBg="1"/>
      <p:bldP spid="27" grpId="0" animBg="1"/>
      <p:bldP spid="28" grpId="0" animBg="1"/>
      <p:bldP spid="31" grpId="0" animBg="1"/>
      <p:bldP spid="32" grpId="0" animBg="1"/>
      <p:bldP spid="34" grpId="0" animBg="1"/>
      <p:bldP spid="40" grpId="0"/>
      <p:bldP spid="41" grpId="0"/>
      <p:bldP spid="4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6BC4-18A4-401E-8A45-4729950F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Power Beam Width (HPBW)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E53E-AA69-4706-BCCC-409CD872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HPBW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BW</a:t>
            </a:r>
            <a:r>
              <a:rPr lang="en-US" baseline="-25000" dirty="0">
                <a:solidFill>
                  <a:srgbClr val="FF0000"/>
                </a:solidFill>
              </a:rPr>
              <a:t>-3dB</a:t>
            </a:r>
            <a:r>
              <a:rPr lang="en-US" dirty="0"/>
              <a:t>: the angle between the half-power (-3 dB) points of the main lobe, when referenced to the peak power of the main lobe.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96D9C-3836-4689-9F83-963DEA925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3337" r="5162" b="1808"/>
          <a:stretch/>
        </p:blipFill>
        <p:spPr>
          <a:xfrm>
            <a:off x="2800349" y="2641600"/>
            <a:ext cx="6952537" cy="421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77E49-C8AD-4E85-8568-241F6B89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50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B2D01-287F-48C2-B012-EE301DCF722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5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Polarization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8E7F9-F9D8-4F17-9FF5-4FEAFB44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51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B25F-8317-4A61-99C7-20BE4CAFED3A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963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BCBE-8355-4B3D-8A30-A9234DE7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of an antenna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3DD0D-CFE5-44C3-9AAD-13DEB27E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Polarization of an antenna</a:t>
            </a:r>
            <a:r>
              <a:rPr lang="en-US" sz="4000" dirty="0"/>
              <a:t>: the polarization of the wave </a:t>
            </a:r>
            <a:r>
              <a:rPr lang="en-US" sz="4000" i="1" dirty="0">
                <a:solidFill>
                  <a:srgbClr val="FF0000"/>
                </a:solidFill>
              </a:rPr>
              <a:t>transmitted</a:t>
            </a:r>
            <a:r>
              <a:rPr lang="en-US" sz="4000" dirty="0"/>
              <a:t> (radiated) by the antenna.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200" dirty="0"/>
              <a:t>NOTE: When the direction is </a:t>
            </a:r>
            <a:r>
              <a:rPr lang="en-US" sz="3200" i="1" dirty="0">
                <a:solidFill>
                  <a:srgbClr val="FF0000"/>
                </a:solidFill>
              </a:rPr>
              <a:t>not stated</a:t>
            </a:r>
            <a:r>
              <a:rPr lang="en-US" sz="3200" dirty="0"/>
              <a:t>, the polarization is taken to be the polarization in the direction of </a:t>
            </a:r>
            <a:r>
              <a:rPr lang="en-US" sz="3200" i="1" dirty="0">
                <a:solidFill>
                  <a:srgbClr val="FF0000"/>
                </a:solidFill>
              </a:rPr>
              <a:t>maximum gain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C04FB-4F1E-4138-A494-5EE116F2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52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CF9D2-21EA-45F2-8583-8F6447476956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7737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BCBE-8355-4B3D-8A30-A9234DE7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of a wave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3DD0D-CFE5-44C3-9AAD-13DEB27E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Polarization of a radiated wave</a:t>
            </a:r>
            <a:r>
              <a:rPr lang="en-US" sz="4000" dirty="0"/>
              <a:t> specifies the geometrical orientation of the </a:t>
            </a:r>
            <a:r>
              <a:rPr lang="en-US" sz="4000" i="1" dirty="0">
                <a:solidFill>
                  <a:srgbClr val="FF0000"/>
                </a:solidFill>
              </a:rPr>
              <a:t>electric field</a:t>
            </a:r>
            <a:r>
              <a:rPr lang="en-US" sz="4000" dirty="0"/>
              <a:t> oscillations.</a:t>
            </a:r>
            <a:endParaRPr lang="en-US" sz="4000" i="1" dirty="0"/>
          </a:p>
          <a:p>
            <a:r>
              <a:rPr lang="en-US" sz="4000" dirty="0"/>
              <a:t>.Types of polarizations</a:t>
            </a:r>
          </a:p>
          <a:p>
            <a:pPr lvl="1"/>
            <a:r>
              <a:rPr lang="en-US" sz="3600" dirty="0"/>
              <a:t>Linear: vertical, horizontal, slant</a:t>
            </a:r>
          </a:p>
          <a:p>
            <a:pPr lvl="1"/>
            <a:r>
              <a:rPr lang="en-US" sz="3600" dirty="0"/>
              <a:t>Circular: right-hand, left-hand</a:t>
            </a:r>
          </a:p>
          <a:p>
            <a:pPr lvl="1"/>
            <a:r>
              <a:rPr lang="en-US" sz="3600" dirty="0"/>
              <a:t>Elliptical: right-hand, left-hand</a:t>
            </a:r>
          </a:p>
          <a:p>
            <a:endParaRPr lang="en-US" sz="4000" dirty="0"/>
          </a:p>
          <a:p>
            <a:pPr marL="0" indent="0">
              <a:buNone/>
            </a:pPr>
            <a:endParaRPr lang="fa-IR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3CAF-344E-4A93-B7C7-D43ECA24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53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751D5-17AE-4325-9000-7328DE39B04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62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4722-2CFB-430E-8F71-5C369D75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polarization: Vertical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89488-E05B-460C-8AE3-B41E3648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92" y="1991095"/>
            <a:ext cx="4069758" cy="4069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CB468-6B55-4E1D-BD43-4B059D52B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46" y="2002502"/>
            <a:ext cx="5763510" cy="40524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3F354-B3D4-4E5F-884A-738E11D9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54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EE321-4D2F-432C-BACB-1E0CDAA4024F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9123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4722-2CFB-430E-8F71-5C369D75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polarization: Horizontal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CF1D8-E799-4CE9-8DCF-67439862B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67" y="2003795"/>
            <a:ext cx="4069758" cy="4069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D3E9F-BD8E-4EFF-B96E-8030D39CD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34" y="2003795"/>
            <a:ext cx="5788100" cy="40697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86E52-9CC9-4CAA-8956-089F8B57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55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DBD3B-1CF8-4C3E-82FC-364FCC30E9F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1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4722-2CFB-430E-8F71-5C369D75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polarization: Slant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4D26B-E365-4953-B9F8-0515552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7" y="2002502"/>
            <a:ext cx="4056063" cy="4056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612B7A-7CFB-4D4A-A435-73C9C59B6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002502"/>
            <a:ext cx="5770564" cy="40574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9B044-F9C3-4773-8AC9-BCDFDF73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56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DA7CF-47D1-48FD-BD40-225ADCC27D3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90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4722-2CFB-430E-8F71-5C369D75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polarization: Left hand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A8FDA-208D-49CD-8A4B-84AD83900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37" y="2002502"/>
            <a:ext cx="4056063" cy="405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9E10D-B6E9-4CE4-BA1C-EA4353BD2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1" y="2002502"/>
            <a:ext cx="5768623" cy="4056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E9CE4-0A46-4D86-97B4-8B7969DE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57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B48C9-F3D2-413C-9A37-9DBF12AF5FE5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421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4722-2CFB-430E-8F71-5C369D75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polarization: Right hand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52634-0649-42EF-AA15-335366D0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7" y="2002502"/>
            <a:ext cx="4056063" cy="4056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0846B-B577-46A6-81AB-5D0CA1B2E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1" y="2002502"/>
            <a:ext cx="5768623" cy="4056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22F53-9BDB-43C8-B1EC-8811C35D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58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512F1-5F0E-40FE-8493-83ADDB5C1A42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642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32A-1CF9-489F-8850-131FD178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polarization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0AC8-316D-44DA-945F-EA6C3C0C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Axial Ratio (AR) = OA/OB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Linear: AR </a:t>
            </a:r>
            <a:r>
              <a:rPr lang="en-US" sz="3600" dirty="0">
                <a:sym typeface="Symbol" panose="05050102010706020507" pitchFamily="18" charset="2"/>
              </a:rPr>
              <a:t> </a:t>
            </a:r>
            <a:endParaRPr lang="en-US" sz="3600" dirty="0"/>
          </a:p>
          <a:p>
            <a:r>
              <a:rPr lang="en-US" sz="3600" dirty="0"/>
              <a:t>Circular: AR = 1</a:t>
            </a:r>
          </a:p>
          <a:p>
            <a:r>
              <a:rPr lang="en-US" sz="3600" dirty="0"/>
              <a:t>Elliptical: 1 &lt; AR &lt; </a:t>
            </a:r>
            <a:r>
              <a:rPr lang="en-US" sz="3600" dirty="0">
                <a:sym typeface="Symbol" panose="05050102010706020507" pitchFamily="18" charset="2"/>
              </a:rPr>
              <a:t></a:t>
            </a:r>
            <a:endParaRPr lang="en-US" sz="3600" dirty="0"/>
          </a:p>
          <a:p>
            <a:endParaRPr lang="fa-IR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6264A-1CB4-4A90-8362-04DA41B5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0586" y="1690688"/>
            <a:ext cx="6391414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6CF49-4FB8-43C7-B32E-E95D057C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59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64253-2247-47CB-AAFB-6C295767C332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59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88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6970-140D-49E2-826F-1E8D9C0D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Mode of operation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6F42-512F-4E36-BED9-4EFAAE24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93512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Transmission: antenna </a:t>
            </a:r>
            <a:r>
              <a:rPr lang="en-US" sz="4000" i="1" dirty="0">
                <a:solidFill>
                  <a:srgbClr val="FF0000"/>
                </a:solidFill>
              </a:rPr>
              <a:t>radiates</a:t>
            </a:r>
            <a:r>
              <a:rPr lang="en-US" sz="4000" dirty="0"/>
              <a:t> power.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Reception: antenna </a:t>
            </a:r>
            <a:r>
              <a:rPr lang="en-US" sz="4000" i="1" dirty="0">
                <a:solidFill>
                  <a:srgbClr val="FF0000"/>
                </a:solidFill>
              </a:rPr>
              <a:t>receives</a:t>
            </a:r>
            <a:r>
              <a:rPr lang="en-US" sz="4000" dirty="0"/>
              <a:t> power.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Transmission and reception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F74A01-D6AD-40E4-BF88-0A69C51F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3207" y="3295650"/>
            <a:ext cx="1171739" cy="13813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F93100-386A-4531-AF8F-E8A25241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0641546" y="3206750"/>
            <a:ext cx="504895" cy="4763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56E0D1-2EF4-4F3F-8B74-AA9C0018D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8873" y="5111557"/>
            <a:ext cx="1171739" cy="13813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AF2502-301E-41A0-A173-157A21E9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535054">
            <a:off x="10735762" y="5216016"/>
            <a:ext cx="504895" cy="476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56524B-1315-41CD-A6A5-126FAFA421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3207" y="1547683"/>
            <a:ext cx="1171739" cy="1381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A6CE05-7B97-4BB7-AEA8-D4A2E7EB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949">
            <a:off x="10641546" y="1458783"/>
            <a:ext cx="504895" cy="476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6A8F81-DA36-46D5-A751-C196E4F1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11518">
            <a:off x="10460830" y="4833167"/>
            <a:ext cx="504895" cy="4763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CA3EB-1271-4EB3-BC97-9D152B09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ABF91-A5C5-49D1-B220-0E909D9D1181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8622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591A-707D-46AF-9CAD-2C0F5D29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 and Cross- polarizations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CBD6-9F6D-4E58-A1D3-6252E09FF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Co-Polarization</a:t>
            </a:r>
            <a:r>
              <a:rPr lang="en-US" sz="3600" dirty="0"/>
              <a:t>: defined as the polarization the antenna is meant to radiate,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Cross-Polarization</a:t>
            </a:r>
            <a:r>
              <a:rPr lang="en-US" sz="3600" dirty="0"/>
              <a:t>: defined as the polarization </a:t>
            </a:r>
            <a:r>
              <a:rPr lang="en-US" sz="3600" i="1" dirty="0">
                <a:solidFill>
                  <a:srgbClr val="FF0000"/>
                </a:solidFill>
              </a:rPr>
              <a:t>orthogonal</a:t>
            </a:r>
            <a:r>
              <a:rPr lang="en-US" sz="3600" dirty="0"/>
              <a:t> to its co-polarized pair.</a:t>
            </a:r>
          </a:p>
          <a:p>
            <a:r>
              <a:rPr lang="en-US" sz="3600" dirty="0"/>
              <a:t>Polarization pairs</a:t>
            </a:r>
          </a:p>
          <a:p>
            <a:pPr lvl="1"/>
            <a:r>
              <a:rPr lang="en-US" sz="3200" dirty="0"/>
              <a:t>Vertical / Horizontal</a:t>
            </a:r>
          </a:p>
          <a:p>
            <a:pPr lvl="1"/>
            <a:r>
              <a:rPr lang="en-US" sz="3200" dirty="0"/>
              <a:t>Slant +45 / Slant -45</a:t>
            </a:r>
          </a:p>
          <a:p>
            <a:pPr lvl="1"/>
            <a:r>
              <a:rPr lang="en-US" sz="3200" dirty="0"/>
              <a:t>Right-Hand Circular Polarization (RHCP) / Left-Hand Circular Polarization (LHCP)</a:t>
            </a:r>
            <a:endParaRPr lang="fa-I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E962-311B-4AAB-B9B6-32116BC5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60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1BFAF-EA67-4895-BEA5-72CA24152DA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60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Near and far fields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3E2F-AFBB-4F96-948A-C181F84A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61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02A23-49CC-40ED-B85A-96DE33D93869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6101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E029-4389-4F81-B9CD-5B88A787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and far fields</a:t>
            </a:r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5AB42-73F1-4C37-8625-30D1DD3C1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46" y="1899143"/>
            <a:ext cx="8351708" cy="4440324"/>
          </a:xfr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22B5B80-49BB-447F-A612-9E9F42A1F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822582"/>
              </p:ext>
            </p:extLst>
          </p:nvPr>
        </p:nvGraphicFramePr>
        <p:xfrm>
          <a:off x="8525486" y="5987772"/>
          <a:ext cx="379363" cy="84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6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22B5B80-49BB-447F-A612-9E9F42A1F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5486" y="5987772"/>
                        <a:ext cx="379363" cy="840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3E129D0-5522-4128-9071-A82F4038C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38044"/>
              </p:ext>
            </p:extLst>
          </p:nvPr>
        </p:nvGraphicFramePr>
        <p:xfrm>
          <a:off x="6290553" y="5988321"/>
          <a:ext cx="51593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3E129D0-5522-4128-9071-A82F4038C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0553" y="5988321"/>
                        <a:ext cx="515938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C669D9-3E08-428B-9D77-4B1BF2C2B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06799"/>
              </p:ext>
            </p:extLst>
          </p:nvPr>
        </p:nvGraphicFramePr>
        <p:xfrm>
          <a:off x="4578350" y="5988321"/>
          <a:ext cx="488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8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5C669D9-3E08-428B-9D77-4B1BF2C2BA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8350" y="5988321"/>
                        <a:ext cx="488950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BA4626-DD74-4DE2-A76C-19EB9D541DAB}"/>
              </a:ext>
            </a:extLst>
          </p:cNvPr>
          <p:cNvCxnSpPr>
            <a:cxnSpLocks/>
          </p:cNvCxnSpPr>
          <p:nvPr/>
        </p:nvCxnSpPr>
        <p:spPr>
          <a:xfrm>
            <a:off x="3269988" y="3471204"/>
            <a:ext cx="0" cy="1948375"/>
          </a:xfrm>
          <a:prstGeom prst="straightConnector1">
            <a:avLst/>
          </a:prstGeom>
          <a:ln w="28575">
            <a:headEnd type="triangl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1CDAA3-7EB7-4696-BD4C-A233B277DB14}"/>
              </a:ext>
            </a:extLst>
          </p:cNvPr>
          <p:cNvSpPr txBox="1"/>
          <p:nvPr/>
        </p:nvSpPr>
        <p:spPr>
          <a:xfrm>
            <a:off x="2822268" y="4169713"/>
            <a:ext cx="4443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fa-I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5FF27E-06C1-4C5C-9500-68B6DA8AEC36}"/>
              </a:ext>
            </a:extLst>
          </p:cNvPr>
          <p:cNvSpPr txBox="1"/>
          <p:nvPr/>
        </p:nvSpPr>
        <p:spPr>
          <a:xfrm>
            <a:off x="177568" y="6192699"/>
            <a:ext cx="30187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Falloff rate of field: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53ADB4B-79D1-4D50-8668-411BEAE31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14823"/>
              </p:ext>
            </p:extLst>
          </p:nvPr>
        </p:nvGraphicFramePr>
        <p:xfrm>
          <a:off x="6980519" y="1072525"/>
          <a:ext cx="728575" cy="85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" name="Equation" r:id="rId11" imgW="355320" imgH="419040" progId="Equation.DSMT4">
                  <p:embed/>
                </p:oleObj>
              </mc:Choice>
              <mc:Fallback>
                <p:oleObj name="Equation" r:id="rId11" imgW="35532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53ADB4B-79D1-4D50-8668-411BEAE31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0519" y="1072525"/>
                        <a:ext cx="728575" cy="858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49B1B-3288-46F2-B049-6DF1E547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62</a:t>
            </a:fld>
            <a:endParaRPr lang="fa-I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F6E1E-1555-4E9A-B029-A4AEBEE48A9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762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E029-4389-4F81-B9CD-5B88A787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and far fields</a:t>
            </a:r>
            <a:endParaRPr lang="fa-I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03526-647B-4198-85E7-73F75C831E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3925" y="1485844"/>
            <a:ext cx="7889563" cy="53340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4DEFA-A5D0-479E-9F19-1444AECF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63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B2DE6-A967-40EE-94DB-47E35608443F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1557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Antenna measurement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FACF2-C5BC-4AB8-B271-FEAE4EA4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64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2A6C2-A4D0-4FCA-B0BC-F1321EF6C83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349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BDE4-CA43-424F-94F1-862DB239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measurement: return loss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430B-5C4F-4494-AA14-F66BE7AD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Network analyzer</a:t>
            </a:r>
          </a:p>
          <a:p>
            <a:endParaRPr lang="en-US" sz="3600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CE722-4C4A-4E3F-B279-E2C0F53F4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3943" r="7600"/>
          <a:stretch/>
        </p:blipFill>
        <p:spPr>
          <a:xfrm>
            <a:off x="1227840" y="2998958"/>
            <a:ext cx="5154420" cy="3312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AA865F-48D8-44BB-986E-62A7ACC18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7076049" y="1960167"/>
            <a:ext cx="4971540" cy="47795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2110C-69B4-43D4-BCDC-9D21BB2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65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12D48-77E8-4A0C-AEA9-43BDEEE25DC7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383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BDE4-CA43-424F-94F1-862DB239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measurement: pattern</a:t>
            </a:r>
            <a:endParaRPr lang="fa-I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6471F0-AA33-49B4-8B5F-15CDCBC65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7"/>
          <a:stretch/>
        </p:blipFill>
        <p:spPr>
          <a:xfrm>
            <a:off x="618978" y="1569594"/>
            <a:ext cx="10670601" cy="512662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9B190-2DB5-45FA-B458-9A66793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66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634C7-B62D-4065-A7E1-19AD8CA238BA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592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4079-6C3E-4FB0-8FD5-7BA3D579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Anechoic chamber</a:t>
            </a:r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8F9A8-916E-48AF-BBCD-23351BAB9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43" y="1395255"/>
            <a:ext cx="7047913" cy="528593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F87BB-9534-4550-A9B6-98FCD217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67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CF423-0225-4A6C-ADF7-7A4A56DC272D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385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Approximate relations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A837E-6C7C-4241-B181-F218F3A4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68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E9566-A786-4D9A-B972-271A656D11A5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224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3DFD-21E6-43E2-918A-D2AE8E67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relations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A7DC-1654-4B7E-AB48-F982F32C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Gain in terms of aperture</a:t>
            </a:r>
            <a:endParaRPr lang="fa-IR" sz="4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9B9A5C-3EC7-47FC-B5BF-726F7408E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40685"/>
              </p:ext>
            </p:extLst>
          </p:nvPr>
        </p:nvGraphicFramePr>
        <p:xfrm>
          <a:off x="1634857" y="2534664"/>
          <a:ext cx="2952383" cy="172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9B9A5C-3EC7-47FC-B5BF-726F7408E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857" y="2534664"/>
                        <a:ext cx="2952383" cy="172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7246DE-2613-443B-8A22-49A2A314A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46729"/>
              </p:ext>
            </p:extLst>
          </p:nvPr>
        </p:nvGraphicFramePr>
        <p:xfrm>
          <a:off x="1451316" y="4442615"/>
          <a:ext cx="2506663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5" imgW="571320" imgH="241200" progId="Equation.DSMT4">
                  <p:embed/>
                </p:oleObj>
              </mc:Choice>
              <mc:Fallback>
                <p:oleObj name="Equation" r:id="rId5" imgW="57132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7246DE-2613-443B-8A22-49A2A314A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1316" y="4442615"/>
                        <a:ext cx="2506663" cy="105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693CFAF-2009-4A41-9489-1CC23A95EE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5840" r="9640" b="15687"/>
          <a:stretch/>
        </p:blipFill>
        <p:spPr>
          <a:xfrm>
            <a:off x="7461337" y="1830662"/>
            <a:ext cx="4545695" cy="4463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BCA02-1944-46F7-9D86-43025ED9DBF3}"/>
              </a:ext>
            </a:extLst>
          </p:cNvPr>
          <p:cNvSpPr txBox="1"/>
          <p:nvPr/>
        </p:nvSpPr>
        <p:spPr>
          <a:xfrm>
            <a:off x="8473440" y="2595624"/>
            <a:ext cx="16265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fa-IR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BFA3-FD7D-448B-81F8-A074232D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69</a:t>
            </a:fld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89546-2F4A-47BB-9B15-986CF7D2C4B7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69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380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61-3929-43D8-948E-5AD83236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Reciprocity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9EF9-B8F1-41A7-8146-1A2609CD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952625"/>
            <a:ext cx="10261600" cy="903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FF0000"/>
                </a:solidFill>
              </a:rPr>
              <a:t>Receive</a:t>
            </a:r>
            <a:r>
              <a:rPr lang="en-US" sz="4800" dirty="0"/>
              <a:t> properties = </a:t>
            </a:r>
            <a:r>
              <a:rPr lang="en-US" sz="4800" i="1" dirty="0">
                <a:solidFill>
                  <a:srgbClr val="FF0000"/>
                </a:solidFill>
              </a:rPr>
              <a:t>Transmit</a:t>
            </a:r>
            <a:r>
              <a:rPr lang="en-US" sz="4800" dirty="0"/>
              <a:t>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2DBA4-B1D3-42E8-9D59-37F39816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96" y="2728912"/>
            <a:ext cx="4033204" cy="358713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A649AB-474A-468F-A2D8-A2BD6A7034B2}"/>
              </a:ext>
            </a:extLst>
          </p:cNvPr>
          <p:cNvSpPr txBox="1">
            <a:spLocks/>
          </p:cNvSpPr>
          <p:nvPr/>
        </p:nvSpPr>
        <p:spPr>
          <a:xfrm>
            <a:off x="950757" y="5394325"/>
            <a:ext cx="6876096" cy="133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Note</a:t>
            </a:r>
            <a:r>
              <a:rPr lang="en-US" sz="4000" dirty="0"/>
              <a:t>: it is easier to study antenna in </a:t>
            </a:r>
            <a:r>
              <a:rPr lang="en-US" sz="4000" i="1" dirty="0">
                <a:solidFill>
                  <a:srgbClr val="FF0000"/>
                </a:solidFill>
              </a:rPr>
              <a:t>transmission</a:t>
            </a:r>
            <a:r>
              <a:rPr lang="en-US" sz="4000" dirty="0"/>
              <a:t> mode.</a:t>
            </a:r>
            <a:endParaRPr lang="fa-IR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4737-AE5A-49FB-9750-110B93AE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757C9-209A-4DAD-AEBA-073FF17B988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013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3DFD-21E6-43E2-918A-D2AE8E67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relations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A7DC-1654-4B7E-AB48-F982F32C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Gain in terms of beamwidth</a:t>
            </a:r>
            <a:endParaRPr lang="fa-IR" sz="4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9B9A5C-3EC7-47FC-B5BF-726F7408E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4373"/>
              </p:ext>
            </p:extLst>
          </p:nvPr>
        </p:nvGraphicFramePr>
        <p:xfrm>
          <a:off x="1166813" y="2774949"/>
          <a:ext cx="5360987" cy="175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tion" r:id="rId3" imgW="1320480" imgH="431640" progId="Equation.DSMT4">
                  <p:embed/>
                </p:oleObj>
              </mc:Choice>
              <mc:Fallback>
                <p:oleObj name="Equation" r:id="rId3" imgW="132048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9B9A5C-3EC7-47FC-B5BF-726F7408E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813" y="2774949"/>
                        <a:ext cx="5360987" cy="175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0314B8-A5E6-4EDD-8CB0-2CFECF12B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64193"/>
              </p:ext>
            </p:extLst>
          </p:nvPr>
        </p:nvGraphicFramePr>
        <p:xfrm>
          <a:off x="1166813" y="4720827"/>
          <a:ext cx="5360988" cy="175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5" imgW="1320480" imgH="431640" progId="Equation.DSMT4">
                  <p:embed/>
                </p:oleObj>
              </mc:Choice>
              <mc:Fallback>
                <p:oleObj name="Equation" r:id="rId5" imgW="13204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D0314B8-A5E6-4EDD-8CB0-2CFECF12B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13" y="4720827"/>
                        <a:ext cx="5360988" cy="175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7E4C6A-9AB6-4165-A560-CCF3063512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11" r="4240"/>
          <a:stretch/>
        </p:blipFill>
        <p:spPr>
          <a:xfrm>
            <a:off x="9168606" y="1342143"/>
            <a:ext cx="2921000" cy="5515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9E7F32-4B73-4BB2-9A13-891CFD4E754A}"/>
              </a:ext>
            </a:extLst>
          </p:cNvPr>
          <p:cNvSpPr txBox="1"/>
          <p:nvPr/>
        </p:nvSpPr>
        <p:spPr>
          <a:xfrm>
            <a:off x="7544197" y="3107311"/>
            <a:ext cx="1904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HPBW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27B81-3CE4-49AB-AC28-67E47339DE1A}"/>
              </a:ext>
            </a:extLst>
          </p:cNvPr>
          <p:cNvSpPr txBox="1"/>
          <p:nvPr/>
        </p:nvSpPr>
        <p:spPr>
          <a:xfrm>
            <a:off x="7569597" y="3656695"/>
            <a:ext cx="1904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HPBW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722C7-F97B-4213-B52E-5F594E32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70</a:t>
            </a:fld>
            <a:endParaRPr lang="fa-I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9F309-4906-46B0-9818-32C19FD53948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70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760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3DFD-21E6-43E2-918A-D2AE8E67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relations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A7DC-1654-4B7E-AB48-F982F32C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Beamwidth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9B9A5C-3EC7-47FC-B5BF-726F7408E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76994"/>
              </p:ext>
            </p:extLst>
          </p:nvPr>
        </p:nvGraphicFramePr>
        <p:xfrm>
          <a:off x="1089133" y="2630487"/>
          <a:ext cx="381476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3" imgW="939600" imgH="393480" progId="Equation.DSMT4">
                  <p:embed/>
                </p:oleObj>
              </mc:Choice>
              <mc:Fallback>
                <p:oleObj name="Equation" r:id="rId3" imgW="939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9B9A5C-3EC7-47FC-B5BF-726F7408E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9133" y="2630487"/>
                        <a:ext cx="3814763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5B5934-9F0D-49C6-90E5-9105F3B258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"/>
          <a:stretch/>
        </p:blipFill>
        <p:spPr>
          <a:xfrm>
            <a:off x="5154829" y="1989894"/>
            <a:ext cx="6973671" cy="4868106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336F8E6-1564-4E02-A962-862356854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80018"/>
              </p:ext>
            </p:extLst>
          </p:nvPr>
        </p:nvGraphicFramePr>
        <p:xfrm>
          <a:off x="1093426" y="4606898"/>
          <a:ext cx="2086553" cy="59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336F8E6-1564-4E02-A962-862356854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3426" y="4606898"/>
                        <a:ext cx="2086553" cy="595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FC9FF-2258-43DD-994D-FD3EC8B3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71</a:t>
            </a:fld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2ABFA-7706-476A-BBDD-DCABF3FBC7D9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71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486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60A4-D9DC-40A2-97A5-01F6A4D4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0549-5A77-4553-BED7-5CE84EDC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086DD-CF00-43FB-B4B0-18FB0F95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t>8</a:t>
            </a:fld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64A5D-2F52-4551-A184-DC8A17435314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97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1F7A-1A06-43F2-B72F-E41055E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51D9-F02D-4A57-A96F-50D65231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Wireless communication</a:t>
            </a:r>
          </a:p>
          <a:p>
            <a:pPr marL="0" indent="0">
              <a:buNone/>
            </a:pPr>
            <a:endParaRPr lang="en-US" sz="3600" dirty="0"/>
          </a:p>
          <a:p>
            <a:endParaRPr lang="fa-IR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6E0C8-F99E-4B8A-826C-320984FB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94" y="2114550"/>
            <a:ext cx="2485806" cy="3749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60680-7ED6-4401-B3BF-D462C628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35" y="2791166"/>
            <a:ext cx="2694791" cy="2830146"/>
          </a:xfrm>
          <a:prstGeom prst="rect">
            <a:avLst/>
          </a:prstGeom>
        </p:spPr>
      </p:pic>
      <p:pic>
        <p:nvPicPr>
          <p:cNvPr id="1026" name="Picture 2" descr="Image result for antenna">
            <a:extLst>
              <a:ext uri="{FF2B5EF4-FFF2-40B4-BE49-F238E27FC236}">
                <a16:creationId xmlns:a16="http://schemas.microsoft.com/office/drawing/2014/main" id="{F618B267-A112-4417-BEF6-10AA3533C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15222" r="11745" b="23941"/>
          <a:stretch/>
        </p:blipFill>
        <p:spPr bwMode="auto">
          <a:xfrm>
            <a:off x="1028699" y="3137095"/>
            <a:ext cx="3657600" cy="21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AA280-2457-48C1-B8B5-2DE9D557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92BE-5E89-4969-9CDE-A6F302A24997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CB528-A2B5-4DE9-ADE1-8A156AF0CB1B}"/>
              </a:ext>
            </a:extLst>
          </p:cNvPr>
          <p:cNvSpPr txBox="1"/>
          <p:nvPr/>
        </p:nvSpPr>
        <p:spPr>
          <a:xfrm>
            <a:off x="11673840" y="19745"/>
            <a:ext cx="51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627255-BA07-4089-B5EE-05977D1F3DB9}" type="slidenum">
              <a:rPr lang="en-US" sz="2000" smtClean="0"/>
              <a:pPr algn="ctr"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129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1231</Words>
  <Application>Microsoft Office PowerPoint</Application>
  <PresentationFormat>Widescreen</PresentationFormat>
  <Paragraphs>406</Paragraphs>
  <Slides>71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Times New Roman</vt:lpstr>
      <vt:lpstr>Office Theme</vt:lpstr>
      <vt:lpstr>Equation</vt:lpstr>
      <vt:lpstr>Worksheet</vt:lpstr>
      <vt:lpstr>Antenna Basics</vt:lpstr>
      <vt:lpstr>Contents</vt:lpstr>
      <vt:lpstr>Introduction</vt:lpstr>
      <vt:lpstr>Definition</vt:lpstr>
      <vt:lpstr>Role of antenna</vt:lpstr>
      <vt:lpstr>Mode of operation</vt:lpstr>
      <vt:lpstr>Reciprocity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Source of radiation</vt:lpstr>
      <vt:lpstr>Source of radiation</vt:lpstr>
      <vt:lpstr>Source of radiation</vt:lpstr>
      <vt:lpstr>Source of radiation</vt:lpstr>
      <vt:lpstr>Source of radiation</vt:lpstr>
      <vt:lpstr>Source of radiation</vt:lpstr>
      <vt:lpstr>Radiation mechanism</vt:lpstr>
      <vt:lpstr>Power flow</vt:lpstr>
      <vt:lpstr>Power flow</vt:lpstr>
      <vt:lpstr>Field and power reflection</vt:lpstr>
      <vt:lpstr>Return loss</vt:lpstr>
      <vt:lpstr>Return loss table</vt:lpstr>
      <vt:lpstr>Radiated power</vt:lpstr>
      <vt:lpstr>Power of EM waves</vt:lpstr>
      <vt:lpstr>Radiation characteristics</vt:lpstr>
      <vt:lpstr>Direction of radiation</vt:lpstr>
      <vt:lpstr>Radiation pattern</vt:lpstr>
      <vt:lpstr>Principal patterns</vt:lpstr>
      <vt:lpstr>Types of plots</vt:lpstr>
      <vt:lpstr>2D cartesian and polar plots</vt:lpstr>
      <vt:lpstr>Normalized pattern</vt:lpstr>
      <vt:lpstr>Example of a 2D radiation pattern</vt:lpstr>
      <vt:lpstr>Types of antenna pattern</vt:lpstr>
      <vt:lpstr>Types of antenna pattern</vt:lpstr>
      <vt:lpstr>Types of antenna pattern</vt:lpstr>
      <vt:lpstr>Types of directional patterns</vt:lpstr>
      <vt:lpstr>Directivity</vt:lpstr>
      <vt:lpstr>Directivity</vt:lpstr>
      <vt:lpstr>Gain</vt:lpstr>
      <vt:lpstr>Realized gain</vt:lpstr>
      <vt:lpstr>Total efficiency</vt:lpstr>
      <vt:lpstr>Directivity, gain, and realized gain</vt:lpstr>
      <vt:lpstr>Characteristics of an antenna pattern</vt:lpstr>
      <vt:lpstr>Characteristics of an antenna pattern</vt:lpstr>
      <vt:lpstr>Side Lobe Level (SLL)</vt:lpstr>
      <vt:lpstr>Half Power Beam Width (HPBW)</vt:lpstr>
      <vt:lpstr>Polarization</vt:lpstr>
      <vt:lpstr>Polarization of an antenna</vt:lpstr>
      <vt:lpstr>Polarization of a wave</vt:lpstr>
      <vt:lpstr>Linear polarization: Vertical</vt:lpstr>
      <vt:lpstr>Linear polarization: Horizontal</vt:lpstr>
      <vt:lpstr>Linear polarization: Slant</vt:lpstr>
      <vt:lpstr>Circular polarization: Left hand</vt:lpstr>
      <vt:lpstr>Circular polarization: Right hand</vt:lpstr>
      <vt:lpstr>Elliptical polarization</vt:lpstr>
      <vt:lpstr>Co- and Cross- polarizations</vt:lpstr>
      <vt:lpstr>Near and far fields</vt:lpstr>
      <vt:lpstr>Near and far fields</vt:lpstr>
      <vt:lpstr>Near and far fields</vt:lpstr>
      <vt:lpstr>Antenna measurement</vt:lpstr>
      <vt:lpstr>Antenna measurement: return loss</vt:lpstr>
      <vt:lpstr>Antenna measurement: pattern</vt:lpstr>
      <vt:lpstr>Anechoic chamber</vt:lpstr>
      <vt:lpstr>Approximate relations</vt:lpstr>
      <vt:lpstr>Approximate relations</vt:lpstr>
      <vt:lpstr>Approximate relations</vt:lpstr>
      <vt:lpstr>Approximate 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Antenna Basics</dc:title>
  <dc:creator>Farhad Mazlumi</dc:creator>
  <cp:lastModifiedBy>Farhad Mazlumi</cp:lastModifiedBy>
  <cp:revision>114</cp:revision>
  <dcterms:created xsi:type="dcterms:W3CDTF">2019-06-25T06:32:44Z</dcterms:created>
  <dcterms:modified xsi:type="dcterms:W3CDTF">2022-06-21T07:18:48Z</dcterms:modified>
</cp:coreProperties>
</file>