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3" r:id="rId3"/>
    <p:sldId id="287" r:id="rId4"/>
    <p:sldId id="288" r:id="rId5"/>
    <p:sldId id="289" r:id="rId6"/>
    <p:sldId id="286" r:id="rId7"/>
    <p:sldId id="284" r:id="rId8"/>
    <p:sldId id="290" r:id="rId9"/>
    <p:sldId id="291" r:id="rId10"/>
    <p:sldId id="281" r:id="rId11"/>
    <p:sldId id="292" r:id="rId12"/>
    <p:sldId id="293" r:id="rId13"/>
    <p:sldId id="295" r:id="rId14"/>
    <p:sldId id="298" r:id="rId15"/>
    <p:sldId id="294" r:id="rId16"/>
    <p:sldId id="296" r:id="rId17"/>
    <p:sldId id="297" r:id="rId18"/>
    <p:sldId id="299" r:id="rId19"/>
    <p:sldId id="305" r:id="rId20"/>
    <p:sldId id="300" r:id="rId21"/>
    <p:sldId id="309" r:id="rId22"/>
    <p:sldId id="310" r:id="rId23"/>
    <p:sldId id="312" r:id="rId24"/>
    <p:sldId id="301" r:id="rId25"/>
    <p:sldId id="302" r:id="rId26"/>
    <p:sldId id="303" r:id="rId27"/>
    <p:sldId id="304" r:id="rId28"/>
    <p:sldId id="307" r:id="rId29"/>
    <p:sldId id="308" r:id="rId30"/>
    <p:sldId id="311" r:id="rId31"/>
    <p:sldId id="313" r:id="rId32"/>
    <p:sldId id="314" r:id="rId33"/>
    <p:sldId id="315" r:id="rId34"/>
    <p:sldId id="316" r:id="rId35"/>
    <p:sldId id="317" r:id="rId36"/>
    <p:sldId id="318" r:id="rId37"/>
    <p:sldId id="319"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0070C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096ED-73AD-449D-A2CD-06663AAE1BA1}" type="datetimeFigureOut">
              <a:rPr lang="en-US" smtClean="0"/>
              <a:t>24/12/28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00100-339E-49C2-9D84-0A28624D401C}" type="slidenum">
              <a:rPr lang="en-US" smtClean="0"/>
              <a:t>‹#›</a:t>
            </a:fld>
            <a:endParaRPr lang="en-US"/>
          </a:p>
        </p:txBody>
      </p:sp>
    </p:spTree>
    <p:extLst>
      <p:ext uri="{BB962C8B-B14F-4D97-AF65-F5344CB8AC3E}">
        <p14:creationId xmlns:p14="http://schemas.microsoft.com/office/powerpoint/2010/main" val="136684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calculating each parameter, the configuration of port 2 changes, but the sources are always connected to port 1.</a:t>
            </a:r>
          </a:p>
        </p:txBody>
      </p:sp>
      <p:sp>
        <p:nvSpPr>
          <p:cNvPr id="4" name="Slide Number Placeholder 3"/>
          <p:cNvSpPr>
            <a:spLocks noGrp="1"/>
          </p:cNvSpPr>
          <p:nvPr>
            <p:ph type="sldNum" sz="quarter" idx="5"/>
          </p:nvPr>
        </p:nvSpPr>
        <p:spPr/>
        <p:txBody>
          <a:bodyPr/>
          <a:lstStyle/>
          <a:p>
            <a:fld id="{6A000100-339E-49C2-9D84-0A28624D401C}" type="slidenum">
              <a:rPr lang="en-US" smtClean="0"/>
              <a:t>9</a:t>
            </a:fld>
            <a:endParaRPr lang="en-US"/>
          </a:p>
        </p:txBody>
      </p:sp>
    </p:spTree>
    <p:extLst>
      <p:ext uri="{BB962C8B-B14F-4D97-AF65-F5344CB8AC3E}">
        <p14:creationId xmlns:p14="http://schemas.microsoft.com/office/powerpoint/2010/main" val="223794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275DC-262A-6D9A-958B-D41ADF5C6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5E5CE-30C2-5AFA-8A19-7E2C7AFA9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F44A2-0E49-5EB4-8AC9-D10051F1F6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E5E784-941F-60B4-933A-ED37DB4C4A01}"/>
              </a:ext>
            </a:extLst>
          </p:cNvPr>
          <p:cNvSpPr>
            <a:spLocks noGrp="1"/>
          </p:cNvSpPr>
          <p:nvPr>
            <p:ph type="sldNum" sz="quarter" idx="5"/>
          </p:nvPr>
        </p:nvSpPr>
        <p:spPr/>
        <p:txBody>
          <a:bodyPr/>
          <a:lstStyle/>
          <a:p>
            <a:fld id="{6A000100-339E-49C2-9D84-0A28624D401C}" type="slidenum">
              <a:rPr lang="en-US" smtClean="0"/>
              <a:t>19</a:t>
            </a:fld>
            <a:endParaRPr lang="en-US"/>
          </a:p>
        </p:txBody>
      </p:sp>
    </p:spTree>
    <p:extLst>
      <p:ext uri="{BB962C8B-B14F-4D97-AF65-F5344CB8AC3E}">
        <p14:creationId xmlns:p14="http://schemas.microsoft.com/office/powerpoint/2010/main" val="245073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FB7DE-F7BC-63F4-4A42-BE1E5E47D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F969A-6909-ABA2-9C3B-BEBAFC85E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D914E-B3EF-F347-1693-1194669352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2367D2-171F-5BE8-1FEF-5100CA57474A}"/>
              </a:ext>
            </a:extLst>
          </p:cNvPr>
          <p:cNvSpPr>
            <a:spLocks noGrp="1"/>
          </p:cNvSpPr>
          <p:nvPr>
            <p:ph type="sldNum" sz="quarter" idx="5"/>
          </p:nvPr>
        </p:nvSpPr>
        <p:spPr/>
        <p:txBody>
          <a:bodyPr/>
          <a:lstStyle/>
          <a:p>
            <a:fld id="{6A000100-339E-49C2-9D84-0A28624D401C}" type="slidenum">
              <a:rPr lang="en-US" smtClean="0"/>
              <a:t>20</a:t>
            </a:fld>
            <a:endParaRPr lang="en-US"/>
          </a:p>
        </p:txBody>
      </p:sp>
    </p:spTree>
    <p:extLst>
      <p:ext uri="{BB962C8B-B14F-4D97-AF65-F5344CB8AC3E}">
        <p14:creationId xmlns:p14="http://schemas.microsoft.com/office/powerpoint/2010/main" val="379340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9E564-5AE5-89B2-4785-2ABCC5192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4CD08-243C-2152-5044-E39FBDFA89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D8C58-CE63-603F-7951-F923DC52C1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1E4A17-ABC9-86DC-E117-F59C21BD6659}"/>
              </a:ext>
            </a:extLst>
          </p:cNvPr>
          <p:cNvSpPr>
            <a:spLocks noGrp="1"/>
          </p:cNvSpPr>
          <p:nvPr>
            <p:ph type="sldNum" sz="quarter" idx="5"/>
          </p:nvPr>
        </p:nvSpPr>
        <p:spPr/>
        <p:txBody>
          <a:bodyPr/>
          <a:lstStyle/>
          <a:p>
            <a:fld id="{6A000100-339E-49C2-9D84-0A28624D401C}" type="slidenum">
              <a:rPr lang="en-US" smtClean="0"/>
              <a:t>21</a:t>
            </a:fld>
            <a:endParaRPr lang="en-US"/>
          </a:p>
        </p:txBody>
      </p:sp>
    </p:spTree>
    <p:extLst>
      <p:ext uri="{BB962C8B-B14F-4D97-AF65-F5344CB8AC3E}">
        <p14:creationId xmlns:p14="http://schemas.microsoft.com/office/powerpoint/2010/main" val="2471381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C48AC-47B0-8DAD-7660-A8EA00FC5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A1F35-1B45-1083-B641-05E91710F1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FFE99-D5DC-DD70-3285-62325A8B4B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1AA078-DDC9-16C4-D3B9-FE903475B2F2}"/>
              </a:ext>
            </a:extLst>
          </p:cNvPr>
          <p:cNvSpPr>
            <a:spLocks noGrp="1"/>
          </p:cNvSpPr>
          <p:nvPr>
            <p:ph type="sldNum" sz="quarter" idx="5"/>
          </p:nvPr>
        </p:nvSpPr>
        <p:spPr/>
        <p:txBody>
          <a:bodyPr/>
          <a:lstStyle/>
          <a:p>
            <a:fld id="{6A000100-339E-49C2-9D84-0A28624D401C}" type="slidenum">
              <a:rPr lang="en-US" smtClean="0"/>
              <a:t>22</a:t>
            </a:fld>
            <a:endParaRPr lang="en-US"/>
          </a:p>
        </p:txBody>
      </p:sp>
    </p:spTree>
    <p:extLst>
      <p:ext uri="{BB962C8B-B14F-4D97-AF65-F5344CB8AC3E}">
        <p14:creationId xmlns:p14="http://schemas.microsoft.com/office/powerpoint/2010/main" val="583301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80397-1293-2E17-6863-0D8BFBB58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D7FC4-207B-5AA6-C721-91ACBD773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56B0C-3537-FA0F-0E98-1D6D9BA01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333535-FB09-7E3B-CB1E-E58C721D9638}"/>
              </a:ext>
            </a:extLst>
          </p:cNvPr>
          <p:cNvSpPr>
            <a:spLocks noGrp="1"/>
          </p:cNvSpPr>
          <p:nvPr>
            <p:ph type="sldNum" sz="quarter" idx="5"/>
          </p:nvPr>
        </p:nvSpPr>
        <p:spPr/>
        <p:txBody>
          <a:bodyPr/>
          <a:lstStyle/>
          <a:p>
            <a:fld id="{6A000100-339E-49C2-9D84-0A28624D401C}" type="slidenum">
              <a:rPr lang="en-US" smtClean="0"/>
              <a:t>23</a:t>
            </a:fld>
            <a:endParaRPr lang="en-US"/>
          </a:p>
        </p:txBody>
      </p:sp>
    </p:spTree>
    <p:extLst>
      <p:ext uri="{BB962C8B-B14F-4D97-AF65-F5344CB8AC3E}">
        <p14:creationId xmlns:p14="http://schemas.microsoft.com/office/powerpoint/2010/main" val="3164122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E77AB-927A-8DE0-B058-9D02FC678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0CB1A-B46D-7680-93B5-873D6CBCD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DA86F-490F-4E4D-6DDC-9155B0B5E4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E42BD4-50A2-2A98-1995-DF8A796A951D}"/>
              </a:ext>
            </a:extLst>
          </p:cNvPr>
          <p:cNvSpPr>
            <a:spLocks noGrp="1"/>
          </p:cNvSpPr>
          <p:nvPr>
            <p:ph type="sldNum" sz="quarter" idx="5"/>
          </p:nvPr>
        </p:nvSpPr>
        <p:spPr/>
        <p:txBody>
          <a:bodyPr/>
          <a:lstStyle/>
          <a:p>
            <a:fld id="{6A000100-339E-49C2-9D84-0A28624D401C}" type="slidenum">
              <a:rPr lang="en-US" smtClean="0"/>
              <a:t>24</a:t>
            </a:fld>
            <a:endParaRPr lang="en-US"/>
          </a:p>
        </p:txBody>
      </p:sp>
    </p:spTree>
    <p:extLst>
      <p:ext uri="{BB962C8B-B14F-4D97-AF65-F5344CB8AC3E}">
        <p14:creationId xmlns:p14="http://schemas.microsoft.com/office/powerpoint/2010/main" val="681729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5227E-1907-0C7D-625F-C24971F90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53EA6-5C0F-0220-CB2F-169335920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9C5BC-303E-25DC-3156-02320AA66A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AA9E88-1179-9D79-3254-97BDFF641100}"/>
              </a:ext>
            </a:extLst>
          </p:cNvPr>
          <p:cNvSpPr>
            <a:spLocks noGrp="1"/>
          </p:cNvSpPr>
          <p:nvPr>
            <p:ph type="sldNum" sz="quarter" idx="5"/>
          </p:nvPr>
        </p:nvSpPr>
        <p:spPr/>
        <p:txBody>
          <a:bodyPr/>
          <a:lstStyle/>
          <a:p>
            <a:fld id="{6A000100-339E-49C2-9D84-0A28624D401C}" type="slidenum">
              <a:rPr lang="en-US" smtClean="0"/>
              <a:t>25</a:t>
            </a:fld>
            <a:endParaRPr lang="en-US"/>
          </a:p>
        </p:txBody>
      </p:sp>
    </p:spTree>
    <p:extLst>
      <p:ext uri="{BB962C8B-B14F-4D97-AF65-F5344CB8AC3E}">
        <p14:creationId xmlns:p14="http://schemas.microsoft.com/office/powerpoint/2010/main" val="1218206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9AE31-FF8B-674B-CC5F-3BB3729E6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758B2-B2C3-4C71-BB6D-32F979885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3BF32-6B48-97BD-F962-2A43790F97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209BD-8028-14B8-F1A8-BAEBA622C549}"/>
              </a:ext>
            </a:extLst>
          </p:cNvPr>
          <p:cNvSpPr>
            <a:spLocks noGrp="1"/>
          </p:cNvSpPr>
          <p:nvPr>
            <p:ph type="sldNum" sz="quarter" idx="5"/>
          </p:nvPr>
        </p:nvSpPr>
        <p:spPr/>
        <p:txBody>
          <a:bodyPr/>
          <a:lstStyle/>
          <a:p>
            <a:fld id="{6A000100-339E-49C2-9D84-0A28624D401C}" type="slidenum">
              <a:rPr lang="en-US" smtClean="0"/>
              <a:t>26</a:t>
            </a:fld>
            <a:endParaRPr lang="en-US"/>
          </a:p>
        </p:txBody>
      </p:sp>
    </p:spTree>
    <p:extLst>
      <p:ext uri="{BB962C8B-B14F-4D97-AF65-F5344CB8AC3E}">
        <p14:creationId xmlns:p14="http://schemas.microsoft.com/office/powerpoint/2010/main" val="2334689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FD491-FF9C-CA09-F58E-6F0466945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D592D-5C25-83D6-7F33-D77A1931A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46CD87-7920-A640-8A95-147A5F797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1D87E9-C799-EE1E-7803-4449B53208BC}"/>
              </a:ext>
            </a:extLst>
          </p:cNvPr>
          <p:cNvSpPr>
            <a:spLocks noGrp="1"/>
          </p:cNvSpPr>
          <p:nvPr>
            <p:ph type="sldNum" sz="quarter" idx="5"/>
          </p:nvPr>
        </p:nvSpPr>
        <p:spPr/>
        <p:txBody>
          <a:bodyPr/>
          <a:lstStyle/>
          <a:p>
            <a:fld id="{6A000100-339E-49C2-9D84-0A28624D401C}" type="slidenum">
              <a:rPr lang="en-US" smtClean="0"/>
              <a:t>27</a:t>
            </a:fld>
            <a:endParaRPr lang="en-US"/>
          </a:p>
        </p:txBody>
      </p:sp>
    </p:spTree>
    <p:extLst>
      <p:ext uri="{BB962C8B-B14F-4D97-AF65-F5344CB8AC3E}">
        <p14:creationId xmlns:p14="http://schemas.microsoft.com/office/powerpoint/2010/main" val="3679192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12300-9878-649E-00E6-39E03A7A3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363CC-128F-4335-C620-34497BD67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4DD8ED-8541-2022-51CA-50D5C9FDF8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39A4B2-6313-6057-2A2A-82036015FC2C}"/>
              </a:ext>
            </a:extLst>
          </p:cNvPr>
          <p:cNvSpPr>
            <a:spLocks noGrp="1"/>
          </p:cNvSpPr>
          <p:nvPr>
            <p:ph type="sldNum" sz="quarter" idx="5"/>
          </p:nvPr>
        </p:nvSpPr>
        <p:spPr/>
        <p:txBody>
          <a:bodyPr/>
          <a:lstStyle/>
          <a:p>
            <a:fld id="{6A000100-339E-49C2-9D84-0A28624D401C}" type="slidenum">
              <a:rPr lang="en-US" smtClean="0"/>
              <a:t>28</a:t>
            </a:fld>
            <a:endParaRPr lang="en-US"/>
          </a:p>
        </p:txBody>
      </p:sp>
    </p:spTree>
    <p:extLst>
      <p:ext uri="{BB962C8B-B14F-4D97-AF65-F5344CB8AC3E}">
        <p14:creationId xmlns:p14="http://schemas.microsoft.com/office/powerpoint/2010/main" val="359544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17447-CD23-7EE5-9FBC-4AE0779A9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2778D-C219-8042-64BB-5C1AA7B7E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F7F08-F3A1-3634-A178-ECDC57F46C1D}"/>
              </a:ext>
            </a:extLst>
          </p:cNvPr>
          <p:cNvSpPr>
            <a:spLocks noGrp="1"/>
          </p:cNvSpPr>
          <p:nvPr>
            <p:ph type="body" idx="1"/>
          </p:nvPr>
        </p:nvSpPr>
        <p:spPr/>
        <p:txBody>
          <a:bodyPr/>
          <a:lstStyle/>
          <a:p>
            <a:r>
              <a:rPr lang="en-US" dirty="0"/>
              <a:t>Assuming the characteristic impedances of the two ports are identical and real.</a:t>
            </a:r>
          </a:p>
        </p:txBody>
      </p:sp>
      <p:sp>
        <p:nvSpPr>
          <p:cNvPr id="4" name="Slide Number Placeholder 3">
            <a:extLst>
              <a:ext uri="{FF2B5EF4-FFF2-40B4-BE49-F238E27FC236}">
                <a16:creationId xmlns:a16="http://schemas.microsoft.com/office/drawing/2014/main" id="{DBCB4030-B153-8BCA-231E-026A0244DE56}"/>
              </a:ext>
            </a:extLst>
          </p:cNvPr>
          <p:cNvSpPr>
            <a:spLocks noGrp="1"/>
          </p:cNvSpPr>
          <p:nvPr>
            <p:ph type="sldNum" sz="quarter" idx="5"/>
          </p:nvPr>
        </p:nvSpPr>
        <p:spPr/>
        <p:txBody>
          <a:bodyPr/>
          <a:lstStyle/>
          <a:p>
            <a:fld id="{6A000100-339E-49C2-9D84-0A28624D401C}" type="slidenum">
              <a:rPr lang="en-US" smtClean="0"/>
              <a:t>11</a:t>
            </a:fld>
            <a:endParaRPr lang="en-US"/>
          </a:p>
        </p:txBody>
      </p:sp>
    </p:spTree>
    <p:extLst>
      <p:ext uri="{BB962C8B-B14F-4D97-AF65-F5344CB8AC3E}">
        <p14:creationId xmlns:p14="http://schemas.microsoft.com/office/powerpoint/2010/main" val="2702396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19DAC-521E-04FA-5477-B3078DA13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CD0F8-1966-8FD3-750C-4155E9F45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1FE65-7159-2C3E-49AF-37E262BA3E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25D8DB-562B-0BEA-4ADC-38E390C3087B}"/>
              </a:ext>
            </a:extLst>
          </p:cNvPr>
          <p:cNvSpPr>
            <a:spLocks noGrp="1"/>
          </p:cNvSpPr>
          <p:nvPr>
            <p:ph type="sldNum" sz="quarter" idx="5"/>
          </p:nvPr>
        </p:nvSpPr>
        <p:spPr/>
        <p:txBody>
          <a:bodyPr/>
          <a:lstStyle/>
          <a:p>
            <a:fld id="{6A000100-339E-49C2-9D84-0A28624D401C}" type="slidenum">
              <a:rPr lang="en-US" smtClean="0"/>
              <a:t>29</a:t>
            </a:fld>
            <a:endParaRPr lang="en-US"/>
          </a:p>
        </p:txBody>
      </p:sp>
    </p:spTree>
    <p:extLst>
      <p:ext uri="{BB962C8B-B14F-4D97-AF65-F5344CB8AC3E}">
        <p14:creationId xmlns:p14="http://schemas.microsoft.com/office/powerpoint/2010/main" val="701084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D5A70-722F-04B9-CA12-AEC04254A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5FF27-C70B-41A6-374A-84BD8D8C6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2E33B-693C-73B9-F879-3173CF759E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520BB-D611-1FF7-727F-1D130B83DD97}"/>
              </a:ext>
            </a:extLst>
          </p:cNvPr>
          <p:cNvSpPr>
            <a:spLocks noGrp="1"/>
          </p:cNvSpPr>
          <p:nvPr>
            <p:ph type="sldNum" sz="quarter" idx="5"/>
          </p:nvPr>
        </p:nvSpPr>
        <p:spPr/>
        <p:txBody>
          <a:bodyPr/>
          <a:lstStyle/>
          <a:p>
            <a:fld id="{6A000100-339E-49C2-9D84-0A28624D401C}" type="slidenum">
              <a:rPr lang="en-US" smtClean="0"/>
              <a:t>30</a:t>
            </a:fld>
            <a:endParaRPr lang="en-US"/>
          </a:p>
        </p:txBody>
      </p:sp>
    </p:spTree>
    <p:extLst>
      <p:ext uri="{BB962C8B-B14F-4D97-AF65-F5344CB8AC3E}">
        <p14:creationId xmlns:p14="http://schemas.microsoft.com/office/powerpoint/2010/main" val="212894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2FD37-D719-6EDC-8C77-0F21F5607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7CB11-C710-C4C1-40F0-79499EBB2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2EC4B-7FCB-A583-35C6-04BC57DF9A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3F61AC-2684-0CB1-1CDC-3F169219A530}"/>
              </a:ext>
            </a:extLst>
          </p:cNvPr>
          <p:cNvSpPr>
            <a:spLocks noGrp="1"/>
          </p:cNvSpPr>
          <p:nvPr>
            <p:ph type="sldNum" sz="quarter" idx="5"/>
          </p:nvPr>
        </p:nvSpPr>
        <p:spPr/>
        <p:txBody>
          <a:bodyPr/>
          <a:lstStyle/>
          <a:p>
            <a:fld id="{6A000100-339E-49C2-9D84-0A28624D401C}" type="slidenum">
              <a:rPr lang="en-US" smtClean="0"/>
              <a:t>31</a:t>
            </a:fld>
            <a:endParaRPr lang="en-US"/>
          </a:p>
        </p:txBody>
      </p:sp>
    </p:spTree>
    <p:extLst>
      <p:ext uri="{BB962C8B-B14F-4D97-AF65-F5344CB8AC3E}">
        <p14:creationId xmlns:p14="http://schemas.microsoft.com/office/powerpoint/2010/main" val="4054680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00EFE-2B1D-C8C3-F692-EA2E115E0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11789-9C6D-A112-8622-6D33124A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D5770-1282-5B9B-6631-9AD3471016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1423F6-EAE5-B9FF-AF90-9291D48D8984}"/>
              </a:ext>
            </a:extLst>
          </p:cNvPr>
          <p:cNvSpPr>
            <a:spLocks noGrp="1"/>
          </p:cNvSpPr>
          <p:nvPr>
            <p:ph type="sldNum" sz="quarter" idx="5"/>
          </p:nvPr>
        </p:nvSpPr>
        <p:spPr/>
        <p:txBody>
          <a:bodyPr/>
          <a:lstStyle/>
          <a:p>
            <a:fld id="{6A000100-339E-49C2-9D84-0A28624D401C}" type="slidenum">
              <a:rPr lang="en-US" smtClean="0"/>
              <a:t>32</a:t>
            </a:fld>
            <a:endParaRPr lang="en-US"/>
          </a:p>
        </p:txBody>
      </p:sp>
    </p:spTree>
    <p:extLst>
      <p:ext uri="{BB962C8B-B14F-4D97-AF65-F5344CB8AC3E}">
        <p14:creationId xmlns:p14="http://schemas.microsoft.com/office/powerpoint/2010/main" val="1094563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CE275-ED0B-50B4-F5A7-7290E346A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7CA85-17CB-EF29-8384-566D75E92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3F30E-97AC-0D34-0DD6-FEE7E3C9A7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CEF457-5032-3814-C8F8-2D4084F11BAC}"/>
              </a:ext>
            </a:extLst>
          </p:cNvPr>
          <p:cNvSpPr>
            <a:spLocks noGrp="1"/>
          </p:cNvSpPr>
          <p:nvPr>
            <p:ph type="sldNum" sz="quarter" idx="5"/>
          </p:nvPr>
        </p:nvSpPr>
        <p:spPr/>
        <p:txBody>
          <a:bodyPr/>
          <a:lstStyle/>
          <a:p>
            <a:fld id="{6A000100-339E-49C2-9D84-0A28624D401C}" type="slidenum">
              <a:rPr lang="en-US" smtClean="0"/>
              <a:t>33</a:t>
            </a:fld>
            <a:endParaRPr lang="en-US"/>
          </a:p>
        </p:txBody>
      </p:sp>
    </p:spTree>
    <p:extLst>
      <p:ext uri="{BB962C8B-B14F-4D97-AF65-F5344CB8AC3E}">
        <p14:creationId xmlns:p14="http://schemas.microsoft.com/office/powerpoint/2010/main" val="1030529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B8FAE-9A2F-8A63-1AD7-6F5ED0EC9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3DA75-38E9-EF0F-A1DA-E1BD6B452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BD564-19BE-6C41-0251-877B534F58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54C849-70BA-DCE0-5C70-9F2E4C7E050B}"/>
              </a:ext>
            </a:extLst>
          </p:cNvPr>
          <p:cNvSpPr>
            <a:spLocks noGrp="1"/>
          </p:cNvSpPr>
          <p:nvPr>
            <p:ph type="sldNum" sz="quarter" idx="5"/>
          </p:nvPr>
        </p:nvSpPr>
        <p:spPr/>
        <p:txBody>
          <a:bodyPr/>
          <a:lstStyle/>
          <a:p>
            <a:fld id="{6A000100-339E-49C2-9D84-0A28624D401C}" type="slidenum">
              <a:rPr lang="en-US" smtClean="0"/>
              <a:t>34</a:t>
            </a:fld>
            <a:endParaRPr lang="en-US"/>
          </a:p>
        </p:txBody>
      </p:sp>
    </p:spTree>
    <p:extLst>
      <p:ext uri="{BB962C8B-B14F-4D97-AF65-F5344CB8AC3E}">
        <p14:creationId xmlns:p14="http://schemas.microsoft.com/office/powerpoint/2010/main" val="1523240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8A9F4-CEE8-6976-D57A-FA80C3BF4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B142B-1634-CAB4-A427-AFDF69A8BE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BD55A-1CA2-55F7-90FC-8201AF6401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F70BF8-B964-42D2-8764-4557D0963F79}"/>
              </a:ext>
            </a:extLst>
          </p:cNvPr>
          <p:cNvSpPr>
            <a:spLocks noGrp="1"/>
          </p:cNvSpPr>
          <p:nvPr>
            <p:ph type="sldNum" sz="quarter" idx="5"/>
          </p:nvPr>
        </p:nvSpPr>
        <p:spPr/>
        <p:txBody>
          <a:bodyPr/>
          <a:lstStyle/>
          <a:p>
            <a:fld id="{6A000100-339E-49C2-9D84-0A28624D401C}" type="slidenum">
              <a:rPr lang="en-US" smtClean="0"/>
              <a:t>35</a:t>
            </a:fld>
            <a:endParaRPr lang="en-US"/>
          </a:p>
        </p:txBody>
      </p:sp>
    </p:spTree>
    <p:extLst>
      <p:ext uri="{BB962C8B-B14F-4D97-AF65-F5344CB8AC3E}">
        <p14:creationId xmlns:p14="http://schemas.microsoft.com/office/powerpoint/2010/main" val="1324107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50517-A787-4B80-E171-E5A2B452B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10324-9A5E-5B3D-14D6-5389FD96A8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DF53A-7EF9-C6CA-2CAD-8C99D0EAC4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10C48D-D9D3-F373-2F0D-C9AEBE1F840C}"/>
              </a:ext>
            </a:extLst>
          </p:cNvPr>
          <p:cNvSpPr>
            <a:spLocks noGrp="1"/>
          </p:cNvSpPr>
          <p:nvPr>
            <p:ph type="sldNum" sz="quarter" idx="5"/>
          </p:nvPr>
        </p:nvSpPr>
        <p:spPr/>
        <p:txBody>
          <a:bodyPr/>
          <a:lstStyle/>
          <a:p>
            <a:fld id="{6A000100-339E-49C2-9D84-0A28624D401C}" type="slidenum">
              <a:rPr lang="en-US" smtClean="0"/>
              <a:t>36</a:t>
            </a:fld>
            <a:endParaRPr lang="en-US"/>
          </a:p>
        </p:txBody>
      </p:sp>
    </p:spTree>
    <p:extLst>
      <p:ext uri="{BB962C8B-B14F-4D97-AF65-F5344CB8AC3E}">
        <p14:creationId xmlns:p14="http://schemas.microsoft.com/office/powerpoint/2010/main" val="3072995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61EA7-AC86-4358-B2EC-67B643A68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69836-EB83-29C9-7503-272C2BAA5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D0ACC-FE93-B0D2-A40D-FA1A387C26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3F45CB-DCAD-B819-687A-2D956A9060C9}"/>
              </a:ext>
            </a:extLst>
          </p:cNvPr>
          <p:cNvSpPr>
            <a:spLocks noGrp="1"/>
          </p:cNvSpPr>
          <p:nvPr>
            <p:ph type="sldNum" sz="quarter" idx="5"/>
          </p:nvPr>
        </p:nvSpPr>
        <p:spPr/>
        <p:txBody>
          <a:bodyPr/>
          <a:lstStyle/>
          <a:p>
            <a:fld id="{6A000100-339E-49C2-9D84-0A28624D401C}" type="slidenum">
              <a:rPr lang="en-US" smtClean="0"/>
              <a:t>37</a:t>
            </a:fld>
            <a:endParaRPr lang="en-US"/>
          </a:p>
        </p:txBody>
      </p:sp>
    </p:spTree>
    <p:extLst>
      <p:ext uri="{BB962C8B-B14F-4D97-AF65-F5344CB8AC3E}">
        <p14:creationId xmlns:p14="http://schemas.microsoft.com/office/powerpoint/2010/main" val="122411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57F71-A3DB-D8AB-E9AA-DC1B0DDAA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4F66B-6A38-0EDF-D0E9-E78292E097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FCCF6-3C71-839E-414D-EA4133F752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70C6E5-C032-5922-D039-1D7EFEFB32F7}"/>
              </a:ext>
            </a:extLst>
          </p:cNvPr>
          <p:cNvSpPr>
            <a:spLocks noGrp="1"/>
          </p:cNvSpPr>
          <p:nvPr>
            <p:ph type="sldNum" sz="quarter" idx="5"/>
          </p:nvPr>
        </p:nvSpPr>
        <p:spPr/>
        <p:txBody>
          <a:bodyPr/>
          <a:lstStyle/>
          <a:p>
            <a:fld id="{6A000100-339E-49C2-9D84-0A28624D401C}" type="slidenum">
              <a:rPr lang="en-US" smtClean="0"/>
              <a:t>38</a:t>
            </a:fld>
            <a:endParaRPr lang="en-US"/>
          </a:p>
        </p:txBody>
      </p:sp>
    </p:spTree>
    <p:extLst>
      <p:ext uri="{BB962C8B-B14F-4D97-AF65-F5344CB8AC3E}">
        <p14:creationId xmlns:p14="http://schemas.microsoft.com/office/powerpoint/2010/main" val="206412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7994-0FC2-7F5E-DA87-D9DA68C37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9A4F4-3E3A-DA81-6B8D-957031E0C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7FD5F-0A4A-ACC7-20ED-8A91604D250B}"/>
              </a:ext>
            </a:extLst>
          </p:cNvPr>
          <p:cNvSpPr>
            <a:spLocks noGrp="1"/>
          </p:cNvSpPr>
          <p:nvPr>
            <p:ph type="body" idx="1"/>
          </p:nvPr>
        </p:nvSpPr>
        <p:spPr/>
        <p:txBody>
          <a:bodyPr/>
          <a:lstStyle/>
          <a:p>
            <a:r>
              <a:rPr lang="en-US" dirty="0"/>
              <a:t>Assuming the characteristic impedances of the two ports are real.</a:t>
            </a:r>
          </a:p>
        </p:txBody>
      </p:sp>
      <p:sp>
        <p:nvSpPr>
          <p:cNvPr id="4" name="Slide Number Placeholder 3">
            <a:extLst>
              <a:ext uri="{FF2B5EF4-FFF2-40B4-BE49-F238E27FC236}">
                <a16:creationId xmlns:a16="http://schemas.microsoft.com/office/drawing/2014/main" id="{87B904B4-2A98-267C-B32F-5F91F1848309}"/>
              </a:ext>
            </a:extLst>
          </p:cNvPr>
          <p:cNvSpPr>
            <a:spLocks noGrp="1"/>
          </p:cNvSpPr>
          <p:nvPr>
            <p:ph type="sldNum" sz="quarter" idx="5"/>
          </p:nvPr>
        </p:nvSpPr>
        <p:spPr/>
        <p:txBody>
          <a:bodyPr/>
          <a:lstStyle/>
          <a:p>
            <a:fld id="{6A000100-339E-49C2-9D84-0A28624D401C}" type="slidenum">
              <a:rPr lang="en-US" smtClean="0"/>
              <a:t>12</a:t>
            </a:fld>
            <a:endParaRPr lang="en-US"/>
          </a:p>
        </p:txBody>
      </p:sp>
    </p:spTree>
    <p:extLst>
      <p:ext uri="{BB962C8B-B14F-4D97-AF65-F5344CB8AC3E}">
        <p14:creationId xmlns:p14="http://schemas.microsoft.com/office/powerpoint/2010/main" val="130784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B8461-0265-17C7-DF5C-457580AA2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B64CE-F479-B6A4-8E26-A85DAD1EB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D8B98-2503-A2C4-77C4-461FAEAF7A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45618E-3ACC-38A1-8C70-DDA0230BD364}"/>
              </a:ext>
            </a:extLst>
          </p:cNvPr>
          <p:cNvSpPr>
            <a:spLocks noGrp="1"/>
          </p:cNvSpPr>
          <p:nvPr>
            <p:ph type="sldNum" sz="quarter" idx="5"/>
          </p:nvPr>
        </p:nvSpPr>
        <p:spPr/>
        <p:txBody>
          <a:bodyPr/>
          <a:lstStyle/>
          <a:p>
            <a:fld id="{6A000100-339E-49C2-9D84-0A28624D401C}" type="slidenum">
              <a:rPr lang="en-US" smtClean="0"/>
              <a:t>13</a:t>
            </a:fld>
            <a:endParaRPr lang="en-US"/>
          </a:p>
        </p:txBody>
      </p:sp>
    </p:spTree>
    <p:extLst>
      <p:ext uri="{BB962C8B-B14F-4D97-AF65-F5344CB8AC3E}">
        <p14:creationId xmlns:p14="http://schemas.microsoft.com/office/powerpoint/2010/main" val="289745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616B-E21E-D442-1620-5C793D85B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9C86D-3FD9-3BCC-67FF-776F2D4D5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0F455-0824-B0B5-EECD-A77B35EE49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EC5A90-9ECF-4A73-2EF9-5BC84A542476}"/>
              </a:ext>
            </a:extLst>
          </p:cNvPr>
          <p:cNvSpPr>
            <a:spLocks noGrp="1"/>
          </p:cNvSpPr>
          <p:nvPr>
            <p:ph type="sldNum" sz="quarter" idx="5"/>
          </p:nvPr>
        </p:nvSpPr>
        <p:spPr/>
        <p:txBody>
          <a:bodyPr/>
          <a:lstStyle/>
          <a:p>
            <a:fld id="{6A000100-339E-49C2-9D84-0A28624D401C}" type="slidenum">
              <a:rPr lang="en-US" smtClean="0"/>
              <a:t>14</a:t>
            </a:fld>
            <a:endParaRPr lang="en-US"/>
          </a:p>
        </p:txBody>
      </p:sp>
    </p:spTree>
    <p:extLst>
      <p:ext uri="{BB962C8B-B14F-4D97-AF65-F5344CB8AC3E}">
        <p14:creationId xmlns:p14="http://schemas.microsoft.com/office/powerpoint/2010/main" val="322969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32B7F-75F8-BCD0-900B-61035CBA4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C5003-31AD-35C7-3E55-E5EBC5571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DC6BE-1F8F-7144-2346-0C9C81D219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AC0E6E-AC7F-F0F8-69DC-7159E46A590E}"/>
              </a:ext>
            </a:extLst>
          </p:cNvPr>
          <p:cNvSpPr>
            <a:spLocks noGrp="1"/>
          </p:cNvSpPr>
          <p:nvPr>
            <p:ph type="sldNum" sz="quarter" idx="5"/>
          </p:nvPr>
        </p:nvSpPr>
        <p:spPr/>
        <p:txBody>
          <a:bodyPr/>
          <a:lstStyle/>
          <a:p>
            <a:fld id="{6A000100-339E-49C2-9D84-0A28624D401C}" type="slidenum">
              <a:rPr lang="en-US" smtClean="0"/>
              <a:t>15</a:t>
            </a:fld>
            <a:endParaRPr lang="en-US"/>
          </a:p>
        </p:txBody>
      </p:sp>
    </p:spTree>
    <p:extLst>
      <p:ext uri="{BB962C8B-B14F-4D97-AF65-F5344CB8AC3E}">
        <p14:creationId xmlns:p14="http://schemas.microsoft.com/office/powerpoint/2010/main" val="288377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97D9D-74FE-C586-4F33-1391CF17B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B0A0B-482C-FFD7-A017-8DC13F01E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D6562-0D27-8397-45BC-024E59DB3232}"/>
              </a:ext>
            </a:extLst>
          </p:cNvPr>
          <p:cNvSpPr>
            <a:spLocks noGrp="1"/>
          </p:cNvSpPr>
          <p:nvPr>
            <p:ph type="body" idx="1"/>
          </p:nvPr>
        </p:nvSpPr>
        <p:spPr/>
        <p:txBody>
          <a:bodyPr/>
          <a:lstStyle/>
          <a:p>
            <a:r>
              <a:rPr lang="en-US" dirty="0"/>
              <a:t>Assuming the characteristic impedances of the two ports are identical and real.</a:t>
            </a:r>
          </a:p>
        </p:txBody>
      </p:sp>
      <p:sp>
        <p:nvSpPr>
          <p:cNvPr id="4" name="Slide Number Placeholder 3">
            <a:extLst>
              <a:ext uri="{FF2B5EF4-FFF2-40B4-BE49-F238E27FC236}">
                <a16:creationId xmlns:a16="http://schemas.microsoft.com/office/drawing/2014/main" id="{466CCAE0-0FE6-827C-61A7-768EC2C19F53}"/>
              </a:ext>
            </a:extLst>
          </p:cNvPr>
          <p:cNvSpPr>
            <a:spLocks noGrp="1"/>
          </p:cNvSpPr>
          <p:nvPr>
            <p:ph type="sldNum" sz="quarter" idx="5"/>
          </p:nvPr>
        </p:nvSpPr>
        <p:spPr/>
        <p:txBody>
          <a:bodyPr/>
          <a:lstStyle/>
          <a:p>
            <a:fld id="{6A000100-339E-49C2-9D84-0A28624D401C}" type="slidenum">
              <a:rPr lang="en-US" smtClean="0"/>
              <a:t>16</a:t>
            </a:fld>
            <a:endParaRPr lang="en-US"/>
          </a:p>
        </p:txBody>
      </p:sp>
    </p:spTree>
    <p:extLst>
      <p:ext uri="{BB962C8B-B14F-4D97-AF65-F5344CB8AC3E}">
        <p14:creationId xmlns:p14="http://schemas.microsoft.com/office/powerpoint/2010/main" val="36482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1F43A-4FD0-0CB0-C553-31BC8DF71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8C4A-2C72-B8A9-1CE8-B678C797F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E176C-1390-A4A6-F893-D2CA61021F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67BB0F-0E4B-A3BE-5913-3944ADDD3E53}"/>
              </a:ext>
            </a:extLst>
          </p:cNvPr>
          <p:cNvSpPr>
            <a:spLocks noGrp="1"/>
          </p:cNvSpPr>
          <p:nvPr>
            <p:ph type="sldNum" sz="quarter" idx="5"/>
          </p:nvPr>
        </p:nvSpPr>
        <p:spPr/>
        <p:txBody>
          <a:bodyPr/>
          <a:lstStyle/>
          <a:p>
            <a:fld id="{6A000100-339E-49C2-9D84-0A28624D401C}" type="slidenum">
              <a:rPr lang="en-US" smtClean="0"/>
              <a:t>17</a:t>
            </a:fld>
            <a:endParaRPr lang="en-US"/>
          </a:p>
        </p:txBody>
      </p:sp>
    </p:spTree>
    <p:extLst>
      <p:ext uri="{BB962C8B-B14F-4D97-AF65-F5344CB8AC3E}">
        <p14:creationId xmlns:p14="http://schemas.microsoft.com/office/powerpoint/2010/main" val="2768306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AD7D3-CD4B-3CD0-CA68-248160E36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2F0D9-6725-8B30-4ECF-30901C770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66B57-9AB9-1BE8-027E-F236EBCDD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C203CD-432E-2D88-BD30-9635654441BD}"/>
              </a:ext>
            </a:extLst>
          </p:cNvPr>
          <p:cNvSpPr>
            <a:spLocks noGrp="1"/>
          </p:cNvSpPr>
          <p:nvPr>
            <p:ph type="sldNum" sz="quarter" idx="5"/>
          </p:nvPr>
        </p:nvSpPr>
        <p:spPr/>
        <p:txBody>
          <a:bodyPr/>
          <a:lstStyle/>
          <a:p>
            <a:fld id="{6A000100-339E-49C2-9D84-0A28624D401C}" type="slidenum">
              <a:rPr lang="en-US" smtClean="0"/>
              <a:t>18</a:t>
            </a:fld>
            <a:endParaRPr lang="en-US"/>
          </a:p>
        </p:txBody>
      </p:sp>
    </p:spTree>
    <p:extLst>
      <p:ext uri="{BB962C8B-B14F-4D97-AF65-F5344CB8AC3E}">
        <p14:creationId xmlns:p14="http://schemas.microsoft.com/office/powerpoint/2010/main" val="83305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8A43-9995-80E3-0358-1D82F49DDF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640F89-3CA1-402F-2EDE-AC93CA91B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5977BE-8CF2-B19C-23DF-29CACE4CD457}"/>
              </a:ext>
            </a:extLst>
          </p:cNvPr>
          <p:cNvSpPr>
            <a:spLocks noGrp="1"/>
          </p:cNvSpPr>
          <p:nvPr>
            <p:ph type="dt" sz="half" idx="10"/>
          </p:nvPr>
        </p:nvSpPr>
        <p:spPr/>
        <p:txBody>
          <a:bodyPr/>
          <a:lstStyle/>
          <a:p>
            <a:fld id="{CF1CEBCA-F5EA-4644-AB2C-8267D814303A}" type="datetimeFigureOut">
              <a:rPr lang="en-US" smtClean="0"/>
              <a:t>24/12/28</a:t>
            </a:fld>
            <a:endParaRPr lang="en-US"/>
          </a:p>
        </p:txBody>
      </p:sp>
      <p:sp>
        <p:nvSpPr>
          <p:cNvPr id="5" name="Footer Placeholder 4">
            <a:extLst>
              <a:ext uri="{FF2B5EF4-FFF2-40B4-BE49-F238E27FC236}">
                <a16:creationId xmlns:a16="http://schemas.microsoft.com/office/drawing/2014/main" id="{7AD2A7B7-B730-ED77-7850-10AF0BC44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F56EC-7360-8DFC-249F-29FC9C3CE660}"/>
              </a:ext>
            </a:extLst>
          </p:cNvPr>
          <p:cNvSpPr>
            <a:spLocks noGrp="1"/>
          </p:cNvSpPr>
          <p:nvPr>
            <p:ph type="sldNum" sz="quarter" idx="12"/>
          </p:nvPr>
        </p:nvSpPr>
        <p:spPr/>
        <p:txBody>
          <a:bodyPr/>
          <a:lstStyle/>
          <a:p>
            <a:fld id="{BAA33179-3995-4D86-B020-AB1AD138E2D4}" type="slidenum">
              <a:rPr lang="en-US" smtClean="0"/>
              <a:t>‹#›</a:t>
            </a:fld>
            <a:endParaRPr lang="en-US"/>
          </a:p>
        </p:txBody>
      </p:sp>
    </p:spTree>
    <p:extLst>
      <p:ext uri="{BB962C8B-B14F-4D97-AF65-F5344CB8AC3E}">
        <p14:creationId xmlns:p14="http://schemas.microsoft.com/office/powerpoint/2010/main" val="427550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37D3-C2CF-8B41-C9D1-4AB0E04296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62E10C-B425-98C8-735D-ABC7FEF90F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73903-A1EE-4ADC-4952-A4DEF07AA20F}"/>
              </a:ext>
            </a:extLst>
          </p:cNvPr>
          <p:cNvSpPr>
            <a:spLocks noGrp="1"/>
          </p:cNvSpPr>
          <p:nvPr>
            <p:ph type="dt" sz="half" idx="10"/>
          </p:nvPr>
        </p:nvSpPr>
        <p:spPr/>
        <p:txBody>
          <a:bodyPr/>
          <a:lstStyle/>
          <a:p>
            <a:fld id="{CF1CEBCA-F5EA-4644-AB2C-8267D814303A}" type="datetimeFigureOut">
              <a:rPr lang="en-US" smtClean="0"/>
              <a:t>24/12/28</a:t>
            </a:fld>
            <a:endParaRPr lang="en-US"/>
          </a:p>
        </p:txBody>
      </p:sp>
      <p:sp>
        <p:nvSpPr>
          <p:cNvPr id="5" name="Footer Placeholder 4">
            <a:extLst>
              <a:ext uri="{FF2B5EF4-FFF2-40B4-BE49-F238E27FC236}">
                <a16:creationId xmlns:a16="http://schemas.microsoft.com/office/drawing/2014/main" id="{211CBA2F-6489-307F-CDBE-DA941D484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CAA54-FC8E-2770-C210-A0D74B591384}"/>
              </a:ext>
            </a:extLst>
          </p:cNvPr>
          <p:cNvSpPr>
            <a:spLocks noGrp="1"/>
          </p:cNvSpPr>
          <p:nvPr>
            <p:ph type="sldNum" sz="quarter" idx="12"/>
          </p:nvPr>
        </p:nvSpPr>
        <p:spPr/>
        <p:txBody>
          <a:bodyPr/>
          <a:lstStyle/>
          <a:p>
            <a:fld id="{BAA33179-3995-4D86-B020-AB1AD138E2D4}" type="slidenum">
              <a:rPr lang="en-US" smtClean="0"/>
              <a:t>‹#›</a:t>
            </a:fld>
            <a:endParaRPr lang="en-US"/>
          </a:p>
        </p:txBody>
      </p:sp>
    </p:spTree>
    <p:extLst>
      <p:ext uri="{BB962C8B-B14F-4D97-AF65-F5344CB8AC3E}">
        <p14:creationId xmlns:p14="http://schemas.microsoft.com/office/powerpoint/2010/main" val="25493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ACECB9-2405-EADD-AFAC-FA43BAAE2E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A3BD7-BEC0-33EE-57A2-BC975E9B92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BFAEB-9B2F-1E39-EFC5-94AA2A6D9CA2}"/>
              </a:ext>
            </a:extLst>
          </p:cNvPr>
          <p:cNvSpPr>
            <a:spLocks noGrp="1"/>
          </p:cNvSpPr>
          <p:nvPr>
            <p:ph type="dt" sz="half" idx="10"/>
          </p:nvPr>
        </p:nvSpPr>
        <p:spPr/>
        <p:txBody>
          <a:bodyPr/>
          <a:lstStyle/>
          <a:p>
            <a:fld id="{CF1CEBCA-F5EA-4644-AB2C-8267D814303A}" type="datetimeFigureOut">
              <a:rPr lang="en-US" smtClean="0"/>
              <a:t>24/12/28</a:t>
            </a:fld>
            <a:endParaRPr lang="en-US"/>
          </a:p>
        </p:txBody>
      </p:sp>
      <p:sp>
        <p:nvSpPr>
          <p:cNvPr id="5" name="Footer Placeholder 4">
            <a:extLst>
              <a:ext uri="{FF2B5EF4-FFF2-40B4-BE49-F238E27FC236}">
                <a16:creationId xmlns:a16="http://schemas.microsoft.com/office/drawing/2014/main" id="{24852691-700D-AE74-F30F-D93E2EC1C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3DEC9-AB20-1F13-A3B8-40312312C09C}"/>
              </a:ext>
            </a:extLst>
          </p:cNvPr>
          <p:cNvSpPr>
            <a:spLocks noGrp="1"/>
          </p:cNvSpPr>
          <p:nvPr>
            <p:ph type="sldNum" sz="quarter" idx="12"/>
          </p:nvPr>
        </p:nvSpPr>
        <p:spPr/>
        <p:txBody>
          <a:bodyPr/>
          <a:lstStyle/>
          <a:p>
            <a:fld id="{BAA33179-3995-4D86-B020-AB1AD138E2D4}" type="slidenum">
              <a:rPr lang="en-US" smtClean="0"/>
              <a:t>‹#›</a:t>
            </a:fld>
            <a:endParaRPr lang="en-US"/>
          </a:p>
        </p:txBody>
      </p:sp>
    </p:spTree>
    <p:extLst>
      <p:ext uri="{BB962C8B-B14F-4D97-AF65-F5344CB8AC3E}">
        <p14:creationId xmlns:p14="http://schemas.microsoft.com/office/powerpoint/2010/main" val="281817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97C2-C100-2603-9334-98ECFDAB2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751807-560C-4905-47CF-59E8716A9D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D93BE-5967-9380-30AC-447FC8DB90EA}"/>
              </a:ext>
            </a:extLst>
          </p:cNvPr>
          <p:cNvSpPr>
            <a:spLocks noGrp="1"/>
          </p:cNvSpPr>
          <p:nvPr>
            <p:ph type="dt" sz="half" idx="10"/>
          </p:nvPr>
        </p:nvSpPr>
        <p:spPr/>
        <p:txBody>
          <a:bodyPr/>
          <a:lstStyle/>
          <a:p>
            <a:fld id="{CF1CEBCA-F5EA-4644-AB2C-8267D814303A}" type="datetimeFigureOut">
              <a:rPr lang="en-US" smtClean="0"/>
              <a:t>24/12/28</a:t>
            </a:fld>
            <a:endParaRPr lang="en-US"/>
          </a:p>
        </p:txBody>
      </p:sp>
      <p:sp>
        <p:nvSpPr>
          <p:cNvPr id="5" name="Footer Placeholder 4">
            <a:extLst>
              <a:ext uri="{FF2B5EF4-FFF2-40B4-BE49-F238E27FC236}">
                <a16:creationId xmlns:a16="http://schemas.microsoft.com/office/drawing/2014/main" id="{12863FA6-27EA-CA69-E139-44A71943A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0AA74-DC73-B5E5-1166-68F314E8C18A}"/>
              </a:ext>
            </a:extLst>
          </p:cNvPr>
          <p:cNvSpPr>
            <a:spLocks noGrp="1"/>
          </p:cNvSpPr>
          <p:nvPr>
            <p:ph type="sldNum" sz="quarter" idx="12"/>
          </p:nvPr>
        </p:nvSpPr>
        <p:spPr/>
        <p:txBody>
          <a:bodyPr/>
          <a:lstStyle/>
          <a:p>
            <a:fld id="{BAA33179-3995-4D86-B020-AB1AD138E2D4}" type="slidenum">
              <a:rPr lang="en-US" smtClean="0"/>
              <a:t>‹#›</a:t>
            </a:fld>
            <a:endParaRPr lang="en-US"/>
          </a:p>
        </p:txBody>
      </p:sp>
    </p:spTree>
    <p:extLst>
      <p:ext uri="{BB962C8B-B14F-4D97-AF65-F5344CB8AC3E}">
        <p14:creationId xmlns:p14="http://schemas.microsoft.com/office/powerpoint/2010/main" val="273715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E941-C665-A016-7B8C-60738DF01A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491A86-709E-3425-D6EA-98C8813EBC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B04103-52EE-91D8-8610-7F714C056378}"/>
              </a:ext>
            </a:extLst>
          </p:cNvPr>
          <p:cNvSpPr>
            <a:spLocks noGrp="1"/>
          </p:cNvSpPr>
          <p:nvPr>
            <p:ph type="dt" sz="half" idx="10"/>
          </p:nvPr>
        </p:nvSpPr>
        <p:spPr/>
        <p:txBody>
          <a:bodyPr/>
          <a:lstStyle/>
          <a:p>
            <a:fld id="{CF1CEBCA-F5EA-4644-AB2C-8267D814303A}" type="datetimeFigureOut">
              <a:rPr lang="en-US" smtClean="0"/>
              <a:t>24/12/28</a:t>
            </a:fld>
            <a:endParaRPr lang="en-US"/>
          </a:p>
        </p:txBody>
      </p:sp>
      <p:sp>
        <p:nvSpPr>
          <p:cNvPr id="5" name="Footer Placeholder 4">
            <a:extLst>
              <a:ext uri="{FF2B5EF4-FFF2-40B4-BE49-F238E27FC236}">
                <a16:creationId xmlns:a16="http://schemas.microsoft.com/office/drawing/2014/main" id="{37A59660-0B87-69E7-BE9F-7070EDBE3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7B859-4551-CA05-797E-127E70CC3A81}"/>
              </a:ext>
            </a:extLst>
          </p:cNvPr>
          <p:cNvSpPr>
            <a:spLocks noGrp="1"/>
          </p:cNvSpPr>
          <p:nvPr>
            <p:ph type="sldNum" sz="quarter" idx="12"/>
          </p:nvPr>
        </p:nvSpPr>
        <p:spPr/>
        <p:txBody>
          <a:bodyPr/>
          <a:lstStyle/>
          <a:p>
            <a:fld id="{BAA33179-3995-4D86-B020-AB1AD138E2D4}" type="slidenum">
              <a:rPr lang="en-US" smtClean="0"/>
              <a:t>‹#›</a:t>
            </a:fld>
            <a:endParaRPr lang="en-US"/>
          </a:p>
        </p:txBody>
      </p:sp>
    </p:spTree>
    <p:extLst>
      <p:ext uri="{BB962C8B-B14F-4D97-AF65-F5344CB8AC3E}">
        <p14:creationId xmlns:p14="http://schemas.microsoft.com/office/powerpoint/2010/main" val="396549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5B8C-6460-E9DB-CF88-B46DE2AF6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669AE1-F99F-654A-FE9C-51078F8C17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A7976D-45F7-181E-0B29-B7264F54A9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74D786-7E97-9DC3-7DB3-5E038713D4C5}"/>
              </a:ext>
            </a:extLst>
          </p:cNvPr>
          <p:cNvSpPr>
            <a:spLocks noGrp="1"/>
          </p:cNvSpPr>
          <p:nvPr>
            <p:ph type="dt" sz="half" idx="10"/>
          </p:nvPr>
        </p:nvSpPr>
        <p:spPr/>
        <p:txBody>
          <a:bodyPr/>
          <a:lstStyle/>
          <a:p>
            <a:fld id="{CF1CEBCA-F5EA-4644-AB2C-8267D814303A}" type="datetimeFigureOut">
              <a:rPr lang="en-US" smtClean="0"/>
              <a:t>24/12/28</a:t>
            </a:fld>
            <a:endParaRPr lang="en-US"/>
          </a:p>
        </p:txBody>
      </p:sp>
      <p:sp>
        <p:nvSpPr>
          <p:cNvPr id="6" name="Footer Placeholder 5">
            <a:extLst>
              <a:ext uri="{FF2B5EF4-FFF2-40B4-BE49-F238E27FC236}">
                <a16:creationId xmlns:a16="http://schemas.microsoft.com/office/drawing/2014/main" id="{FA0BFDFA-B06B-99E2-420F-C5782332F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8CC6E-97EC-8C9C-A1A1-72A00516315F}"/>
              </a:ext>
            </a:extLst>
          </p:cNvPr>
          <p:cNvSpPr>
            <a:spLocks noGrp="1"/>
          </p:cNvSpPr>
          <p:nvPr>
            <p:ph type="sldNum" sz="quarter" idx="12"/>
          </p:nvPr>
        </p:nvSpPr>
        <p:spPr/>
        <p:txBody>
          <a:bodyPr/>
          <a:lstStyle/>
          <a:p>
            <a:fld id="{BAA33179-3995-4D86-B020-AB1AD138E2D4}" type="slidenum">
              <a:rPr lang="en-US" smtClean="0"/>
              <a:t>‹#›</a:t>
            </a:fld>
            <a:endParaRPr lang="en-US"/>
          </a:p>
        </p:txBody>
      </p:sp>
    </p:spTree>
    <p:extLst>
      <p:ext uri="{BB962C8B-B14F-4D97-AF65-F5344CB8AC3E}">
        <p14:creationId xmlns:p14="http://schemas.microsoft.com/office/powerpoint/2010/main" val="326997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23D3-6943-2C1C-8D46-3CFF8B8FE7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E25BE-4BD5-FFDE-95B6-95F43F1670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9D0D2-9964-7E26-A6D6-49F5AA9744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1081C4-AAEB-241D-5350-292F36FEB5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6E0BFB-B986-DD6B-63FD-E4F97E32F1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B14A74-44C2-1DB0-113A-B20F85EAE412}"/>
              </a:ext>
            </a:extLst>
          </p:cNvPr>
          <p:cNvSpPr>
            <a:spLocks noGrp="1"/>
          </p:cNvSpPr>
          <p:nvPr>
            <p:ph type="dt" sz="half" idx="10"/>
          </p:nvPr>
        </p:nvSpPr>
        <p:spPr/>
        <p:txBody>
          <a:bodyPr/>
          <a:lstStyle/>
          <a:p>
            <a:fld id="{CF1CEBCA-F5EA-4644-AB2C-8267D814303A}" type="datetimeFigureOut">
              <a:rPr lang="en-US" smtClean="0"/>
              <a:t>24/12/28</a:t>
            </a:fld>
            <a:endParaRPr lang="en-US"/>
          </a:p>
        </p:txBody>
      </p:sp>
      <p:sp>
        <p:nvSpPr>
          <p:cNvPr id="8" name="Footer Placeholder 7">
            <a:extLst>
              <a:ext uri="{FF2B5EF4-FFF2-40B4-BE49-F238E27FC236}">
                <a16:creationId xmlns:a16="http://schemas.microsoft.com/office/drawing/2014/main" id="{D912CC30-EBF0-E0E3-C148-C70596E490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9C65BB-7F41-851F-91D6-529F826CDFAB}"/>
              </a:ext>
            </a:extLst>
          </p:cNvPr>
          <p:cNvSpPr>
            <a:spLocks noGrp="1"/>
          </p:cNvSpPr>
          <p:nvPr>
            <p:ph type="sldNum" sz="quarter" idx="12"/>
          </p:nvPr>
        </p:nvSpPr>
        <p:spPr/>
        <p:txBody>
          <a:bodyPr/>
          <a:lstStyle/>
          <a:p>
            <a:fld id="{BAA33179-3995-4D86-B020-AB1AD138E2D4}" type="slidenum">
              <a:rPr lang="en-US" smtClean="0"/>
              <a:t>‹#›</a:t>
            </a:fld>
            <a:endParaRPr lang="en-US"/>
          </a:p>
        </p:txBody>
      </p:sp>
    </p:spTree>
    <p:extLst>
      <p:ext uri="{BB962C8B-B14F-4D97-AF65-F5344CB8AC3E}">
        <p14:creationId xmlns:p14="http://schemas.microsoft.com/office/powerpoint/2010/main" val="71951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64C2-3E8D-FF67-2192-A6D94882F9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2C2BBC-D85E-4E13-6E7D-686942DB3926}"/>
              </a:ext>
            </a:extLst>
          </p:cNvPr>
          <p:cNvSpPr>
            <a:spLocks noGrp="1"/>
          </p:cNvSpPr>
          <p:nvPr>
            <p:ph type="dt" sz="half" idx="10"/>
          </p:nvPr>
        </p:nvSpPr>
        <p:spPr/>
        <p:txBody>
          <a:bodyPr/>
          <a:lstStyle/>
          <a:p>
            <a:fld id="{CF1CEBCA-F5EA-4644-AB2C-8267D814303A}" type="datetimeFigureOut">
              <a:rPr lang="en-US" smtClean="0"/>
              <a:t>24/12/28</a:t>
            </a:fld>
            <a:endParaRPr lang="en-US"/>
          </a:p>
        </p:txBody>
      </p:sp>
      <p:sp>
        <p:nvSpPr>
          <p:cNvPr id="4" name="Footer Placeholder 3">
            <a:extLst>
              <a:ext uri="{FF2B5EF4-FFF2-40B4-BE49-F238E27FC236}">
                <a16:creationId xmlns:a16="http://schemas.microsoft.com/office/drawing/2014/main" id="{C74F25A5-9451-C6EC-3E9B-F078DE4316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718ECD-4C3C-F411-2FF6-5D2F30C53EFE}"/>
              </a:ext>
            </a:extLst>
          </p:cNvPr>
          <p:cNvSpPr>
            <a:spLocks noGrp="1"/>
          </p:cNvSpPr>
          <p:nvPr>
            <p:ph type="sldNum" sz="quarter" idx="12"/>
          </p:nvPr>
        </p:nvSpPr>
        <p:spPr/>
        <p:txBody>
          <a:bodyPr/>
          <a:lstStyle/>
          <a:p>
            <a:fld id="{BAA33179-3995-4D86-B020-AB1AD138E2D4}" type="slidenum">
              <a:rPr lang="en-US" smtClean="0"/>
              <a:t>‹#›</a:t>
            </a:fld>
            <a:endParaRPr lang="en-US"/>
          </a:p>
        </p:txBody>
      </p:sp>
    </p:spTree>
    <p:extLst>
      <p:ext uri="{BB962C8B-B14F-4D97-AF65-F5344CB8AC3E}">
        <p14:creationId xmlns:p14="http://schemas.microsoft.com/office/powerpoint/2010/main" val="23521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4975CD-3B3B-8D71-F2B5-3CC1056F471F}"/>
              </a:ext>
            </a:extLst>
          </p:cNvPr>
          <p:cNvSpPr>
            <a:spLocks noGrp="1"/>
          </p:cNvSpPr>
          <p:nvPr>
            <p:ph type="dt" sz="half" idx="10"/>
          </p:nvPr>
        </p:nvSpPr>
        <p:spPr/>
        <p:txBody>
          <a:bodyPr/>
          <a:lstStyle/>
          <a:p>
            <a:fld id="{CF1CEBCA-F5EA-4644-AB2C-8267D814303A}" type="datetimeFigureOut">
              <a:rPr lang="en-US" smtClean="0"/>
              <a:t>24/12/28</a:t>
            </a:fld>
            <a:endParaRPr lang="en-US"/>
          </a:p>
        </p:txBody>
      </p:sp>
      <p:sp>
        <p:nvSpPr>
          <p:cNvPr id="3" name="Footer Placeholder 2">
            <a:extLst>
              <a:ext uri="{FF2B5EF4-FFF2-40B4-BE49-F238E27FC236}">
                <a16:creationId xmlns:a16="http://schemas.microsoft.com/office/drawing/2014/main" id="{FAC0734C-6A95-5A31-226C-BE4A7FC45D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3D05B-E694-00A9-74B4-9AE8CEEB2BAD}"/>
              </a:ext>
            </a:extLst>
          </p:cNvPr>
          <p:cNvSpPr>
            <a:spLocks noGrp="1"/>
          </p:cNvSpPr>
          <p:nvPr>
            <p:ph type="sldNum" sz="quarter" idx="12"/>
          </p:nvPr>
        </p:nvSpPr>
        <p:spPr/>
        <p:txBody>
          <a:bodyPr/>
          <a:lstStyle/>
          <a:p>
            <a:fld id="{BAA33179-3995-4D86-B020-AB1AD138E2D4}" type="slidenum">
              <a:rPr lang="en-US" smtClean="0"/>
              <a:t>‹#›</a:t>
            </a:fld>
            <a:endParaRPr lang="en-US"/>
          </a:p>
        </p:txBody>
      </p:sp>
    </p:spTree>
    <p:extLst>
      <p:ext uri="{BB962C8B-B14F-4D97-AF65-F5344CB8AC3E}">
        <p14:creationId xmlns:p14="http://schemas.microsoft.com/office/powerpoint/2010/main" val="418562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C4FE-53D8-0BDE-5B63-6AD2E1D19D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A16760-944D-43C5-F712-E360581760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9A2A6A-A271-D363-0011-FD72A671B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FA26E-6F2B-1C3C-06E2-0126BD1DCB31}"/>
              </a:ext>
            </a:extLst>
          </p:cNvPr>
          <p:cNvSpPr>
            <a:spLocks noGrp="1"/>
          </p:cNvSpPr>
          <p:nvPr>
            <p:ph type="dt" sz="half" idx="10"/>
          </p:nvPr>
        </p:nvSpPr>
        <p:spPr/>
        <p:txBody>
          <a:bodyPr/>
          <a:lstStyle/>
          <a:p>
            <a:fld id="{CF1CEBCA-F5EA-4644-AB2C-8267D814303A}" type="datetimeFigureOut">
              <a:rPr lang="en-US" smtClean="0"/>
              <a:t>24/12/28</a:t>
            </a:fld>
            <a:endParaRPr lang="en-US"/>
          </a:p>
        </p:txBody>
      </p:sp>
      <p:sp>
        <p:nvSpPr>
          <p:cNvPr id="6" name="Footer Placeholder 5">
            <a:extLst>
              <a:ext uri="{FF2B5EF4-FFF2-40B4-BE49-F238E27FC236}">
                <a16:creationId xmlns:a16="http://schemas.microsoft.com/office/drawing/2014/main" id="{A70157F6-8932-37D9-44D5-02DF0903C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6340C-61ED-24FF-280D-EC741AA88390}"/>
              </a:ext>
            </a:extLst>
          </p:cNvPr>
          <p:cNvSpPr>
            <a:spLocks noGrp="1"/>
          </p:cNvSpPr>
          <p:nvPr>
            <p:ph type="sldNum" sz="quarter" idx="12"/>
          </p:nvPr>
        </p:nvSpPr>
        <p:spPr/>
        <p:txBody>
          <a:bodyPr/>
          <a:lstStyle/>
          <a:p>
            <a:fld id="{BAA33179-3995-4D86-B020-AB1AD138E2D4}" type="slidenum">
              <a:rPr lang="en-US" smtClean="0"/>
              <a:t>‹#›</a:t>
            </a:fld>
            <a:endParaRPr lang="en-US"/>
          </a:p>
        </p:txBody>
      </p:sp>
    </p:spTree>
    <p:extLst>
      <p:ext uri="{BB962C8B-B14F-4D97-AF65-F5344CB8AC3E}">
        <p14:creationId xmlns:p14="http://schemas.microsoft.com/office/powerpoint/2010/main" val="118864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7E54-09E9-9575-66ED-1F7DBEA27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E2670C-78FB-D68C-F961-B79301686B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ADAB7F-9896-A802-8094-45DC88FBF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7B1D5-E8F7-1E50-9634-5A44224C2B7A}"/>
              </a:ext>
            </a:extLst>
          </p:cNvPr>
          <p:cNvSpPr>
            <a:spLocks noGrp="1"/>
          </p:cNvSpPr>
          <p:nvPr>
            <p:ph type="dt" sz="half" idx="10"/>
          </p:nvPr>
        </p:nvSpPr>
        <p:spPr/>
        <p:txBody>
          <a:bodyPr/>
          <a:lstStyle/>
          <a:p>
            <a:fld id="{CF1CEBCA-F5EA-4644-AB2C-8267D814303A}" type="datetimeFigureOut">
              <a:rPr lang="en-US" smtClean="0"/>
              <a:t>24/12/28</a:t>
            </a:fld>
            <a:endParaRPr lang="en-US"/>
          </a:p>
        </p:txBody>
      </p:sp>
      <p:sp>
        <p:nvSpPr>
          <p:cNvPr id="6" name="Footer Placeholder 5">
            <a:extLst>
              <a:ext uri="{FF2B5EF4-FFF2-40B4-BE49-F238E27FC236}">
                <a16:creationId xmlns:a16="http://schemas.microsoft.com/office/drawing/2014/main" id="{D99AEF29-E168-D5D6-8F16-97A412FD8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B40876-C327-5FD7-EE4E-272768C33810}"/>
              </a:ext>
            </a:extLst>
          </p:cNvPr>
          <p:cNvSpPr>
            <a:spLocks noGrp="1"/>
          </p:cNvSpPr>
          <p:nvPr>
            <p:ph type="sldNum" sz="quarter" idx="12"/>
          </p:nvPr>
        </p:nvSpPr>
        <p:spPr/>
        <p:txBody>
          <a:bodyPr/>
          <a:lstStyle/>
          <a:p>
            <a:fld id="{BAA33179-3995-4D86-B020-AB1AD138E2D4}" type="slidenum">
              <a:rPr lang="en-US" smtClean="0"/>
              <a:t>‹#›</a:t>
            </a:fld>
            <a:endParaRPr lang="en-US"/>
          </a:p>
        </p:txBody>
      </p:sp>
    </p:spTree>
    <p:extLst>
      <p:ext uri="{BB962C8B-B14F-4D97-AF65-F5344CB8AC3E}">
        <p14:creationId xmlns:p14="http://schemas.microsoft.com/office/powerpoint/2010/main" val="109390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4CC61-EBA1-6EAD-2247-2D950C0589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7769C2-63BD-B0C7-00FE-804729261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5E5A3-F748-41A4-8DF6-D1601F649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1CEBCA-F5EA-4644-AB2C-8267D814303A}" type="datetimeFigureOut">
              <a:rPr lang="en-US" smtClean="0"/>
              <a:t>24/12/28</a:t>
            </a:fld>
            <a:endParaRPr lang="en-US"/>
          </a:p>
        </p:txBody>
      </p:sp>
      <p:sp>
        <p:nvSpPr>
          <p:cNvPr id="5" name="Footer Placeholder 4">
            <a:extLst>
              <a:ext uri="{FF2B5EF4-FFF2-40B4-BE49-F238E27FC236}">
                <a16:creationId xmlns:a16="http://schemas.microsoft.com/office/drawing/2014/main" id="{E0887356-2174-5966-B583-3FAA3A942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90B157A-C7E6-78FC-E01C-4CC18BA0BD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A33179-3995-4D86-B020-AB1AD138E2D4}" type="slidenum">
              <a:rPr lang="en-US" smtClean="0"/>
              <a:t>‹#›</a:t>
            </a:fld>
            <a:endParaRPr lang="en-US"/>
          </a:p>
        </p:txBody>
      </p:sp>
    </p:spTree>
    <p:extLst>
      <p:ext uri="{BB962C8B-B14F-4D97-AF65-F5344CB8AC3E}">
        <p14:creationId xmlns:p14="http://schemas.microsoft.com/office/powerpoint/2010/main" val="321833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1.wmf"/><Relationship Id="rId4" Type="http://schemas.openxmlformats.org/officeDocument/2006/relationships/oleObject" Target="../embeddings/oleObject31.bin"/></Relationships>
</file>

<file path=ppt/slides/_rels/slide11.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8.bin"/><Relationship Id="rId18" Type="http://schemas.openxmlformats.org/officeDocument/2006/relationships/image" Target="../media/image40.wmf"/><Relationship Id="rId26" Type="http://schemas.openxmlformats.org/officeDocument/2006/relationships/image" Target="../media/image44.wmf"/><Relationship Id="rId3" Type="http://schemas.openxmlformats.org/officeDocument/2006/relationships/oleObject" Target="../embeddings/oleObject33.bin"/><Relationship Id="rId21" Type="http://schemas.openxmlformats.org/officeDocument/2006/relationships/oleObject" Target="../embeddings/oleObject42.bin"/><Relationship Id="rId7" Type="http://schemas.openxmlformats.org/officeDocument/2006/relationships/oleObject" Target="../embeddings/oleObject35.bin"/><Relationship Id="rId12" Type="http://schemas.openxmlformats.org/officeDocument/2006/relationships/image" Target="../media/image37.wmf"/><Relationship Id="rId17" Type="http://schemas.openxmlformats.org/officeDocument/2006/relationships/oleObject" Target="../embeddings/oleObject40.bin"/><Relationship Id="rId25" Type="http://schemas.openxmlformats.org/officeDocument/2006/relationships/oleObject" Target="../embeddings/oleObject44.bin"/><Relationship Id="rId2" Type="http://schemas.openxmlformats.org/officeDocument/2006/relationships/notesSlide" Target="../notesSlides/notesSlide2.xml"/><Relationship Id="rId16" Type="http://schemas.openxmlformats.org/officeDocument/2006/relationships/image" Target="../media/image39.wmf"/><Relationship Id="rId20" Type="http://schemas.openxmlformats.org/officeDocument/2006/relationships/image" Target="../media/image41.wmf"/><Relationship Id="rId1" Type="http://schemas.openxmlformats.org/officeDocument/2006/relationships/slideLayout" Target="../slideLayouts/slideLayout2.xml"/><Relationship Id="rId6" Type="http://schemas.openxmlformats.org/officeDocument/2006/relationships/image" Target="../media/image34.emf"/><Relationship Id="rId11" Type="http://schemas.openxmlformats.org/officeDocument/2006/relationships/oleObject" Target="../embeddings/oleObject37.bin"/><Relationship Id="rId24" Type="http://schemas.openxmlformats.org/officeDocument/2006/relationships/image" Target="../media/image43.wmf"/><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oleObject" Target="../embeddings/oleObject43.bin"/><Relationship Id="rId10" Type="http://schemas.openxmlformats.org/officeDocument/2006/relationships/image" Target="../media/image36.wmf"/><Relationship Id="rId19" Type="http://schemas.openxmlformats.org/officeDocument/2006/relationships/oleObject" Target="../embeddings/oleObject41.bin"/><Relationship Id="rId4" Type="http://schemas.openxmlformats.org/officeDocument/2006/relationships/image" Target="../media/image33.wmf"/><Relationship Id="rId9" Type="http://schemas.openxmlformats.org/officeDocument/2006/relationships/oleObject" Target="../embeddings/oleObject36.bin"/><Relationship Id="rId14" Type="http://schemas.openxmlformats.org/officeDocument/2006/relationships/image" Target="../media/image38.wmf"/><Relationship Id="rId22" Type="http://schemas.openxmlformats.org/officeDocument/2006/relationships/image" Target="../media/image42.wmf"/></Relationships>
</file>

<file path=ppt/slides/_rels/slide12.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6.bin"/><Relationship Id="rId3" Type="http://schemas.openxmlformats.org/officeDocument/2006/relationships/oleObject" Target="../embeddings/oleObject45.bin"/><Relationship Id="rId7" Type="http://schemas.openxmlformats.org/officeDocument/2006/relationships/oleObject" Target="../embeddings/oleObject42.bin"/><Relationship Id="rId12" Type="http://schemas.openxmlformats.org/officeDocument/2006/relationships/image" Target="../media/image44.wmf"/><Relationship Id="rId2" Type="http://schemas.openxmlformats.org/officeDocument/2006/relationships/notesSlide" Target="../notesSlides/notesSlide3.xml"/><Relationship Id="rId16"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41.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7.bin"/><Relationship Id="rId10" Type="http://schemas.openxmlformats.org/officeDocument/2006/relationships/image" Target="../media/image43.wmf"/><Relationship Id="rId4" Type="http://schemas.openxmlformats.org/officeDocument/2006/relationships/image" Target="../media/image45.wmf"/><Relationship Id="rId9" Type="http://schemas.openxmlformats.org/officeDocument/2006/relationships/oleObject" Target="../embeddings/oleObject43.bin"/><Relationship Id="rId14" Type="http://schemas.openxmlformats.org/officeDocument/2006/relationships/image" Target="../media/image46.wmf"/></Relationships>
</file>

<file path=ppt/slides/_rels/slide13.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52.bin"/><Relationship Id="rId18" Type="http://schemas.openxmlformats.org/officeDocument/2006/relationships/image" Target="../media/image41.wmf"/><Relationship Id="rId3" Type="http://schemas.openxmlformats.org/officeDocument/2006/relationships/oleObject" Target="../embeddings/oleObject33.bin"/><Relationship Id="rId21" Type="http://schemas.openxmlformats.org/officeDocument/2006/relationships/oleObject" Target="../embeddings/oleObject43.bin"/><Relationship Id="rId7" Type="http://schemas.openxmlformats.org/officeDocument/2006/relationships/oleObject" Target="../embeddings/oleObject49.bin"/><Relationship Id="rId12" Type="http://schemas.openxmlformats.org/officeDocument/2006/relationships/image" Target="../media/image51.wmf"/><Relationship Id="rId17" Type="http://schemas.openxmlformats.org/officeDocument/2006/relationships/oleObject" Target="../embeddings/oleObject41.bin"/><Relationship Id="rId2" Type="http://schemas.openxmlformats.org/officeDocument/2006/relationships/notesSlide" Target="../notesSlides/notesSlide4.xml"/><Relationship Id="rId16" Type="http://schemas.openxmlformats.org/officeDocument/2006/relationships/image" Target="../media/image53.wmf"/><Relationship Id="rId20" Type="http://schemas.openxmlformats.org/officeDocument/2006/relationships/image" Target="../media/image42.wmf"/><Relationship Id="rId1" Type="http://schemas.openxmlformats.org/officeDocument/2006/relationships/slideLayout" Target="../slideLayouts/slideLayout2.xml"/><Relationship Id="rId6" Type="http://schemas.openxmlformats.org/officeDocument/2006/relationships/image" Target="../media/image48.wmf"/><Relationship Id="rId11" Type="http://schemas.openxmlformats.org/officeDocument/2006/relationships/oleObject" Target="../embeddings/oleObject51.bin"/><Relationship Id="rId24" Type="http://schemas.openxmlformats.org/officeDocument/2006/relationships/image" Target="../media/image44.wmf"/><Relationship Id="rId5" Type="http://schemas.openxmlformats.org/officeDocument/2006/relationships/oleObject" Target="../embeddings/oleObject48.bin"/><Relationship Id="rId15" Type="http://schemas.openxmlformats.org/officeDocument/2006/relationships/oleObject" Target="../embeddings/oleObject53.bin"/><Relationship Id="rId23" Type="http://schemas.openxmlformats.org/officeDocument/2006/relationships/oleObject" Target="../embeddings/oleObject44.bin"/><Relationship Id="rId10" Type="http://schemas.openxmlformats.org/officeDocument/2006/relationships/image" Target="../media/image50.wmf"/><Relationship Id="rId19" Type="http://schemas.openxmlformats.org/officeDocument/2006/relationships/oleObject" Target="../embeddings/oleObject42.bin"/><Relationship Id="rId4" Type="http://schemas.openxmlformats.org/officeDocument/2006/relationships/image" Target="../media/image33.wmf"/><Relationship Id="rId9" Type="http://schemas.openxmlformats.org/officeDocument/2006/relationships/oleObject" Target="../embeddings/oleObject50.bin"/><Relationship Id="rId14" Type="http://schemas.openxmlformats.org/officeDocument/2006/relationships/image" Target="../media/image52.wmf"/><Relationship Id="rId22" Type="http://schemas.openxmlformats.org/officeDocument/2006/relationships/image" Target="../media/image43.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58.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5.wmf"/><Relationship Id="rId11" Type="http://schemas.openxmlformats.org/officeDocument/2006/relationships/oleObject" Target="../embeddings/oleObject58.bin"/><Relationship Id="rId5" Type="http://schemas.openxmlformats.org/officeDocument/2006/relationships/oleObject" Target="../embeddings/oleObject55.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7.bin"/></Relationships>
</file>

<file path=ppt/slides/_rels/slide16.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64.bin"/><Relationship Id="rId18" Type="http://schemas.openxmlformats.org/officeDocument/2006/relationships/image" Target="../media/image66.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63.wmf"/><Relationship Id="rId17" Type="http://schemas.openxmlformats.org/officeDocument/2006/relationships/oleObject" Target="../embeddings/oleObject66.bin"/><Relationship Id="rId2" Type="http://schemas.openxmlformats.org/officeDocument/2006/relationships/notesSlide" Target="../notesSlides/notesSlide7.xml"/><Relationship Id="rId16" Type="http://schemas.openxmlformats.org/officeDocument/2006/relationships/image" Target="../media/image65.wmf"/><Relationship Id="rId1" Type="http://schemas.openxmlformats.org/officeDocument/2006/relationships/slideLayout" Target="../slideLayouts/slideLayout2.xml"/><Relationship Id="rId6" Type="http://schemas.openxmlformats.org/officeDocument/2006/relationships/image" Target="../media/image60.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62.bin"/><Relationship Id="rId14" Type="http://schemas.openxmlformats.org/officeDocument/2006/relationships/image" Target="../media/image64.wmf"/></Relationships>
</file>

<file path=ppt/slides/_rels/slide17.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68.bin"/><Relationship Id="rId18" Type="http://schemas.openxmlformats.org/officeDocument/2006/relationships/image" Target="../media/image70.w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67.wmf"/><Relationship Id="rId17" Type="http://schemas.openxmlformats.org/officeDocument/2006/relationships/oleObject" Target="../embeddings/oleObject70.bin"/><Relationship Id="rId2" Type="http://schemas.openxmlformats.org/officeDocument/2006/relationships/notesSlide" Target="../notesSlides/notesSlide8.xml"/><Relationship Id="rId16" Type="http://schemas.openxmlformats.org/officeDocument/2006/relationships/image" Target="../media/image69.wmf"/><Relationship Id="rId20" Type="http://schemas.openxmlformats.org/officeDocument/2006/relationships/image" Target="../media/image71.wmf"/><Relationship Id="rId1" Type="http://schemas.openxmlformats.org/officeDocument/2006/relationships/slideLayout" Target="../slideLayouts/slideLayout2.xml"/><Relationship Id="rId6" Type="http://schemas.openxmlformats.org/officeDocument/2006/relationships/image" Target="../media/image61.wmf"/><Relationship Id="rId11" Type="http://schemas.openxmlformats.org/officeDocument/2006/relationships/oleObject" Target="../embeddings/oleObject67.bin"/><Relationship Id="rId5" Type="http://schemas.openxmlformats.org/officeDocument/2006/relationships/oleObject" Target="../embeddings/oleObject61.bin"/><Relationship Id="rId15" Type="http://schemas.openxmlformats.org/officeDocument/2006/relationships/oleObject" Target="../embeddings/oleObject69.bin"/><Relationship Id="rId10" Type="http://schemas.openxmlformats.org/officeDocument/2006/relationships/image" Target="../media/image63.wmf"/><Relationship Id="rId19" Type="http://schemas.openxmlformats.org/officeDocument/2006/relationships/oleObject" Target="../embeddings/oleObject71.bin"/><Relationship Id="rId4" Type="http://schemas.openxmlformats.org/officeDocument/2006/relationships/image" Target="../media/image60.wmf"/><Relationship Id="rId9" Type="http://schemas.openxmlformats.org/officeDocument/2006/relationships/oleObject" Target="../embeddings/oleObject63.bin"/><Relationship Id="rId14" Type="http://schemas.openxmlformats.org/officeDocument/2006/relationships/image" Target="../media/image68.wmf"/></Relationships>
</file>

<file path=ppt/slides/_rels/slide18.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3.wmf"/><Relationship Id="rId5" Type="http://schemas.openxmlformats.org/officeDocument/2006/relationships/oleObject" Target="../embeddings/oleObject73.bin"/><Relationship Id="rId4" Type="http://schemas.openxmlformats.org/officeDocument/2006/relationships/image" Target="../media/image7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7.wmf"/><Relationship Id="rId5" Type="http://schemas.openxmlformats.org/officeDocument/2006/relationships/oleObject" Target="../embeddings/oleObject77.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79.bin"/></Relationships>
</file>

<file path=ppt/slides/_rels/slide21.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80.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67.wmf"/><Relationship Id="rId2" Type="http://schemas.openxmlformats.org/officeDocument/2006/relationships/notesSlide" Target="../notesSlides/notesSlide12.xml"/><Relationship Id="rId16" Type="http://schemas.openxmlformats.org/officeDocument/2006/relationships/image" Target="../media/image81.wmf"/><Relationship Id="rId1" Type="http://schemas.openxmlformats.org/officeDocument/2006/relationships/slideLayout" Target="../slideLayouts/slideLayout2.xml"/><Relationship Id="rId6" Type="http://schemas.openxmlformats.org/officeDocument/2006/relationships/image" Target="../media/image61.wmf"/><Relationship Id="rId11" Type="http://schemas.openxmlformats.org/officeDocument/2006/relationships/oleObject" Target="../embeddings/oleObject67.bin"/><Relationship Id="rId5" Type="http://schemas.openxmlformats.org/officeDocument/2006/relationships/oleObject" Target="../embeddings/oleObject61.bin"/><Relationship Id="rId15" Type="http://schemas.openxmlformats.org/officeDocument/2006/relationships/oleObject" Target="../embeddings/oleObject81.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63.bin"/><Relationship Id="rId14" Type="http://schemas.openxmlformats.org/officeDocument/2006/relationships/image" Target="../media/image80.wmf"/></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5.wmf"/><Relationship Id="rId5" Type="http://schemas.openxmlformats.org/officeDocument/2006/relationships/oleObject" Target="../embeddings/oleObject84.bin"/><Relationship Id="rId4" Type="http://schemas.openxmlformats.org/officeDocument/2006/relationships/image" Target="../media/image8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7.wmf"/><Relationship Id="rId5" Type="http://schemas.openxmlformats.org/officeDocument/2006/relationships/oleObject" Target="../embeddings/oleObject86.bin"/><Relationship Id="rId4" Type="http://schemas.openxmlformats.org/officeDocument/2006/relationships/image" Target="../media/image8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8.wmf"/></Relationships>
</file>

<file path=ppt/slides/_rels/slide27.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0.wmf"/><Relationship Id="rId5" Type="http://schemas.openxmlformats.org/officeDocument/2006/relationships/oleObject" Target="../embeddings/oleObject89.bin"/><Relationship Id="rId4" Type="http://schemas.openxmlformats.org/officeDocument/2006/relationships/image" Target="../media/image89.wmf"/></Relationships>
</file>

<file path=ppt/slides/_rels/slide28.x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oleObject" Target="../embeddings/oleObject88.bin"/><Relationship Id="rId7" Type="http://schemas.openxmlformats.org/officeDocument/2006/relationships/oleObject" Target="../embeddings/oleObject91.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1.wmf"/><Relationship Id="rId5" Type="http://schemas.openxmlformats.org/officeDocument/2006/relationships/oleObject" Target="../embeddings/oleObject90.bin"/><Relationship Id="rId4" Type="http://schemas.openxmlformats.org/officeDocument/2006/relationships/image" Target="../media/image8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3.emf"/><Relationship Id="rId5" Type="http://schemas.openxmlformats.org/officeDocument/2006/relationships/oleObject" Target="../embeddings/oleObject92.bin"/><Relationship Id="rId4" Type="http://schemas.openxmlformats.org/officeDocument/2006/relationships/image" Target="../media/image8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image" Target="../media/image94.emf"/><Relationship Id="rId7" Type="http://schemas.openxmlformats.org/officeDocument/2006/relationships/image" Target="../media/image96.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oleObject" Target="../embeddings/oleObject94.bin"/><Relationship Id="rId5" Type="http://schemas.openxmlformats.org/officeDocument/2006/relationships/image" Target="../media/image95.wmf"/><Relationship Id="rId4" Type="http://schemas.openxmlformats.org/officeDocument/2006/relationships/oleObject" Target="../embeddings/oleObject93.bin"/><Relationship Id="rId9" Type="http://schemas.openxmlformats.org/officeDocument/2006/relationships/image" Target="../media/image97.wmf"/></Relationships>
</file>

<file path=ppt/slides/_rels/slide31.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96.bin"/><Relationship Id="rId7" Type="http://schemas.openxmlformats.org/officeDocument/2006/relationships/oleObject" Target="../embeddings/oleObject98.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9.wmf"/><Relationship Id="rId5" Type="http://schemas.openxmlformats.org/officeDocument/2006/relationships/oleObject" Target="../embeddings/oleObject97.bin"/><Relationship Id="rId4" Type="http://schemas.openxmlformats.org/officeDocument/2006/relationships/image" Target="../media/image9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2.jpg"/><Relationship Id="rId4" Type="http://schemas.openxmlformats.org/officeDocument/2006/relationships/image" Target="../media/image101.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wmf"/></Relationships>
</file>

<file path=ppt/slides/_rels/slide35.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8.wmf"/><Relationship Id="rId4" Type="http://schemas.openxmlformats.org/officeDocument/2006/relationships/oleObject" Target="../embeddings/oleObject102.bin"/></Relationships>
</file>

<file path=ppt/slides/_rels/slide3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8.wmf"/><Relationship Id="rId4" Type="http://schemas.openxmlformats.org/officeDocument/2006/relationships/oleObject" Target="../embeddings/oleObject102.bin"/></Relationships>
</file>

<file path=ppt/slides/_rels/slide37.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2.wmf"/><Relationship Id="rId5" Type="http://schemas.openxmlformats.org/officeDocument/2006/relationships/oleObject" Target="../embeddings/oleObject103.bin"/><Relationship Id="rId4" Type="http://schemas.openxmlformats.org/officeDocument/2006/relationships/image" Target="../media/image111.emf"/></Relationships>
</file>

<file path=ppt/slides/_rels/slide38.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9.wmf"/><Relationship Id="rId12" Type="http://schemas.openxmlformats.org/officeDocument/2006/relationships/oleObject" Target="../embeddings/oleObject12.bin"/><Relationship Id="rId17" Type="http://schemas.openxmlformats.org/officeDocument/2006/relationships/image" Target="../media/image14.wmf"/><Relationship Id="rId2" Type="http://schemas.openxmlformats.org/officeDocument/2006/relationships/oleObject" Target="../embeddings/oleObject7.bin"/><Relationship Id="rId16"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0.wmf"/><Relationship Id="rId1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7.wmf"/><Relationship Id="rId12" Type="http://schemas.openxmlformats.org/officeDocument/2006/relationships/oleObject" Target="../embeddings/oleObject20.bin"/><Relationship Id="rId17" Type="http://schemas.openxmlformats.org/officeDocument/2006/relationships/image" Target="../media/image22.wmf"/><Relationship Id="rId2" Type="http://schemas.openxmlformats.org/officeDocument/2006/relationships/oleObject" Target="../embeddings/oleObject15.bin"/><Relationship Id="rId16"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8.wmf"/><Relationship Id="rId14"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27.wmf"/><Relationship Id="rId2" Type="http://schemas.openxmlformats.org/officeDocument/2006/relationships/notesSlide" Target="../notesSlides/notesSlide1.xml"/><Relationship Id="rId16"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image" Target="../media/image24.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6.bin"/><Relationship Id="rId14"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0D04-A868-D993-2168-5BED11FE5811}"/>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Microwaves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Network Analysis</a:t>
            </a:r>
          </a:p>
        </p:txBody>
      </p:sp>
      <p:sp>
        <p:nvSpPr>
          <p:cNvPr id="3" name="Subtitle 2">
            <a:extLst>
              <a:ext uri="{FF2B5EF4-FFF2-40B4-BE49-F238E27FC236}">
                <a16:creationId xmlns:a16="http://schemas.microsoft.com/office/drawing/2014/main" id="{E6E927BD-BD80-5201-9493-0B4800A50A29}"/>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Farhad Mazlumi</a:t>
            </a:r>
          </a:p>
          <a:p>
            <a:r>
              <a:rPr lang="en-US" dirty="0">
                <a:latin typeface="Times New Roman" panose="02020603050405020304" pitchFamily="18" charset="0"/>
                <a:cs typeface="Times New Roman" panose="02020603050405020304" pitchFamily="18" charset="0"/>
              </a:rPr>
              <a:t>Civil Aviation Technology College</a:t>
            </a:r>
          </a:p>
        </p:txBody>
      </p:sp>
    </p:spTree>
    <p:extLst>
      <p:ext uri="{BB962C8B-B14F-4D97-AF65-F5344CB8AC3E}">
        <p14:creationId xmlns:p14="http://schemas.microsoft.com/office/powerpoint/2010/main" val="364845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56740-967D-6533-4A2E-0C5CFC813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8200F-91A6-D479-B7FA-C933B733C2B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Reciprocal Network</a:t>
            </a:r>
          </a:p>
        </p:txBody>
      </p:sp>
      <p:graphicFrame>
        <p:nvGraphicFramePr>
          <p:cNvPr id="5" name="Object 4">
            <a:extLst>
              <a:ext uri="{FF2B5EF4-FFF2-40B4-BE49-F238E27FC236}">
                <a16:creationId xmlns:a16="http://schemas.microsoft.com/office/drawing/2014/main" id="{9D970343-CC79-067D-3BBD-F3DABE20BCD2}"/>
              </a:ext>
            </a:extLst>
          </p:cNvPr>
          <p:cNvGraphicFramePr>
            <a:graphicFrameLocks noChangeAspect="1"/>
          </p:cNvGraphicFramePr>
          <p:nvPr>
            <p:extLst>
              <p:ext uri="{D42A27DB-BD31-4B8C-83A1-F6EECF244321}">
                <p14:modId xmlns:p14="http://schemas.microsoft.com/office/powerpoint/2010/main" val="909200002"/>
              </p:ext>
            </p:extLst>
          </p:nvPr>
        </p:nvGraphicFramePr>
        <p:xfrm>
          <a:off x="7886372" y="3429000"/>
          <a:ext cx="2420938" cy="890588"/>
        </p:xfrm>
        <a:graphic>
          <a:graphicData uri="http://schemas.openxmlformats.org/presentationml/2006/ole">
            <mc:AlternateContent xmlns:mc="http://schemas.openxmlformats.org/markup-compatibility/2006">
              <mc:Choice xmlns:v="urn:schemas-microsoft-com:vml" Requires="v">
                <p:oleObj name="Equation" r:id="rId2" imgW="622080" imgH="228600" progId="Equation.DSMT4">
                  <p:embed/>
                </p:oleObj>
              </mc:Choice>
              <mc:Fallback>
                <p:oleObj name="Equation" r:id="rId2" imgW="622080" imgH="228600" progId="Equation.DSMT4">
                  <p:embed/>
                  <p:pic>
                    <p:nvPicPr>
                      <p:cNvPr id="13" name="Object 12">
                        <a:extLst>
                          <a:ext uri="{FF2B5EF4-FFF2-40B4-BE49-F238E27FC236}">
                            <a16:creationId xmlns:a16="http://schemas.microsoft.com/office/drawing/2014/main" id="{1BF70EAC-477D-6A23-A4B8-803E867DE69C}"/>
                          </a:ext>
                        </a:extLst>
                      </p:cNvPr>
                      <p:cNvPicPr/>
                      <p:nvPr/>
                    </p:nvPicPr>
                    <p:blipFill>
                      <a:blip r:embed="rId3"/>
                      <a:stretch>
                        <a:fillRect/>
                      </a:stretch>
                    </p:blipFill>
                    <p:spPr>
                      <a:xfrm>
                        <a:off x="7886372" y="3429000"/>
                        <a:ext cx="2420938" cy="890588"/>
                      </a:xfrm>
                      <a:prstGeom prst="rect">
                        <a:avLst/>
                      </a:prstGeom>
                      <a:ln>
                        <a:noFill/>
                      </a:ln>
                    </p:spPr>
                  </p:pic>
                </p:oleObj>
              </mc:Fallback>
            </mc:AlternateContent>
          </a:graphicData>
        </a:graphic>
      </p:graphicFrame>
      <p:sp>
        <p:nvSpPr>
          <p:cNvPr id="3" name="TextBox 2">
            <a:extLst>
              <a:ext uri="{FF2B5EF4-FFF2-40B4-BE49-F238E27FC236}">
                <a16:creationId xmlns:a16="http://schemas.microsoft.com/office/drawing/2014/main" id="{F5F25D1B-93FB-7127-ED64-CC27615F8339}"/>
              </a:ext>
            </a:extLst>
          </p:cNvPr>
          <p:cNvSpPr txBox="1"/>
          <p:nvPr/>
        </p:nvSpPr>
        <p:spPr>
          <a:xfrm>
            <a:off x="838200" y="1598156"/>
            <a:ext cx="10703559"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a:t>
            </a:r>
            <a:r>
              <a:rPr lang="en-US" sz="3200" i="1" dirty="0">
                <a:latin typeface="Times New Roman" panose="02020603050405020304" pitchFamily="18" charset="0"/>
                <a:cs typeface="Times New Roman" panose="02020603050405020304" pitchFamily="18" charset="0"/>
              </a:rPr>
              <a:t>reciprocal network</a:t>
            </a:r>
            <a:r>
              <a:rPr lang="en-US" sz="3200" dirty="0">
                <a:latin typeface="Times New Roman" panose="02020603050405020304" pitchFamily="18" charset="0"/>
                <a:cs typeface="Times New Roman" panose="02020603050405020304" pitchFamily="18" charset="0"/>
              </a:rPr>
              <a:t> in circuit or microwave theory is typically composed of passive components and does not include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active devices,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ferrites, or </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plasmas.</a:t>
            </a:r>
          </a:p>
        </p:txBody>
      </p:sp>
      <p:graphicFrame>
        <p:nvGraphicFramePr>
          <p:cNvPr id="4" name="Object 3">
            <a:extLst>
              <a:ext uri="{FF2B5EF4-FFF2-40B4-BE49-F238E27FC236}">
                <a16:creationId xmlns:a16="http://schemas.microsoft.com/office/drawing/2014/main" id="{D2442391-12C3-AD6E-A6EB-E2FF932DD03D}"/>
              </a:ext>
            </a:extLst>
          </p:cNvPr>
          <p:cNvGraphicFramePr>
            <a:graphicFrameLocks noChangeAspect="1"/>
          </p:cNvGraphicFramePr>
          <p:nvPr>
            <p:extLst>
              <p:ext uri="{D42A27DB-BD31-4B8C-83A1-F6EECF244321}">
                <p14:modId xmlns:p14="http://schemas.microsoft.com/office/powerpoint/2010/main" val="909271176"/>
              </p:ext>
            </p:extLst>
          </p:nvPr>
        </p:nvGraphicFramePr>
        <p:xfrm>
          <a:off x="7984797" y="4467225"/>
          <a:ext cx="2224088" cy="890588"/>
        </p:xfrm>
        <a:graphic>
          <a:graphicData uri="http://schemas.openxmlformats.org/presentationml/2006/ole">
            <mc:AlternateContent xmlns:mc="http://schemas.openxmlformats.org/markup-compatibility/2006">
              <mc:Choice xmlns:v="urn:schemas-microsoft-com:vml" Requires="v">
                <p:oleObj name="Equation" r:id="rId4" imgW="571320" imgH="228600" progId="Equation.DSMT4">
                  <p:embed/>
                </p:oleObj>
              </mc:Choice>
              <mc:Fallback>
                <p:oleObj name="Equation" r:id="rId4" imgW="571320" imgH="228600" progId="Equation.DSMT4">
                  <p:embed/>
                  <p:pic>
                    <p:nvPicPr>
                      <p:cNvPr id="5" name="Object 4">
                        <a:extLst>
                          <a:ext uri="{FF2B5EF4-FFF2-40B4-BE49-F238E27FC236}">
                            <a16:creationId xmlns:a16="http://schemas.microsoft.com/office/drawing/2014/main" id="{9D970343-CC79-067D-3BBD-F3DABE20BCD2}"/>
                          </a:ext>
                        </a:extLst>
                      </p:cNvPr>
                      <p:cNvPicPr/>
                      <p:nvPr/>
                    </p:nvPicPr>
                    <p:blipFill>
                      <a:blip r:embed="rId5"/>
                      <a:stretch>
                        <a:fillRect/>
                      </a:stretch>
                    </p:blipFill>
                    <p:spPr>
                      <a:xfrm>
                        <a:off x="7984797" y="4467225"/>
                        <a:ext cx="2224088" cy="890588"/>
                      </a:xfrm>
                      <a:prstGeom prst="rect">
                        <a:avLst/>
                      </a:prstGeom>
                      <a:ln>
                        <a:noFill/>
                      </a:ln>
                    </p:spPr>
                  </p:pic>
                </p:oleObj>
              </mc:Fallback>
            </mc:AlternateContent>
          </a:graphicData>
        </a:graphic>
      </p:graphicFrame>
      <p:graphicFrame>
        <p:nvGraphicFramePr>
          <p:cNvPr id="6" name="Object 5">
            <a:extLst>
              <a:ext uri="{FF2B5EF4-FFF2-40B4-BE49-F238E27FC236}">
                <a16:creationId xmlns:a16="http://schemas.microsoft.com/office/drawing/2014/main" id="{B545CD5D-863B-CA96-7639-3888DDFAB3E4}"/>
              </a:ext>
            </a:extLst>
          </p:cNvPr>
          <p:cNvGraphicFramePr>
            <a:graphicFrameLocks noChangeAspect="1"/>
          </p:cNvGraphicFramePr>
          <p:nvPr>
            <p:extLst>
              <p:ext uri="{D42A27DB-BD31-4B8C-83A1-F6EECF244321}">
                <p14:modId xmlns:p14="http://schemas.microsoft.com/office/powerpoint/2010/main" val="337400408"/>
              </p:ext>
            </p:extLst>
          </p:nvPr>
        </p:nvGraphicFramePr>
        <p:xfrm>
          <a:off x="7515691" y="5505450"/>
          <a:ext cx="3162300" cy="692150"/>
        </p:xfrm>
        <a:graphic>
          <a:graphicData uri="http://schemas.openxmlformats.org/presentationml/2006/ole">
            <mc:AlternateContent xmlns:mc="http://schemas.openxmlformats.org/markup-compatibility/2006">
              <mc:Choice xmlns:v="urn:schemas-microsoft-com:vml" Requires="v">
                <p:oleObj name="Equation" r:id="rId6" imgW="812520" imgH="177480" progId="Equation.DSMT4">
                  <p:embed/>
                </p:oleObj>
              </mc:Choice>
              <mc:Fallback>
                <p:oleObj name="Equation" r:id="rId6" imgW="812520" imgH="177480" progId="Equation.DSMT4">
                  <p:embed/>
                  <p:pic>
                    <p:nvPicPr>
                      <p:cNvPr id="4" name="Object 3">
                        <a:extLst>
                          <a:ext uri="{FF2B5EF4-FFF2-40B4-BE49-F238E27FC236}">
                            <a16:creationId xmlns:a16="http://schemas.microsoft.com/office/drawing/2014/main" id="{D2442391-12C3-AD6E-A6EB-E2FF932DD03D}"/>
                          </a:ext>
                        </a:extLst>
                      </p:cNvPr>
                      <p:cNvPicPr/>
                      <p:nvPr/>
                    </p:nvPicPr>
                    <p:blipFill>
                      <a:blip r:embed="rId7"/>
                      <a:stretch>
                        <a:fillRect/>
                      </a:stretch>
                    </p:blipFill>
                    <p:spPr>
                      <a:xfrm>
                        <a:off x="7515691" y="5505450"/>
                        <a:ext cx="3162300" cy="692150"/>
                      </a:xfrm>
                      <a:prstGeom prst="rect">
                        <a:avLst/>
                      </a:prstGeom>
                      <a:ln>
                        <a:noFill/>
                      </a:ln>
                    </p:spPr>
                  </p:pic>
                </p:oleObj>
              </mc:Fallback>
            </mc:AlternateContent>
          </a:graphicData>
        </a:graphic>
      </p:graphicFrame>
    </p:spTree>
    <p:extLst>
      <p:ext uri="{BB962C8B-B14F-4D97-AF65-F5344CB8AC3E}">
        <p14:creationId xmlns:p14="http://schemas.microsoft.com/office/powerpoint/2010/main" val="27365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A86C9-EFDC-E315-66A0-7525C7D8A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0EF22-3617-5D6D-A0E0-708BD904168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Incident and Reflected Voltage</a:t>
            </a:r>
          </a:p>
        </p:txBody>
      </p:sp>
      <p:graphicFrame>
        <p:nvGraphicFramePr>
          <p:cNvPr id="3" name="Object 2">
            <a:extLst>
              <a:ext uri="{FF2B5EF4-FFF2-40B4-BE49-F238E27FC236}">
                <a16:creationId xmlns:a16="http://schemas.microsoft.com/office/drawing/2014/main" id="{1CEBDF52-5445-3786-1C88-DDC3E5B7DE02}"/>
              </a:ext>
            </a:extLst>
          </p:cNvPr>
          <p:cNvGraphicFramePr>
            <a:graphicFrameLocks noChangeAspect="1"/>
          </p:cNvGraphicFramePr>
          <p:nvPr>
            <p:extLst>
              <p:ext uri="{D42A27DB-BD31-4B8C-83A1-F6EECF244321}">
                <p14:modId xmlns:p14="http://schemas.microsoft.com/office/powerpoint/2010/main" val="2073583937"/>
              </p:ext>
            </p:extLst>
          </p:nvPr>
        </p:nvGraphicFramePr>
        <p:xfrm>
          <a:off x="467518" y="4085920"/>
          <a:ext cx="2183039" cy="665884"/>
        </p:xfrm>
        <a:graphic>
          <a:graphicData uri="http://schemas.openxmlformats.org/presentationml/2006/ole">
            <mc:AlternateContent xmlns:mc="http://schemas.openxmlformats.org/markup-compatibility/2006">
              <mc:Choice xmlns:v="urn:schemas-microsoft-com:vml" Requires="v">
                <p:oleObj name="Equation" r:id="rId3" imgW="787320" imgH="241200" progId="Equation.DSMT4">
                  <p:embed/>
                </p:oleObj>
              </mc:Choice>
              <mc:Fallback>
                <p:oleObj name="Equation" r:id="rId3" imgW="787320" imgH="241200" progId="Equation.DSMT4">
                  <p:embed/>
                  <p:pic>
                    <p:nvPicPr>
                      <p:cNvPr id="0" name=""/>
                      <p:cNvPicPr/>
                      <p:nvPr/>
                    </p:nvPicPr>
                    <p:blipFill>
                      <a:blip r:embed="rId4"/>
                      <a:stretch>
                        <a:fillRect/>
                      </a:stretch>
                    </p:blipFill>
                    <p:spPr>
                      <a:xfrm>
                        <a:off x="467518" y="4085920"/>
                        <a:ext cx="2183039" cy="665884"/>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E3E07868-ACCA-28EC-DDEC-54234EC85070}"/>
              </a:ext>
            </a:extLst>
          </p:cNvPr>
          <p:cNvGraphicFramePr>
            <a:graphicFrameLocks noChangeAspect="1"/>
          </p:cNvGraphicFramePr>
          <p:nvPr>
            <p:extLst>
              <p:ext uri="{D42A27DB-BD31-4B8C-83A1-F6EECF244321}">
                <p14:modId xmlns:p14="http://schemas.microsoft.com/office/powerpoint/2010/main" val="4059585791"/>
              </p:ext>
            </p:extLst>
          </p:nvPr>
        </p:nvGraphicFramePr>
        <p:xfrm>
          <a:off x="467518" y="4775628"/>
          <a:ext cx="2322513" cy="1260475"/>
        </p:xfrm>
        <a:graphic>
          <a:graphicData uri="http://schemas.openxmlformats.org/presentationml/2006/ole">
            <mc:AlternateContent xmlns:mc="http://schemas.openxmlformats.org/markup-compatibility/2006">
              <mc:Choice xmlns:v="urn:schemas-microsoft-com:vml" Requires="v">
                <p:oleObj name="Equation" r:id="rId5" imgW="2322724" imgH="1260364" progId="Equation.DSMT4">
                  <p:embed/>
                </p:oleObj>
              </mc:Choice>
              <mc:Fallback>
                <p:oleObj name="Equation" r:id="rId5" imgW="2322724" imgH="1260364" progId="Equation.DSMT4">
                  <p:embed/>
                  <p:pic>
                    <p:nvPicPr>
                      <p:cNvPr id="0" name=""/>
                      <p:cNvPicPr/>
                      <p:nvPr/>
                    </p:nvPicPr>
                    <p:blipFill>
                      <a:blip r:embed="rId6"/>
                      <a:stretch>
                        <a:fillRect/>
                      </a:stretch>
                    </p:blipFill>
                    <p:spPr>
                      <a:xfrm>
                        <a:off x="467518" y="4775628"/>
                        <a:ext cx="2322513" cy="126047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1DF6FFFA-6907-3AE1-5E9B-3E78FCBCBA17}"/>
              </a:ext>
            </a:extLst>
          </p:cNvPr>
          <p:cNvGraphicFramePr>
            <a:graphicFrameLocks noChangeAspect="1"/>
          </p:cNvGraphicFramePr>
          <p:nvPr>
            <p:extLst>
              <p:ext uri="{D42A27DB-BD31-4B8C-83A1-F6EECF244321}">
                <p14:modId xmlns:p14="http://schemas.microsoft.com/office/powerpoint/2010/main" val="2192772086"/>
              </p:ext>
            </p:extLst>
          </p:nvPr>
        </p:nvGraphicFramePr>
        <p:xfrm>
          <a:off x="3373730" y="3924610"/>
          <a:ext cx="2500313" cy="1087437"/>
        </p:xfrm>
        <a:graphic>
          <a:graphicData uri="http://schemas.openxmlformats.org/presentationml/2006/ole">
            <mc:AlternateContent xmlns:mc="http://schemas.openxmlformats.org/markup-compatibility/2006">
              <mc:Choice xmlns:v="urn:schemas-microsoft-com:vml" Requires="v">
                <p:oleObj name="Equation" r:id="rId7" imgW="901440" imgH="393480" progId="Equation.DSMT4">
                  <p:embed/>
                </p:oleObj>
              </mc:Choice>
              <mc:Fallback>
                <p:oleObj name="Equation" r:id="rId7" imgW="901440" imgH="393480" progId="Equation.DSMT4">
                  <p:embed/>
                  <p:pic>
                    <p:nvPicPr>
                      <p:cNvPr id="3" name="Object 2">
                        <a:extLst>
                          <a:ext uri="{FF2B5EF4-FFF2-40B4-BE49-F238E27FC236}">
                            <a16:creationId xmlns:a16="http://schemas.microsoft.com/office/drawing/2014/main" id="{1CEBDF52-5445-3786-1C88-DDC3E5B7DE02}"/>
                          </a:ext>
                        </a:extLst>
                      </p:cNvPr>
                      <p:cNvPicPr/>
                      <p:nvPr/>
                    </p:nvPicPr>
                    <p:blipFill>
                      <a:blip r:embed="rId8"/>
                      <a:stretch>
                        <a:fillRect/>
                      </a:stretch>
                    </p:blipFill>
                    <p:spPr>
                      <a:xfrm>
                        <a:off x="3373730" y="3924610"/>
                        <a:ext cx="2500313" cy="1087437"/>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C51D75F3-BA46-4B2C-8796-272BCC36764A}"/>
              </a:ext>
            </a:extLst>
          </p:cNvPr>
          <p:cNvGraphicFramePr>
            <a:graphicFrameLocks noChangeAspect="1"/>
          </p:cNvGraphicFramePr>
          <p:nvPr>
            <p:extLst>
              <p:ext uri="{D42A27DB-BD31-4B8C-83A1-F6EECF244321}">
                <p14:modId xmlns:p14="http://schemas.microsoft.com/office/powerpoint/2010/main" val="3465033710"/>
              </p:ext>
            </p:extLst>
          </p:nvPr>
        </p:nvGraphicFramePr>
        <p:xfrm>
          <a:off x="3373729" y="4910139"/>
          <a:ext cx="2500313" cy="1087437"/>
        </p:xfrm>
        <a:graphic>
          <a:graphicData uri="http://schemas.openxmlformats.org/presentationml/2006/ole">
            <mc:AlternateContent xmlns:mc="http://schemas.openxmlformats.org/markup-compatibility/2006">
              <mc:Choice xmlns:v="urn:schemas-microsoft-com:vml" Requires="v">
                <p:oleObj name="Equation" r:id="rId9" imgW="901440" imgH="393480" progId="Equation.DSMT4">
                  <p:embed/>
                </p:oleObj>
              </mc:Choice>
              <mc:Fallback>
                <p:oleObj name="Equation" r:id="rId9" imgW="901440" imgH="393480" progId="Equation.DSMT4">
                  <p:embed/>
                  <p:pic>
                    <p:nvPicPr>
                      <p:cNvPr id="35" name="Object 34">
                        <a:extLst>
                          <a:ext uri="{FF2B5EF4-FFF2-40B4-BE49-F238E27FC236}">
                            <a16:creationId xmlns:a16="http://schemas.microsoft.com/office/drawing/2014/main" id="{1DF6FFFA-6907-3AE1-5E9B-3E78FCBCBA17}"/>
                          </a:ext>
                        </a:extLst>
                      </p:cNvPr>
                      <p:cNvPicPr/>
                      <p:nvPr/>
                    </p:nvPicPr>
                    <p:blipFill>
                      <a:blip r:embed="rId10"/>
                      <a:stretch>
                        <a:fillRect/>
                      </a:stretch>
                    </p:blipFill>
                    <p:spPr>
                      <a:xfrm>
                        <a:off x="3373729" y="4910139"/>
                        <a:ext cx="2500313" cy="1087437"/>
                      </a:xfrm>
                      <a:prstGeom prst="rect">
                        <a:avLst/>
                      </a:prstGeom>
                    </p:spPr>
                  </p:pic>
                </p:oleObj>
              </mc:Fallback>
            </mc:AlternateContent>
          </a:graphicData>
        </a:graphic>
      </p:graphicFrame>
      <p:sp>
        <p:nvSpPr>
          <p:cNvPr id="37" name="Callout: Right Arrow 36">
            <a:extLst>
              <a:ext uri="{FF2B5EF4-FFF2-40B4-BE49-F238E27FC236}">
                <a16:creationId xmlns:a16="http://schemas.microsoft.com/office/drawing/2014/main" id="{3DEA0E5D-A444-A0BA-C01E-D710D1ACD178}"/>
              </a:ext>
            </a:extLst>
          </p:cNvPr>
          <p:cNvSpPr/>
          <p:nvPr/>
        </p:nvSpPr>
        <p:spPr>
          <a:xfrm>
            <a:off x="2869395" y="4269053"/>
            <a:ext cx="404470" cy="1390001"/>
          </a:xfrm>
          <a:prstGeom prst="rightArrowCallout">
            <a:avLst>
              <a:gd name="adj1" fmla="val 62647"/>
              <a:gd name="adj2" fmla="val 58410"/>
              <a:gd name="adj3" fmla="val 42548"/>
              <a:gd name="adj4" fmla="val 264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CD69E7AE-2605-E00A-6FD7-967DE327F5E7}"/>
              </a:ext>
            </a:extLst>
          </p:cNvPr>
          <p:cNvSpPr/>
          <p:nvPr/>
        </p:nvSpPr>
        <p:spPr>
          <a:xfrm>
            <a:off x="467518" y="3924610"/>
            <a:ext cx="5406524" cy="211149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Object 43">
            <a:extLst>
              <a:ext uri="{FF2B5EF4-FFF2-40B4-BE49-F238E27FC236}">
                <a16:creationId xmlns:a16="http://schemas.microsoft.com/office/drawing/2014/main" id="{1A50B706-C8A4-328F-C294-7CE0B393EA61}"/>
              </a:ext>
            </a:extLst>
          </p:cNvPr>
          <p:cNvGraphicFramePr>
            <a:graphicFrameLocks noChangeAspect="1"/>
          </p:cNvGraphicFramePr>
          <p:nvPr>
            <p:extLst>
              <p:ext uri="{D42A27DB-BD31-4B8C-83A1-F6EECF244321}">
                <p14:modId xmlns:p14="http://schemas.microsoft.com/office/powerpoint/2010/main" val="3816668709"/>
              </p:ext>
            </p:extLst>
          </p:nvPr>
        </p:nvGraphicFramePr>
        <p:xfrm>
          <a:off x="6300788" y="4086225"/>
          <a:ext cx="2217737" cy="665163"/>
        </p:xfrm>
        <a:graphic>
          <a:graphicData uri="http://schemas.openxmlformats.org/presentationml/2006/ole">
            <mc:AlternateContent xmlns:mc="http://schemas.openxmlformats.org/markup-compatibility/2006">
              <mc:Choice xmlns:v="urn:schemas-microsoft-com:vml" Requires="v">
                <p:oleObj name="Equation" r:id="rId11" imgW="799920" imgH="241200" progId="Equation.DSMT4">
                  <p:embed/>
                </p:oleObj>
              </mc:Choice>
              <mc:Fallback>
                <p:oleObj name="Equation" r:id="rId11" imgW="799920" imgH="241200" progId="Equation.DSMT4">
                  <p:embed/>
                  <p:pic>
                    <p:nvPicPr>
                      <p:cNvPr id="3" name="Object 2">
                        <a:extLst>
                          <a:ext uri="{FF2B5EF4-FFF2-40B4-BE49-F238E27FC236}">
                            <a16:creationId xmlns:a16="http://schemas.microsoft.com/office/drawing/2014/main" id="{1CEBDF52-5445-3786-1C88-DDC3E5B7DE02}"/>
                          </a:ext>
                        </a:extLst>
                      </p:cNvPr>
                      <p:cNvPicPr/>
                      <p:nvPr/>
                    </p:nvPicPr>
                    <p:blipFill>
                      <a:blip r:embed="rId12"/>
                      <a:stretch>
                        <a:fillRect/>
                      </a:stretch>
                    </p:blipFill>
                    <p:spPr>
                      <a:xfrm>
                        <a:off x="6300788" y="4086225"/>
                        <a:ext cx="2217737" cy="665163"/>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9F78EF3E-5883-FFFF-EFCD-CE02C7D8F6D0}"/>
              </a:ext>
            </a:extLst>
          </p:cNvPr>
          <p:cNvGraphicFramePr>
            <a:graphicFrameLocks noChangeAspect="1"/>
          </p:cNvGraphicFramePr>
          <p:nvPr>
            <p:extLst>
              <p:ext uri="{D42A27DB-BD31-4B8C-83A1-F6EECF244321}">
                <p14:modId xmlns:p14="http://schemas.microsoft.com/office/powerpoint/2010/main" val="3719274967"/>
              </p:ext>
            </p:extLst>
          </p:nvPr>
        </p:nvGraphicFramePr>
        <p:xfrm>
          <a:off x="6300788" y="4782372"/>
          <a:ext cx="2347877" cy="1261872"/>
        </p:xfrm>
        <a:graphic>
          <a:graphicData uri="http://schemas.openxmlformats.org/presentationml/2006/ole">
            <mc:AlternateContent xmlns:mc="http://schemas.openxmlformats.org/markup-compatibility/2006">
              <mc:Choice xmlns:v="urn:schemas-microsoft-com:vml" Requires="v">
                <p:oleObj name="Equation" r:id="rId13" imgW="850680" imgH="457200" progId="Equation.DSMT4">
                  <p:embed/>
                </p:oleObj>
              </mc:Choice>
              <mc:Fallback>
                <p:oleObj name="Equation" r:id="rId13" imgW="850680" imgH="457200" progId="Equation.DSMT4">
                  <p:embed/>
                  <p:pic>
                    <p:nvPicPr>
                      <p:cNvPr id="34" name="Object 33">
                        <a:extLst>
                          <a:ext uri="{FF2B5EF4-FFF2-40B4-BE49-F238E27FC236}">
                            <a16:creationId xmlns:a16="http://schemas.microsoft.com/office/drawing/2014/main" id="{E3E07868-ACCA-28EC-DDEC-54234EC85070}"/>
                          </a:ext>
                        </a:extLst>
                      </p:cNvPr>
                      <p:cNvPicPr/>
                      <p:nvPr/>
                    </p:nvPicPr>
                    <p:blipFill>
                      <a:blip r:embed="rId14"/>
                      <a:stretch>
                        <a:fillRect/>
                      </a:stretch>
                    </p:blipFill>
                    <p:spPr>
                      <a:xfrm>
                        <a:off x="6300788" y="4782372"/>
                        <a:ext cx="2347877" cy="1261872"/>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5486A5A0-14D0-61F1-36DC-6C408F1B2068}"/>
              </a:ext>
            </a:extLst>
          </p:cNvPr>
          <p:cNvGraphicFramePr>
            <a:graphicFrameLocks noChangeAspect="1"/>
          </p:cNvGraphicFramePr>
          <p:nvPr>
            <p:extLst>
              <p:ext uri="{D42A27DB-BD31-4B8C-83A1-F6EECF244321}">
                <p14:modId xmlns:p14="http://schemas.microsoft.com/office/powerpoint/2010/main" val="4221807782"/>
              </p:ext>
            </p:extLst>
          </p:nvPr>
        </p:nvGraphicFramePr>
        <p:xfrm>
          <a:off x="9172575" y="3924300"/>
          <a:ext cx="2605088" cy="1087438"/>
        </p:xfrm>
        <a:graphic>
          <a:graphicData uri="http://schemas.openxmlformats.org/presentationml/2006/ole">
            <mc:AlternateContent xmlns:mc="http://schemas.openxmlformats.org/markup-compatibility/2006">
              <mc:Choice xmlns:v="urn:schemas-microsoft-com:vml" Requires="v">
                <p:oleObj name="Equation" r:id="rId15" imgW="939600" imgH="393480" progId="Equation.DSMT4">
                  <p:embed/>
                </p:oleObj>
              </mc:Choice>
              <mc:Fallback>
                <p:oleObj name="Equation" r:id="rId15" imgW="939600" imgH="393480" progId="Equation.DSMT4">
                  <p:embed/>
                  <p:pic>
                    <p:nvPicPr>
                      <p:cNvPr id="35" name="Object 34">
                        <a:extLst>
                          <a:ext uri="{FF2B5EF4-FFF2-40B4-BE49-F238E27FC236}">
                            <a16:creationId xmlns:a16="http://schemas.microsoft.com/office/drawing/2014/main" id="{1DF6FFFA-6907-3AE1-5E9B-3E78FCBCBA17}"/>
                          </a:ext>
                        </a:extLst>
                      </p:cNvPr>
                      <p:cNvPicPr/>
                      <p:nvPr/>
                    </p:nvPicPr>
                    <p:blipFill>
                      <a:blip r:embed="rId16"/>
                      <a:stretch>
                        <a:fillRect/>
                      </a:stretch>
                    </p:blipFill>
                    <p:spPr>
                      <a:xfrm>
                        <a:off x="9172575" y="3924300"/>
                        <a:ext cx="2605088" cy="1087438"/>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EDB4AA89-4A04-AE3B-8173-BF460D9A65C0}"/>
              </a:ext>
            </a:extLst>
          </p:cNvPr>
          <p:cNvGraphicFramePr>
            <a:graphicFrameLocks noChangeAspect="1"/>
          </p:cNvGraphicFramePr>
          <p:nvPr>
            <p:extLst>
              <p:ext uri="{D42A27DB-BD31-4B8C-83A1-F6EECF244321}">
                <p14:modId xmlns:p14="http://schemas.microsoft.com/office/powerpoint/2010/main" val="4145028025"/>
              </p:ext>
            </p:extLst>
          </p:nvPr>
        </p:nvGraphicFramePr>
        <p:xfrm>
          <a:off x="9170988" y="4910138"/>
          <a:ext cx="2606675" cy="1087437"/>
        </p:xfrm>
        <a:graphic>
          <a:graphicData uri="http://schemas.openxmlformats.org/presentationml/2006/ole">
            <mc:AlternateContent xmlns:mc="http://schemas.openxmlformats.org/markup-compatibility/2006">
              <mc:Choice xmlns:v="urn:schemas-microsoft-com:vml" Requires="v">
                <p:oleObj name="Equation" r:id="rId17" imgW="939600" imgH="393480" progId="Equation.DSMT4">
                  <p:embed/>
                </p:oleObj>
              </mc:Choice>
              <mc:Fallback>
                <p:oleObj name="Equation" r:id="rId17" imgW="939600" imgH="393480" progId="Equation.DSMT4">
                  <p:embed/>
                  <p:pic>
                    <p:nvPicPr>
                      <p:cNvPr id="36" name="Object 35">
                        <a:extLst>
                          <a:ext uri="{FF2B5EF4-FFF2-40B4-BE49-F238E27FC236}">
                            <a16:creationId xmlns:a16="http://schemas.microsoft.com/office/drawing/2014/main" id="{C51D75F3-BA46-4B2C-8796-272BCC36764A}"/>
                          </a:ext>
                        </a:extLst>
                      </p:cNvPr>
                      <p:cNvPicPr/>
                      <p:nvPr/>
                    </p:nvPicPr>
                    <p:blipFill>
                      <a:blip r:embed="rId18"/>
                      <a:stretch>
                        <a:fillRect/>
                      </a:stretch>
                    </p:blipFill>
                    <p:spPr>
                      <a:xfrm>
                        <a:off x="9170988" y="4910138"/>
                        <a:ext cx="2606675" cy="1087437"/>
                      </a:xfrm>
                      <a:prstGeom prst="rect">
                        <a:avLst/>
                      </a:prstGeom>
                    </p:spPr>
                  </p:pic>
                </p:oleObj>
              </mc:Fallback>
            </mc:AlternateContent>
          </a:graphicData>
        </a:graphic>
      </p:graphicFrame>
      <p:sp>
        <p:nvSpPr>
          <p:cNvPr id="48" name="Callout: Right Arrow 47">
            <a:extLst>
              <a:ext uri="{FF2B5EF4-FFF2-40B4-BE49-F238E27FC236}">
                <a16:creationId xmlns:a16="http://schemas.microsoft.com/office/drawing/2014/main" id="{CBC4097C-FA98-B643-2A7C-E212286ED753}"/>
              </a:ext>
            </a:extLst>
          </p:cNvPr>
          <p:cNvSpPr/>
          <p:nvPr/>
        </p:nvSpPr>
        <p:spPr>
          <a:xfrm>
            <a:off x="8719834" y="4269053"/>
            <a:ext cx="404470" cy="1390001"/>
          </a:xfrm>
          <a:prstGeom prst="rightArrowCallout">
            <a:avLst>
              <a:gd name="adj1" fmla="val 62647"/>
              <a:gd name="adj2" fmla="val 58410"/>
              <a:gd name="adj3" fmla="val 42548"/>
              <a:gd name="adj4" fmla="val 264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9D6DDD41-C6DC-BEEF-C60B-ED9F09B400F2}"/>
              </a:ext>
            </a:extLst>
          </p:cNvPr>
          <p:cNvSpPr/>
          <p:nvPr/>
        </p:nvSpPr>
        <p:spPr>
          <a:xfrm>
            <a:off x="6317957" y="3924610"/>
            <a:ext cx="5406524" cy="211149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8CBB500-509F-6D0A-9251-64A8B7114F55}"/>
              </a:ext>
            </a:extLst>
          </p:cNvPr>
          <p:cNvSpPr/>
          <p:nvPr/>
        </p:nvSpPr>
        <p:spPr>
          <a:xfrm>
            <a:off x="5021086" y="1795201"/>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Two-port network</a:t>
            </a:r>
          </a:p>
        </p:txBody>
      </p:sp>
      <p:cxnSp>
        <p:nvCxnSpPr>
          <p:cNvPr id="51" name="Straight Connector 50">
            <a:extLst>
              <a:ext uri="{FF2B5EF4-FFF2-40B4-BE49-F238E27FC236}">
                <a16:creationId xmlns:a16="http://schemas.microsoft.com/office/drawing/2014/main" id="{E34DBA59-DDA3-0FE7-5CCF-5618DB0C8623}"/>
              </a:ext>
            </a:extLst>
          </p:cNvPr>
          <p:cNvCxnSpPr>
            <a:cxnSpLocks/>
          </p:cNvCxnSpPr>
          <p:nvPr/>
        </p:nvCxnSpPr>
        <p:spPr>
          <a:xfrm flipH="1">
            <a:off x="4014815" y="204100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90332464-A22D-9BCD-94C8-9486A2740755}"/>
              </a:ext>
            </a:extLst>
          </p:cNvPr>
          <p:cNvCxnSpPr>
            <a:cxnSpLocks/>
          </p:cNvCxnSpPr>
          <p:nvPr/>
        </p:nvCxnSpPr>
        <p:spPr>
          <a:xfrm flipH="1">
            <a:off x="4014815" y="301440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0D8D4260-06DF-E7D7-9EC4-7B5267CE9932}"/>
              </a:ext>
            </a:extLst>
          </p:cNvPr>
          <p:cNvCxnSpPr>
            <a:cxnSpLocks/>
          </p:cNvCxnSpPr>
          <p:nvPr/>
        </p:nvCxnSpPr>
        <p:spPr>
          <a:xfrm>
            <a:off x="7439821" y="204100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FD4A81A2-0375-D3CC-F6C5-81E6499BD1D3}"/>
              </a:ext>
            </a:extLst>
          </p:cNvPr>
          <p:cNvCxnSpPr>
            <a:cxnSpLocks/>
          </p:cNvCxnSpPr>
          <p:nvPr/>
        </p:nvCxnSpPr>
        <p:spPr>
          <a:xfrm>
            <a:off x="7439821" y="301440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BE9A0519-9CE4-2734-849D-62FC77878C8B}"/>
              </a:ext>
            </a:extLst>
          </p:cNvPr>
          <p:cNvSpPr txBox="1"/>
          <p:nvPr/>
        </p:nvSpPr>
        <p:spPr>
          <a:xfrm>
            <a:off x="4310625" y="1891368"/>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56" name="TextBox 55">
            <a:extLst>
              <a:ext uri="{FF2B5EF4-FFF2-40B4-BE49-F238E27FC236}">
                <a16:creationId xmlns:a16="http://schemas.microsoft.com/office/drawing/2014/main" id="{0F37AA3D-09C5-AA5E-1D9D-A1CE7CA3ADD6}"/>
              </a:ext>
            </a:extLst>
          </p:cNvPr>
          <p:cNvSpPr txBox="1"/>
          <p:nvPr/>
        </p:nvSpPr>
        <p:spPr>
          <a:xfrm>
            <a:off x="4358390" y="2572310"/>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57" name="TextBox 56">
            <a:extLst>
              <a:ext uri="{FF2B5EF4-FFF2-40B4-BE49-F238E27FC236}">
                <a16:creationId xmlns:a16="http://schemas.microsoft.com/office/drawing/2014/main" id="{D3A84D89-7D52-C75D-E110-13DD0140B377}"/>
              </a:ext>
            </a:extLst>
          </p:cNvPr>
          <p:cNvSpPr txBox="1"/>
          <p:nvPr/>
        </p:nvSpPr>
        <p:spPr>
          <a:xfrm>
            <a:off x="4219760" y="2279922"/>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1</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4D3238B5-94A1-D8D4-2B98-5124F4C0463F}"/>
              </a:ext>
            </a:extLst>
          </p:cNvPr>
          <p:cNvSpPr txBox="1"/>
          <p:nvPr/>
        </p:nvSpPr>
        <p:spPr>
          <a:xfrm>
            <a:off x="7763991" y="1913488"/>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59" name="TextBox 58">
            <a:extLst>
              <a:ext uri="{FF2B5EF4-FFF2-40B4-BE49-F238E27FC236}">
                <a16:creationId xmlns:a16="http://schemas.microsoft.com/office/drawing/2014/main" id="{1183D142-B3FE-887D-A3DA-7A91E3E886F9}"/>
              </a:ext>
            </a:extLst>
          </p:cNvPr>
          <p:cNvSpPr txBox="1"/>
          <p:nvPr/>
        </p:nvSpPr>
        <p:spPr>
          <a:xfrm>
            <a:off x="7811756" y="2594430"/>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60" name="TextBox 59">
            <a:extLst>
              <a:ext uri="{FF2B5EF4-FFF2-40B4-BE49-F238E27FC236}">
                <a16:creationId xmlns:a16="http://schemas.microsoft.com/office/drawing/2014/main" id="{D2ACFE40-CD81-0BBB-EC28-9F936D1D1EBA}"/>
              </a:ext>
            </a:extLst>
          </p:cNvPr>
          <p:cNvSpPr txBox="1"/>
          <p:nvPr/>
        </p:nvSpPr>
        <p:spPr>
          <a:xfrm>
            <a:off x="7673126" y="2302042"/>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2</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113AB0C1-DC44-27EC-B1CA-C4C20FE2621B}"/>
              </a:ext>
            </a:extLst>
          </p:cNvPr>
          <p:cNvSpPr txBox="1"/>
          <p:nvPr/>
        </p:nvSpPr>
        <p:spPr>
          <a:xfrm>
            <a:off x="4231605" y="1352521"/>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E3429A4C-427C-F760-6B0A-98511E4B0F9D}"/>
              </a:ext>
            </a:extLst>
          </p:cNvPr>
          <p:cNvSpPr txBox="1"/>
          <p:nvPr/>
        </p:nvSpPr>
        <p:spPr>
          <a:xfrm>
            <a:off x="7646129" y="1365814"/>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63" name="Straight Arrow Connector 62">
            <a:extLst>
              <a:ext uri="{FF2B5EF4-FFF2-40B4-BE49-F238E27FC236}">
                <a16:creationId xmlns:a16="http://schemas.microsoft.com/office/drawing/2014/main" id="{1AEED24D-CA84-EFD4-8987-F7E5F9A178A0}"/>
              </a:ext>
            </a:extLst>
          </p:cNvPr>
          <p:cNvCxnSpPr>
            <a:cxnSpLocks/>
          </p:cNvCxnSpPr>
          <p:nvPr/>
        </p:nvCxnSpPr>
        <p:spPr>
          <a:xfrm flipH="1">
            <a:off x="7527995" y="1937296"/>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D7341D81-9CDA-7132-72B4-82C8490907D6}"/>
              </a:ext>
            </a:extLst>
          </p:cNvPr>
          <p:cNvCxnSpPr/>
          <p:nvPr/>
        </p:nvCxnSpPr>
        <p:spPr>
          <a:xfrm>
            <a:off x="4128703" y="1949886"/>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65" name="Freeform: Shape 64">
            <a:extLst>
              <a:ext uri="{FF2B5EF4-FFF2-40B4-BE49-F238E27FC236}">
                <a16:creationId xmlns:a16="http://schemas.microsoft.com/office/drawing/2014/main" id="{EB572F33-A861-A9A6-EA35-4986D292F6AE}"/>
              </a:ext>
            </a:extLst>
          </p:cNvPr>
          <p:cNvSpPr/>
          <p:nvPr/>
        </p:nvSpPr>
        <p:spPr>
          <a:xfrm>
            <a:off x="3092380" y="2225045"/>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5661110-83DF-5B9D-CD0A-8B66CA55B94A}"/>
              </a:ext>
            </a:extLst>
          </p:cNvPr>
          <p:cNvSpPr/>
          <p:nvPr/>
        </p:nvSpPr>
        <p:spPr>
          <a:xfrm flipH="1">
            <a:off x="3092380" y="2637433"/>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3EC9332F-138B-A0E3-849A-1776847BF95B}"/>
              </a:ext>
            </a:extLst>
          </p:cNvPr>
          <p:cNvSpPr/>
          <p:nvPr/>
        </p:nvSpPr>
        <p:spPr>
          <a:xfrm flipH="1">
            <a:off x="8366356" y="2225045"/>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09E71A27-0754-8BE1-2F6E-24D19F89BD45}"/>
              </a:ext>
            </a:extLst>
          </p:cNvPr>
          <p:cNvSpPr/>
          <p:nvPr/>
        </p:nvSpPr>
        <p:spPr>
          <a:xfrm>
            <a:off x="8371668" y="2637433"/>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9" name="Object 68">
            <a:extLst>
              <a:ext uri="{FF2B5EF4-FFF2-40B4-BE49-F238E27FC236}">
                <a16:creationId xmlns:a16="http://schemas.microsoft.com/office/drawing/2014/main" id="{F91F3AAB-9B64-38CF-52FF-CD7A0451F863}"/>
              </a:ext>
            </a:extLst>
          </p:cNvPr>
          <p:cNvGraphicFramePr>
            <a:graphicFrameLocks noChangeAspect="1"/>
          </p:cNvGraphicFramePr>
          <p:nvPr>
            <p:extLst>
              <p:ext uri="{D42A27DB-BD31-4B8C-83A1-F6EECF244321}">
                <p14:modId xmlns:p14="http://schemas.microsoft.com/office/powerpoint/2010/main" val="2939411065"/>
              </p:ext>
            </p:extLst>
          </p:nvPr>
        </p:nvGraphicFramePr>
        <p:xfrm>
          <a:off x="2718930" y="2036005"/>
          <a:ext cx="446688" cy="530640"/>
        </p:xfrm>
        <a:graphic>
          <a:graphicData uri="http://schemas.openxmlformats.org/presentationml/2006/ole">
            <mc:AlternateContent xmlns:mc="http://schemas.openxmlformats.org/markup-compatibility/2006">
              <mc:Choice xmlns:v="urn:schemas-microsoft-com:vml" Requires="v">
                <p:oleObj name="Equation" r:id="rId19" imgW="203040" imgH="241200" progId="Equation.DSMT4">
                  <p:embed/>
                </p:oleObj>
              </mc:Choice>
              <mc:Fallback>
                <p:oleObj name="Equation" r:id="rId19" imgW="203040" imgH="241200" progId="Equation.DSMT4">
                  <p:embed/>
                  <p:pic>
                    <p:nvPicPr>
                      <p:cNvPr id="20" name="Object 19">
                        <a:extLst>
                          <a:ext uri="{FF2B5EF4-FFF2-40B4-BE49-F238E27FC236}">
                            <a16:creationId xmlns:a16="http://schemas.microsoft.com/office/drawing/2014/main" id="{C078D982-A473-16F3-3341-BD8E510EB737}"/>
                          </a:ext>
                        </a:extLst>
                      </p:cNvPr>
                      <p:cNvPicPr/>
                      <p:nvPr/>
                    </p:nvPicPr>
                    <p:blipFill>
                      <a:blip r:embed="rId20"/>
                      <a:stretch>
                        <a:fillRect/>
                      </a:stretch>
                    </p:blipFill>
                    <p:spPr>
                      <a:xfrm>
                        <a:off x="2718930" y="2036005"/>
                        <a:ext cx="446688" cy="530640"/>
                      </a:xfrm>
                      <a:prstGeom prst="rect">
                        <a:avLst/>
                      </a:prstGeom>
                    </p:spPr>
                  </p:pic>
                </p:oleObj>
              </mc:Fallback>
            </mc:AlternateContent>
          </a:graphicData>
        </a:graphic>
      </p:graphicFrame>
      <p:graphicFrame>
        <p:nvGraphicFramePr>
          <p:cNvPr id="70" name="Object 69">
            <a:extLst>
              <a:ext uri="{FF2B5EF4-FFF2-40B4-BE49-F238E27FC236}">
                <a16:creationId xmlns:a16="http://schemas.microsoft.com/office/drawing/2014/main" id="{3455139E-E53F-04ED-570A-BDBC3727A406}"/>
              </a:ext>
            </a:extLst>
          </p:cNvPr>
          <p:cNvGraphicFramePr>
            <a:graphicFrameLocks noChangeAspect="1"/>
          </p:cNvGraphicFramePr>
          <p:nvPr>
            <p:extLst>
              <p:ext uri="{D42A27DB-BD31-4B8C-83A1-F6EECF244321}">
                <p14:modId xmlns:p14="http://schemas.microsoft.com/office/powerpoint/2010/main" val="2504160661"/>
              </p:ext>
            </p:extLst>
          </p:nvPr>
        </p:nvGraphicFramePr>
        <p:xfrm>
          <a:off x="2714835" y="2454647"/>
          <a:ext cx="446688" cy="530640"/>
        </p:xfrm>
        <a:graphic>
          <a:graphicData uri="http://schemas.openxmlformats.org/presentationml/2006/ole">
            <mc:AlternateContent xmlns:mc="http://schemas.openxmlformats.org/markup-compatibility/2006">
              <mc:Choice xmlns:v="urn:schemas-microsoft-com:vml" Requires="v">
                <p:oleObj name="Equation" r:id="rId21" imgW="203040" imgH="241200" progId="Equation.DSMT4">
                  <p:embed/>
                </p:oleObj>
              </mc:Choice>
              <mc:Fallback>
                <p:oleObj name="Equation" r:id="rId21" imgW="203040" imgH="241200" progId="Equation.DSMT4">
                  <p:embed/>
                  <p:pic>
                    <p:nvPicPr>
                      <p:cNvPr id="21" name="Object 20">
                        <a:extLst>
                          <a:ext uri="{FF2B5EF4-FFF2-40B4-BE49-F238E27FC236}">
                            <a16:creationId xmlns:a16="http://schemas.microsoft.com/office/drawing/2014/main" id="{2E289C15-A829-7BDE-7773-540A3CBF04B7}"/>
                          </a:ext>
                        </a:extLst>
                      </p:cNvPr>
                      <p:cNvPicPr/>
                      <p:nvPr/>
                    </p:nvPicPr>
                    <p:blipFill>
                      <a:blip r:embed="rId22"/>
                      <a:stretch>
                        <a:fillRect/>
                      </a:stretch>
                    </p:blipFill>
                    <p:spPr>
                      <a:xfrm>
                        <a:off x="2714835" y="2454647"/>
                        <a:ext cx="446688" cy="530640"/>
                      </a:xfrm>
                      <a:prstGeom prst="rect">
                        <a:avLst/>
                      </a:prstGeom>
                    </p:spPr>
                  </p:pic>
                </p:oleObj>
              </mc:Fallback>
            </mc:AlternateContent>
          </a:graphicData>
        </a:graphic>
      </p:graphicFrame>
      <p:graphicFrame>
        <p:nvGraphicFramePr>
          <p:cNvPr id="71" name="Object 70">
            <a:extLst>
              <a:ext uri="{FF2B5EF4-FFF2-40B4-BE49-F238E27FC236}">
                <a16:creationId xmlns:a16="http://schemas.microsoft.com/office/drawing/2014/main" id="{9D0E077B-AA13-4314-215E-66449EFB498D}"/>
              </a:ext>
            </a:extLst>
          </p:cNvPr>
          <p:cNvGraphicFramePr>
            <a:graphicFrameLocks noChangeAspect="1"/>
          </p:cNvGraphicFramePr>
          <p:nvPr>
            <p:extLst>
              <p:ext uri="{D42A27DB-BD31-4B8C-83A1-F6EECF244321}">
                <p14:modId xmlns:p14="http://schemas.microsoft.com/office/powerpoint/2010/main" val="4265507832"/>
              </p:ext>
            </p:extLst>
          </p:nvPr>
        </p:nvGraphicFramePr>
        <p:xfrm>
          <a:off x="9435771" y="2073431"/>
          <a:ext cx="446688" cy="530640"/>
        </p:xfrm>
        <a:graphic>
          <a:graphicData uri="http://schemas.openxmlformats.org/presentationml/2006/ole">
            <mc:AlternateContent xmlns:mc="http://schemas.openxmlformats.org/markup-compatibility/2006">
              <mc:Choice xmlns:v="urn:schemas-microsoft-com:vml" Requires="v">
                <p:oleObj name="Equation" r:id="rId23" imgW="203040" imgH="241200" progId="Equation.DSMT4">
                  <p:embed/>
                </p:oleObj>
              </mc:Choice>
              <mc:Fallback>
                <p:oleObj name="Equation" r:id="rId23" imgW="203040" imgH="241200" progId="Equation.DSMT4">
                  <p:embed/>
                  <p:pic>
                    <p:nvPicPr>
                      <p:cNvPr id="22" name="Object 21">
                        <a:extLst>
                          <a:ext uri="{FF2B5EF4-FFF2-40B4-BE49-F238E27FC236}">
                            <a16:creationId xmlns:a16="http://schemas.microsoft.com/office/drawing/2014/main" id="{0106920A-51F0-B592-1052-DD2C65F4AFF1}"/>
                          </a:ext>
                        </a:extLst>
                      </p:cNvPr>
                      <p:cNvPicPr/>
                      <p:nvPr/>
                    </p:nvPicPr>
                    <p:blipFill>
                      <a:blip r:embed="rId24"/>
                      <a:stretch>
                        <a:fillRect/>
                      </a:stretch>
                    </p:blipFill>
                    <p:spPr>
                      <a:xfrm>
                        <a:off x="9435771" y="2073431"/>
                        <a:ext cx="446688" cy="530640"/>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727797A8-5F47-D3CB-8D90-9001E353C56E}"/>
              </a:ext>
            </a:extLst>
          </p:cNvPr>
          <p:cNvGraphicFramePr>
            <a:graphicFrameLocks noChangeAspect="1"/>
          </p:cNvGraphicFramePr>
          <p:nvPr>
            <p:extLst>
              <p:ext uri="{D42A27DB-BD31-4B8C-83A1-F6EECF244321}">
                <p14:modId xmlns:p14="http://schemas.microsoft.com/office/powerpoint/2010/main" val="37147255"/>
              </p:ext>
            </p:extLst>
          </p:nvPr>
        </p:nvGraphicFramePr>
        <p:xfrm>
          <a:off x="9426405" y="2498270"/>
          <a:ext cx="446688" cy="530640"/>
        </p:xfrm>
        <a:graphic>
          <a:graphicData uri="http://schemas.openxmlformats.org/presentationml/2006/ole">
            <mc:AlternateContent xmlns:mc="http://schemas.openxmlformats.org/markup-compatibility/2006">
              <mc:Choice xmlns:v="urn:schemas-microsoft-com:vml" Requires="v">
                <p:oleObj name="Equation" r:id="rId25" imgW="203040" imgH="241200" progId="Equation.DSMT4">
                  <p:embed/>
                </p:oleObj>
              </mc:Choice>
              <mc:Fallback>
                <p:oleObj name="Equation" r:id="rId25" imgW="203040" imgH="241200" progId="Equation.DSMT4">
                  <p:embed/>
                  <p:pic>
                    <p:nvPicPr>
                      <p:cNvPr id="24" name="Object 23">
                        <a:extLst>
                          <a:ext uri="{FF2B5EF4-FFF2-40B4-BE49-F238E27FC236}">
                            <a16:creationId xmlns:a16="http://schemas.microsoft.com/office/drawing/2014/main" id="{93F930D3-52D4-A7E7-E472-0E63C58599A7}"/>
                          </a:ext>
                        </a:extLst>
                      </p:cNvPr>
                      <p:cNvPicPr/>
                      <p:nvPr/>
                    </p:nvPicPr>
                    <p:blipFill>
                      <a:blip r:embed="rId26"/>
                      <a:stretch>
                        <a:fillRect/>
                      </a:stretch>
                    </p:blipFill>
                    <p:spPr>
                      <a:xfrm>
                        <a:off x="9426405" y="2498270"/>
                        <a:ext cx="446688" cy="530640"/>
                      </a:xfrm>
                      <a:prstGeom prst="rect">
                        <a:avLst/>
                      </a:prstGeom>
                    </p:spPr>
                  </p:pic>
                </p:oleObj>
              </mc:Fallback>
            </mc:AlternateContent>
          </a:graphicData>
        </a:graphic>
      </p:graphicFrame>
      <p:cxnSp>
        <p:nvCxnSpPr>
          <p:cNvPr id="73" name="Straight Connector 72">
            <a:extLst>
              <a:ext uri="{FF2B5EF4-FFF2-40B4-BE49-F238E27FC236}">
                <a16:creationId xmlns:a16="http://schemas.microsoft.com/office/drawing/2014/main" id="{E30F2B0E-DF4D-69D7-6140-0E2E87182153}"/>
              </a:ext>
            </a:extLst>
          </p:cNvPr>
          <p:cNvCxnSpPr>
            <a:cxnSpLocks/>
          </p:cNvCxnSpPr>
          <p:nvPr/>
        </p:nvCxnSpPr>
        <p:spPr>
          <a:xfrm flipH="1">
            <a:off x="1425677" y="2041007"/>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5076F9F5-8EFA-6F52-104E-9E9651C3724D}"/>
              </a:ext>
            </a:extLst>
          </p:cNvPr>
          <p:cNvCxnSpPr>
            <a:cxnSpLocks/>
          </p:cNvCxnSpPr>
          <p:nvPr/>
        </p:nvCxnSpPr>
        <p:spPr>
          <a:xfrm flipH="1">
            <a:off x="1431870" y="3010298"/>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B8F7A984-B48C-8A8F-3746-8CAD48BC0BAE}"/>
              </a:ext>
            </a:extLst>
          </p:cNvPr>
          <p:cNvCxnSpPr>
            <a:cxnSpLocks/>
          </p:cNvCxnSpPr>
          <p:nvPr/>
        </p:nvCxnSpPr>
        <p:spPr>
          <a:xfrm flipH="1">
            <a:off x="8448520" y="2046736"/>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2394FC0-15F4-658A-6DE2-8458C218D300}"/>
              </a:ext>
            </a:extLst>
          </p:cNvPr>
          <p:cNvCxnSpPr>
            <a:cxnSpLocks/>
          </p:cNvCxnSpPr>
          <p:nvPr/>
        </p:nvCxnSpPr>
        <p:spPr>
          <a:xfrm flipH="1">
            <a:off x="8453764" y="3021757"/>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3DC56856-C1C0-D295-5DEA-B5737B48029D}"/>
              </a:ext>
            </a:extLst>
          </p:cNvPr>
          <p:cNvSpPr txBox="1"/>
          <p:nvPr/>
        </p:nvSpPr>
        <p:spPr>
          <a:xfrm>
            <a:off x="1503479" y="2245148"/>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840B79BB-9B38-4C3D-86B5-592238DB97CC}"/>
              </a:ext>
            </a:extLst>
          </p:cNvPr>
          <p:cNvSpPr txBox="1"/>
          <p:nvPr/>
        </p:nvSpPr>
        <p:spPr>
          <a:xfrm>
            <a:off x="10316919" y="2245148"/>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27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9EF32-5DF3-F5FC-3D9A-DDAD7D18B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DEAC2-C150-CC26-EA35-F905559EC2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Incident and Reflected Power</a:t>
            </a:r>
          </a:p>
        </p:txBody>
      </p:sp>
      <p:sp>
        <p:nvSpPr>
          <p:cNvPr id="6" name="Rectangle 5">
            <a:extLst>
              <a:ext uri="{FF2B5EF4-FFF2-40B4-BE49-F238E27FC236}">
                <a16:creationId xmlns:a16="http://schemas.microsoft.com/office/drawing/2014/main" id="{5EE9CE64-7F2D-DF2C-87FD-BEBC36AEABB4}"/>
              </a:ext>
            </a:extLst>
          </p:cNvPr>
          <p:cNvSpPr/>
          <p:nvPr/>
        </p:nvSpPr>
        <p:spPr>
          <a:xfrm>
            <a:off x="5021086" y="1795201"/>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Two-port network</a:t>
            </a:r>
          </a:p>
        </p:txBody>
      </p:sp>
      <p:cxnSp>
        <p:nvCxnSpPr>
          <p:cNvPr id="7" name="Straight Connector 6">
            <a:extLst>
              <a:ext uri="{FF2B5EF4-FFF2-40B4-BE49-F238E27FC236}">
                <a16:creationId xmlns:a16="http://schemas.microsoft.com/office/drawing/2014/main" id="{64040241-5B24-E8DA-2C6C-ED950AB0B7A4}"/>
              </a:ext>
            </a:extLst>
          </p:cNvPr>
          <p:cNvCxnSpPr>
            <a:cxnSpLocks/>
          </p:cNvCxnSpPr>
          <p:nvPr/>
        </p:nvCxnSpPr>
        <p:spPr>
          <a:xfrm flipH="1">
            <a:off x="4014815" y="204100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270850F-4893-6E4F-46E9-3B8DFC40B704}"/>
              </a:ext>
            </a:extLst>
          </p:cNvPr>
          <p:cNvCxnSpPr>
            <a:cxnSpLocks/>
          </p:cNvCxnSpPr>
          <p:nvPr/>
        </p:nvCxnSpPr>
        <p:spPr>
          <a:xfrm flipH="1">
            <a:off x="4014815" y="301440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E871EE4-FFB1-9DA4-6566-B6BC465DD576}"/>
              </a:ext>
            </a:extLst>
          </p:cNvPr>
          <p:cNvCxnSpPr>
            <a:cxnSpLocks/>
          </p:cNvCxnSpPr>
          <p:nvPr/>
        </p:nvCxnSpPr>
        <p:spPr>
          <a:xfrm>
            <a:off x="7439821" y="204100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34179F4-BA53-BA8A-FC16-89A802004761}"/>
              </a:ext>
            </a:extLst>
          </p:cNvPr>
          <p:cNvCxnSpPr>
            <a:cxnSpLocks/>
          </p:cNvCxnSpPr>
          <p:nvPr/>
        </p:nvCxnSpPr>
        <p:spPr>
          <a:xfrm>
            <a:off x="7439821" y="301440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031A8713-A5A6-331E-4A17-CC24D8A532F9}"/>
              </a:ext>
            </a:extLst>
          </p:cNvPr>
          <p:cNvSpPr txBox="1"/>
          <p:nvPr/>
        </p:nvSpPr>
        <p:spPr>
          <a:xfrm>
            <a:off x="4310625" y="1891368"/>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0093D30B-DB11-7BE7-AB0F-9DFF40AC34A0}"/>
              </a:ext>
            </a:extLst>
          </p:cNvPr>
          <p:cNvSpPr txBox="1"/>
          <p:nvPr/>
        </p:nvSpPr>
        <p:spPr>
          <a:xfrm>
            <a:off x="4358390" y="2572310"/>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549D57ED-FF29-6EB1-53F5-87DE350A2076}"/>
              </a:ext>
            </a:extLst>
          </p:cNvPr>
          <p:cNvSpPr txBox="1"/>
          <p:nvPr/>
        </p:nvSpPr>
        <p:spPr>
          <a:xfrm>
            <a:off x="4219760" y="2279922"/>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1</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FC980E4-5A36-6B98-23AE-FB9D20D7E52B}"/>
              </a:ext>
            </a:extLst>
          </p:cNvPr>
          <p:cNvSpPr txBox="1"/>
          <p:nvPr/>
        </p:nvSpPr>
        <p:spPr>
          <a:xfrm>
            <a:off x="7763991" y="1913488"/>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EF55F78A-43FE-572C-C977-5AD703A0F907}"/>
              </a:ext>
            </a:extLst>
          </p:cNvPr>
          <p:cNvSpPr txBox="1"/>
          <p:nvPr/>
        </p:nvSpPr>
        <p:spPr>
          <a:xfrm>
            <a:off x="7811756" y="2594430"/>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54AACAAE-5575-E752-D570-B92CFD335DF7}"/>
              </a:ext>
            </a:extLst>
          </p:cNvPr>
          <p:cNvSpPr txBox="1"/>
          <p:nvPr/>
        </p:nvSpPr>
        <p:spPr>
          <a:xfrm>
            <a:off x="7673126" y="2302042"/>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2</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B78C18DE-E89A-BD43-22DD-95FFD2988DE0}"/>
              </a:ext>
            </a:extLst>
          </p:cNvPr>
          <p:cNvSpPr txBox="1"/>
          <p:nvPr/>
        </p:nvSpPr>
        <p:spPr>
          <a:xfrm>
            <a:off x="4231605" y="1352521"/>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EF0E385-EC14-5479-C7AC-4C265D285366}"/>
              </a:ext>
            </a:extLst>
          </p:cNvPr>
          <p:cNvSpPr txBox="1"/>
          <p:nvPr/>
        </p:nvSpPr>
        <p:spPr>
          <a:xfrm>
            <a:off x="7646129" y="1365814"/>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AA89C15D-A2BB-66CF-25B1-0CFE5C55D470}"/>
              </a:ext>
            </a:extLst>
          </p:cNvPr>
          <p:cNvCxnSpPr>
            <a:cxnSpLocks/>
          </p:cNvCxnSpPr>
          <p:nvPr/>
        </p:nvCxnSpPr>
        <p:spPr>
          <a:xfrm flipH="1">
            <a:off x="7527995" y="1937296"/>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2595ABE-2556-214D-A182-2B87FA0496EA}"/>
              </a:ext>
            </a:extLst>
          </p:cNvPr>
          <p:cNvCxnSpPr/>
          <p:nvPr/>
        </p:nvCxnSpPr>
        <p:spPr>
          <a:xfrm>
            <a:off x="4128703" y="1949886"/>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graphicFrame>
        <p:nvGraphicFramePr>
          <p:cNvPr id="4" name="Object 3">
            <a:extLst>
              <a:ext uri="{FF2B5EF4-FFF2-40B4-BE49-F238E27FC236}">
                <a16:creationId xmlns:a16="http://schemas.microsoft.com/office/drawing/2014/main" id="{940FE373-F09D-34AB-4BD4-41728A59CAAF}"/>
              </a:ext>
            </a:extLst>
          </p:cNvPr>
          <p:cNvGraphicFramePr>
            <a:graphicFrameLocks noChangeAspect="1"/>
          </p:cNvGraphicFramePr>
          <p:nvPr>
            <p:extLst>
              <p:ext uri="{D42A27DB-BD31-4B8C-83A1-F6EECF244321}">
                <p14:modId xmlns:p14="http://schemas.microsoft.com/office/powerpoint/2010/main" val="726094427"/>
              </p:ext>
            </p:extLst>
          </p:nvPr>
        </p:nvGraphicFramePr>
        <p:xfrm>
          <a:off x="1035053" y="4572232"/>
          <a:ext cx="2322512" cy="1260475"/>
        </p:xfrm>
        <a:graphic>
          <a:graphicData uri="http://schemas.openxmlformats.org/presentationml/2006/ole">
            <mc:AlternateContent xmlns:mc="http://schemas.openxmlformats.org/markup-compatibility/2006">
              <mc:Choice xmlns:v="urn:schemas-microsoft-com:vml" Requires="v">
                <p:oleObj name="Equation" r:id="rId3" imgW="838080" imgH="457200" progId="Equation.DSMT4">
                  <p:embed/>
                </p:oleObj>
              </mc:Choice>
              <mc:Fallback>
                <p:oleObj name="Equation" r:id="rId3" imgW="838080" imgH="457200" progId="Equation.DSMT4">
                  <p:embed/>
                  <p:pic>
                    <p:nvPicPr>
                      <p:cNvPr id="4" name="Object 3">
                        <a:extLst>
                          <a:ext uri="{FF2B5EF4-FFF2-40B4-BE49-F238E27FC236}">
                            <a16:creationId xmlns:a16="http://schemas.microsoft.com/office/drawing/2014/main" id="{940FE373-F09D-34AB-4BD4-41728A59CAAF}"/>
                          </a:ext>
                        </a:extLst>
                      </p:cNvPr>
                      <p:cNvPicPr/>
                      <p:nvPr/>
                    </p:nvPicPr>
                    <p:blipFill>
                      <a:blip r:embed="rId4"/>
                      <a:stretch>
                        <a:fillRect/>
                      </a:stretch>
                    </p:blipFill>
                    <p:spPr>
                      <a:xfrm>
                        <a:off x="1035053" y="4572232"/>
                        <a:ext cx="2322512" cy="1260475"/>
                      </a:xfrm>
                      <a:prstGeom prst="rect">
                        <a:avLst/>
                      </a:prstGeom>
                    </p:spPr>
                  </p:pic>
                </p:oleObj>
              </mc:Fallback>
            </mc:AlternateContent>
          </a:graphicData>
        </a:graphic>
      </p:graphicFrame>
      <p:sp>
        <p:nvSpPr>
          <p:cNvPr id="12" name="Freeform: Shape 11">
            <a:extLst>
              <a:ext uri="{FF2B5EF4-FFF2-40B4-BE49-F238E27FC236}">
                <a16:creationId xmlns:a16="http://schemas.microsoft.com/office/drawing/2014/main" id="{122BA64C-48CE-8E54-EB4A-1D50CBBC36EE}"/>
              </a:ext>
            </a:extLst>
          </p:cNvPr>
          <p:cNvSpPr/>
          <p:nvPr/>
        </p:nvSpPr>
        <p:spPr>
          <a:xfrm>
            <a:off x="3092380" y="2225045"/>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7A4934-A0DC-6820-9D7F-598E9F7697AF}"/>
              </a:ext>
            </a:extLst>
          </p:cNvPr>
          <p:cNvSpPr/>
          <p:nvPr/>
        </p:nvSpPr>
        <p:spPr>
          <a:xfrm flipH="1">
            <a:off x="3092380" y="2637433"/>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22AB210-D265-9655-C369-79F1387208A4}"/>
              </a:ext>
            </a:extLst>
          </p:cNvPr>
          <p:cNvSpPr/>
          <p:nvPr/>
        </p:nvSpPr>
        <p:spPr>
          <a:xfrm flipH="1">
            <a:off x="8366356" y="2225045"/>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3F09961-F163-9F4E-2CEE-DBDC1E8148CF}"/>
              </a:ext>
            </a:extLst>
          </p:cNvPr>
          <p:cNvSpPr/>
          <p:nvPr/>
        </p:nvSpPr>
        <p:spPr>
          <a:xfrm>
            <a:off x="8371668" y="2637433"/>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a:extLst>
              <a:ext uri="{FF2B5EF4-FFF2-40B4-BE49-F238E27FC236}">
                <a16:creationId xmlns:a16="http://schemas.microsoft.com/office/drawing/2014/main" id="{C078D982-A473-16F3-3341-BD8E510EB737}"/>
              </a:ext>
            </a:extLst>
          </p:cNvPr>
          <p:cNvGraphicFramePr>
            <a:graphicFrameLocks noChangeAspect="1"/>
          </p:cNvGraphicFramePr>
          <p:nvPr/>
        </p:nvGraphicFramePr>
        <p:xfrm>
          <a:off x="2718930" y="2036005"/>
          <a:ext cx="446688" cy="530640"/>
        </p:xfrm>
        <a:graphic>
          <a:graphicData uri="http://schemas.openxmlformats.org/presentationml/2006/ole">
            <mc:AlternateContent xmlns:mc="http://schemas.openxmlformats.org/markup-compatibility/2006">
              <mc:Choice xmlns:v="urn:schemas-microsoft-com:vml" Requires="v">
                <p:oleObj name="Equation" r:id="rId5" imgW="203040" imgH="241200" progId="Equation.DSMT4">
                  <p:embed/>
                </p:oleObj>
              </mc:Choice>
              <mc:Fallback>
                <p:oleObj name="Equation" r:id="rId5" imgW="203040" imgH="241200" progId="Equation.DSMT4">
                  <p:embed/>
                  <p:pic>
                    <p:nvPicPr>
                      <p:cNvPr id="20" name="Object 19">
                        <a:extLst>
                          <a:ext uri="{FF2B5EF4-FFF2-40B4-BE49-F238E27FC236}">
                            <a16:creationId xmlns:a16="http://schemas.microsoft.com/office/drawing/2014/main" id="{C078D982-A473-16F3-3341-BD8E510EB737}"/>
                          </a:ext>
                        </a:extLst>
                      </p:cNvPr>
                      <p:cNvPicPr/>
                      <p:nvPr/>
                    </p:nvPicPr>
                    <p:blipFill>
                      <a:blip r:embed="rId6"/>
                      <a:stretch>
                        <a:fillRect/>
                      </a:stretch>
                    </p:blipFill>
                    <p:spPr>
                      <a:xfrm>
                        <a:off x="2718930" y="2036005"/>
                        <a:ext cx="446688" cy="53064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2E289C15-A829-7BDE-7773-540A3CBF04B7}"/>
              </a:ext>
            </a:extLst>
          </p:cNvPr>
          <p:cNvGraphicFramePr>
            <a:graphicFrameLocks noChangeAspect="1"/>
          </p:cNvGraphicFramePr>
          <p:nvPr/>
        </p:nvGraphicFramePr>
        <p:xfrm>
          <a:off x="2714835" y="2454647"/>
          <a:ext cx="446688" cy="530640"/>
        </p:xfrm>
        <a:graphic>
          <a:graphicData uri="http://schemas.openxmlformats.org/presentationml/2006/ole">
            <mc:AlternateContent xmlns:mc="http://schemas.openxmlformats.org/markup-compatibility/2006">
              <mc:Choice xmlns:v="urn:schemas-microsoft-com:vml" Requires="v">
                <p:oleObj name="Equation" r:id="rId7" imgW="203040" imgH="241200" progId="Equation.DSMT4">
                  <p:embed/>
                </p:oleObj>
              </mc:Choice>
              <mc:Fallback>
                <p:oleObj name="Equation" r:id="rId7" imgW="203040" imgH="241200" progId="Equation.DSMT4">
                  <p:embed/>
                  <p:pic>
                    <p:nvPicPr>
                      <p:cNvPr id="21" name="Object 20">
                        <a:extLst>
                          <a:ext uri="{FF2B5EF4-FFF2-40B4-BE49-F238E27FC236}">
                            <a16:creationId xmlns:a16="http://schemas.microsoft.com/office/drawing/2014/main" id="{2E289C15-A829-7BDE-7773-540A3CBF04B7}"/>
                          </a:ext>
                        </a:extLst>
                      </p:cNvPr>
                      <p:cNvPicPr/>
                      <p:nvPr/>
                    </p:nvPicPr>
                    <p:blipFill>
                      <a:blip r:embed="rId8"/>
                      <a:stretch>
                        <a:fillRect/>
                      </a:stretch>
                    </p:blipFill>
                    <p:spPr>
                      <a:xfrm>
                        <a:off x="2714835" y="2454647"/>
                        <a:ext cx="446688" cy="53064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0106920A-51F0-B592-1052-DD2C65F4AFF1}"/>
              </a:ext>
            </a:extLst>
          </p:cNvPr>
          <p:cNvGraphicFramePr>
            <a:graphicFrameLocks noChangeAspect="1"/>
          </p:cNvGraphicFramePr>
          <p:nvPr/>
        </p:nvGraphicFramePr>
        <p:xfrm>
          <a:off x="9435771" y="2073431"/>
          <a:ext cx="446688" cy="530640"/>
        </p:xfrm>
        <a:graphic>
          <a:graphicData uri="http://schemas.openxmlformats.org/presentationml/2006/ole">
            <mc:AlternateContent xmlns:mc="http://schemas.openxmlformats.org/markup-compatibility/2006">
              <mc:Choice xmlns:v="urn:schemas-microsoft-com:vml" Requires="v">
                <p:oleObj name="Equation" r:id="rId9" imgW="203040" imgH="241200" progId="Equation.DSMT4">
                  <p:embed/>
                </p:oleObj>
              </mc:Choice>
              <mc:Fallback>
                <p:oleObj name="Equation" r:id="rId9" imgW="203040" imgH="241200" progId="Equation.DSMT4">
                  <p:embed/>
                  <p:pic>
                    <p:nvPicPr>
                      <p:cNvPr id="22" name="Object 21">
                        <a:extLst>
                          <a:ext uri="{FF2B5EF4-FFF2-40B4-BE49-F238E27FC236}">
                            <a16:creationId xmlns:a16="http://schemas.microsoft.com/office/drawing/2014/main" id="{0106920A-51F0-B592-1052-DD2C65F4AFF1}"/>
                          </a:ext>
                        </a:extLst>
                      </p:cNvPr>
                      <p:cNvPicPr/>
                      <p:nvPr/>
                    </p:nvPicPr>
                    <p:blipFill>
                      <a:blip r:embed="rId10"/>
                      <a:stretch>
                        <a:fillRect/>
                      </a:stretch>
                    </p:blipFill>
                    <p:spPr>
                      <a:xfrm>
                        <a:off x="9435771" y="2073431"/>
                        <a:ext cx="446688" cy="53064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93F930D3-52D4-A7E7-E472-0E63C58599A7}"/>
              </a:ext>
            </a:extLst>
          </p:cNvPr>
          <p:cNvGraphicFramePr>
            <a:graphicFrameLocks noChangeAspect="1"/>
          </p:cNvGraphicFramePr>
          <p:nvPr/>
        </p:nvGraphicFramePr>
        <p:xfrm>
          <a:off x="9426405" y="2498270"/>
          <a:ext cx="446688" cy="530640"/>
        </p:xfrm>
        <a:graphic>
          <a:graphicData uri="http://schemas.openxmlformats.org/presentationml/2006/ole">
            <mc:AlternateContent xmlns:mc="http://schemas.openxmlformats.org/markup-compatibility/2006">
              <mc:Choice xmlns:v="urn:schemas-microsoft-com:vml" Requires="v">
                <p:oleObj name="Equation" r:id="rId11" imgW="203040" imgH="241200" progId="Equation.DSMT4">
                  <p:embed/>
                </p:oleObj>
              </mc:Choice>
              <mc:Fallback>
                <p:oleObj name="Equation" r:id="rId11" imgW="203040" imgH="241200" progId="Equation.DSMT4">
                  <p:embed/>
                  <p:pic>
                    <p:nvPicPr>
                      <p:cNvPr id="24" name="Object 23">
                        <a:extLst>
                          <a:ext uri="{FF2B5EF4-FFF2-40B4-BE49-F238E27FC236}">
                            <a16:creationId xmlns:a16="http://schemas.microsoft.com/office/drawing/2014/main" id="{93F930D3-52D4-A7E7-E472-0E63C58599A7}"/>
                          </a:ext>
                        </a:extLst>
                      </p:cNvPr>
                      <p:cNvPicPr/>
                      <p:nvPr/>
                    </p:nvPicPr>
                    <p:blipFill>
                      <a:blip r:embed="rId12"/>
                      <a:stretch>
                        <a:fillRect/>
                      </a:stretch>
                    </p:blipFill>
                    <p:spPr>
                      <a:xfrm>
                        <a:off x="9426405" y="2498270"/>
                        <a:ext cx="446688" cy="53064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BBE98207-CCE8-5FE4-383C-CACA64D2CFE2}"/>
              </a:ext>
            </a:extLst>
          </p:cNvPr>
          <p:cNvGraphicFramePr>
            <a:graphicFrameLocks noChangeAspect="1"/>
          </p:cNvGraphicFramePr>
          <p:nvPr>
            <p:extLst>
              <p:ext uri="{D42A27DB-BD31-4B8C-83A1-F6EECF244321}">
                <p14:modId xmlns:p14="http://schemas.microsoft.com/office/powerpoint/2010/main" val="1929263990"/>
              </p:ext>
            </p:extLst>
          </p:nvPr>
        </p:nvGraphicFramePr>
        <p:xfrm>
          <a:off x="3822402" y="3562350"/>
          <a:ext cx="6980238" cy="1930400"/>
        </p:xfrm>
        <a:graphic>
          <a:graphicData uri="http://schemas.openxmlformats.org/presentationml/2006/ole">
            <mc:AlternateContent xmlns:mc="http://schemas.openxmlformats.org/markup-compatibility/2006">
              <mc:Choice xmlns:v="urn:schemas-microsoft-com:vml" Requires="v">
                <p:oleObj name="Equation" r:id="rId13" imgW="1917360" imgH="533160" progId="Equation.DSMT4">
                  <p:embed/>
                </p:oleObj>
              </mc:Choice>
              <mc:Fallback>
                <p:oleObj name="Equation" r:id="rId13" imgW="1917360" imgH="533160" progId="Equation.DSMT4">
                  <p:embed/>
                  <p:pic>
                    <p:nvPicPr>
                      <p:cNvPr id="33" name="Object 32">
                        <a:extLst>
                          <a:ext uri="{FF2B5EF4-FFF2-40B4-BE49-F238E27FC236}">
                            <a16:creationId xmlns:a16="http://schemas.microsoft.com/office/drawing/2014/main" id="{BBE98207-CCE8-5FE4-383C-CACA64D2CFE2}"/>
                          </a:ext>
                        </a:extLst>
                      </p:cNvPr>
                      <p:cNvPicPr/>
                      <p:nvPr/>
                    </p:nvPicPr>
                    <p:blipFill>
                      <a:blip r:embed="rId14"/>
                      <a:stretch>
                        <a:fillRect/>
                      </a:stretch>
                    </p:blipFill>
                    <p:spPr>
                      <a:xfrm>
                        <a:off x="3822402" y="3562350"/>
                        <a:ext cx="6980238" cy="19304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71623DB5-8B63-69C4-7419-8AA39D3E5C4C}"/>
              </a:ext>
            </a:extLst>
          </p:cNvPr>
          <p:cNvGraphicFramePr>
            <a:graphicFrameLocks noChangeAspect="1"/>
          </p:cNvGraphicFramePr>
          <p:nvPr>
            <p:extLst>
              <p:ext uri="{D42A27DB-BD31-4B8C-83A1-F6EECF244321}">
                <p14:modId xmlns:p14="http://schemas.microsoft.com/office/powerpoint/2010/main" val="4051523222"/>
              </p:ext>
            </p:extLst>
          </p:nvPr>
        </p:nvGraphicFramePr>
        <p:xfrm>
          <a:off x="1035053" y="3598838"/>
          <a:ext cx="2184400" cy="666750"/>
        </p:xfrm>
        <a:graphic>
          <a:graphicData uri="http://schemas.openxmlformats.org/presentationml/2006/ole">
            <mc:AlternateContent xmlns:mc="http://schemas.openxmlformats.org/markup-compatibility/2006">
              <mc:Choice xmlns:v="urn:schemas-microsoft-com:vml" Requires="v">
                <p:oleObj name="Equation" r:id="rId15" imgW="2184188" imgH="666234" progId="Equation.DSMT4">
                  <p:embed/>
                </p:oleObj>
              </mc:Choice>
              <mc:Fallback>
                <p:oleObj name="Equation" r:id="rId15" imgW="2184188" imgH="666234" progId="Equation.DSMT4">
                  <p:embed/>
                  <p:pic>
                    <p:nvPicPr>
                      <p:cNvPr id="34" name="Object 33">
                        <a:extLst>
                          <a:ext uri="{FF2B5EF4-FFF2-40B4-BE49-F238E27FC236}">
                            <a16:creationId xmlns:a16="http://schemas.microsoft.com/office/drawing/2014/main" id="{71623DB5-8B63-69C4-7419-8AA39D3E5C4C}"/>
                          </a:ext>
                        </a:extLst>
                      </p:cNvPr>
                      <p:cNvPicPr/>
                      <p:nvPr/>
                    </p:nvPicPr>
                    <p:blipFill>
                      <a:blip r:embed="rId16"/>
                      <a:stretch>
                        <a:fillRect/>
                      </a:stretch>
                    </p:blipFill>
                    <p:spPr>
                      <a:xfrm>
                        <a:off x="1035053" y="3598838"/>
                        <a:ext cx="2184400" cy="666750"/>
                      </a:xfrm>
                      <a:prstGeom prst="rect">
                        <a:avLst/>
                      </a:prstGeom>
                    </p:spPr>
                  </p:pic>
                </p:oleObj>
              </mc:Fallback>
            </mc:AlternateContent>
          </a:graphicData>
        </a:graphic>
      </p:graphicFrame>
      <p:sp>
        <p:nvSpPr>
          <p:cNvPr id="35" name="Rectangle: Rounded Corners 34">
            <a:extLst>
              <a:ext uri="{FF2B5EF4-FFF2-40B4-BE49-F238E27FC236}">
                <a16:creationId xmlns:a16="http://schemas.microsoft.com/office/drawing/2014/main" id="{32B93A59-396C-33A6-A79C-38B1C6B60D23}"/>
              </a:ext>
            </a:extLst>
          </p:cNvPr>
          <p:cNvSpPr/>
          <p:nvPr/>
        </p:nvSpPr>
        <p:spPr>
          <a:xfrm>
            <a:off x="7931624" y="3598838"/>
            <a:ext cx="1202544" cy="1893348"/>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DF029E0B-997B-23FE-0768-5BF9F8F30DFF}"/>
              </a:ext>
            </a:extLst>
          </p:cNvPr>
          <p:cNvSpPr/>
          <p:nvPr/>
        </p:nvSpPr>
        <p:spPr>
          <a:xfrm>
            <a:off x="9552785" y="3592195"/>
            <a:ext cx="1202544" cy="1893348"/>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llout: Line 36">
            <a:extLst>
              <a:ext uri="{FF2B5EF4-FFF2-40B4-BE49-F238E27FC236}">
                <a16:creationId xmlns:a16="http://schemas.microsoft.com/office/drawing/2014/main" id="{A105909F-50BB-F2DC-A08A-F818E7D98E5B}"/>
              </a:ext>
            </a:extLst>
          </p:cNvPr>
          <p:cNvSpPr/>
          <p:nvPr/>
        </p:nvSpPr>
        <p:spPr>
          <a:xfrm>
            <a:off x="7527995" y="5874929"/>
            <a:ext cx="1039091" cy="678426"/>
          </a:xfrm>
          <a:prstGeom prst="borderCallout1">
            <a:avLst>
              <a:gd name="adj1" fmla="val -91"/>
              <a:gd name="adj2" fmla="val 69258"/>
              <a:gd name="adj3" fmla="val -55616"/>
              <a:gd name="adj4" fmla="val 88463"/>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Incident power</a:t>
            </a:r>
          </a:p>
        </p:txBody>
      </p:sp>
      <p:sp>
        <p:nvSpPr>
          <p:cNvPr id="38" name="Callout: Line 37">
            <a:extLst>
              <a:ext uri="{FF2B5EF4-FFF2-40B4-BE49-F238E27FC236}">
                <a16:creationId xmlns:a16="http://schemas.microsoft.com/office/drawing/2014/main" id="{6539935B-FED3-BA8B-570C-1460BD8FE3CD}"/>
              </a:ext>
            </a:extLst>
          </p:cNvPr>
          <p:cNvSpPr/>
          <p:nvPr/>
        </p:nvSpPr>
        <p:spPr>
          <a:xfrm>
            <a:off x="9994529" y="5874929"/>
            <a:ext cx="1202544" cy="678426"/>
          </a:xfrm>
          <a:prstGeom prst="borderCallout1">
            <a:avLst>
              <a:gd name="adj1" fmla="val 1358"/>
              <a:gd name="adj2" fmla="val 31647"/>
              <a:gd name="adj3" fmla="val -58514"/>
              <a:gd name="adj4" fmla="val 17670"/>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Reflected power</a:t>
            </a:r>
          </a:p>
        </p:txBody>
      </p:sp>
      <p:cxnSp>
        <p:nvCxnSpPr>
          <p:cNvPr id="39" name="Straight Connector 38">
            <a:extLst>
              <a:ext uri="{FF2B5EF4-FFF2-40B4-BE49-F238E27FC236}">
                <a16:creationId xmlns:a16="http://schemas.microsoft.com/office/drawing/2014/main" id="{714F217F-23F0-B964-53E0-B528F7210EAA}"/>
              </a:ext>
            </a:extLst>
          </p:cNvPr>
          <p:cNvCxnSpPr>
            <a:cxnSpLocks/>
          </p:cNvCxnSpPr>
          <p:nvPr/>
        </p:nvCxnSpPr>
        <p:spPr>
          <a:xfrm flipH="1">
            <a:off x="1425677" y="2041007"/>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D2A726A-60AF-29D4-A861-8541416E7176}"/>
              </a:ext>
            </a:extLst>
          </p:cNvPr>
          <p:cNvCxnSpPr>
            <a:cxnSpLocks/>
          </p:cNvCxnSpPr>
          <p:nvPr/>
        </p:nvCxnSpPr>
        <p:spPr>
          <a:xfrm flipH="1">
            <a:off x="1431870" y="3010298"/>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C7E02F1-0A8F-BE44-0DD9-FB9723C3D5C1}"/>
              </a:ext>
            </a:extLst>
          </p:cNvPr>
          <p:cNvCxnSpPr>
            <a:cxnSpLocks/>
          </p:cNvCxnSpPr>
          <p:nvPr/>
        </p:nvCxnSpPr>
        <p:spPr>
          <a:xfrm flipH="1">
            <a:off x="8448520" y="2046736"/>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F357E69-81EE-71CD-53CA-A941275F78B9}"/>
              </a:ext>
            </a:extLst>
          </p:cNvPr>
          <p:cNvCxnSpPr>
            <a:cxnSpLocks/>
          </p:cNvCxnSpPr>
          <p:nvPr/>
        </p:nvCxnSpPr>
        <p:spPr>
          <a:xfrm flipH="1">
            <a:off x="8453764" y="3021757"/>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97D0030C-9301-6E56-D19B-BBE1C5E2116C}"/>
              </a:ext>
            </a:extLst>
          </p:cNvPr>
          <p:cNvSpPr txBox="1"/>
          <p:nvPr/>
        </p:nvSpPr>
        <p:spPr>
          <a:xfrm>
            <a:off x="1503479" y="2245148"/>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1F93D507-6779-A732-7749-B7EE630EE61B}"/>
              </a:ext>
            </a:extLst>
          </p:cNvPr>
          <p:cNvSpPr txBox="1"/>
          <p:nvPr/>
        </p:nvSpPr>
        <p:spPr>
          <a:xfrm>
            <a:off x="10316919" y="2245148"/>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81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44004-AFF0-8CAE-33B1-046A69F40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20B80-FC2B-F058-483D-20BB7B74C1B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Scattering Matrix</a:t>
            </a:r>
          </a:p>
        </p:txBody>
      </p:sp>
      <p:graphicFrame>
        <p:nvGraphicFramePr>
          <p:cNvPr id="3" name="Object 2">
            <a:extLst>
              <a:ext uri="{FF2B5EF4-FFF2-40B4-BE49-F238E27FC236}">
                <a16:creationId xmlns:a16="http://schemas.microsoft.com/office/drawing/2014/main" id="{5C9C8467-4F20-692C-E49C-E624D1E4D0C2}"/>
              </a:ext>
            </a:extLst>
          </p:cNvPr>
          <p:cNvGraphicFramePr>
            <a:graphicFrameLocks noChangeAspect="1"/>
          </p:cNvGraphicFramePr>
          <p:nvPr/>
        </p:nvGraphicFramePr>
        <p:xfrm>
          <a:off x="2009127" y="3593819"/>
          <a:ext cx="2183039" cy="665884"/>
        </p:xfrm>
        <a:graphic>
          <a:graphicData uri="http://schemas.openxmlformats.org/presentationml/2006/ole">
            <mc:AlternateContent xmlns:mc="http://schemas.openxmlformats.org/markup-compatibility/2006">
              <mc:Choice xmlns:v="urn:schemas-microsoft-com:vml" Requires="v">
                <p:oleObj name="Equation" r:id="rId3" imgW="787320" imgH="241200" progId="Equation.DSMT4">
                  <p:embed/>
                </p:oleObj>
              </mc:Choice>
              <mc:Fallback>
                <p:oleObj name="Equation" r:id="rId3" imgW="787320" imgH="241200" progId="Equation.DSMT4">
                  <p:embed/>
                  <p:pic>
                    <p:nvPicPr>
                      <p:cNvPr id="3" name="Object 2">
                        <a:extLst>
                          <a:ext uri="{FF2B5EF4-FFF2-40B4-BE49-F238E27FC236}">
                            <a16:creationId xmlns:a16="http://schemas.microsoft.com/office/drawing/2014/main" id="{1CEBDF52-5445-3786-1C88-DDC3E5B7DE02}"/>
                          </a:ext>
                        </a:extLst>
                      </p:cNvPr>
                      <p:cNvPicPr/>
                      <p:nvPr/>
                    </p:nvPicPr>
                    <p:blipFill>
                      <a:blip r:embed="rId4"/>
                      <a:stretch>
                        <a:fillRect/>
                      </a:stretch>
                    </p:blipFill>
                    <p:spPr>
                      <a:xfrm>
                        <a:off x="2009127" y="3593819"/>
                        <a:ext cx="2183039" cy="66588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E204369-F708-F3F8-9E15-3E4CA5F3AE5B}"/>
              </a:ext>
            </a:extLst>
          </p:cNvPr>
          <p:cNvGraphicFramePr>
            <a:graphicFrameLocks noChangeAspect="1"/>
          </p:cNvGraphicFramePr>
          <p:nvPr/>
        </p:nvGraphicFramePr>
        <p:xfrm>
          <a:off x="8217119" y="3594541"/>
          <a:ext cx="2217737" cy="665162"/>
        </p:xfrm>
        <a:graphic>
          <a:graphicData uri="http://schemas.openxmlformats.org/presentationml/2006/ole">
            <mc:AlternateContent xmlns:mc="http://schemas.openxmlformats.org/markup-compatibility/2006">
              <mc:Choice xmlns:v="urn:schemas-microsoft-com:vml" Requires="v">
                <p:oleObj name="Equation" r:id="rId5" imgW="799920" imgH="241200" progId="Equation.DSMT4">
                  <p:embed/>
                </p:oleObj>
              </mc:Choice>
              <mc:Fallback>
                <p:oleObj name="Equation" r:id="rId5" imgW="799920" imgH="241200" progId="Equation.DSMT4">
                  <p:embed/>
                  <p:pic>
                    <p:nvPicPr>
                      <p:cNvPr id="4" name="Object 3">
                        <a:extLst>
                          <a:ext uri="{FF2B5EF4-FFF2-40B4-BE49-F238E27FC236}">
                            <a16:creationId xmlns:a16="http://schemas.microsoft.com/office/drawing/2014/main" id="{4069DAD2-9E2F-1D67-600F-D3A043A6A08A}"/>
                          </a:ext>
                        </a:extLst>
                      </p:cNvPr>
                      <p:cNvPicPr/>
                      <p:nvPr/>
                    </p:nvPicPr>
                    <p:blipFill>
                      <a:blip r:embed="rId6"/>
                      <a:stretch>
                        <a:fillRect/>
                      </a:stretch>
                    </p:blipFill>
                    <p:spPr>
                      <a:xfrm>
                        <a:off x="8217119" y="3594541"/>
                        <a:ext cx="2217737" cy="66516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A2E7C7B-821E-E874-35EA-59736BB99D65}"/>
              </a:ext>
            </a:extLst>
          </p:cNvPr>
          <p:cNvGraphicFramePr>
            <a:graphicFrameLocks noChangeAspect="1"/>
          </p:cNvGraphicFramePr>
          <p:nvPr/>
        </p:nvGraphicFramePr>
        <p:xfrm>
          <a:off x="175321" y="4767829"/>
          <a:ext cx="6035553" cy="1954458"/>
        </p:xfrm>
        <a:graphic>
          <a:graphicData uri="http://schemas.openxmlformats.org/presentationml/2006/ole">
            <mc:AlternateContent xmlns:mc="http://schemas.openxmlformats.org/markup-compatibility/2006">
              <mc:Choice xmlns:v="urn:schemas-microsoft-com:vml" Requires="v">
                <p:oleObj name="Equation" r:id="rId7" imgW="1485720" imgH="482400" progId="Equation.DSMT4">
                  <p:embed/>
                </p:oleObj>
              </mc:Choice>
              <mc:Fallback>
                <p:oleObj name="Equation" r:id="rId7" imgW="1485720" imgH="482400" progId="Equation.DSMT4">
                  <p:embed/>
                  <p:pic>
                    <p:nvPicPr>
                      <p:cNvPr id="5" name="Object 4">
                        <a:extLst>
                          <a:ext uri="{FF2B5EF4-FFF2-40B4-BE49-F238E27FC236}">
                            <a16:creationId xmlns:a16="http://schemas.microsoft.com/office/drawing/2014/main" id="{82C77CCA-2CC0-7AD7-5D57-15DCF6E17654}"/>
                          </a:ext>
                        </a:extLst>
                      </p:cNvPr>
                      <p:cNvPicPr/>
                      <p:nvPr/>
                    </p:nvPicPr>
                    <p:blipFill>
                      <a:blip r:embed="rId8"/>
                      <a:stretch>
                        <a:fillRect/>
                      </a:stretch>
                    </p:blipFill>
                    <p:spPr>
                      <a:xfrm>
                        <a:off x="175321" y="4767829"/>
                        <a:ext cx="6035553" cy="1954458"/>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16BCE956-2702-6C77-FF00-6ACCF887A19E}"/>
              </a:ext>
            </a:extLst>
          </p:cNvPr>
          <p:cNvGraphicFramePr>
            <a:graphicFrameLocks noChangeAspect="1"/>
          </p:cNvGraphicFramePr>
          <p:nvPr/>
        </p:nvGraphicFramePr>
        <p:xfrm>
          <a:off x="6983485" y="4587819"/>
          <a:ext cx="1787544" cy="1117512"/>
        </p:xfrm>
        <a:graphic>
          <a:graphicData uri="http://schemas.openxmlformats.org/presentationml/2006/ole">
            <mc:AlternateContent xmlns:mc="http://schemas.openxmlformats.org/markup-compatibility/2006">
              <mc:Choice xmlns:v="urn:schemas-microsoft-com:vml" Requires="v">
                <p:oleObj name="Equation" r:id="rId9" imgW="812520" imgH="507960" progId="Equation.DSMT4">
                  <p:embed/>
                </p:oleObj>
              </mc:Choice>
              <mc:Fallback>
                <p:oleObj name="Equation" r:id="rId9" imgW="812520" imgH="507960" progId="Equation.DSMT4">
                  <p:embed/>
                  <p:pic>
                    <p:nvPicPr>
                      <p:cNvPr id="29" name="Object 28">
                        <a:extLst>
                          <a:ext uri="{FF2B5EF4-FFF2-40B4-BE49-F238E27FC236}">
                            <a16:creationId xmlns:a16="http://schemas.microsoft.com/office/drawing/2014/main" id="{8992A098-DFE5-A6C1-8296-536E0B4119F6}"/>
                          </a:ext>
                        </a:extLst>
                      </p:cNvPr>
                      <p:cNvPicPr/>
                      <p:nvPr/>
                    </p:nvPicPr>
                    <p:blipFill>
                      <a:blip r:embed="rId10"/>
                      <a:stretch>
                        <a:fillRect/>
                      </a:stretch>
                    </p:blipFill>
                    <p:spPr>
                      <a:xfrm>
                        <a:off x="6983485" y="4587819"/>
                        <a:ext cx="1787544" cy="1117512"/>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9CB0A56D-FB86-F61C-3F11-306F533559F0}"/>
              </a:ext>
            </a:extLst>
          </p:cNvPr>
          <p:cNvGraphicFramePr>
            <a:graphicFrameLocks noChangeAspect="1"/>
          </p:cNvGraphicFramePr>
          <p:nvPr/>
        </p:nvGraphicFramePr>
        <p:xfrm>
          <a:off x="9956799" y="4542951"/>
          <a:ext cx="1787544" cy="1117512"/>
        </p:xfrm>
        <a:graphic>
          <a:graphicData uri="http://schemas.openxmlformats.org/presentationml/2006/ole">
            <mc:AlternateContent xmlns:mc="http://schemas.openxmlformats.org/markup-compatibility/2006">
              <mc:Choice xmlns:v="urn:schemas-microsoft-com:vml" Requires="v">
                <p:oleObj name="Equation" r:id="rId11" imgW="812520" imgH="507960" progId="Equation.DSMT4">
                  <p:embed/>
                </p:oleObj>
              </mc:Choice>
              <mc:Fallback>
                <p:oleObj name="Equation" r:id="rId11" imgW="812520" imgH="507960" progId="Equation.DSMT4">
                  <p:embed/>
                  <p:pic>
                    <p:nvPicPr>
                      <p:cNvPr id="30" name="Object 29">
                        <a:extLst>
                          <a:ext uri="{FF2B5EF4-FFF2-40B4-BE49-F238E27FC236}">
                            <a16:creationId xmlns:a16="http://schemas.microsoft.com/office/drawing/2014/main" id="{82E2D1EF-4C8C-A6AD-F108-1B0CEF870A4E}"/>
                          </a:ext>
                        </a:extLst>
                      </p:cNvPr>
                      <p:cNvPicPr/>
                      <p:nvPr/>
                    </p:nvPicPr>
                    <p:blipFill>
                      <a:blip r:embed="rId12"/>
                      <a:stretch>
                        <a:fillRect/>
                      </a:stretch>
                    </p:blipFill>
                    <p:spPr>
                      <a:xfrm>
                        <a:off x="9956799" y="4542951"/>
                        <a:ext cx="1787544" cy="1117512"/>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51E9DFDA-370F-DE45-1B7E-01C80757F9DC}"/>
              </a:ext>
            </a:extLst>
          </p:cNvPr>
          <p:cNvGraphicFramePr>
            <a:graphicFrameLocks noChangeAspect="1"/>
          </p:cNvGraphicFramePr>
          <p:nvPr/>
        </p:nvGraphicFramePr>
        <p:xfrm>
          <a:off x="6983485" y="5711874"/>
          <a:ext cx="1787544" cy="1117512"/>
        </p:xfrm>
        <a:graphic>
          <a:graphicData uri="http://schemas.openxmlformats.org/presentationml/2006/ole">
            <mc:AlternateContent xmlns:mc="http://schemas.openxmlformats.org/markup-compatibility/2006">
              <mc:Choice xmlns:v="urn:schemas-microsoft-com:vml" Requires="v">
                <p:oleObj name="Equation" r:id="rId13" imgW="812520" imgH="507960" progId="Equation.DSMT4">
                  <p:embed/>
                </p:oleObj>
              </mc:Choice>
              <mc:Fallback>
                <p:oleObj name="Equation" r:id="rId13" imgW="812520" imgH="507960" progId="Equation.DSMT4">
                  <p:embed/>
                  <p:pic>
                    <p:nvPicPr>
                      <p:cNvPr id="31" name="Object 30">
                        <a:extLst>
                          <a:ext uri="{FF2B5EF4-FFF2-40B4-BE49-F238E27FC236}">
                            <a16:creationId xmlns:a16="http://schemas.microsoft.com/office/drawing/2014/main" id="{7CBE5696-F49B-1818-BB82-06D06004F2FA}"/>
                          </a:ext>
                        </a:extLst>
                      </p:cNvPr>
                      <p:cNvPicPr/>
                      <p:nvPr/>
                    </p:nvPicPr>
                    <p:blipFill>
                      <a:blip r:embed="rId14"/>
                      <a:stretch>
                        <a:fillRect/>
                      </a:stretch>
                    </p:blipFill>
                    <p:spPr>
                      <a:xfrm>
                        <a:off x="6983485" y="5711874"/>
                        <a:ext cx="1787544" cy="111751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AAF5C59D-CA17-B0B0-8E31-AE32AE8BAE4E}"/>
              </a:ext>
            </a:extLst>
          </p:cNvPr>
          <p:cNvGraphicFramePr>
            <a:graphicFrameLocks noChangeAspect="1"/>
          </p:cNvGraphicFramePr>
          <p:nvPr/>
        </p:nvGraphicFramePr>
        <p:xfrm>
          <a:off x="9956799" y="5711874"/>
          <a:ext cx="1816056" cy="1117512"/>
        </p:xfrm>
        <a:graphic>
          <a:graphicData uri="http://schemas.openxmlformats.org/presentationml/2006/ole">
            <mc:AlternateContent xmlns:mc="http://schemas.openxmlformats.org/markup-compatibility/2006">
              <mc:Choice xmlns:v="urn:schemas-microsoft-com:vml" Requires="v">
                <p:oleObj name="Equation" r:id="rId15" imgW="825480" imgH="507960" progId="Equation.DSMT4">
                  <p:embed/>
                </p:oleObj>
              </mc:Choice>
              <mc:Fallback>
                <p:oleObj name="Equation" r:id="rId15" imgW="825480" imgH="507960" progId="Equation.DSMT4">
                  <p:embed/>
                  <p:pic>
                    <p:nvPicPr>
                      <p:cNvPr id="32" name="Object 31">
                        <a:extLst>
                          <a:ext uri="{FF2B5EF4-FFF2-40B4-BE49-F238E27FC236}">
                            <a16:creationId xmlns:a16="http://schemas.microsoft.com/office/drawing/2014/main" id="{91C6EDAF-CD01-3946-2FE4-2BCA1D805B54}"/>
                          </a:ext>
                        </a:extLst>
                      </p:cNvPr>
                      <p:cNvPicPr/>
                      <p:nvPr/>
                    </p:nvPicPr>
                    <p:blipFill>
                      <a:blip r:embed="rId16"/>
                      <a:stretch>
                        <a:fillRect/>
                      </a:stretch>
                    </p:blipFill>
                    <p:spPr>
                      <a:xfrm>
                        <a:off x="9956799" y="5711874"/>
                        <a:ext cx="1816056" cy="1117512"/>
                      </a:xfrm>
                      <a:prstGeom prst="rect">
                        <a:avLst/>
                      </a:prstGeom>
                    </p:spPr>
                  </p:pic>
                </p:oleObj>
              </mc:Fallback>
            </mc:AlternateContent>
          </a:graphicData>
        </a:graphic>
      </p:graphicFrame>
      <p:sp>
        <p:nvSpPr>
          <p:cNvPr id="33" name="Rectangle 32">
            <a:extLst>
              <a:ext uri="{FF2B5EF4-FFF2-40B4-BE49-F238E27FC236}">
                <a16:creationId xmlns:a16="http://schemas.microsoft.com/office/drawing/2014/main" id="{995FF70D-E076-3DA0-1D51-4D273A18618D}"/>
              </a:ext>
            </a:extLst>
          </p:cNvPr>
          <p:cNvSpPr/>
          <p:nvPr/>
        </p:nvSpPr>
        <p:spPr>
          <a:xfrm>
            <a:off x="5021086" y="1795201"/>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Two-port network</a:t>
            </a:r>
          </a:p>
        </p:txBody>
      </p:sp>
      <p:cxnSp>
        <p:nvCxnSpPr>
          <p:cNvPr id="34" name="Straight Connector 33">
            <a:extLst>
              <a:ext uri="{FF2B5EF4-FFF2-40B4-BE49-F238E27FC236}">
                <a16:creationId xmlns:a16="http://schemas.microsoft.com/office/drawing/2014/main" id="{CAE49A26-A960-0462-513A-09B70994182E}"/>
              </a:ext>
            </a:extLst>
          </p:cNvPr>
          <p:cNvCxnSpPr>
            <a:cxnSpLocks/>
          </p:cNvCxnSpPr>
          <p:nvPr/>
        </p:nvCxnSpPr>
        <p:spPr>
          <a:xfrm flipH="1">
            <a:off x="4014815" y="204100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7687D66-BF67-D298-0081-702CFDE7BBF3}"/>
              </a:ext>
            </a:extLst>
          </p:cNvPr>
          <p:cNvCxnSpPr>
            <a:cxnSpLocks/>
          </p:cNvCxnSpPr>
          <p:nvPr/>
        </p:nvCxnSpPr>
        <p:spPr>
          <a:xfrm flipH="1">
            <a:off x="4014815" y="301440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928D9A2-3E55-1512-62CE-DEC3AD8FF074}"/>
              </a:ext>
            </a:extLst>
          </p:cNvPr>
          <p:cNvCxnSpPr>
            <a:cxnSpLocks/>
          </p:cNvCxnSpPr>
          <p:nvPr/>
        </p:nvCxnSpPr>
        <p:spPr>
          <a:xfrm>
            <a:off x="7439821" y="204100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4C02E79-4BC8-5414-4CDE-44DE185BF08B}"/>
              </a:ext>
            </a:extLst>
          </p:cNvPr>
          <p:cNvCxnSpPr>
            <a:cxnSpLocks/>
          </p:cNvCxnSpPr>
          <p:nvPr/>
        </p:nvCxnSpPr>
        <p:spPr>
          <a:xfrm>
            <a:off x="7439821" y="301440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E0D8E2A2-EF66-CB2D-27F8-F6CFCDB7FD17}"/>
              </a:ext>
            </a:extLst>
          </p:cNvPr>
          <p:cNvSpPr txBox="1"/>
          <p:nvPr/>
        </p:nvSpPr>
        <p:spPr>
          <a:xfrm>
            <a:off x="4310625" y="1891368"/>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08455E79-254B-69DA-2A5F-1C82A87883B0}"/>
              </a:ext>
            </a:extLst>
          </p:cNvPr>
          <p:cNvSpPr txBox="1"/>
          <p:nvPr/>
        </p:nvSpPr>
        <p:spPr>
          <a:xfrm>
            <a:off x="4358390" y="2572310"/>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0" name="TextBox 39">
            <a:extLst>
              <a:ext uri="{FF2B5EF4-FFF2-40B4-BE49-F238E27FC236}">
                <a16:creationId xmlns:a16="http://schemas.microsoft.com/office/drawing/2014/main" id="{B52639A6-3E5D-7122-2312-E79F25C6BA42}"/>
              </a:ext>
            </a:extLst>
          </p:cNvPr>
          <p:cNvSpPr txBox="1"/>
          <p:nvPr/>
        </p:nvSpPr>
        <p:spPr>
          <a:xfrm>
            <a:off x="4219760" y="2279922"/>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1</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0754E146-2EBC-6CAA-C2F1-B90E30A51D93}"/>
              </a:ext>
            </a:extLst>
          </p:cNvPr>
          <p:cNvSpPr txBox="1"/>
          <p:nvPr/>
        </p:nvSpPr>
        <p:spPr>
          <a:xfrm>
            <a:off x="7763991" y="1913488"/>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2" name="TextBox 41">
            <a:extLst>
              <a:ext uri="{FF2B5EF4-FFF2-40B4-BE49-F238E27FC236}">
                <a16:creationId xmlns:a16="http://schemas.microsoft.com/office/drawing/2014/main" id="{D1B5B72F-24ED-0524-7DC3-E50A3AF0325C}"/>
              </a:ext>
            </a:extLst>
          </p:cNvPr>
          <p:cNvSpPr txBox="1"/>
          <p:nvPr/>
        </p:nvSpPr>
        <p:spPr>
          <a:xfrm>
            <a:off x="7811756" y="2594430"/>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3" name="TextBox 42">
            <a:extLst>
              <a:ext uri="{FF2B5EF4-FFF2-40B4-BE49-F238E27FC236}">
                <a16:creationId xmlns:a16="http://schemas.microsoft.com/office/drawing/2014/main" id="{3B526C1C-F199-35D5-3C45-2BCA8979017A}"/>
              </a:ext>
            </a:extLst>
          </p:cNvPr>
          <p:cNvSpPr txBox="1"/>
          <p:nvPr/>
        </p:nvSpPr>
        <p:spPr>
          <a:xfrm>
            <a:off x="7673126" y="2302042"/>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2</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516C21AF-8323-FB48-F0AC-3800FF45CDC5}"/>
              </a:ext>
            </a:extLst>
          </p:cNvPr>
          <p:cNvSpPr txBox="1"/>
          <p:nvPr/>
        </p:nvSpPr>
        <p:spPr>
          <a:xfrm>
            <a:off x="4231605" y="1352521"/>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6A2FE249-F996-4BC3-DF5F-8AE6031063E2}"/>
              </a:ext>
            </a:extLst>
          </p:cNvPr>
          <p:cNvSpPr txBox="1"/>
          <p:nvPr/>
        </p:nvSpPr>
        <p:spPr>
          <a:xfrm>
            <a:off x="7646129" y="1365814"/>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46" name="Straight Arrow Connector 45">
            <a:extLst>
              <a:ext uri="{FF2B5EF4-FFF2-40B4-BE49-F238E27FC236}">
                <a16:creationId xmlns:a16="http://schemas.microsoft.com/office/drawing/2014/main" id="{831423DC-F7E7-F7E2-33B3-EE8A2774480D}"/>
              </a:ext>
            </a:extLst>
          </p:cNvPr>
          <p:cNvCxnSpPr>
            <a:cxnSpLocks/>
          </p:cNvCxnSpPr>
          <p:nvPr/>
        </p:nvCxnSpPr>
        <p:spPr>
          <a:xfrm flipH="1">
            <a:off x="7527995" y="1937296"/>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177C1676-FECC-B395-6DBC-7B6805DEA452}"/>
              </a:ext>
            </a:extLst>
          </p:cNvPr>
          <p:cNvCxnSpPr/>
          <p:nvPr/>
        </p:nvCxnSpPr>
        <p:spPr>
          <a:xfrm>
            <a:off x="4128703" y="1949886"/>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48" name="Freeform: Shape 47">
            <a:extLst>
              <a:ext uri="{FF2B5EF4-FFF2-40B4-BE49-F238E27FC236}">
                <a16:creationId xmlns:a16="http://schemas.microsoft.com/office/drawing/2014/main" id="{2768E238-D156-F50D-45E2-4ED584A5ADD5}"/>
              </a:ext>
            </a:extLst>
          </p:cNvPr>
          <p:cNvSpPr/>
          <p:nvPr/>
        </p:nvSpPr>
        <p:spPr>
          <a:xfrm>
            <a:off x="3092380" y="2225045"/>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8930BCF1-6DE8-EE23-63B1-457DFB76E2AB}"/>
              </a:ext>
            </a:extLst>
          </p:cNvPr>
          <p:cNvSpPr/>
          <p:nvPr/>
        </p:nvSpPr>
        <p:spPr>
          <a:xfrm flipH="1">
            <a:off x="3092380" y="2637433"/>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0218AAD-D197-4546-390C-DE7D58EA7C4B}"/>
              </a:ext>
            </a:extLst>
          </p:cNvPr>
          <p:cNvSpPr/>
          <p:nvPr/>
        </p:nvSpPr>
        <p:spPr>
          <a:xfrm flipH="1">
            <a:off x="8366356" y="2225045"/>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4B5C5B2-4451-34ED-CFC7-A60188AE4C94}"/>
              </a:ext>
            </a:extLst>
          </p:cNvPr>
          <p:cNvSpPr/>
          <p:nvPr/>
        </p:nvSpPr>
        <p:spPr>
          <a:xfrm>
            <a:off x="8371668" y="2637433"/>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Object 51">
            <a:extLst>
              <a:ext uri="{FF2B5EF4-FFF2-40B4-BE49-F238E27FC236}">
                <a16:creationId xmlns:a16="http://schemas.microsoft.com/office/drawing/2014/main" id="{72D01C3E-4950-D8CB-D638-7178D93F9BCE}"/>
              </a:ext>
            </a:extLst>
          </p:cNvPr>
          <p:cNvGraphicFramePr>
            <a:graphicFrameLocks noChangeAspect="1"/>
          </p:cNvGraphicFramePr>
          <p:nvPr>
            <p:extLst>
              <p:ext uri="{D42A27DB-BD31-4B8C-83A1-F6EECF244321}">
                <p14:modId xmlns:p14="http://schemas.microsoft.com/office/powerpoint/2010/main" val="2939411065"/>
              </p:ext>
            </p:extLst>
          </p:nvPr>
        </p:nvGraphicFramePr>
        <p:xfrm>
          <a:off x="2718930" y="2036005"/>
          <a:ext cx="446688" cy="530640"/>
        </p:xfrm>
        <a:graphic>
          <a:graphicData uri="http://schemas.openxmlformats.org/presentationml/2006/ole">
            <mc:AlternateContent xmlns:mc="http://schemas.openxmlformats.org/markup-compatibility/2006">
              <mc:Choice xmlns:v="urn:schemas-microsoft-com:vml" Requires="v">
                <p:oleObj name="Equation" r:id="rId17" imgW="203040" imgH="241200" progId="Equation.DSMT4">
                  <p:embed/>
                </p:oleObj>
              </mc:Choice>
              <mc:Fallback>
                <p:oleObj name="Equation" r:id="rId17" imgW="203040" imgH="241200" progId="Equation.DSMT4">
                  <p:embed/>
                  <p:pic>
                    <p:nvPicPr>
                      <p:cNvPr id="20" name="Object 19">
                        <a:extLst>
                          <a:ext uri="{FF2B5EF4-FFF2-40B4-BE49-F238E27FC236}">
                            <a16:creationId xmlns:a16="http://schemas.microsoft.com/office/drawing/2014/main" id="{C078D982-A473-16F3-3341-BD8E510EB737}"/>
                          </a:ext>
                        </a:extLst>
                      </p:cNvPr>
                      <p:cNvPicPr/>
                      <p:nvPr/>
                    </p:nvPicPr>
                    <p:blipFill>
                      <a:blip r:embed="rId18"/>
                      <a:stretch>
                        <a:fillRect/>
                      </a:stretch>
                    </p:blipFill>
                    <p:spPr>
                      <a:xfrm>
                        <a:off x="2718930" y="2036005"/>
                        <a:ext cx="446688" cy="530640"/>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F5AD2AF7-C2C6-C2FF-97E8-E4A380AA24DA}"/>
              </a:ext>
            </a:extLst>
          </p:cNvPr>
          <p:cNvGraphicFramePr>
            <a:graphicFrameLocks noChangeAspect="1"/>
          </p:cNvGraphicFramePr>
          <p:nvPr>
            <p:extLst>
              <p:ext uri="{D42A27DB-BD31-4B8C-83A1-F6EECF244321}">
                <p14:modId xmlns:p14="http://schemas.microsoft.com/office/powerpoint/2010/main" val="2504160661"/>
              </p:ext>
            </p:extLst>
          </p:nvPr>
        </p:nvGraphicFramePr>
        <p:xfrm>
          <a:off x="2714835" y="2454647"/>
          <a:ext cx="446688" cy="530640"/>
        </p:xfrm>
        <a:graphic>
          <a:graphicData uri="http://schemas.openxmlformats.org/presentationml/2006/ole">
            <mc:AlternateContent xmlns:mc="http://schemas.openxmlformats.org/markup-compatibility/2006">
              <mc:Choice xmlns:v="urn:schemas-microsoft-com:vml" Requires="v">
                <p:oleObj name="Equation" r:id="rId19" imgW="203040" imgH="241200" progId="Equation.DSMT4">
                  <p:embed/>
                </p:oleObj>
              </mc:Choice>
              <mc:Fallback>
                <p:oleObj name="Equation" r:id="rId19" imgW="203040" imgH="241200" progId="Equation.DSMT4">
                  <p:embed/>
                  <p:pic>
                    <p:nvPicPr>
                      <p:cNvPr id="21" name="Object 20">
                        <a:extLst>
                          <a:ext uri="{FF2B5EF4-FFF2-40B4-BE49-F238E27FC236}">
                            <a16:creationId xmlns:a16="http://schemas.microsoft.com/office/drawing/2014/main" id="{2E289C15-A829-7BDE-7773-540A3CBF04B7}"/>
                          </a:ext>
                        </a:extLst>
                      </p:cNvPr>
                      <p:cNvPicPr/>
                      <p:nvPr/>
                    </p:nvPicPr>
                    <p:blipFill>
                      <a:blip r:embed="rId20"/>
                      <a:stretch>
                        <a:fillRect/>
                      </a:stretch>
                    </p:blipFill>
                    <p:spPr>
                      <a:xfrm>
                        <a:off x="2714835" y="2454647"/>
                        <a:ext cx="446688" cy="530640"/>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4B5A0BF2-4A7E-C30B-71A2-E8AF6A529E31}"/>
              </a:ext>
            </a:extLst>
          </p:cNvPr>
          <p:cNvGraphicFramePr>
            <a:graphicFrameLocks noChangeAspect="1"/>
          </p:cNvGraphicFramePr>
          <p:nvPr>
            <p:extLst>
              <p:ext uri="{D42A27DB-BD31-4B8C-83A1-F6EECF244321}">
                <p14:modId xmlns:p14="http://schemas.microsoft.com/office/powerpoint/2010/main" val="4265507832"/>
              </p:ext>
            </p:extLst>
          </p:nvPr>
        </p:nvGraphicFramePr>
        <p:xfrm>
          <a:off x="9435771" y="2073431"/>
          <a:ext cx="446688" cy="530640"/>
        </p:xfrm>
        <a:graphic>
          <a:graphicData uri="http://schemas.openxmlformats.org/presentationml/2006/ole">
            <mc:AlternateContent xmlns:mc="http://schemas.openxmlformats.org/markup-compatibility/2006">
              <mc:Choice xmlns:v="urn:schemas-microsoft-com:vml" Requires="v">
                <p:oleObj name="Equation" r:id="rId21" imgW="203040" imgH="241200" progId="Equation.DSMT4">
                  <p:embed/>
                </p:oleObj>
              </mc:Choice>
              <mc:Fallback>
                <p:oleObj name="Equation" r:id="rId21" imgW="203040" imgH="241200" progId="Equation.DSMT4">
                  <p:embed/>
                  <p:pic>
                    <p:nvPicPr>
                      <p:cNvPr id="22" name="Object 21">
                        <a:extLst>
                          <a:ext uri="{FF2B5EF4-FFF2-40B4-BE49-F238E27FC236}">
                            <a16:creationId xmlns:a16="http://schemas.microsoft.com/office/drawing/2014/main" id="{0106920A-51F0-B592-1052-DD2C65F4AFF1}"/>
                          </a:ext>
                        </a:extLst>
                      </p:cNvPr>
                      <p:cNvPicPr/>
                      <p:nvPr/>
                    </p:nvPicPr>
                    <p:blipFill>
                      <a:blip r:embed="rId22"/>
                      <a:stretch>
                        <a:fillRect/>
                      </a:stretch>
                    </p:blipFill>
                    <p:spPr>
                      <a:xfrm>
                        <a:off x="9435771" y="2073431"/>
                        <a:ext cx="446688" cy="530640"/>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CB764D3F-B5DC-0224-EA24-B4AA88AE2F14}"/>
              </a:ext>
            </a:extLst>
          </p:cNvPr>
          <p:cNvGraphicFramePr>
            <a:graphicFrameLocks noChangeAspect="1"/>
          </p:cNvGraphicFramePr>
          <p:nvPr>
            <p:extLst>
              <p:ext uri="{D42A27DB-BD31-4B8C-83A1-F6EECF244321}">
                <p14:modId xmlns:p14="http://schemas.microsoft.com/office/powerpoint/2010/main" val="37147255"/>
              </p:ext>
            </p:extLst>
          </p:nvPr>
        </p:nvGraphicFramePr>
        <p:xfrm>
          <a:off x="9426405" y="2498270"/>
          <a:ext cx="446688" cy="530640"/>
        </p:xfrm>
        <a:graphic>
          <a:graphicData uri="http://schemas.openxmlformats.org/presentationml/2006/ole">
            <mc:AlternateContent xmlns:mc="http://schemas.openxmlformats.org/markup-compatibility/2006">
              <mc:Choice xmlns:v="urn:schemas-microsoft-com:vml" Requires="v">
                <p:oleObj name="Equation" r:id="rId23" imgW="203040" imgH="241200" progId="Equation.DSMT4">
                  <p:embed/>
                </p:oleObj>
              </mc:Choice>
              <mc:Fallback>
                <p:oleObj name="Equation" r:id="rId23" imgW="203040" imgH="241200" progId="Equation.DSMT4">
                  <p:embed/>
                  <p:pic>
                    <p:nvPicPr>
                      <p:cNvPr id="24" name="Object 23">
                        <a:extLst>
                          <a:ext uri="{FF2B5EF4-FFF2-40B4-BE49-F238E27FC236}">
                            <a16:creationId xmlns:a16="http://schemas.microsoft.com/office/drawing/2014/main" id="{93F930D3-52D4-A7E7-E472-0E63C58599A7}"/>
                          </a:ext>
                        </a:extLst>
                      </p:cNvPr>
                      <p:cNvPicPr/>
                      <p:nvPr/>
                    </p:nvPicPr>
                    <p:blipFill>
                      <a:blip r:embed="rId24"/>
                      <a:stretch>
                        <a:fillRect/>
                      </a:stretch>
                    </p:blipFill>
                    <p:spPr>
                      <a:xfrm>
                        <a:off x="9426405" y="2498270"/>
                        <a:ext cx="446688" cy="530640"/>
                      </a:xfrm>
                      <a:prstGeom prst="rect">
                        <a:avLst/>
                      </a:prstGeom>
                    </p:spPr>
                  </p:pic>
                </p:oleObj>
              </mc:Fallback>
            </mc:AlternateContent>
          </a:graphicData>
        </a:graphic>
      </p:graphicFrame>
      <p:cxnSp>
        <p:nvCxnSpPr>
          <p:cNvPr id="56" name="Straight Connector 55">
            <a:extLst>
              <a:ext uri="{FF2B5EF4-FFF2-40B4-BE49-F238E27FC236}">
                <a16:creationId xmlns:a16="http://schemas.microsoft.com/office/drawing/2014/main" id="{B7EACF5B-4031-4708-A402-4AEDDD05D54F}"/>
              </a:ext>
            </a:extLst>
          </p:cNvPr>
          <p:cNvCxnSpPr>
            <a:cxnSpLocks/>
          </p:cNvCxnSpPr>
          <p:nvPr/>
        </p:nvCxnSpPr>
        <p:spPr>
          <a:xfrm flipH="1">
            <a:off x="1425677" y="2041007"/>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AFB8095C-F166-7174-CF74-1D1600150A93}"/>
              </a:ext>
            </a:extLst>
          </p:cNvPr>
          <p:cNvCxnSpPr>
            <a:cxnSpLocks/>
          </p:cNvCxnSpPr>
          <p:nvPr/>
        </p:nvCxnSpPr>
        <p:spPr>
          <a:xfrm flipH="1">
            <a:off x="1431870" y="3010298"/>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872F893-CC36-0502-EFB8-61ED8E74A8D4}"/>
              </a:ext>
            </a:extLst>
          </p:cNvPr>
          <p:cNvCxnSpPr>
            <a:cxnSpLocks/>
          </p:cNvCxnSpPr>
          <p:nvPr/>
        </p:nvCxnSpPr>
        <p:spPr>
          <a:xfrm flipH="1">
            <a:off x="8448520" y="2046736"/>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5C2EACD-73C5-A905-05B5-48B2D52E0B2F}"/>
              </a:ext>
            </a:extLst>
          </p:cNvPr>
          <p:cNvCxnSpPr>
            <a:cxnSpLocks/>
          </p:cNvCxnSpPr>
          <p:nvPr/>
        </p:nvCxnSpPr>
        <p:spPr>
          <a:xfrm flipH="1">
            <a:off x="8453764" y="3021757"/>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0B9DC762-DC34-6FAB-CBF3-1FF307A51CD4}"/>
              </a:ext>
            </a:extLst>
          </p:cNvPr>
          <p:cNvSpPr txBox="1"/>
          <p:nvPr/>
        </p:nvSpPr>
        <p:spPr>
          <a:xfrm>
            <a:off x="1503479" y="2245148"/>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4790340F-5F3D-01A2-3773-26889AD33805}"/>
              </a:ext>
            </a:extLst>
          </p:cNvPr>
          <p:cNvSpPr txBox="1"/>
          <p:nvPr/>
        </p:nvSpPr>
        <p:spPr>
          <a:xfrm>
            <a:off x="10316919" y="2245148"/>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18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0DFF9-9A13-8464-1DB1-4FFFBFE47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2C6C3-7798-C3CE-F537-190020F1A40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Standard Scattering Matrix</a:t>
            </a:r>
          </a:p>
        </p:txBody>
      </p:sp>
      <p:sp>
        <p:nvSpPr>
          <p:cNvPr id="7" name="TextBox 6">
            <a:extLst>
              <a:ext uri="{FF2B5EF4-FFF2-40B4-BE49-F238E27FC236}">
                <a16:creationId xmlns:a16="http://schemas.microsoft.com/office/drawing/2014/main" id="{FA8D1F6A-D66F-FB62-E383-30CAE32C5A78}"/>
              </a:ext>
            </a:extLst>
          </p:cNvPr>
          <p:cNvSpPr txBox="1"/>
          <p:nvPr/>
        </p:nvSpPr>
        <p:spPr>
          <a:xfrm>
            <a:off x="946354" y="2025048"/>
            <a:ext cx="10301749" cy="1754326"/>
          </a:xfrm>
          <a:prstGeom prst="rect">
            <a:avLst/>
          </a:prstGeom>
          <a:noFill/>
        </p:spPr>
        <p:txBody>
          <a:bodyPr wrap="square">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Assumes all ports have </a:t>
            </a:r>
            <a:r>
              <a:rPr lang="en-US" sz="3600" i="1" dirty="0">
                <a:latin typeface="Times New Roman" panose="02020603050405020304" pitchFamily="18" charset="0"/>
                <a:cs typeface="Times New Roman" panose="02020603050405020304" pitchFamily="18" charset="0"/>
              </a:rPr>
              <a:t>identical</a:t>
            </a:r>
            <a:r>
              <a:rPr lang="en-US" sz="36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real</a:t>
            </a:r>
            <a:r>
              <a:rPr lang="en-US" sz="3600" dirty="0">
                <a:latin typeface="Times New Roman" panose="02020603050405020304" pitchFamily="18" charset="0"/>
                <a:cs typeface="Times New Roman" panose="02020603050405020304" pitchFamily="18" charset="0"/>
              </a:rPr>
              <a:t> characteristic impedance.</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Simpler to calculate and analyze.</a:t>
            </a:r>
          </a:p>
        </p:txBody>
      </p:sp>
    </p:spTree>
    <p:extLst>
      <p:ext uri="{BB962C8B-B14F-4D97-AF65-F5344CB8AC3E}">
        <p14:creationId xmlns:p14="http://schemas.microsoft.com/office/powerpoint/2010/main" val="77827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DF036-C284-D156-EA75-23EA15377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43A8A-96A7-DFEE-9C7F-05386F841D69}"/>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Incident and Reflected Power Wave Amplitudes</a:t>
            </a:r>
          </a:p>
        </p:txBody>
      </p:sp>
      <p:graphicFrame>
        <p:nvGraphicFramePr>
          <p:cNvPr id="3" name="Object 2">
            <a:extLst>
              <a:ext uri="{FF2B5EF4-FFF2-40B4-BE49-F238E27FC236}">
                <a16:creationId xmlns:a16="http://schemas.microsoft.com/office/drawing/2014/main" id="{4DC4A2B4-BC2F-58D4-8E67-35D5E526F65A}"/>
              </a:ext>
            </a:extLst>
          </p:cNvPr>
          <p:cNvGraphicFramePr>
            <a:graphicFrameLocks noChangeAspect="1"/>
          </p:cNvGraphicFramePr>
          <p:nvPr>
            <p:extLst>
              <p:ext uri="{D42A27DB-BD31-4B8C-83A1-F6EECF244321}">
                <p14:modId xmlns:p14="http://schemas.microsoft.com/office/powerpoint/2010/main" val="3668436360"/>
              </p:ext>
            </p:extLst>
          </p:nvPr>
        </p:nvGraphicFramePr>
        <p:xfrm>
          <a:off x="2599336" y="3941533"/>
          <a:ext cx="2676525" cy="1335088"/>
        </p:xfrm>
        <a:graphic>
          <a:graphicData uri="http://schemas.openxmlformats.org/presentationml/2006/ole">
            <mc:AlternateContent xmlns:mc="http://schemas.openxmlformats.org/markup-compatibility/2006">
              <mc:Choice xmlns:v="urn:schemas-microsoft-com:vml" Requires="v">
                <p:oleObj name="Equation" r:id="rId3" imgW="965160" imgH="482400" progId="Equation.DSMT4">
                  <p:embed/>
                </p:oleObj>
              </mc:Choice>
              <mc:Fallback>
                <p:oleObj name="Equation" r:id="rId3" imgW="965160" imgH="482400" progId="Equation.DSMT4">
                  <p:embed/>
                  <p:pic>
                    <p:nvPicPr>
                      <p:cNvPr id="3" name="Object 2">
                        <a:extLst>
                          <a:ext uri="{FF2B5EF4-FFF2-40B4-BE49-F238E27FC236}">
                            <a16:creationId xmlns:a16="http://schemas.microsoft.com/office/drawing/2014/main" id="{1CEBDF52-5445-3786-1C88-DDC3E5B7DE02}"/>
                          </a:ext>
                        </a:extLst>
                      </p:cNvPr>
                      <p:cNvPicPr/>
                      <p:nvPr/>
                    </p:nvPicPr>
                    <p:blipFill>
                      <a:blip r:embed="rId4"/>
                      <a:stretch>
                        <a:fillRect/>
                      </a:stretch>
                    </p:blipFill>
                    <p:spPr>
                      <a:xfrm>
                        <a:off x="2599336" y="3941533"/>
                        <a:ext cx="2676525" cy="1335088"/>
                      </a:xfrm>
                      <a:prstGeom prst="rect">
                        <a:avLst/>
                      </a:prstGeom>
                    </p:spPr>
                  </p:pic>
                </p:oleObj>
              </mc:Fallback>
            </mc:AlternateContent>
          </a:graphicData>
        </a:graphic>
      </p:graphicFrame>
      <p:sp>
        <p:nvSpPr>
          <p:cNvPr id="37" name="Rectangle 36">
            <a:extLst>
              <a:ext uri="{FF2B5EF4-FFF2-40B4-BE49-F238E27FC236}">
                <a16:creationId xmlns:a16="http://schemas.microsoft.com/office/drawing/2014/main" id="{209359D3-F254-2CDC-D0C8-576AB146337B}"/>
              </a:ext>
            </a:extLst>
          </p:cNvPr>
          <p:cNvSpPr/>
          <p:nvPr/>
        </p:nvSpPr>
        <p:spPr>
          <a:xfrm>
            <a:off x="9354119" y="1902747"/>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Network</a:t>
            </a:r>
          </a:p>
        </p:txBody>
      </p:sp>
      <p:cxnSp>
        <p:nvCxnSpPr>
          <p:cNvPr id="38" name="Straight Connector 37">
            <a:extLst>
              <a:ext uri="{FF2B5EF4-FFF2-40B4-BE49-F238E27FC236}">
                <a16:creationId xmlns:a16="http://schemas.microsoft.com/office/drawing/2014/main" id="{E80029D8-B28D-7346-CDDA-5D7BD65C95C3}"/>
              </a:ext>
            </a:extLst>
          </p:cNvPr>
          <p:cNvCxnSpPr>
            <a:cxnSpLocks/>
          </p:cNvCxnSpPr>
          <p:nvPr/>
        </p:nvCxnSpPr>
        <p:spPr>
          <a:xfrm flipH="1">
            <a:off x="8347848" y="2148553"/>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24F7A1A-5926-5EC9-EA67-C8670D55C852}"/>
              </a:ext>
            </a:extLst>
          </p:cNvPr>
          <p:cNvCxnSpPr>
            <a:cxnSpLocks/>
          </p:cNvCxnSpPr>
          <p:nvPr/>
        </p:nvCxnSpPr>
        <p:spPr>
          <a:xfrm flipH="1">
            <a:off x="8347848" y="312194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E531760C-2FFE-5223-6DF8-4E05F8475C3C}"/>
              </a:ext>
            </a:extLst>
          </p:cNvPr>
          <p:cNvSpPr txBox="1"/>
          <p:nvPr/>
        </p:nvSpPr>
        <p:spPr>
          <a:xfrm>
            <a:off x="8643658" y="1998914"/>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3" name="TextBox 42">
            <a:extLst>
              <a:ext uri="{FF2B5EF4-FFF2-40B4-BE49-F238E27FC236}">
                <a16:creationId xmlns:a16="http://schemas.microsoft.com/office/drawing/2014/main" id="{CDE8289C-2298-6B07-B6BF-FA42A24ABD22}"/>
              </a:ext>
            </a:extLst>
          </p:cNvPr>
          <p:cNvSpPr txBox="1"/>
          <p:nvPr/>
        </p:nvSpPr>
        <p:spPr>
          <a:xfrm>
            <a:off x="8691423" y="2679856"/>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1A9FBF7C-EBFB-B00A-4263-C1F516031D6C}"/>
              </a:ext>
            </a:extLst>
          </p:cNvPr>
          <p:cNvSpPr txBox="1"/>
          <p:nvPr/>
        </p:nvSpPr>
        <p:spPr>
          <a:xfrm>
            <a:off x="8552793" y="2387468"/>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B96883E1-6A0E-AAFC-8436-4052CC85EE0A}"/>
              </a:ext>
            </a:extLst>
          </p:cNvPr>
          <p:cNvSpPr txBox="1"/>
          <p:nvPr/>
        </p:nvSpPr>
        <p:spPr>
          <a:xfrm>
            <a:off x="8564638" y="1460067"/>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290DFC48-054E-5E6C-1476-3B276F06A5D2}"/>
              </a:ext>
            </a:extLst>
          </p:cNvPr>
          <p:cNvCxnSpPr/>
          <p:nvPr/>
        </p:nvCxnSpPr>
        <p:spPr>
          <a:xfrm>
            <a:off x="8461736" y="2057432"/>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52" name="Freeform: Shape 51">
            <a:extLst>
              <a:ext uri="{FF2B5EF4-FFF2-40B4-BE49-F238E27FC236}">
                <a16:creationId xmlns:a16="http://schemas.microsoft.com/office/drawing/2014/main" id="{CEA4A8A2-0EB3-FC34-C2B4-A75ACE08D56D}"/>
              </a:ext>
            </a:extLst>
          </p:cNvPr>
          <p:cNvSpPr/>
          <p:nvPr/>
        </p:nvSpPr>
        <p:spPr>
          <a:xfrm>
            <a:off x="7425413" y="2332591"/>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25323C5F-18ED-6B6B-7FDC-03FE9BD783AA}"/>
              </a:ext>
            </a:extLst>
          </p:cNvPr>
          <p:cNvSpPr/>
          <p:nvPr/>
        </p:nvSpPr>
        <p:spPr>
          <a:xfrm flipH="1">
            <a:off x="7425413" y="2744979"/>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885A00C3-2DE2-2FDE-E66A-5F6E493E09D6}"/>
              </a:ext>
            </a:extLst>
          </p:cNvPr>
          <p:cNvCxnSpPr>
            <a:cxnSpLocks/>
          </p:cNvCxnSpPr>
          <p:nvPr/>
        </p:nvCxnSpPr>
        <p:spPr>
          <a:xfrm flipH="1">
            <a:off x="5758710" y="2148553"/>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A446058-8912-0E12-31FC-E9F7AB0539A1}"/>
              </a:ext>
            </a:extLst>
          </p:cNvPr>
          <p:cNvCxnSpPr>
            <a:cxnSpLocks/>
          </p:cNvCxnSpPr>
          <p:nvPr/>
        </p:nvCxnSpPr>
        <p:spPr>
          <a:xfrm flipH="1">
            <a:off x="5764903" y="3117844"/>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F6123139-8198-CE41-58DE-58723A2779D4}"/>
              </a:ext>
            </a:extLst>
          </p:cNvPr>
          <p:cNvSpPr txBox="1"/>
          <p:nvPr/>
        </p:nvSpPr>
        <p:spPr>
          <a:xfrm>
            <a:off x="5836512" y="2352694"/>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graphicFrame>
        <p:nvGraphicFramePr>
          <p:cNvPr id="66" name="Object 65">
            <a:extLst>
              <a:ext uri="{FF2B5EF4-FFF2-40B4-BE49-F238E27FC236}">
                <a16:creationId xmlns:a16="http://schemas.microsoft.com/office/drawing/2014/main" id="{A75F1AD5-A5CC-1FF4-A516-23401D28112F}"/>
              </a:ext>
            </a:extLst>
          </p:cNvPr>
          <p:cNvGraphicFramePr>
            <a:graphicFrameLocks noChangeAspect="1"/>
          </p:cNvGraphicFramePr>
          <p:nvPr>
            <p:extLst>
              <p:ext uri="{D42A27DB-BD31-4B8C-83A1-F6EECF244321}">
                <p14:modId xmlns:p14="http://schemas.microsoft.com/office/powerpoint/2010/main" val="1044855838"/>
              </p:ext>
            </p:extLst>
          </p:nvPr>
        </p:nvGraphicFramePr>
        <p:xfrm>
          <a:off x="8691423" y="3871684"/>
          <a:ext cx="2641600" cy="1404937"/>
        </p:xfrm>
        <a:graphic>
          <a:graphicData uri="http://schemas.openxmlformats.org/presentationml/2006/ole">
            <mc:AlternateContent xmlns:mc="http://schemas.openxmlformats.org/markup-compatibility/2006">
              <mc:Choice xmlns:v="urn:schemas-microsoft-com:vml" Requires="v">
                <p:oleObj name="Equation" r:id="rId5" imgW="952200" imgH="507960" progId="Equation.DSMT4">
                  <p:embed/>
                </p:oleObj>
              </mc:Choice>
              <mc:Fallback>
                <p:oleObj name="Equation" r:id="rId5" imgW="952200" imgH="507960" progId="Equation.DSMT4">
                  <p:embed/>
                  <p:pic>
                    <p:nvPicPr>
                      <p:cNvPr id="3" name="Object 2">
                        <a:extLst>
                          <a:ext uri="{FF2B5EF4-FFF2-40B4-BE49-F238E27FC236}">
                            <a16:creationId xmlns:a16="http://schemas.microsoft.com/office/drawing/2014/main" id="{4DC4A2B4-BC2F-58D4-8E67-35D5E526F65A}"/>
                          </a:ext>
                        </a:extLst>
                      </p:cNvPr>
                      <p:cNvPicPr/>
                      <p:nvPr/>
                    </p:nvPicPr>
                    <p:blipFill>
                      <a:blip r:embed="rId6"/>
                      <a:stretch>
                        <a:fillRect/>
                      </a:stretch>
                    </p:blipFill>
                    <p:spPr>
                      <a:xfrm>
                        <a:off x="8691423" y="3871684"/>
                        <a:ext cx="2641600" cy="1404937"/>
                      </a:xfrm>
                      <a:prstGeom prst="rect">
                        <a:avLst/>
                      </a:prstGeom>
                    </p:spPr>
                  </p:pic>
                </p:oleObj>
              </mc:Fallback>
            </mc:AlternateContent>
          </a:graphicData>
        </a:graphic>
      </p:graphicFrame>
      <p:sp>
        <p:nvSpPr>
          <p:cNvPr id="70" name="TextBox 69">
            <a:extLst>
              <a:ext uri="{FF2B5EF4-FFF2-40B4-BE49-F238E27FC236}">
                <a16:creationId xmlns:a16="http://schemas.microsoft.com/office/drawing/2014/main" id="{506C751B-D746-A880-B163-A6A378099FF2}"/>
              </a:ext>
            </a:extLst>
          </p:cNvPr>
          <p:cNvSpPr txBox="1"/>
          <p:nvPr/>
        </p:nvSpPr>
        <p:spPr>
          <a:xfrm>
            <a:off x="6982408" y="2060306"/>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a</a:t>
            </a:r>
            <a:endParaRPr lang="en-US" sz="3200" dirty="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C34B488A-F9A1-C5FC-5894-4A4AC0AA049A}"/>
              </a:ext>
            </a:extLst>
          </p:cNvPr>
          <p:cNvSpPr txBox="1"/>
          <p:nvPr/>
        </p:nvSpPr>
        <p:spPr>
          <a:xfrm>
            <a:off x="6980254" y="2509329"/>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b</a:t>
            </a:r>
            <a:endParaRPr lang="en-US" sz="3200" dirty="0">
              <a:latin typeface="Times New Roman" panose="02020603050405020304" pitchFamily="18" charset="0"/>
              <a:cs typeface="Times New Roman" panose="02020603050405020304" pitchFamily="18" charset="0"/>
            </a:endParaRPr>
          </a:p>
        </p:txBody>
      </p:sp>
      <p:graphicFrame>
        <p:nvGraphicFramePr>
          <p:cNvPr id="72" name="Object 71">
            <a:extLst>
              <a:ext uri="{FF2B5EF4-FFF2-40B4-BE49-F238E27FC236}">
                <a16:creationId xmlns:a16="http://schemas.microsoft.com/office/drawing/2014/main" id="{2EB85006-8B67-9C0F-251E-A731D4AF4631}"/>
              </a:ext>
            </a:extLst>
          </p:cNvPr>
          <p:cNvGraphicFramePr>
            <a:graphicFrameLocks noChangeAspect="1"/>
          </p:cNvGraphicFramePr>
          <p:nvPr>
            <p:extLst>
              <p:ext uri="{D42A27DB-BD31-4B8C-83A1-F6EECF244321}">
                <p14:modId xmlns:p14="http://schemas.microsoft.com/office/powerpoint/2010/main" val="4151722320"/>
              </p:ext>
            </p:extLst>
          </p:nvPr>
        </p:nvGraphicFramePr>
        <p:xfrm>
          <a:off x="1344456" y="2386012"/>
          <a:ext cx="2217738" cy="1260475"/>
        </p:xfrm>
        <a:graphic>
          <a:graphicData uri="http://schemas.openxmlformats.org/presentationml/2006/ole">
            <mc:AlternateContent xmlns:mc="http://schemas.openxmlformats.org/markup-compatibility/2006">
              <mc:Choice xmlns:v="urn:schemas-microsoft-com:vml" Requires="v">
                <p:oleObj name="Equation" r:id="rId7" imgW="799920" imgH="457200" progId="Equation.DSMT4">
                  <p:embed/>
                </p:oleObj>
              </mc:Choice>
              <mc:Fallback>
                <p:oleObj name="Equation" r:id="rId7" imgW="799920" imgH="457200" progId="Equation.DSMT4">
                  <p:embed/>
                  <p:pic>
                    <p:nvPicPr>
                      <p:cNvPr id="4" name="Object 3">
                        <a:extLst>
                          <a:ext uri="{FF2B5EF4-FFF2-40B4-BE49-F238E27FC236}">
                            <a16:creationId xmlns:a16="http://schemas.microsoft.com/office/drawing/2014/main" id="{940FE373-F09D-34AB-4BD4-41728A59CAAF}"/>
                          </a:ext>
                        </a:extLst>
                      </p:cNvPr>
                      <p:cNvPicPr/>
                      <p:nvPr/>
                    </p:nvPicPr>
                    <p:blipFill>
                      <a:blip r:embed="rId8"/>
                      <a:stretch>
                        <a:fillRect/>
                      </a:stretch>
                    </p:blipFill>
                    <p:spPr>
                      <a:xfrm>
                        <a:off x="1344456" y="2386012"/>
                        <a:ext cx="2217738" cy="1260475"/>
                      </a:xfrm>
                      <a:prstGeom prst="rect">
                        <a:avLst/>
                      </a:prstGeom>
                    </p:spPr>
                  </p:pic>
                </p:oleObj>
              </mc:Fallback>
            </mc:AlternateContent>
          </a:graphicData>
        </a:graphic>
      </p:graphicFrame>
      <p:graphicFrame>
        <p:nvGraphicFramePr>
          <p:cNvPr id="73" name="Object 72">
            <a:extLst>
              <a:ext uri="{FF2B5EF4-FFF2-40B4-BE49-F238E27FC236}">
                <a16:creationId xmlns:a16="http://schemas.microsoft.com/office/drawing/2014/main" id="{334BF3C8-0C74-E61B-7CCC-5E034F7B61CC}"/>
              </a:ext>
            </a:extLst>
          </p:cNvPr>
          <p:cNvGraphicFramePr>
            <a:graphicFrameLocks noChangeAspect="1"/>
          </p:cNvGraphicFramePr>
          <p:nvPr>
            <p:extLst>
              <p:ext uri="{D42A27DB-BD31-4B8C-83A1-F6EECF244321}">
                <p14:modId xmlns:p14="http://schemas.microsoft.com/office/powerpoint/2010/main" val="3606576133"/>
              </p:ext>
            </p:extLst>
          </p:nvPr>
        </p:nvGraphicFramePr>
        <p:xfrm>
          <a:off x="1348081" y="1822103"/>
          <a:ext cx="2137234" cy="560390"/>
        </p:xfrm>
        <a:graphic>
          <a:graphicData uri="http://schemas.openxmlformats.org/presentationml/2006/ole">
            <mc:AlternateContent xmlns:mc="http://schemas.openxmlformats.org/markup-compatibility/2006">
              <mc:Choice xmlns:v="urn:schemas-microsoft-com:vml" Requires="v">
                <p:oleObj name="Equation" r:id="rId9" imgW="774360" imgH="203040" progId="Equation.DSMT4">
                  <p:embed/>
                </p:oleObj>
              </mc:Choice>
              <mc:Fallback>
                <p:oleObj name="Equation" r:id="rId9" imgW="774360" imgH="203040" progId="Equation.DSMT4">
                  <p:embed/>
                  <p:pic>
                    <p:nvPicPr>
                      <p:cNvPr id="34" name="Object 33">
                        <a:extLst>
                          <a:ext uri="{FF2B5EF4-FFF2-40B4-BE49-F238E27FC236}">
                            <a16:creationId xmlns:a16="http://schemas.microsoft.com/office/drawing/2014/main" id="{71623DB5-8B63-69C4-7419-8AA39D3E5C4C}"/>
                          </a:ext>
                        </a:extLst>
                      </p:cNvPr>
                      <p:cNvPicPr/>
                      <p:nvPr/>
                    </p:nvPicPr>
                    <p:blipFill>
                      <a:blip r:embed="rId10"/>
                      <a:stretch>
                        <a:fillRect/>
                      </a:stretch>
                    </p:blipFill>
                    <p:spPr>
                      <a:xfrm>
                        <a:off x="1348081" y="1822103"/>
                        <a:ext cx="2137234" cy="560390"/>
                      </a:xfrm>
                      <a:prstGeom prst="rect">
                        <a:avLst/>
                      </a:prstGeom>
                    </p:spPr>
                  </p:pic>
                </p:oleObj>
              </mc:Fallback>
            </mc:AlternateContent>
          </a:graphicData>
        </a:graphic>
      </p:graphicFrame>
      <p:sp>
        <p:nvSpPr>
          <p:cNvPr id="74" name="Callout: Line 73">
            <a:extLst>
              <a:ext uri="{FF2B5EF4-FFF2-40B4-BE49-F238E27FC236}">
                <a16:creationId xmlns:a16="http://schemas.microsoft.com/office/drawing/2014/main" id="{E1E16173-FC74-C150-E56D-F6DD3FB151BE}"/>
              </a:ext>
            </a:extLst>
          </p:cNvPr>
          <p:cNvSpPr/>
          <p:nvPr/>
        </p:nvSpPr>
        <p:spPr>
          <a:xfrm>
            <a:off x="364218" y="4002598"/>
            <a:ext cx="1960476" cy="678426"/>
          </a:xfrm>
          <a:prstGeom prst="borderCallout1">
            <a:avLst>
              <a:gd name="adj1" fmla="val 20199"/>
              <a:gd name="adj2" fmla="val 100352"/>
              <a:gd name="adj3" fmla="val 50181"/>
              <a:gd name="adj4" fmla="val 115044"/>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Incident power wave amplitude</a:t>
            </a:r>
          </a:p>
        </p:txBody>
      </p:sp>
      <p:sp>
        <p:nvSpPr>
          <p:cNvPr id="75" name="Callout: Line 74">
            <a:extLst>
              <a:ext uri="{FF2B5EF4-FFF2-40B4-BE49-F238E27FC236}">
                <a16:creationId xmlns:a16="http://schemas.microsoft.com/office/drawing/2014/main" id="{2D5E1164-2A26-5CF7-CC50-57F417D679F8}"/>
              </a:ext>
            </a:extLst>
          </p:cNvPr>
          <p:cNvSpPr/>
          <p:nvPr/>
        </p:nvSpPr>
        <p:spPr>
          <a:xfrm>
            <a:off x="6445175" y="3932570"/>
            <a:ext cx="1960476" cy="678426"/>
          </a:xfrm>
          <a:prstGeom prst="borderCallout1">
            <a:avLst>
              <a:gd name="adj1" fmla="val 20199"/>
              <a:gd name="adj2" fmla="val 100352"/>
              <a:gd name="adj3" fmla="val 50181"/>
              <a:gd name="adj4" fmla="val 115044"/>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Reflected power wave amplitude</a:t>
            </a:r>
          </a:p>
        </p:txBody>
      </p:sp>
      <p:graphicFrame>
        <p:nvGraphicFramePr>
          <p:cNvPr id="76" name="Object 75">
            <a:extLst>
              <a:ext uri="{FF2B5EF4-FFF2-40B4-BE49-F238E27FC236}">
                <a16:creationId xmlns:a16="http://schemas.microsoft.com/office/drawing/2014/main" id="{5B55720C-28E7-4E57-553D-618769C7A30D}"/>
              </a:ext>
            </a:extLst>
          </p:cNvPr>
          <p:cNvGraphicFramePr>
            <a:graphicFrameLocks noChangeAspect="1"/>
          </p:cNvGraphicFramePr>
          <p:nvPr>
            <p:extLst>
              <p:ext uri="{D42A27DB-BD31-4B8C-83A1-F6EECF244321}">
                <p14:modId xmlns:p14="http://schemas.microsoft.com/office/powerpoint/2010/main" val="3668947089"/>
              </p:ext>
            </p:extLst>
          </p:nvPr>
        </p:nvGraphicFramePr>
        <p:xfrm>
          <a:off x="4170345" y="5188314"/>
          <a:ext cx="3331196" cy="1256295"/>
        </p:xfrm>
        <a:graphic>
          <a:graphicData uri="http://schemas.openxmlformats.org/presentationml/2006/ole">
            <mc:AlternateContent xmlns:mc="http://schemas.openxmlformats.org/markup-compatibility/2006">
              <mc:Choice xmlns:v="urn:schemas-microsoft-com:vml" Requires="v">
                <p:oleObj name="Equation" r:id="rId11" imgW="1041120" imgH="393480" progId="Equation.DSMT4">
                  <p:embed/>
                </p:oleObj>
              </mc:Choice>
              <mc:Fallback>
                <p:oleObj name="Equation" r:id="rId11" imgW="1041120" imgH="393480" progId="Equation.DSMT4">
                  <p:embed/>
                  <p:pic>
                    <p:nvPicPr>
                      <p:cNvPr id="3" name="Object 2">
                        <a:extLst>
                          <a:ext uri="{FF2B5EF4-FFF2-40B4-BE49-F238E27FC236}">
                            <a16:creationId xmlns:a16="http://schemas.microsoft.com/office/drawing/2014/main" id="{4DC4A2B4-BC2F-58D4-8E67-35D5E526F65A}"/>
                          </a:ext>
                        </a:extLst>
                      </p:cNvPr>
                      <p:cNvPicPr/>
                      <p:nvPr/>
                    </p:nvPicPr>
                    <p:blipFill>
                      <a:blip r:embed="rId12"/>
                      <a:stretch>
                        <a:fillRect/>
                      </a:stretch>
                    </p:blipFill>
                    <p:spPr>
                      <a:xfrm>
                        <a:off x="4170345" y="5188314"/>
                        <a:ext cx="3331196" cy="1256295"/>
                      </a:xfrm>
                      <a:prstGeom prst="rect">
                        <a:avLst/>
                      </a:prstGeom>
                    </p:spPr>
                  </p:pic>
                </p:oleObj>
              </mc:Fallback>
            </mc:AlternateContent>
          </a:graphicData>
        </a:graphic>
      </p:graphicFrame>
      <p:sp>
        <p:nvSpPr>
          <p:cNvPr id="4" name="Callout: Line 3">
            <a:extLst>
              <a:ext uri="{FF2B5EF4-FFF2-40B4-BE49-F238E27FC236}">
                <a16:creationId xmlns:a16="http://schemas.microsoft.com/office/drawing/2014/main" id="{C04666BF-16D1-107E-817A-70657A6A5B59}"/>
              </a:ext>
            </a:extLst>
          </p:cNvPr>
          <p:cNvSpPr/>
          <p:nvPr/>
        </p:nvSpPr>
        <p:spPr>
          <a:xfrm>
            <a:off x="3582804" y="6115477"/>
            <a:ext cx="1039091" cy="678426"/>
          </a:xfrm>
          <a:prstGeom prst="borderCallout1">
            <a:avLst>
              <a:gd name="adj1" fmla="val 33243"/>
              <a:gd name="adj2" fmla="val 100483"/>
              <a:gd name="adj3" fmla="val 2355"/>
              <a:gd name="adj4" fmla="val 141452"/>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Incident power</a:t>
            </a:r>
          </a:p>
        </p:txBody>
      </p:sp>
      <p:sp>
        <p:nvSpPr>
          <p:cNvPr id="5" name="Rectangle: Rounded Corners 4">
            <a:extLst>
              <a:ext uri="{FF2B5EF4-FFF2-40B4-BE49-F238E27FC236}">
                <a16:creationId xmlns:a16="http://schemas.microsoft.com/office/drawing/2014/main" id="{D1B649D8-7B72-8F6D-6E56-E4669793740A}"/>
              </a:ext>
            </a:extLst>
          </p:cNvPr>
          <p:cNvSpPr/>
          <p:nvPr/>
        </p:nvSpPr>
        <p:spPr>
          <a:xfrm>
            <a:off x="5073445" y="5276621"/>
            <a:ext cx="989311" cy="1158474"/>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20D71B1-741D-557A-6017-F9CB9DA51519}"/>
              </a:ext>
            </a:extLst>
          </p:cNvPr>
          <p:cNvSpPr/>
          <p:nvPr/>
        </p:nvSpPr>
        <p:spPr>
          <a:xfrm>
            <a:off x="6471200" y="5237224"/>
            <a:ext cx="989311" cy="1158474"/>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Line 6">
            <a:extLst>
              <a:ext uri="{FF2B5EF4-FFF2-40B4-BE49-F238E27FC236}">
                <a16:creationId xmlns:a16="http://schemas.microsoft.com/office/drawing/2014/main" id="{EAC553D3-9DE7-3616-1110-F764B921951C}"/>
              </a:ext>
            </a:extLst>
          </p:cNvPr>
          <p:cNvSpPr/>
          <p:nvPr/>
        </p:nvSpPr>
        <p:spPr>
          <a:xfrm>
            <a:off x="7806657" y="6087243"/>
            <a:ext cx="1195967" cy="678426"/>
          </a:xfrm>
          <a:prstGeom prst="borderCallout1">
            <a:avLst>
              <a:gd name="adj1" fmla="val 34692"/>
              <a:gd name="adj2" fmla="val -2282"/>
              <a:gd name="adj3" fmla="val 3804"/>
              <a:gd name="adj4" fmla="val -2872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Reflected power</a:t>
            </a:r>
          </a:p>
        </p:txBody>
      </p:sp>
    </p:spTree>
    <p:extLst>
      <p:ext uri="{BB962C8B-B14F-4D97-AF65-F5344CB8AC3E}">
        <p14:creationId xmlns:p14="http://schemas.microsoft.com/office/powerpoint/2010/main" val="3782453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CB961-0FFB-C884-88BE-F35DD6FAD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99816-52CC-C376-AC7E-479516F8E398}"/>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Incident and Reflected Power Wave Amplitudes</a:t>
            </a:r>
          </a:p>
        </p:txBody>
      </p:sp>
      <p:graphicFrame>
        <p:nvGraphicFramePr>
          <p:cNvPr id="3" name="Object 2">
            <a:extLst>
              <a:ext uri="{FF2B5EF4-FFF2-40B4-BE49-F238E27FC236}">
                <a16:creationId xmlns:a16="http://schemas.microsoft.com/office/drawing/2014/main" id="{7472417B-1AA1-7D52-99BC-02D4BEB0F051}"/>
              </a:ext>
            </a:extLst>
          </p:cNvPr>
          <p:cNvGraphicFramePr>
            <a:graphicFrameLocks noChangeAspect="1"/>
          </p:cNvGraphicFramePr>
          <p:nvPr>
            <p:extLst>
              <p:ext uri="{D42A27DB-BD31-4B8C-83A1-F6EECF244321}">
                <p14:modId xmlns:p14="http://schemas.microsoft.com/office/powerpoint/2010/main" val="2421444047"/>
              </p:ext>
            </p:extLst>
          </p:nvPr>
        </p:nvGraphicFramePr>
        <p:xfrm>
          <a:off x="2614896" y="3597338"/>
          <a:ext cx="2359025" cy="1263650"/>
        </p:xfrm>
        <a:graphic>
          <a:graphicData uri="http://schemas.openxmlformats.org/presentationml/2006/ole">
            <mc:AlternateContent xmlns:mc="http://schemas.openxmlformats.org/markup-compatibility/2006">
              <mc:Choice xmlns:v="urn:schemas-microsoft-com:vml" Requires="v">
                <p:oleObj name="Equation" r:id="rId3" imgW="850680" imgH="457200" progId="Equation.DSMT4">
                  <p:embed/>
                </p:oleObj>
              </mc:Choice>
              <mc:Fallback>
                <p:oleObj name="Equation" r:id="rId3" imgW="850680" imgH="457200" progId="Equation.DSMT4">
                  <p:embed/>
                  <p:pic>
                    <p:nvPicPr>
                      <p:cNvPr id="3" name="Object 2">
                        <a:extLst>
                          <a:ext uri="{FF2B5EF4-FFF2-40B4-BE49-F238E27FC236}">
                            <a16:creationId xmlns:a16="http://schemas.microsoft.com/office/drawing/2014/main" id="{4DC4A2B4-BC2F-58D4-8E67-35D5E526F65A}"/>
                          </a:ext>
                        </a:extLst>
                      </p:cNvPr>
                      <p:cNvPicPr/>
                      <p:nvPr/>
                    </p:nvPicPr>
                    <p:blipFill>
                      <a:blip r:embed="rId4"/>
                      <a:stretch>
                        <a:fillRect/>
                      </a:stretch>
                    </p:blipFill>
                    <p:spPr>
                      <a:xfrm>
                        <a:off x="2614896" y="3597338"/>
                        <a:ext cx="2359025" cy="1263650"/>
                      </a:xfrm>
                      <a:prstGeom prst="rect">
                        <a:avLst/>
                      </a:prstGeom>
                    </p:spPr>
                  </p:pic>
                </p:oleObj>
              </mc:Fallback>
            </mc:AlternateContent>
          </a:graphicData>
        </a:graphic>
      </p:graphicFrame>
      <p:sp>
        <p:nvSpPr>
          <p:cNvPr id="37" name="Rectangle 36">
            <a:extLst>
              <a:ext uri="{FF2B5EF4-FFF2-40B4-BE49-F238E27FC236}">
                <a16:creationId xmlns:a16="http://schemas.microsoft.com/office/drawing/2014/main" id="{6996DA62-5334-4923-D68A-3CA08EBEBC59}"/>
              </a:ext>
            </a:extLst>
          </p:cNvPr>
          <p:cNvSpPr/>
          <p:nvPr/>
        </p:nvSpPr>
        <p:spPr>
          <a:xfrm>
            <a:off x="5021086" y="1795201"/>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Two-port network</a:t>
            </a:r>
          </a:p>
        </p:txBody>
      </p:sp>
      <p:cxnSp>
        <p:nvCxnSpPr>
          <p:cNvPr id="38" name="Straight Connector 37">
            <a:extLst>
              <a:ext uri="{FF2B5EF4-FFF2-40B4-BE49-F238E27FC236}">
                <a16:creationId xmlns:a16="http://schemas.microsoft.com/office/drawing/2014/main" id="{2D5E29FE-2733-64C4-4D19-FEF4410016DD}"/>
              </a:ext>
            </a:extLst>
          </p:cNvPr>
          <p:cNvCxnSpPr>
            <a:cxnSpLocks/>
          </p:cNvCxnSpPr>
          <p:nvPr/>
        </p:nvCxnSpPr>
        <p:spPr>
          <a:xfrm flipH="1">
            <a:off x="4014815" y="204100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89DD631-DB2B-2DA3-B2BF-5192C0E15013}"/>
              </a:ext>
            </a:extLst>
          </p:cNvPr>
          <p:cNvCxnSpPr>
            <a:cxnSpLocks/>
          </p:cNvCxnSpPr>
          <p:nvPr/>
        </p:nvCxnSpPr>
        <p:spPr>
          <a:xfrm flipH="1">
            <a:off x="4014815" y="301440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8C7B637-4ABF-2393-80D1-313E353D6D4E}"/>
              </a:ext>
            </a:extLst>
          </p:cNvPr>
          <p:cNvCxnSpPr>
            <a:cxnSpLocks/>
          </p:cNvCxnSpPr>
          <p:nvPr/>
        </p:nvCxnSpPr>
        <p:spPr>
          <a:xfrm>
            <a:off x="7439821" y="204100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CED15AC-418D-9222-C1A9-8B9AA760C20D}"/>
              </a:ext>
            </a:extLst>
          </p:cNvPr>
          <p:cNvCxnSpPr>
            <a:cxnSpLocks/>
          </p:cNvCxnSpPr>
          <p:nvPr/>
        </p:nvCxnSpPr>
        <p:spPr>
          <a:xfrm>
            <a:off x="7439821" y="301440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1AEE402A-8745-D121-E435-EF897E8AB141}"/>
              </a:ext>
            </a:extLst>
          </p:cNvPr>
          <p:cNvSpPr txBox="1"/>
          <p:nvPr/>
        </p:nvSpPr>
        <p:spPr>
          <a:xfrm>
            <a:off x="4310625" y="1891368"/>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3" name="TextBox 42">
            <a:extLst>
              <a:ext uri="{FF2B5EF4-FFF2-40B4-BE49-F238E27FC236}">
                <a16:creationId xmlns:a16="http://schemas.microsoft.com/office/drawing/2014/main" id="{F81FF582-78B3-3B8E-758B-0DB09D9A29EC}"/>
              </a:ext>
            </a:extLst>
          </p:cNvPr>
          <p:cNvSpPr txBox="1"/>
          <p:nvPr/>
        </p:nvSpPr>
        <p:spPr>
          <a:xfrm>
            <a:off x="4358390" y="2572310"/>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461D0500-0FE8-5B2E-A320-81E36DDF53B0}"/>
              </a:ext>
            </a:extLst>
          </p:cNvPr>
          <p:cNvSpPr txBox="1"/>
          <p:nvPr/>
        </p:nvSpPr>
        <p:spPr>
          <a:xfrm>
            <a:off x="4219760" y="2279922"/>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1</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050EA7CC-F922-BEE3-C4A1-D5695538915A}"/>
              </a:ext>
            </a:extLst>
          </p:cNvPr>
          <p:cNvSpPr txBox="1"/>
          <p:nvPr/>
        </p:nvSpPr>
        <p:spPr>
          <a:xfrm>
            <a:off x="7763991" y="1913488"/>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A1AD3EEB-C8B7-D1C7-A438-7035016A8F18}"/>
              </a:ext>
            </a:extLst>
          </p:cNvPr>
          <p:cNvSpPr txBox="1"/>
          <p:nvPr/>
        </p:nvSpPr>
        <p:spPr>
          <a:xfrm>
            <a:off x="7811756" y="2594430"/>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7" name="TextBox 46">
            <a:extLst>
              <a:ext uri="{FF2B5EF4-FFF2-40B4-BE49-F238E27FC236}">
                <a16:creationId xmlns:a16="http://schemas.microsoft.com/office/drawing/2014/main" id="{6B37322B-9CCC-45BD-E169-76A11CF1BF00}"/>
              </a:ext>
            </a:extLst>
          </p:cNvPr>
          <p:cNvSpPr txBox="1"/>
          <p:nvPr/>
        </p:nvSpPr>
        <p:spPr>
          <a:xfrm>
            <a:off x="7673126" y="2302042"/>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2</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DE8A0D8-BF47-5538-0AEA-575041C549EC}"/>
              </a:ext>
            </a:extLst>
          </p:cNvPr>
          <p:cNvSpPr txBox="1"/>
          <p:nvPr/>
        </p:nvSpPr>
        <p:spPr>
          <a:xfrm>
            <a:off x="4231605" y="1352521"/>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3312625A-CADA-BCA8-A1B5-0C4E6820E6C4}"/>
              </a:ext>
            </a:extLst>
          </p:cNvPr>
          <p:cNvSpPr txBox="1"/>
          <p:nvPr/>
        </p:nvSpPr>
        <p:spPr>
          <a:xfrm>
            <a:off x="7646129" y="1365814"/>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8662AB2C-D950-9C88-36F9-757B2787FC0A}"/>
              </a:ext>
            </a:extLst>
          </p:cNvPr>
          <p:cNvCxnSpPr>
            <a:cxnSpLocks/>
          </p:cNvCxnSpPr>
          <p:nvPr/>
        </p:nvCxnSpPr>
        <p:spPr>
          <a:xfrm flipH="1">
            <a:off x="7527995" y="1937296"/>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1F5C97D8-8B5C-A84B-4C8A-CBFEBB2F9F7A}"/>
              </a:ext>
            </a:extLst>
          </p:cNvPr>
          <p:cNvCxnSpPr/>
          <p:nvPr/>
        </p:nvCxnSpPr>
        <p:spPr>
          <a:xfrm>
            <a:off x="4128703" y="1949886"/>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52" name="Freeform: Shape 51">
            <a:extLst>
              <a:ext uri="{FF2B5EF4-FFF2-40B4-BE49-F238E27FC236}">
                <a16:creationId xmlns:a16="http://schemas.microsoft.com/office/drawing/2014/main" id="{A236CD09-4429-8A08-FA30-F4EF719B7FBA}"/>
              </a:ext>
            </a:extLst>
          </p:cNvPr>
          <p:cNvSpPr/>
          <p:nvPr/>
        </p:nvSpPr>
        <p:spPr>
          <a:xfrm>
            <a:off x="3092380" y="2225045"/>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82D4D816-3E9C-D73D-E713-713F4290D79E}"/>
              </a:ext>
            </a:extLst>
          </p:cNvPr>
          <p:cNvSpPr/>
          <p:nvPr/>
        </p:nvSpPr>
        <p:spPr>
          <a:xfrm flipH="1">
            <a:off x="3092380" y="2637433"/>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9AC23B5-9DDC-C31D-E422-971078ABAD58}"/>
              </a:ext>
            </a:extLst>
          </p:cNvPr>
          <p:cNvSpPr/>
          <p:nvPr/>
        </p:nvSpPr>
        <p:spPr>
          <a:xfrm flipH="1">
            <a:off x="8366356" y="2225045"/>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883DBDA-C61D-04AE-41F1-2A6137A52CFF}"/>
              </a:ext>
            </a:extLst>
          </p:cNvPr>
          <p:cNvSpPr/>
          <p:nvPr/>
        </p:nvSpPr>
        <p:spPr>
          <a:xfrm>
            <a:off x="8371668" y="2637433"/>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6" name="Object 55">
            <a:extLst>
              <a:ext uri="{FF2B5EF4-FFF2-40B4-BE49-F238E27FC236}">
                <a16:creationId xmlns:a16="http://schemas.microsoft.com/office/drawing/2014/main" id="{46CF6050-324A-57E5-3CA2-C261FF5A727C}"/>
              </a:ext>
            </a:extLst>
          </p:cNvPr>
          <p:cNvGraphicFramePr>
            <a:graphicFrameLocks noChangeAspect="1"/>
          </p:cNvGraphicFramePr>
          <p:nvPr/>
        </p:nvGraphicFramePr>
        <p:xfrm>
          <a:off x="2774950" y="2049463"/>
          <a:ext cx="334963" cy="503237"/>
        </p:xfrm>
        <a:graphic>
          <a:graphicData uri="http://schemas.openxmlformats.org/presentationml/2006/ole">
            <mc:AlternateContent xmlns:mc="http://schemas.openxmlformats.org/markup-compatibility/2006">
              <mc:Choice xmlns:v="urn:schemas-microsoft-com:vml" Requires="v">
                <p:oleObj name="Equation" r:id="rId5" imgW="152280" imgH="228600" progId="Equation.DSMT4">
                  <p:embed/>
                </p:oleObj>
              </mc:Choice>
              <mc:Fallback>
                <p:oleObj name="Equation" r:id="rId5" imgW="152280" imgH="228600" progId="Equation.DSMT4">
                  <p:embed/>
                  <p:pic>
                    <p:nvPicPr>
                      <p:cNvPr id="56" name="Object 55">
                        <a:extLst>
                          <a:ext uri="{FF2B5EF4-FFF2-40B4-BE49-F238E27FC236}">
                            <a16:creationId xmlns:a16="http://schemas.microsoft.com/office/drawing/2014/main" id="{BD0B46DC-1E33-0651-8EE0-EC400A5A7840}"/>
                          </a:ext>
                        </a:extLst>
                      </p:cNvPr>
                      <p:cNvPicPr/>
                      <p:nvPr/>
                    </p:nvPicPr>
                    <p:blipFill>
                      <a:blip r:embed="rId6"/>
                      <a:stretch>
                        <a:fillRect/>
                      </a:stretch>
                    </p:blipFill>
                    <p:spPr>
                      <a:xfrm>
                        <a:off x="2774950" y="2049463"/>
                        <a:ext cx="334963" cy="503237"/>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7255D652-3607-8128-7EDA-049577442901}"/>
              </a:ext>
            </a:extLst>
          </p:cNvPr>
          <p:cNvGraphicFramePr>
            <a:graphicFrameLocks noChangeAspect="1"/>
          </p:cNvGraphicFramePr>
          <p:nvPr/>
        </p:nvGraphicFramePr>
        <p:xfrm>
          <a:off x="2784475" y="2468563"/>
          <a:ext cx="307975" cy="501650"/>
        </p:xfrm>
        <a:graphic>
          <a:graphicData uri="http://schemas.openxmlformats.org/presentationml/2006/ole">
            <mc:AlternateContent xmlns:mc="http://schemas.openxmlformats.org/markup-compatibility/2006">
              <mc:Choice xmlns:v="urn:schemas-microsoft-com:vml" Requires="v">
                <p:oleObj name="Equation" r:id="rId7" imgW="139680" imgH="228600" progId="Equation.DSMT4">
                  <p:embed/>
                </p:oleObj>
              </mc:Choice>
              <mc:Fallback>
                <p:oleObj name="Equation" r:id="rId7" imgW="139680" imgH="228600" progId="Equation.DSMT4">
                  <p:embed/>
                  <p:pic>
                    <p:nvPicPr>
                      <p:cNvPr id="57" name="Object 56">
                        <a:extLst>
                          <a:ext uri="{FF2B5EF4-FFF2-40B4-BE49-F238E27FC236}">
                            <a16:creationId xmlns:a16="http://schemas.microsoft.com/office/drawing/2014/main" id="{94EF2C32-3907-3364-3E3B-EF832C998B5A}"/>
                          </a:ext>
                        </a:extLst>
                      </p:cNvPr>
                      <p:cNvPicPr/>
                      <p:nvPr/>
                    </p:nvPicPr>
                    <p:blipFill>
                      <a:blip r:embed="rId8"/>
                      <a:stretch>
                        <a:fillRect/>
                      </a:stretch>
                    </p:blipFill>
                    <p:spPr>
                      <a:xfrm>
                        <a:off x="2784475" y="2468563"/>
                        <a:ext cx="307975" cy="501650"/>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B2925B82-2E60-E0A0-F3BD-9936A7F58AA3}"/>
              </a:ext>
            </a:extLst>
          </p:cNvPr>
          <p:cNvGraphicFramePr>
            <a:graphicFrameLocks noChangeAspect="1"/>
          </p:cNvGraphicFramePr>
          <p:nvPr/>
        </p:nvGraphicFramePr>
        <p:xfrm>
          <a:off x="9477375" y="2085975"/>
          <a:ext cx="361950" cy="503238"/>
        </p:xfrm>
        <a:graphic>
          <a:graphicData uri="http://schemas.openxmlformats.org/presentationml/2006/ole">
            <mc:AlternateContent xmlns:mc="http://schemas.openxmlformats.org/markup-compatibility/2006">
              <mc:Choice xmlns:v="urn:schemas-microsoft-com:vml" Requires="v">
                <p:oleObj name="Equation" r:id="rId9" imgW="164880" imgH="228600" progId="Equation.DSMT4">
                  <p:embed/>
                </p:oleObj>
              </mc:Choice>
              <mc:Fallback>
                <p:oleObj name="Equation" r:id="rId9" imgW="164880" imgH="228600" progId="Equation.DSMT4">
                  <p:embed/>
                  <p:pic>
                    <p:nvPicPr>
                      <p:cNvPr id="58" name="Object 57">
                        <a:extLst>
                          <a:ext uri="{FF2B5EF4-FFF2-40B4-BE49-F238E27FC236}">
                            <a16:creationId xmlns:a16="http://schemas.microsoft.com/office/drawing/2014/main" id="{016B0B9A-F597-0AC0-126C-C18D4F76B440}"/>
                          </a:ext>
                        </a:extLst>
                      </p:cNvPr>
                      <p:cNvPicPr/>
                      <p:nvPr/>
                    </p:nvPicPr>
                    <p:blipFill>
                      <a:blip r:embed="rId10"/>
                      <a:stretch>
                        <a:fillRect/>
                      </a:stretch>
                    </p:blipFill>
                    <p:spPr>
                      <a:xfrm>
                        <a:off x="9477375" y="2085975"/>
                        <a:ext cx="361950" cy="503238"/>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6EAD23FB-AA17-B37C-1608-1ED5DA555050}"/>
              </a:ext>
            </a:extLst>
          </p:cNvPr>
          <p:cNvGraphicFramePr>
            <a:graphicFrameLocks noChangeAspect="1"/>
          </p:cNvGraphicFramePr>
          <p:nvPr/>
        </p:nvGraphicFramePr>
        <p:xfrm>
          <a:off x="9482138" y="2511425"/>
          <a:ext cx="333375" cy="503238"/>
        </p:xfrm>
        <a:graphic>
          <a:graphicData uri="http://schemas.openxmlformats.org/presentationml/2006/ole">
            <mc:AlternateContent xmlns:mc="http://schemas.openxmlformats.org/markup-compatibility/2006">
              <mc:Choice xmlns:v="urn:schemas-microsoft-com:vml" Requires="v">
                <p:oleObj name="Equation" r:id="rId11" imgW="152280" imgH="228600" progId="Equation.DSMT4">
                  <p:embed/>
                </p:oleObj>
              </mc:Choice>
              <mc:Fallback>
                <p:oleObj name="Equation" r:id="rId11" imgW="152280" imgH="228600" progId="Equation.DSMT4">
                  <p:embed/>
                  <p:pic>
                    <p:nvPicPr>
                      <p:cNvPr id="59" name="Object 58">
                        <a:extLst>
                          <a:ext uri="{FF2B5EF4-FFF2-40B4-BE49-F238E27FC236}">
                            <a16:creationId xmlns:a16="http://schemas.microsoft.com/office/drawing/2014/main" id="{435D43B6-684F-311C-B38A-0A0810A52F09}"/>
                          </a:ext>
                        </a:extLst>
                      </p:cNvPr>
                      <p:cNvPicPr/>
                      <p:nvPr/>
                    </p:nvPicPr>
                    <p:blipFill>
                      <a:blip r:embed="rId12"/>
                      <a:stretch>
                        <a:fillRect/>
                      </a:stretch>
                    </p:blipFill>
                    <p:spPr>
                      <a:xfrm>
                        <a:off x="9482138" y="2511425"/>
                        <a:ext cx="333375" cy="503238"/>
                      </a:xfrm>
                      <a:prstGeom prst="rect">
                        <a:avLst/>
                      </a:prstGeom>
                    </p:spPr>
                  </p:pic>
                </p:oleObj>
              </mc:Fallback>
            </mc:AlternateContent>
          </a:graphicData>
        </a:graphic>
      </p:graphicFrame>
      <p:cxnSp>
        <p:nvCxnSpPr>
          <p:cNvPr id="60" name="Straight Connector 59">
            <a:extLst>
              <a:ext uri="{FF2B5EF4-FFF2-40B4-BE49-F238E27FC236}">
                <a16:creationId xmlns:a16="http://schemas.microsoft.com/office/drawing/2014/main" id="{C5E1C37B-DF65-C292-8A82-43A9C77BD37F}"/>
              </a:ext>
            </a:extLst>
          </p:cNvPr>
          <p:cNvCxnSpPr>
            <a:cxnSpLocks/>
          </p:cNvCxnSpPr>
          <p:nvPr/>
        </p:nvCxnSpPr>
        <p:spPr>
          <a:xfrm flipH="1">
            <a:off x="1425677" y="2041007"/>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EF280C6-6668-4170-C602-C54D68C8215F}"/>
              </a:ext>
            </a:extLst>
          </p:cNvPr>
          <p:cNvCxnSpPr>
            <a:cxnSpLocks/>
          </p:cNvCxnSpPr>
          <p:nvPr/>
        </p:nvCxnSpPr>
        <p:spPr>
          <a:xfrm flipH="1">
            <a:off x="1431870" y="3010298"/>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CB4108E-50B1-9CA4-663D-2E29F74B4999}"/>
              </a:ext>
            </a:extLst>
          </p:cNvPr>
          <p:cNvCxnSpPr>
            <a:cxnSpLocks/>
          </p:cNvCxnSpPr>
          <p:nvPr/>
        </p:nvCxnSpPr>
        <p:spPr>
          <a:xfrm flipH="1">
            <a:off x="8448520" y="2046736"/>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15C58D9F-9F62-E9BB-E8B6-3121792CEEF1}"/>
              </a:ext>
            </a:extLst>
          </p:cNvPr>
          <p:cNvCxnSpPr>
            <a:cxnSpLocks/>
          </p:cNvCxnSpPr>
          <p:nvPr/>
        </p:nvCxnSpPr>
        <p:spPr>
          <a:xfrm flipH="1">
            <a:off x="8453764" y="3021757"/>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2602A948-FF12-4231-CD79-44CE65B06B3F}"/>
              </a:ext>
            </a:extLst>
          </p:cNvPr>
          <p:cNvSpPr txBox="1"/>
          <p:nvPr/>
        </p:nvSpPr>
        <p:spPr>
          <a:xfrm>
            <a:off x="1503479" y="2245148"/>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F41F1B3A-6337-237A-593F-5A2403F3E9C2}"/>
              </a:ext>
            </a:extLst>
          </p:cNvPr>
          <p:cNvSpPr txBox="1"/>
          <p:nvPr/>
        </p:nvSpPr>
        <p:spPr>
          <a:xfrm>
            <a:off x="10316919" y="2245148"/>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graphicFrame>
        <p:nvGraphicFramePr>
          <p:cNvPr id="66" name="Object 65">
            <a:extLst>
              <a:ext uri="{FF2B5EF4-FFF2-40B4-BE49-F238E27FC236}">
                <a16:creationId xmlns:a16="http://schemas.microsoft.com/office/drawing/2014/main" id="{45018C3B-DA1D-7132-B4AD-85A0B8FBBC76}"/>
              </a:ext>
            </a:extLst>
          </p:cNvPr>
          <p:cNvGraphicFramePr>
            <a:graphicFrameLocks noChangeAspect="1"/>
          </p:cNvGraphicFramePr>
          <p:nvPr>
            <p:extLst>
              <p:ext uri="{D42A27DB-BD31-4B8C-83A1-F6EECF244321}">
                <p14:modId xmlns:p14="http://schemas.microsoft.com/office/powerpoint/2010/main" val="2954454692"/>
              </p:ext>
            </p:extLst>
          </p:nvPr>
        </p:nvGraphicFramePr>
        <p:xfrm>
          <a:off x="2604168" y="4812099"/>
          <a:ext cx="2324100" cy="1263650"/>
        </p:xfrm>
        <a:graphic>
          <a:graphicData uri="http://schemas.openxmlformats.org/presentationml/2006/ole">
            <mc:AlternateContent xmlns:mc="http://schemas.openxmlformats.org/markup-compatibility/2006">
              <mc:Choice xmlns:v="urn:schemas-microsoft-com:vml" Requires="v">
                <p:oleObj name="Equation" r:id="rId13" imgW="838080" imgH="457200" progId="Equation.DSMT4">
                  <p:embed/>
                </p:oleObj>
              </mc:Choice>
              <mc:Fallback>
                <p:oleObj name="Equation" r:id="rId13" imgW="838080" imgH="457200" progId="Equation.DSMT4">
                  <p:embed/>
                  <p:pic>
                    <p:nvPicPr>
                      <p:cNvPr id="66" name="Object 65">
                        <a:extLst>
                          <a:ext uri="{FF2B5EF4-FFF2-40B4-BE49-F238E27FC236}">
                            <a16:creationId xmlns:a16="http://schemas.microsoft.com/office/drawing/2014/main" id="{A75F1AD5-A5CC-1FF4-A516-23401D28112F}"/>
                          </a:ext>
                        </a:extLst>
                      </p:cNvPr>
                      <p:cNvPicPr/>
                      <p:nvPr/>
                    </p:nvPicPr>
                    <p:blipFill>
                      <a:blip r:embed="rId14"/>
                      <a:stretch>
                        <a:fillRect/>
                      </a:stretch>
                    </p:blipFill>
                    <p:spPr>
                      <a:xfrm>
                        <a:off x="2604168" y="4812099"/>
                        <a:ext cx="2324100" cy="1263650"/>
                      </a:xfrm>
                      <a:prstGeom prst="rect">
                        <a:avLst/>
                      </a:prstGeom>
                    </p:spPr>
                  </p:pic>
                </p:oleObj>
              </mc:Fallback>
            </mc:AlternateContent>
          </a:graphicData>
        </a:graphic>
      </p:graphicFrame>
      <p:graphicFrame>
        <p:nvGraphicFramePr>
          <p:cNvPr id="68" name="Object 67">
            <a:extLst>
              <a:ext uri="{FF2B5EF4-FFF2-40B4-BE49-F238E27FC236}">
                <a16:creationId xmlns:a16="http://schemas.microsoft.com/office/drawing/2014/main" id="{86DF946F-9CCA-A12F-B6BB-60613D975A9A}"/>
              </a:ext>
            </a:extLst>
          </p:cNvPr>
          <p:cNvGraphicFramePr>
            <a:graphicFrameLocks noChangeAspect="1"/>
          </p:cNvGraphicFramePr>
          <p:nvPr>
            <p:extLst>
              <p:ext uri="{D42A27DB-BD31-4B8C-83A1-F6EECF244321}">
                <p14:modId xmlns:p14="http://schemas.microsoft.com/office/powerpoint/2010/main" val="2735679498"/>
              </p:ext>
            </p:extLst>
          </p:nvPr>
        </p:nvGraphicFramePr>
        <p:xfrm>
          <a:off x="7673126" y="3597717"/>
          <a:ext cx="2500313" cy="1263650"/>
        </p:xfrm>
        <a:graphic>
          <a:graphicData uri="http://schemas.openxmlformats.org/presentationml/2006/ole">
            <mc:AlternateContent xmlns:mc="http://schemas.openxmlformats.org/markup-compatibility/2006">
              <mc:Choice xmlns:v="urn:schemas-microsoft-com:vml" Requires="v">
                <p:oleObj name="Equation" r:id="rId15" imgW="901440" imgH="457200" progId="Equation.DSMT4">
                  <p:embed/>
                </p:oleObj>
              </mc:Choice>
              <mc:Fallback>
                <p:oleObj name="Equation" r:id="rId15" imgW="901440" imgH="457200" progId="Equation.DSMT4">
                  <p:embed/>
                  <p:pic>
                    <p:nvPicPr>
                      <p:cNvPr id="68" name="Object 67">
                        <a:extLst>
                          <a:ext uri="{FF2B5EF4-FFF2-40B4-BE49-F238E27FC236}">
                            <a16:creationId xmlns:a16="http://schemas.microsoft.com/office/drawing/2014/main" id="{843E6943-FCA7-373E-BFC2-73C517579D96}"/>
                          </a:ext>
                        </a:extLst>
                      </p:cNvPr>
                      <p:cNvPicPr/>
                      <p:nvPr/>
                    </p:nvPicPr>
                    <p:blipFill>
                      <a:blip r:embed="rId16"/>
                      <a:stretch>
                        <a:fillRect/>
                      </a:stretch>
                    </p:blipFill>
                    <p:spPr>
                      <a:xfrm>
                        <a:off x="7673126" y="3597717"/>
                        <a:ext cx="2500313" cy="1263650"/>
                      </a:xfrm>
                      <a:prstGeom prst="rect">
                        <a:avLst/>
                      </a:prstGeom>
                    </p:spPr>
                  </p:pic>
                </p:oleObj>
              </mc:Fallback>
            </mc:AlternateContent>
          </a:graphicData>
        </a:graphic>
      </p:graphicFrame>
      <p:graphicFrame>
        <p:nvGraphicFramePr>
          <p:cNvPr id="69" name="Object 68">
            <a:extLst>
              <a:ext uri="{FF2B5EF4-FFF2-40B4-BE49-F238E27FC236}">
                <a16:creationId xmlns:a16="http://schemas.microsoft.com/office/drawing/2014/main" id="{AB6CB1E6-B72C-899C-405B-4EC389F000F2}"/>
              </a:ext>
            </a:extLst>
          </p:cNvPr>
          <p:cNvGraphicFramePr>
            <a:graphicFrameLocks noChangeAspect="1"/>
          </p:cNvGraphicFramePr>
          <p:nvPr>
            <p:extLst>
              <p:ext uri="{D42A27DB-BD31-4B8C-83A1-F6EECF244321}">
                <p14:modId xmlns:p14="http://schemas.microsoft.com/office/powerpoint/2010/main" val="948432284"/>
              </p:ext>
            </p:extLst>
          </p:nvPr>
        </p:nvGraphicFramePr>
        <p:xfrm>
          <a:off x="7708051" y="4985192"/>
          <a:ext cx="2465388" cy="1263650"/>
        </p:xfrm>
        <a:graphic>
          <a:graphicData uri="http://schemas.openxmlformats.org/presentationml/2006/ole">
            <mc:AlternateContent xmlns:mc="http://schemas.openxmlformats.org/markup-compatibility/2006">
              <mc:Choice xmlns:v="urn:schemas-microsoft-com:vml" Requires="v">
                <p:oleObj name="Equation" r:id="rId17" imgW="888840" imgH="457200" progId="Equation.DSMT4">
                  <p:embed/>
                </p:oleObj>
              </mc:Choice>
              <mc:Fallback>
                <p:oleObj name="Equation" r:id="rId17" imgW="888840" imgH="457200" progId="Equation.DSMT4">
                  <p:embed/>
                  <p:pic>
                    <p:nvPicPr>
                      <p:cNvPr id="69" name="Object 68">
                        <a:extLst>
                          <a:ext uri="{FF2B5EF4-FFF2-40B4-BE49-F238E27FC236}">
                            <a16:creationId xmlns:a16="http://schemas.microsoft.com/office/drawing/2014/main" id="{ED39722F-F5FB-8A14-CFAC-7F1DBCCE4B34}"/>
                          </a:ext>
                        </a:extLst>
                      </p:cNvPr>
                      <p:cNvPicPr/>
                      <p:nvPr/>
                    </p:nvPicPr>
                    <p:blipFill>
                      <a:blip r:embed="rId18"/>
                      <a:stretch>
                        <a:fillRect/>
                      </a:stretch>
                    </p:blipFill>
                    <p:spPr>
                      <a:xfrm>
                        <a:off x="7708051" y="4985192"/>
                        <a:ext cx="2465388" cy="126365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D2BD2C0D-81CA-27EE-905A-3AAA3DA92A34}"/>
              </a:ext>
            </a:extLst>
          </p:cNvPr>
          <p:cNvSpPr txBox="1"/>
          <p:nvPr/>
        </p:nvSpPr>
        <p:spPr>
          <a:xfrm>
            <a:off x="205856" y="6450551"/>
            <a:ext cx="7973633"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Assuming the characteristic impedances of the two ports are identical and real.</a:t>
            </a:r>
          </a:p>
        </p:txBody>
      </p:sp>
    </p:spTree>
    <p:extLst>
      <p:ext uri="{BB962C8B-B14F-4D97-AF65-F5344CB8AC3E}">
        <p14:creationId xmlns:p14="http://schemas.microsoft.com/office/powerpoint/2010/main" val="937318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278CB-7EDC-5B6B-B965-61A599EB3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21D81-9BB8-03D1-CAC6-9D3A99777E9C}"/>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Generalized Scattering Matrix</a:t>
            </a:r>
          </a:p>
        </p:txBody>
      </p:sp>
      <p:sp>
        <p:nvSpPr>
          <p:cNvPr id="37" name="Rectangle 36">
            <a:extLst>
              <a:ext uri="{FF2B5EF4-FFF2-40B4-BE49-F238E27FC236}">
                <a16:creationId xmlns:a16="http://schemas.microsoft.com/office/drawing/2014/main" id="{C4F81B77-FEF2-D5F1-18B9-D508EAEE791D}"/>
              </a:ext>
            </a:extLst>
          </p:cNvPr>
          <p:cNvSpPr/>
          <p:nvPr/>
        </p:nvSpPr>
        <p:spPr>
          <a:xfrm>
            <a:off x="5021086" y="1795201"/>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Two-port network</a:t>
            </a:r>
          </a:p>
        </p:txBody>
      </p:sp>
      <p:cxnSp>
        <p:nvCxnSpPr>
          <p:cNvPr id="38" name="Straight Connector 37">
            <a:extLst>
              <a:ext uri="{FF2B5EF4-FFF2-40B4-BE49-F238E27FC236}">
                <a16:creationId xmlns:a16="http://schemas.microsoft.com/office/drawing/2014/main" id="{BDC2B13E-18E2-4E57-DCFC-13ED9CED701E}"/>
              </a:ext>
            </a:extLst>
          </p:cNvPr>
          <p:cNvCxnSpPr>
            <a:cxnSpLocks/>
          </p:cNvCxnSpPr>
          <p:nvPr/>
        </p:nvCxnSpPr>
        <p:spPr>
          <a:xfrm flipH="1">
            <a:off x="4014815" y="204100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2C53529-2381-61BB-1442-7B3FDB8B392F}"/>
              </a:ext>
            </a:extLst>
          </p:cNvPr>
          <p:cNvCxnSpPr>
            <a:cxnSpLocks/>
          </p:cNvCxnSpPr>
          <p:nvPr/>
        </p:nvCxnSpPr>
        <p:spPr>
          <a:xfrm flipH="1">
            <a:off x="4014815" y="301440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54D766A-54B6-0FB2-4AF8-F7350BB9F8C5}"/>
              </a:ext>
            </a:extLst>
          </p:cNvPr>
          <p:cNvCxnSpPr>
            <a:cxnSpLocks/>
          </p:cNvCxnSpPr>
          <p:nvPr/>
        </p:nvCxnSpPr>
        <p:spPr>
          <a:xfrm>
            <a:off x="7439821" y="204100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F7D4AD0-9312-A888-D713-9304324C8272}"/>
              </a:ext>
            </a:extLst>
          </p:cNvPr>
          <p:cNvCxnSpPr>
            <a:cxnSpLocks/>
          </p:cNvCxnSpPr>
          <p:nvPr/>
        </p:nvCxnSpPr>
        <p:spPr>
          <a:xfrm>
            <a:off x="7439821" y="301440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C4A5BB26-B614-7A62-1E38-894B4AAF4971}"/>
              </a:ext>
            </a:extLst>
          </p:cNvPr>
          <p:cNvSpPr txBox="1"/>
          <p:nvPr/>
        </p:nvSpPr>
        <p:spPr>
          <a:xfrm>
            <a:off x="4310625" y="1891368"/>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3" name="TextBox 42">
            <a:extLst>
              <a:ext uri="{FF2B5EF4-FFF2-40B4-BE49-F238E27FC236}">
                <a16:creationId xmlns:a16="http://schemas.microsoft.com/office/drawing/2014/main" id="{1F33A423-DA89-BD59-F756-A543272EF182}"/>
              </a:ext>
            </a:extLst>
          </p:cNvPr>
          <p:cNvSpPr txBox="1"/>
          <p:nvPr/>
        </p:nvSpPr>
        <p:spPr>
          <a:xfrm>
            <a:off x="4358390" y="2572310"/>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BA2BFB0B-86B3-2347-C998-B766B6853351}"/>
              </a:ext>
            </a:extLst>
          </p:cNvPr>
          <p:cNvSpPr txBox="1"/>
          <p:nvPr/>
        </p:nvSpPr>
        <p:spPr>
          <a:xfrm>
            <a:off x="4219760" y="2279922"/>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1</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EE927548-B743-EC1B-E109-683AF9E34F2E}"/>
              </a:ext>
            </a:extLst>
          </p:cNvPr>
          <p:cNvSpPr txBox="1"/>
          <p:nvPr/>
        </p:nvSpPr>
        <p:spPr>
          <a:xfrm>
            <a:off x="7763991" y="1913488"/>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7DB441BE-E979-07FF-ADE5-9164A5150028}"/>
              </a:ext>
            </a:extLst>
          </p:cNvPr>
          <p:cNvSpPr txBox="1"/>
          <p:nvPr/>
        </p:nvSpPr>
        <p:spPr>
          <a:xfrm>
            <a:off x="7811756" y="2594430"/>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7" name="TextBox 46">
            <a:extLst>
              <a:ext uri="{FF2B5EF4-FFF2-40B4-BE49-F238E27FC236}">
                <a16:creationId xmlns:a16="http://schemas.microsoft.com/office/drawing/2014/main" id="{F3035538-7896-450D-5EC4-04F00229C2FF}"/>
              </a:ext>
            </a:extLst>
          </p:cNvPr>
          <p:cNvSpPr txBox="1"/>
          <p:nvPr/>
        </p:nvSpPr>
        <p:spPr>
          <a:xfrm>
            <a:off x="7673126" y="2302042"/>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2</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17F9755A-3CC6-AC08-3EEF-FD1341F8DD33}"/>
              </a:ext>
            </a:extLst>
          </p:cNvPr>
          <p:cNvSpPr txBox="1"/>
          <p:nvPr/>
        </p:nvSpPr>
        <p:spPr>
          <a:xfrm>
            <a:off x="4231605" y="1352521"/>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1B23AE07-06E4-2EFA-CC6F-8F220F49B5B6}"/>
              </a:ext>
            </a:extLst>
          </p:cNvPr>
          <p:cNvSpPr txBox="1"/>
          <p:nvPr/>
        </p:nvSpPr>
        <p:spPr>
          <a:xfrm>
            <a:off x="7646129" y="1365814"/>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0CB5EDF0-46FD-BBE4-4F9B-344EF7A74167}"/>
              </a:ext>
            </a:extLst>
          </p:cNvPr>
          <p:cNvCxnSpPr>
            <a:cxnSpLocks/>
          </p:cNvCxnSpPr>
          <p:nvPr/>
        </p:nvCxnSpPr>
        <p:spPr>
          <a:xfrm flipH="1">
            <a:off x="7527995" y="1937296"/>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1690F86-D45C-9D80-1588-042EBDF80CAE}"/>
              </a:ext>
            </a:extLst>
          </p:cNvPr>
          <p:cNvCxnSpPr/>
          <p:nvPr/>
        </p:nvCxnSpPr>
        <p:spPr>
          <a:xfrm>
            <a:off x="4128703" y="1949886"/>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52" name="Freeform: Shape 51">
            <a:extLst>
              <a:ext uri="{FF2B5EF4-FFF2-40B4-BE49-F238E27FC236}">
                <a16:creationId xmlns:a16="http://schemas.microsoft.com/office/drawing/2014/main" id="{7D631376-22F9-2901-0133-964AEC450BFA}"/>
              </a:ext>
            </a:extLst>
          </p:cNvPr>
          <p:cNvSpPr/>
          <p:nvPr/>
        </p:nvSpPr>
        <p:spPr>
          <a:xfrm>
            <a:off x="3092380" y="2225045"/>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A8731AFD-BDB9-144C-B596-27E5C8C92AA5}"/>
              </a:ext>
            </a:extLst>
          </p:cNvPr>
          <p:cNvSpPr/>
          <p:nvPr/>
        </p:nvSpPr>
        <p:spPr>
          <a:xfrm flipH="1">
            <a:off x="3092380" y="2637433"/>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40584999-C465-AC35-19FE-CAC55436A755}"/>
              </a:ext>
            </a:extLst>
          </p:cNvPr>
          <p:cNvSpPr/>
          <p:nvPr/>
        </p:nvSpPr>
        <p:spPr>
          <a:xfrm flipH="1">
            <a:off x="8366356" y="2225045"/>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C996521-7D62-5EC7-88E8-0382F7D06F2B}"/>
              </a:ext>
            </a:extLst>
          </p:cNvPr>
          <p:cNvSpPr/>
          <p:nvPr/>
        </p:nvSpPr>
        <p:spPr>
          <a:xfrm>
            <a:off x="8371668" y="2637433"/>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6" name="Object 55">
            <a:extLst>
              <a:ext uri="{FF2B5EF4-FFF2-40B4-BE49-F238E27FC236}">
                <a16:creationId xmlns:a16="http://schemas.microsoft.com/office/drawing/2014/main" id="{E3FEDCE9-A644-447C-6A97-44BE28EB81C5}"/>
              </a:ext>
            </a:extLst>
          </p:cNvPr>
          <p:cNvGraphicFramePr>
            <a:graphicFrameLocks noChangeAspect="1"/>
          </p:cNvGraphicFramePr>
          <p:nvPr/>
        </p:nvGraphicFramePr>
        <p:xfrm>
          <a:off x="2774950" y="2049463"/>
          <a:ext cx="334963" cy="503237"/>
        </p:xfrm>
        <a:graphic>
          <a:graphicData uri="http://schemas.openxmlformats.org/presentationml/2006/ole">
            <mc:AlternateContent xmlns:mc="http://schemas.openxmlformats.org/markup-compatibility/2006">
              <mc:Choice xmlns:v="urn:schemas-microsoft-com:vml" Requires="v">
                <p:oleObj name="Equation" r:id="rId3" imgW="152280" imgH="228600" progId="Equation.DSMT4">
                  <p:embed/>
                </p:oleObj>
              </mc:Choice>
              <mc:Fallback>
                <p:oleObj name="Equation" r:id="rId3" imgW="152280" imgH="228600" progId="Equation.DSMT4">
                  <p:embed/>
                  <p:pic>
                    <p:nvPicPr>
                      <p:cNvPr id="56" name="Object 55">
                        <a:extLst>
                          <a:ext uri="{FF2B5EF4-FFF2-40B4-BE49-F238E27FC236}">
                            <a16:creationId xmlns:a16="http://schemas.microsoft.com/office/drawing/2014/main" id="{46CF6050-324A-57E5-3CA2-C261FF5A727C}"/>
                          </a:ext>
                        </a:extLst>
                      </p:cNvPr>
                      <p:cNvPicPr/>
                      <p:nvPr/>
                    </p:nvPicPr>
                    <p:blipFill>
                      <a:blip r:embed="rId4"/>
                      <a:stretch>
                        <a:fillRect/>
                      </a:stretch>
                    </p:blipFill>
                    <p:spPr>
                      <a:xfrm>
                        <a:off x="2774950" y="2049463"/>
                        <a:ext cx="334963" cy="503237"/>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E0FBA898-FAA7-4C0F-2BA1-3FA62C667EB2}"/>
              </a:ext>
            </a:extLst>
          </p:cNvPr>
          <p:cNvGraphicFramePr>
            <a:graphicFrameLocks noChangeAspect="1"/>
          </p:cNvGraphicFramePr>
          <p:nvPr/>
        </p:nvGraphicFramePr>
        <p:xfrm>
          <a:off x="2784475" y="2468563"/>
          <a:ext cx="307975" cy="501650"/>
        </p:xfrm>
        <a:graphic>
          <a:graphicData uri="http://schemas.openxmlformats.org/presentationml/2006/ole">
            <mc:AlternateContent xmlns:mc="http://schemas.openxmlformats.org/markup-compatibility/2006">
              <mc:Choice xmlns:v="urn:schemas-microsoft-com:vml" Requires="v">
                <p:oleObj name="Equation" r:id="rId5" imgW="139680" imgH="228600" progId="Equation.DSMT4">
                  <p:embed/>
                </p:oleObj>
              </mc:Choice>
              <mc:Fallback>
                <p:oleObj name="Equation" r:id="rId5" imgW="139680" imgH="228600" progId="Equation.DSMT4">
                  <p:embed/>
                  <p:pic>
                    <p:nvPicPr>
                      <p:cNvPr id="57" name="Object 56">
                        <a:extLst>
                          <a:ext uri="{FF2B5EF4-FFF2-40B4-BE49-F238E27FC236}">
                            <a16:creationId xmlns:a16="http://schemas.microsoft.com/office/drawing/2014/main" id="{7255D652-3607-8128-7EDA-049577442901}"/>
                          </a:ext>
                        </a:extLst>
                      </p:cNvPr>
                      <p:cNvPicPr/>
                      <p:nvPr/>
                    </p:nvPicPr>
                    <p:blipFill>
                      <a:blip r:embed="rId6"/>
                      <a:stretch>
                        <a:fillRect/>
                      </a:stretch>
                    </p:blipFill>
                    <p:spPr>
                      <a:xfrm>
                        <a:off x="2784475" y="2468563"/>
                        <a:ext cx="307975" cy="501650"/>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A5959D61-88B2-54A1-B418-6EC9EAF2D0AD}"/>
              </a:ext>
            </a:extLst>
          </p:cNvPr>
          <p:cNvGraphicFramePr>
            <a:graphicFrameLocks noChangeAspect="1"/>
          </p:cNvGraphicFramePr>
          <p:nvPr/>
        </p:nvGraphicFramePr>
        <p:xfrm>
          <a:off x="9477375" y="2085975"/>
          <a:ext cx="361950" cy="503238"/>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58" name="Object 57">
                        <a:extLst>
                          <a:ext uri="{FF2B5EF4-FFF2-40B4-BE49-F238E27FC236}">
                            <a16:creationId xmlns:a16="http://schemas.microsoft.com/office/drawing/2014/main" id="{B2925B82-2E60-E0A0-F3BD-9936A7F58AA3}"/>
                          </a:ext>
                        </a:extLst>
                      </p:cNvPr>
                      <p:cNvPicPr/>
                      <p:nvPr/>
                    </p:nvPicPr>
                    <p:blipFill>
                      <a:blip r:embed="rId8"/>
                      <a:stretch>
                        <a:fillRect/>
                      </a:stretch>
                    </p:blipFill>
                    <p:spPr>
                      <a:xfrm>
                        <a:off x="9477375" y="2085975"/>
                        <a:ext cx="361950" cy="503238"/>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B0D70306-4828-BC74-4F9A-EB4778073226}"/>
              </a:ext>
            </a:extLst>
          </p:cNvPr>
          <p:cNvGraphicFramePr>
            <a:graphicFrameLocks noChangeAspect="1"/>
          </p:cNvGraphicFramePr>
          <p:nvPr/>
        </p:nvGraphicFramePr>
        <p:xfrm>
          <a:off x="9482138" y="2511425"/>
          <a:ext cx="333375" cy="503238"/>
        </p:xfrm>
        <a:graphic>
          <a:graphicData uri="http://schemas.openxmlformats.org/presentationml/2006/ole">
            <mc:AlternateContent xmlns:mc="http://schemas.openxmlformats.org/markup-compatibility/2006">
              <mc:Choice xmlns:v="urn:schemas-microsoft-com:vml" Requires="v">
                <p:oleObj name="Equation" r:id="rId9" imgW="152280" imgH="228600" progId="Equation.DSMT4">
                  <p:embed/>
                </p:oleObj>
              </mc:Choice>
              <mc:Fallback>
                <p:oleObj name="Equation" r:id="rId9" imgW="152280" imgH="228600" progId="Equation.DSMT4">
                  <p:embed/>
                  <p:pic>
                    <p:nvPicPr>
                      <p:cNvPr id="59" name="Object 58">
                        <a:extLst>
                          <a:ext uri="{FF2B5EF4-FFF2-40B4-BE49-F238E27FC236}">
                            <a16:creationId xmlns:a16="http://schemas.microsoft.com/office/drawing/2014/main" id="{6EAD23FB-AA17-B37C-1608-1ED5DA555050}"/>
                          </a:ext>
                        </a:extLst>
                      </p:cNvPr>
                      <p:cNvPicPr/>
                      <p:nvPr/>
                    </p:nvPicPr>
                    <p:blipFill>
                      <a:blip r:embed="rId10"/>
                      <a:stretch>
                        <a:fillRect/>
                      </a:stretch>
                    </p:blipFill>
                    <p:spPr>
                      <a:xfrm>
                        <a:off x="9482138" y="2511425"/>
                        <a:ext cx="333375" cy="503238"/>
                      </a:xfrm>
                      <a:prstGeom prst="rect">
                        <a:avLst/>
                      </a:prstGeom>
                    </p:spPr>
                  </p:pic>
                </p:oleObj>
              </mc:Fallback>
            </mc:AlternateContent>
          </a:graphicData>
        </a:graphic>
      </p:graphicFrame>
      <p:cxnSp>
        <p:nvCxnSpPr>
          <p:cNvPr id="60" name="Straight Connector 59">
            <a:extLst>
              <a:ext uri="{FF2B5EF4-FFF2-40B4-BE49-F238E27FC236}">
                <a16:creationId xmlns:a16="http://schemas.microsoft.com/office/drawing/2014/main" id="{721EBDA7-198F-9339-22C8-85F114A7065B}"/>
              </a:ext>
            </a:extLst>
          </p:cNvPr>
          <p:cNvCxnSpPr>
            <a:cxnSpLocks/>
          </p:cNvCxnSpPr>
          <p:nvPr/>
        </p:nvCxnSpPr>
        <p:spPr>
          <a:xfrm flipH="1">
            <a:off x="1425677" y="2041007"/>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FF70C9D-D39D-F8FD-ADC0-68AE7A0EB9FB}"/>
              </a:ext>
            </a:extLst>
          </p:cNvPr>
          <p:cNvCxnSpPr>
            <a:cxnSpLocks/>
          </p:cNvCxnSpPr>
          <p:nvPr/>
        </p:nvCxnSpPr>
        <p:spPr>
          <a:xfrm flipH="1">
            <a:off x="1431870" y="3010298"/>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5600606-AE62-C6CB-4B87-47952181E52F}"/>
              </a:ext>
            </a:extLst>
          </p:cNvPr>
          <p:cNvCxnSpPr>
            <a:cxnSpLocks/>
          </p:cNvCxnSpPr>
          <p:nvPr/>
        </p:nvCxnSpPr>
        <p:spPr>
          <a:xfrm flipH="1">
            <a:off x="8448520" y="2046736"/>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1727374C-47F5-A0C6-EF7E-4D37816EA56A}"/>
              </a:ext>
            </a:extLst>
          </p:cNvPr>
          <p:cNvCxnSpPr>
            <a:cxnSpLocks/>
          </p:cNvCxnSpPr>
          <p:nvPr/>
        </p:nvCxnSpPr>
        <p:spPr>
          <a:xfrm flipH="1">
            <a:off x="8453764" y="3021757"/>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BA395D41-6C09-A41C-B146-A2C2BA91FC05}"/>
              </a:ext>
            </a:extLst>
          </p:cNvPr>
          <p:cNvSpPr txBox="1"/>
          <p:nvPr/>
        </p:nvSpPr>
        <p:spPr>
          <a:xfrm>
            <a:off x="1503479" y="2245148"/>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BD23A799-C3DB-5DB0-81E4-B7BEA7C20E54}"/>
              </a:ext>
            </a:extLst>
          </p:cNvPr>
          <p:cNvSpPr txBox="1"/>
          <p:nvPr/>
        </p:nvSpPr>
        <p:spPr>
          <a:xfrm>
            <a:off x="10316919" y="2245148"/>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DC1F6539-B159-B23B-8B5F-106C796A5DC0}"/>
              </a:ext>
            </a:extLst>
          </p:cNvPr>
          <p:cNvGraphicFramePr>
            <a:graphicFrameLocks noChangeAspect="1"/>
          </p:cNvGraphicFramePr>
          <p:nvPr>
            <p:extLst>
              <p:ext uri="{D42A27DB-BD31-4B8C-83A1-F6EECF244321}">
                <p14:modId xmlns:p14="http://schemas.microsoft.com/office/powerpoint/2010/main" val="1451379618"/>
              </p:ext>
            </p:extLst>
          </p:nvPr>
        </p:nvGraphicFramePr>
        <p:xfrm>
          <a:off x="555625" y="4192588"/>
          <a:ext cx="5726113" cy="1954212"/>
        </p:xfrm>
        <a:graphic>
          <a:graphicData uri="http://schemas.openxmlformats.org/presentationml/2006/ole">
            <mc:AlternateContent xmlns:mc="http://schemas.openxmlformats.org/markup-compatibility/2006">
              <mc:Choice xmlns:v="urn:schemas-microsoft-com:vml" Requires="v">
                <p:oleObj name="Equation" r:id="rId11" imgW="1409400" imgH="482400" progId="Equation.DSMT4">
                  <p:embed/>
                </p:oleObj>
              </mc:Choice>
              <mc:Fallback>
                <p:oleObj name="Equation" r:id="rId11" imgW="1409400" imgH="482400" progId="Equation.DSMT4">
                  <p:embed/>
                  <p:pic>
                    <p:nvPicPr>
                      <p:cNvPr id="5" name="Object 4">
                        <a:extLst>
                          <a:ext uri="{FF2B5EF4-FFF2-40B4-BE49-F238E27FC236}">
                            <a16:creationId xmlns:a16="http://schemas.microsoft.com/office/drawing/2014/main" id="{9A2E7C7B-821E-E874-35EA-59736BB99D65}"/>
                          </a:ext>
                        </a:extLst>
                      </p:cNvPr>
                      <p:cNvPicPr/>
                      <p:nvPr/>
                    </p:nvPicPr>
                    <p:blipFill>
                      <a:blip r:embed="rId12"/>
                      <a:stretch>
                        <a:fillRect/>
                      </a:stretch>
                    </p:blipFill>
                    <p:spPr>
                      <a:xfrm>
                        <a:off x="555625" y="4192588"/>
                        <a:ext cx="5726113" cy="19542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33DA21A-762C-4866-E176-D50DD5472028}"/>
              </a:ext>
            </a:extLst>
          </p:cNvPr>
          <p:cNvGraphicFramePr>
            <a:graphicFrameLocks noChangeAspect="1"/>
          </p:cNvGraphicFramePr>
          <p:nvPr>
            <p:extLst>
              <p:ext uri="{D42A27DB-BD31-4B8C-83A1-F6EECF244321}">
                <p14:modId xmlns:p14="http://schemas.microsoft.com/office/powerpoint/2010/main" val="1765055043"/>
              </p:ext>
            </p:extLst>
          </p:nvPr>
        </p:nvGraphicFramePr>
        <p:xfrm>
          <a:off x="7085013" y="4052888"/>
          <a:ext cx="1619250" cy="1117600"/>
        </p:xfrm>
        <a:graphic>
          <a:graphicData uri="http://schemas.openxmlformats.org/presentationml/2006/ole">
            <mc:AlternateContent xmlns:mc="http://schemas.openxmlformats.org/markup-compatibility/2006">
              <mc:Choice xmlns:v="urn:schemas-microsoft-com:vml" Requires="v">
                <p:oleObj name="Equation" r:id="rId13" imgW="736560" imgH="507960" progId="Equation.DSMT4">
                  <p:embed/>
                </p:oleObj>
              </mc:Choice>
              <mc:Fallback>
                <p:oleObj name="Equation" r:id="rId13" imgW="736560" imgH="507960" progId="Equation.DSMT4">
                  <p:embed/>
                  <p:pic>
                    <p:nvPicPr>
                      <p:cNvPr id="29" name="Object 28">
                        <a:extLst>
                          <a:ext uri="{FF2B5EF4-FFF2-40B4-BE49-F238E27FC236}">
                            <a16:creationId xmlns:a16="http://schemas.microsoft.com/office/drawing/2014/main" id="{16BCE956-2702-6C77-FF00-6ACCF887A19E}"/>
                          </a:ext>
                        </a:extLst>
                      </p:cNvPr>
                      <p:cNvPicPr/>
                      <p:nvPr/>
                    </p:nvPicPr>
                    <p:blipFill>
                      <a:blip r:embed="rId14"/>
                      <a:stretch>
                        <a:fillRect/>
                      </a:stretch>
                    </p:blipFill>
                    <p:spPr>
                      <a:xfrm>
                        <a:off x="7085013" y="4052888"/>
                        <a:ext cx="1619250" cy="1117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AB9E7D5-48C2-A97E-AFC7-FE465412B71E}"/>
              </a:ext>
            </a:extLst>
          </p:cNvPr>
          <p:cNvGraphicFramePr>
            <a:graphicFrameLocks noChangeAspect="1"/>
          </p:cNvGraphicFramePr>
          <p:nvPr>
            <p:extLst>
              <p:ext uri="{D42A27DB-BD31-4B8C-83A1-F6EECF244321}">
                <p14:modId xmlns:p14="http://schemas.microsoft.com/office/powerpoint/2010/main" val="4202077697"/>
              </p:ext>
            </p:extLst>
          </p:nvPr>
        </p:nvGraphicFramePr>
        <p:xfrm>
          <a:off x="10044113" y="4006850"/>
          <a:ext cx="1647825" cy="1117600"/>
        </p:xfrm>
        <a:graphic>
          <a:graphicData uri="http://schemas.openxmlformats.org/presentationml/2006/ole">
            <mc:AlternateContent xmlns:mc="http://schemas.openxmlformats.org/markup-compatibility/2006">
              <mc:Choice xmlns:v="urn:schemas-microsoft-com:vml" Requires="v">
                <p:oleObj name="Equation" r:id="rId15" imgW="749160" imgH="507960" progId="Equation.DSMT4">
                  <p:embed/>
                </p:oleObj>
              </mc:Choice>
              <mc:Fallback>
                <p:oleObj name="Equation" r:id="rId15" imgW="749160" imgH="507960" progId="Equation.DSMT4">
                  <p:embed/>
                  <p:pic>
                    <p:nvPicPr>
                      <p:cNvPr id="30" name="Object 29">
                        <a:extLst>
                          <a:ext uri="{FF2B5EF4-FFF2-40B4-BE49-F238E27FC236}">
                            <a16:creationId xmlns:a16="http://schemas.microsoft.com/office/drawing/2014/main" id="{9CB0A56D-FB86-F61C-3F11-306F533559F0}"/>
                          </a:ext>
                        </a:extLst>
                      </p:cNvPr>
                      <p:cNvPicPr/>
                      <p:nvPr/>
                    </p:nvPicPr>
                    <p:blipFill>
                      <a:blip r:embed="rId16"/>
                      <a:stretch>
                        <a:fillRect/>
                      </a:stretch>
                    </p:blipFill>
                    <p:spPr>
                      <a:xfrm>
                        <a:off x="10044113" y="4006850"/>
                        <a:ext cx="1647825" cy="1117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14042C8-0665-908D-861E-EBDE26524CEF}"/>
              </a:ext>
            </a:extLst>
          </p:cNvPr>
          <p:cNvGraphicFramePr>
            <a:graphicFrameLocks noChangeAspect="1"/>
          </p:cNvGraphicFramePr>
          <p:nvPr>
            <p:extLst>
              <p:ext uri="{D42A27DB-BD31-4B8C-83A1-F6EECF244321}">
                <p14:modId xmlns:p14="http://schemas.microsoft.com/office/powerpoint/2010/main" val="1786966597"/>
              </p:ext>
            </p:extLst>
          </p:nvPr>
        </p:nvGraphicFramePr>
        <p:xfrm>
          <a:off x="7052002" y="5216029"/>
          <a:ext cx="1649412" cy="1117600"/>
        </p:xfrm>
        <a:graphic>
          <a:graphicData uri="http://schemas.openxmlformats.org/presentationml/2006/ole">
            <mc:AlternateContent xmlns:mc="http://schemas.openxmlformats.org/markup-compatibility/2006">
              <mc:Choice xmlns:v="urn:schemas-microsoft-com:vml" Requires="v">
                <p:oleObj name="Equation" r:id="rId17" imgW="749160" imgH="507960" progId="Equation.DSMT4">
                  <p:embed/>
                </p:oleObj>
              </mc:Choice>
              <mc:Fallback>
                <p:oleObj name="Equation" r:id="rId17" imgW="749160" imgH="507960" progId="Equation.DSMT4">
                  <p:embed/>
                  <p:pic>
                    <p:nvPicPr>
                      <p:cNvPr id="31" name="Object 30">
                        <a:extLst>
                          <a:ext uri="{FF2B5EF4-FFF2-40B4-BE49-F238E27FC236}">
                            <a16:creationId xmlns:a16="http://schemas.microsoft.com/office/drawing/2014/main" id="{51E9DFDA-370F-DE45-1B7E-01C80757F9DC}"/>
                          </a:ext>
                        </a:extLst>
                      </p:cNvPr>
                      <p:cNvPicPr/>
                      <p:nvPr/>
                    </p:nvPicPr>
                    <p:blipFill>
                      <a:blip r:embed="rId18"/>
                      <a:stretch>
                        <a:fillRect/>
                      </a:stretch>
                    </p:blipFill>
                    <p:spPr>
                      <a:xfrm>
                        <a:off x="7052002" y="5216029"/>
                        <a:ext cx="1649412" cy="1117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DB40D9D-5A8C-E9FB-6CBA-F4548B013CBC}"/>
              </a:ext>
            </a:extLst>
          </p:cNvPr>
          <p:cNvGraphicFramePr>
            <a:graphicFrameLocks noChangeAspect="1"/>
          </p:cNvGraphicFramePr>
          <p:nvPr>
            <p:extLst>
              <p:ext uri="{D42A27DB-BD31-4B8C-83A1-F6EECF244321}">
                <p14:modId xmlns:p14="http://schemas.microsoft.com/office/powerpoint/2010/main" val="2935322964"/>
              </p:ext>
            </p:extLst>
          </p:nvPr>
        </p:nvGraphicFramePr>
        <p:xfrm>
          <a:off x="10004456" y="5216029"/>
          <a:ext cx="1647825" cy="1117600"/>
        </p:xfrm>
        <a:graphic>
          <a:graphicData uri="http://schemas.openxmlformats.org/presentationml/2006/ole">
            <mc:AlternateContent xmlns:mc="http://schemas.openxmlformats.org/markup-compatibility/2006">
              <mc:Choice xmlns:v="urn:schemas-microsoft-com:vml" Requires="v">
                <p:oleObj name="Equation" r:id="rId19" imgW="749160" imgH="507960" progId="Equation.DSMT4">
                  <p:embed/>
                </p:oleObj>
              </mc:Choice>
              <mc:Fallback>
                <p:oleObj name="Equation" r:id="rId19" imgW="749160" imgH="507960" progId="Equation.DSMT4">
                  <p:embed/>
                  <p:pic>
                    <p:nvPicPr>
                      <p:cNvPr id="32" name="Object 31">
                        <a:extLst>
                          <a:ext uri="{FF2B5EF4-FFF2-40B4-BE49-F238E27FC236}">
                            <a16:creationId xmlns:a16="http://schemas.microsoft.com/office/drawing/2014/main" id="{AAF5C59D-CA17-B0B0-8E31-AE32AE8BAE4E}"/>
                          </a:ext>
                        </a:extLst>
                      </p:cNvPr>
                      <p:cNvPicPr/>
                      <p:nvPr/>
                    </p:nvPicPr>
                    <p:blipFill>
                      <a:blip r:embed="rId20"/>
                      <a:stretch>
                        <a:fillRect/>
                      </a:stretch>
                    </p:blipFill>
                    <p:spPr>
                      <a:xfrm>
                        <a:off x="10004456" y="5216029"/>
                        <a:ext cx="1647825" cy="1117600"/>
                      </a:xfrm>
                      <a:prstGeom prst="rect">
                        <a:avLst/>
                      </a:prstGeom>
                    </p:spPr>
                  </p:pic>
                </p:oleObj>
              </mc:Fallback>
            </mc:AlternateContent>
          </a:graphicData>
        </a:graphic>
      </p:graphicFrame>
    </p:spTree>
    <p:extLst>
      <p:ext uri="{BB962C8B-B14F-4D97-AF65-F5344CB8AC3E}">
        <p14:creationId xmlns:p14="http://schemas.microsoft.com/office/powerpoint/2010/main" val="187380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33BDA-0EB8-A7A8-8A0E-1BFE72A93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634A65-FAFB-DF63-19A2-CA6DB0A81D29}"/>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Properties of Scattering Matrix</a:t>
            </a:r>
          </a:p>
        </p:txBody>
      </p:sp>
      <p:sp>
        <p:nvSpPr>
          <p:cNvPr id="3" name="TextBox 2">
            <a:extLst>
              <a:ext uri="{FF2B5EF4-FFF2-40B4-BE49-F238E27FC236}">
                <a16:creationId xmlns:a16="http://schemas.microsoft.com/office/drawing/2014/main" id="{56D6F760-6E98-AF56-7447-25448E1E4D64}"/>
              </a:ext>
            </a:extLst>
          </p:cNvPr>
          <p:cNvSpPr txBox="1"/>
          <p:nvPr/>
        </p:nvSpPr>
        <p:spPr>
          <a:xfrm>
            <a:off x="1012723" y="2064774"/>
            <a:ext cx="8504251" cy="2308324"/>
          </a:xfrm>
          <a:prstGeom prst="rect">
            <a:avLst/>
          </a:prstGeom>
          <a:noFill/>
        </p:spPr>
        <p:txBody>
          <a:bodyPr wrap="none" rtlCol="0">
            <a:spAutoFit/>
          </a:bodyPr>
          <a:lstStyle/>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Reciprocal network </a:t>
            </a:r>
            <a:r>
              <a:rPr lang="en-US" sz="3600" dirty="0">
                <a:latin typeface="Times New Roman" panose="02020603050405020304" pitchFamily="18" charset="0"/>
                <a:cs typeface="Times New Roman" panose="02020603050405020304" pitchFamily="18" charset="0"/>
                <a:sym typeface="Wingdings" panose="05000000000000000000" pitchFamily="2" charset="2"/>
              </a:rPr>
              <a:t></a:t>
            </a:r>
            <a:r>
              <a:rPr lang="en-US" sz="3600" dirty="0">
                <a:latin typeface="Times New Roman" panose="02020603050405020304" pitchFamily="18" charset="0"/>
                <a:cs typeface="Times New Roman" panose="02020603050405020304" pitchFamily="18" charset="0"/>
              </a:rPr>
              <a:t> symmetrical matrix</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Lossless network </a:t>
            </a:r>
            <a:r>
              <a:rPr lang="en-US" sz="3600" dirty="0">
                <a:latin typeface="Times New Roman" panose="02020603050405020304" pitchFamily="18" charset="0"/>
                <a:cs typeface="Times New Roman" panose="02020603050405020304" pitchFamily="18" charset="0"/>
                <a:sym typeface="Wingdings" panose="05000000000000000000" pitchFamily="2" charset="2"/>
              </a:rPr>
              <a:t></a:t>
            </a:r>
            <a:r>
              <a:rPr lang="en-US" sz="3600" dirty="0">
                <a:latin typeface="Times New Roman" panose="02020603050405020304" pitchFamily="18" charset="0"/>
                <a:cs typeface="Times New Roman" panose="02020603050405020304" pitchFamily="18" charset="0"/>
              </a:rPr>
              <a:t> unitary matrix</a:t>
            </a:r>
          </a:p>
        </p:txBody>
      </p:sp>
      <p:graphicFrame>
        <p:nvGraphicFramePr>
          <p:cNvPr id="5" name="Object 4">
            <a:extLst>
              <a:ext uri="{FF2B5EF4-FFF2-40B4-BE49-F238E27FC236}">
                <a16:creationId xmlns:a16="http://schemas.microsoft.com/office/drawing/2014/main" id="{E7D49F4E-6D9A-DF3E-171E-962E34BAD6DD}"/>
              </a:ext>
            </a:extLst>
          </p:cNvPr>
          <p:cNvGraphicFramePr>
            <a:graphicFrameLocks noChangeAspect="1"/>
          </p:cNvGraphicFramePr>
          <p:nvPr>
            <p:extLst>
              <p:ext uri="{D42A27DB-BD31-4B8C-83A1-F6EECF244321}">
                <p14:modId xmlns:p14="http://schemas.microsoft.com/office/powerpoint/2010/main" val="3877374480"/>
              </p:ext>
            </p:extLst>
          </p:nvPr>
        </p:nvGraphicFramePr>
        <p:xfrm>
          <a:off x="5047225" y="2792361"/>
          <a:ext cx="2097549" cy="786581"/>
        </p:xfrm>
        <a:graphic>
          <a:graphicData uri="http://schemas.openxmlformats.org/presentationml/2006/ole">
            <mc:AlternateContent xmlns:mc="http://schemas.openxmlformats.org/markup-compatibility/2006">
              <mc:Choice xmlns:v="urn:schemas-microsoft-com:vml" Requires="v">
                <p:oleObj name="Equation" r:id="rId3" imgW="609480" imgH="228600" progId="Equation.DSMT4">
                  <p:embed/>
                </p:oleObj>
              </mc:Choice>
              <mc:Fallback>
                <p:oleObj name="Equation" r:id="rId3" imgW="609480" imgH="228600" progId="Equation.DSMT4">
                  <p:embed/>
                  <p:pic>
                    <p:nvPicPr>
                      <p:cNvPr id="0" name=""/>
                      <p:cNvPicPr/>
                      <p:nvPr/>
                    </p:nvPicPr>
                    <p:blipFill>
                      <a:blip r:embed="rId4"/>
                      <a:stretch>
                        <a:fillRect/>
                      </a:stretch>
                    </p:blipFill>
                    <p:spPr>
                      <a:xfrm>
                        <a:off x="5047225" y="2792361"/>
                        <a:ext cx="2097549" cy="786581"/>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D83AEE6-DD65-0710-62C6-DBF6FCA7897B}"/>
              </a:ext>
            </a:extLst>
          </p:cNvPr>
          <p:cNvGraphicFramePr>
            <a:graphicFrameLocks noChangeAspect="1"/>
          </p:cNvGraphicFramePr>
          <p:nvPr>
            <p:extLst>
              <p:ext uri="{D42A27DB-BD31-4B8C-83A1-F6EECF244321}">
                <p14:modId xmlns:p14="http://schemas.microsoft.com/office/powerpoint/2010/main" val="2264215974"/>
              </p:ext>
            </p:extLst>
          </p:nvPr>
        </p:nvGraphicFramePr>
        <p:xfrm>
          <a:off x="5343525" y="4751388"/>
          <a:ext cx="1924050" cy="698500"/>
        </p:xfrm>
        <a:graphic>
          <a:graphicData uri="http://schemas.openxmlformats.org/presentationml/2006/ole">
            <mc:AlternateContent xmlns:mc="http://schemas.openxmlformats.org/markup-compatibility/2006">
              <mc:Choice xmlns:v="urn:schemas-microsoft-com:vml" Requires="v">
                <p:oleObj name="Equation" r:id="rId5" imgW="558720" imgH="203040" progId="Equation.DSMT4">
                  <p:embed/>
                </p:oleObj>
              </mc:Choice>
              <mc:Fallback>
                <p:oleObj name="Equation" r:id="rId5" imgW="558720" imgH="203040" progId="Equation.DSMT4">
                  <p:embed/>
                  <p:pic>
                    <p:nvPicPr>
                      <p:cNvPr id="5" name="Object 4">
                        <a:extLst>
                          <a:ext uri="{FF2B5EF4-FFF2-40B4-BE49-F238E27FC236}">
                            <a16:creationId xmlns:a16="http://schemas.microsoft.com/office/drawing/2014/main" id="{E7D49F4E-6D9A-DF3E-171E-962E34BAD6DD}"/>
                          </a:ext>
                        </a:extLst>
                      </p:cNvPr>
                      <p:cNvPicPr/>
                      <p:nvPr/>
                    </p:nvPicPr>
                    <p:blipFill>
                      <a:blip r:embed="rId6"/>
                      <a:stretch>
                        <a:fillRect/>
                      </a:stretch>
                    </p:blipFill>
                    <p:spPr>
                      <a:xfrm>
                        <a:off x="5343525" y="4751388"/>
                        <a:ext cx="1924050" cy="6985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D1DCE68A-9AAE-6017-4EB7-8A363D5A7DBE}"/>
              </a:ext>
            </a:extLst>
          </p:cNvPr>
          <p:cNvSpPr txBox="1"/>
          <p:nvPr/>
        </p:nvSpPr>
        <p:spPr>
          <a:xfrm>
            <a:off x="1012723" y="6102183"/>
            <a:ext cx="6699270"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H: Hermitian transpose (conjugate transpose)</a:t>
            </a:r>
          </a:p>
        </p:txBody>
      </p:sp>
      <p:graphicFrame>
        <p:nvGraphicFramePr>
          <p:cNvPr id="4" name="Object 3">
            <a:extLst>
              <a:ext uri="{FF2B5EF4-FFF2-40B4-BE49-F238E27FC236}">
                <a16:creationId xmlns:a16="http://schemas.microsoft.com/office/drawing/2014/main" id="{88F05946-2F14-EA80-C9E3-4FA6B6603BFD}"/>
              </a:ext>
            </a:extLst>
          </p:cNvPr>
          <p:cNvGraphicFramePr>
            <a:graphicFrameLocks noChangeAspect="1"/>
          </p:cNvGraphicFramePr>
          <p:nvPr>
            <p:extLst>
              <p:ext uri="{D42A27DB-BD31-4B8C-83A1-F6EECF244321}">
                <p14:modId xmlns:p14="http://schemas.microsoft.com/office/powerpoint/2010/main" val="1833896997"/>
              </p:ext>
            </p:extLst>
          </p:nvPr>
        </p:nvGraphicFramePr>
        <p:xfrm>
          <a:off x="9500543" y="2237498"/>
          <a:ext cx="2405063" cy="1658937"/>
        </p:xfrm>
        <a:graphic>
          <a:graphicData uri="http://schemas.openxmlformats.org/presentationml/2006/ole">
            <mc:AlternateContent xmlns:mc="http://schemas.openxmlformats.org/markup-compatibility/2006">
              <mc:Choice xmlns:v="urn:schemas-microsoft-com:vml" Requires="v">
                <p:oleObj name="Equation" r:id="rId7" imgW="698400" imgH="482400" progId="Equation.DSMT4">
                  <p:embed/>
                </p:oleObj>
              </mc:Choice>
              <mc:Fallback>
                <p:oleObj name="Equation" r:id="rId7" imgW="698400" imgH="482400" progId="Equation.DSMT4">
                  <p:embed/>
                  <p:pic>
                    <p:nvPicPr>
                      <p:cNvPr id="5" name="Object 4">
                        <a:extLst>
                          <a:ext uri="{FF2B5EF4-FFF2-40B4-BE49-F238E27FC236}">
                            <a16:creationId xmlns:a16="http://schemas.microsoft.com/office/drawing/2014/main" id="{E7D49F4E-6D9A-DF3E-171E-962E34BAD6DD}"/>
                          </a:ext>
                        </a:extLst>
                      </p:cNvPr>
                      <p:cNvPicPr/>
                      <p:nvPr/>
                    </p:nvPicPr>
                    <p:blipFill>
                      <a:blip r:embed="rId8"/>
                      <a:stretch>
                        <a:fillRect/>
                      </a:stretch>
                    </p:blipFill>
                    <p:spPr>
                      <a:xfrm>
                        <a:off x="9500543" y="2237498"/>
                        <a:ext cx="2405063" cy="1658937"/>
                      </a:xfrm>
                      <a:prstGeom prst="rect">
                        <a:avLst/>
                      </a:prstGeom>
                    </p:spPr>
                  </p:pic>
                </p:oleObj>
              </mc:Fallback>
            </mc:AlternateContent>
          </a:graphicData>
        </a:graphic>
      </p:graphicFrame>
    </p:spTree>
    <p:extLst>
      <p:ext uri="{BB962C8B-B14F-4D97-AF65-F5344CB8AC3E}">
        <p14:creationId xmlns:p14="http://schemas.microsoft.com/office/powerpoint/2010/main" val="656103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878B2-F4C8-78DC-DDC8-964B444B1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81BBB-B813-3839-047D-67750E0E5E3C}"/>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Properties of Scattering Matrix</a:t>
            </a:r>
          </a:p>
        </p:txBody>
      </p:sp>
      <p:graphicFrame>
        <p:nvGraphicFramePr>
          <p:cNvPr id="6" name="Object 5">
            <a:extLst>
              <a:ext uri="{FF2B5EF4-FFF2-40B4-BE49-F238E27FC236}">
                <a16:creationId xmlns:a16="http://schemas.microsoft.com/office/drawing/2014/main" id="{CDDF7A0B-4D1D-2CAB-8ACA-55C66587340A}"/>
              </a:ext>
            </a:extLst>
          </p:cNvPr>
          <p:cNvGraphicFramePr>
            <a:graphicFrameLocks noChangeAspect="1"/>
          </p:cNvGraphicFramePr>
          <p:nvPr>
            <p:extLst>
              <p:ext uri="{D42A27DB-BD31-4B8C-83A1-F6EECF244321}">
                <p14:modId xmlns:p14="http://schemas.microsoft.com/office/powerpoint/2010/main" val="1456100206"/>
              </p:ext>
            </p:extLst>
          </p:nvPr>
        </p:nvGraphicFramePr>
        <p:xfrm>
          <a:off x="1277644" y="1365778"/>
          <a:ext cx="6401349" cy="5275912"/>
        </p:xfrm>
        <a:graphic>
          <a:graphicData uri="http://schemas.openxmlformats.org/presentationml/2006/ole">
            <mc:AlternateContent xmlns:mc="http://schemas.openxmlformats.org/markup-compatibility/2006">
              <mc:Choice xmlns:v="urn:schemas-microsoft-com:vml" Requires="v">
                <p:oleObj name="Equation" r:id="rId3" imgW="2184120" imgH="1803240" progId="Equation.DSMT4">
                  <p:embed/>
                </p:oleObj>
              </mc:Choice>
              <mc:Fallback>
                <p:oleObj name="Equation" r:id="rId3" imgW="2184120" imgH="1803240" progId="Equation.DSMT4">
                  <p:embed/>
                  <p:pic>
                    <p:nvPicPr>
                      <p:cNvPr id="6" name="Object 5">
                        <a:extLst>
                          <a:ext uri="{FF2B5EF4-FFF2-40B4-BE49-F238E27FC236}">
                            <a16:creationId xmlns:a16="http://schemas.microsoft.com/office/drawing/2014/main" id="{93F81BCE-6CA8-D1E4-53B3-A1CAAE87484F}"/>
                          </a:ext>
                        </a:extLst>
                      </p:cNvPr>
                      <p:cNvPicPr/>
                      <p:nvPr/>
                    </p:nvPicPr>
                    <p:blipFill>
                      <a:blip r:embed="rId4"/>
                      <a:stretch>
                        <a:fillRect/>
                      </a:stretch>
                    </p:blipFill>
                    <p:spPr>
                      <a:xfrm>
                        <a:off x="1277644" y="1365778"/>
                        <a:ext cx="6401349" cy="5275912"/>
                      </a:xfrm>
                      <a:prstGeom prst="rect">
                        <a:avLst/>
                      </a:prstGeom>
                    </p:spPr>
                  </p:pic>
                </p:oleObj>
              </mc:Fallback>
            </mc:AlternateContent>
          </a:graphicData>
        </a:graphic>
      </p:graphicFrame>
    </p:spTree>
    <p:extLst>
      <p:ext uri="{BB962C8B-B14F-4D97-AF65-F5344CB8AC3E}">
        <p14:creationId xmlns:p14="http://schemas.microsoft.com/office/powerpoint/2010/main" val="11456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2C3E1-EC53-4873-5C10-0ED7F9AC1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ADB39-32C6-3AC0-8776-7EB6CB80C53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Network Analysis?</a:t>
            </a:r>
          </a:p>
        </p:txBody>
      </p:sp>
      <p:sp>
        <p:nvSpPr>
          <p:cNvPr id="10" name="TextBox 9">
            <a:extLst>
              <a:ext uri="{FF2B5EF4-FFF2-40B4-BE49-F238E27FC236}">
                <a16:creationId xmlns:a16="http://schemas.microsoft.com/office/drawing/2014/main" id="{759839FC-F9C2-7139-7407-CCDB7AE3DD0E}"/>
              </a:ext>
            </a:extLst>
          </p:cNvPr>
          <p:cNvSpPr txBox="1"/>
          <p:nvPr/>
        </p:nvSpPr>
        <p:spPr>
          <a:xfrm>
            <a:off x="838201" y="1598156"/>
            <a:ext cx="6939116"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Only interested in the voltage or current at a set of terminals, the power flow through a device, or some other type of “terminal” quantity.</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Easy to modify the original problem, or combine several elements together and find the response, without having to reanalyze in detail the behavior of each element in combination with its neighbors.</a:t>
            </a:r>
          </a:p>
        </p:txBody>
      </p:sp>
      <p:sp>
        <p:nvSpPr>
          <p:cNvPr id="6" name="Freeform: Shape 5">
            <a:extLst>
              <a:ext uri="{FF2B5EF4-FFF2-40B4-BE49-F238E27FC236}">
                <a16:creationId xmlns:a16="http://schemas.microsoft.com/office/drawing/2014/main" id="{9273B03E-025F-40C4-1D6D-F1C8E8646262}"/>
              </a:ext>
            </a:extLst>
          </p:cNvPr>
          <p:cNvSpPr/>
          <p:nvPr/>
        </p:nvSpPr>
        <p:spPr>
          <a:xfrm>
            <a:off x="8474988" y="2836663"/>
            <a:ext cx="3438002" cy="2632275"/>
          </a:xfrm>
          <a:custGeom>
            <a:avLst/>
            <a:gdLst>
              <a:gd name="connsiteX0" fmla="*/ 3245063 w 3438002"/>
              <a:gd name="connsiteY0" fmla="*/ 827774 h 2632275"/>
              <a:gd name="connsiteX1" fmla="*/ 1573579 w 3438002"/>
              <a:gd name="connsiteY1" fmla="*/ 1865 h 2632275"/>
              <a:gd name="connsiteX2" fmla="*/ 418 w 3438002"/>
              <a:gd name="connsiteY2" fmla="*/ 1053916 h 2632275"/>
              <a:gd name="connsiteX3" fmla="*/ 1435928 w 3438002"/>
              <a:gd name="connsiteY3" fmla="*/ 2607413 h 2632275"/>
              <a:gd name="connsiteX4" fmla="*/ 3195902 w 3438002"/>
              <a:gd name="connsiteY4" fmla="*/ 1928987 h 2632275"/>
              <a:gd name="connsiteX5" fmla="*/ 3245063 w 3438002"/>
              <a:gd name="connsiteY5" fmla="*/ 827774 h 263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8002" h="2632275">
                <a:moveTo>
                  <a:pt x="3245063" y="827774"/>
                </a:moveTo>
                <a:cubicBezTo>
                  <a:pt x="2974676" y="506587"/>
                  <a:pt x="2114353" y="-35825"/>
                  <a:pt x="1573579" y="1865"/>
                </a:cubicBezTo>
                <a:cubicBezTo>
                  <a:pt x="1032805" y="39555"/>
                  <a:pt x="23360" y="619658"/>
                  <a:pt x="418" y="1053916"/>
                </a:cubicBezTo>
                <a:cubicBezTo>
                  <a:pt x="-22524" y="1488174"/>
                  <a:pt x="903347" y="2461568"/>
                  <a:pt x="1435928" y="2607413"/>
                </a:cubicBezTo>
                <a:cubicBezTo>
                  <a:pt x="1968509" y="2753258"/>
                  <a:pt x="2887825" y="2222316"/>
                  <a:pt x="3195902" y="1928987"/>
                </a:cubicBezTo>
                <a:cubicBezTo>
                  <a:pt x="3503979" y="1635658"/>
                  <a:pt x="3515450" y="1148961"/>
                  <a:pt x="3245063" y="827774"/>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Network</a:t>
            </a:r>
          </a:p>
        </p:txBody>
      </p:sp>
      <p:cxnSp>
        <p:nvCxnSpPr>
          <p:cNvPr id="14" name="Straight Arrow Connector 13">
            <a:extLst>
              <a:ext uri="{FF2B5EF4-FFF2-40B4-BE49-F238E27FC236}">
                <a16:creationId xmlns:a16="http://schemas.microsoft.com/office/drawing/2014/main" id="{75131EEF-6625-DD4F-F604-AFC8DC486166}"/>
              </a:ext>
            </a:extLst>
          </p:cNvPr>
          <p:cNvCxnSpPr/>
          <p:nvPr/>
        </p:nvCxnSpPr>
        <p:spPr>
          <a:xfrm flipH="1" flipV="1">
            <a:off x="9232490" y="2635045"/>
            <a:ext cx="235975" cy="363794"/>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C974B48-FEE2-D55C-8C8B-355A9452E0B1}"/>
              </a:ext>
            </a:extLst>
          </p:cNvPr>
          <p:cNvCxnSpPr/>
          <p:nvPr/>
        </p:nvCxnSpPr>
        <p:spPr>
          <a:xfrm flipH="1" flipV="1">
            <a:off x="8823432" y="2866102"/>
            <a:ext cx="235975" cy="363794"/>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1566194-E48F-B5A2-E6E5-6690C5946D16}"/>
              </a:ext>
            </a:extLst>
          </p:cNvPr>
          <p:cNvCxnSpPr>
            <a:cxnSpLocks/>
          </p:cNvCxnSpPr>
          <p:nvPr/>
        </p:nvCxnSpPr>
        <p:spPr>
          <a:xfrm flipV="1">
            <a:off x="11332696" y="2969340"/>
            <a:ext cx="235975" cy="363794"/>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11895C7-1003-7CE1-5E54-AB3DA6C52ECA}"/>
              </a:ext>
            </a:extLst>
          </p:cNvPr>
          <p:cNvCxnSpPr>
            <a:cxnSpLocks/>
          </p:cNvCxnSpPr>
          <p:nvPr/>
        </p:nvCxnSpPr>
        <p:spPr>
          <a:xfrm flipV="1">
            <a:off x="10923638" y="2718622"/>
            <a:ext cx="235975" cy="363794"/>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75D4A244-871B-C3AD-9EBF-20957EA89AEB}"/>
              </a:ext>
            </a:extLst>
          </p:cNvPr>
          <p:cNvCxnSpPr>
            <a:cxnSpLocks/>
          </p:cNvCxnSpPr>
          <p:nvPr/>
        </p:nvCxnSpPr>
        <p:spPr>
          <a:xfrm flipH="1">
            <a:off x="9124335" y="5196064"/>
            <a:ext cx="313058" cy="376058"/>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D1A21CE0-23F4-329B-53C1-E67D25B8D883}"/>
              </a:ext>
            </a:extLst>
          </p:cNvPr>
          <p:cNvCxnSpPr>
            <a:cxnSpLocks/>
          </p:cNvCxnSpPr>
          <p:nvPr/>
        </p:nvCxnSpPr>
        <p:spPr>
          <a:xfrm flipH="1">
            <a:off x="8707858" y="4861713"/>
            <a:ext cx="348027" cy="346615"/>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0CCFFBC-DDEA-9481-F1E9-8A32195AFB9B}"/>
              </a:ext>
            </a:extLst>
          </p:cNvPr>
          <p:cNvCxnSpPr>
            <a:cxnSpLocks/>
          </p:cNvCxnSpPr>
          <p:nvPr/>
        </p:nvCxnSpPr>
        <p:spPr>
          <a:xfrm>
            <a:off x="11441039" y="4947775"/>
            <a:ext cx="235975" cy="363794"/>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9C1FC4DD-DD60-9B9A-7E0C-A1F0876A5AD9}"/>
              </a:ext>
            </a:extLst>
          </p:cNvPr>
          <p:cNvCxnSpPr>
            <a:cxnSpLocks/>
          </p:cNvCxnSpPr>
          <p:nvPr/>
        </p:nvCxnSpPr>
        <p:spPr>
          <a:xfrm>
            <a:off x="11012317" y="5208328"/>
            <a:ext cx="235975" cy="363794"/>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0F127EE0-52C9-5A3B-2084-BD754483AE2B}"/>
              </a:ext>
            </a:extLst>
          </p:cNvPr>
          <p:cNvSpPr txBox="1"/>
          <p:nvPr/>
        </p:nvSpPr>
        <p:spPr>
          <a:xfrm>
            <a:off x="9757078" y="3229896"/>
            <a:ext cx="782587"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H</a:t>
            </a:r>
            <a:endParaRPr lang="en-US" sz="2000" b="1"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2471CB44-50FA-F980-043F-C21E46896C6A}"/>
              </a:ext>
            </a:extLst>
          </p:cNvPr>
          <p:cNvSpPr txBox="1"/>
          <p:nvPr/>
        </p:nvSpPr>
        <p:spPr>
          <a:xfrm rot="19917708">
            <a:off x="8419425" y="2261672"/>
            <a:ext cx="928459"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Port 1</a:t>
            </a:r>
            <a:endParaRPr lang="en-US" sz="20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C0E382F-80EC-C51C-DF59-675BBF4E348F}"/>
              </a:ext>
            </a:extLst>
          </p:cNvPr>
          <p:cNvSpPr txBox="1"/>
          <p:nvPr/>
        </p:nvSpPr>
        <p:spPr>
          <a:xfrm rot="2044643">
            <a:off x="11072073" y="2404212"/>
            <a:ext cx="928459"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Port 2</a:t>
            </a:r>
            <a:endParaRPr lang="en-US" sz="20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CF4BA5C7-42CE-9730-9D27-58377C5B2FF7}"/>
              </a:ext>
            </a:extLst>
          </p:cNvPr>
          <p:cNvSpPr txBox="1"/>
          <p:nvPr/>
        </p:nvSpPr>
        <p:spPr>
          <a:xfrm rot="2424751">
            <a:off x="8265153" y="5289698"/>
            <a:ext cx="928459"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Port 3</a:t>
            </a:r>
            <a:endParaRPr lang="en-US" sz="20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04469560-2F9D-0342-8237-82E14D573A2B}"/>
              </a:ext>
            </a:extLst>
          </p:cNvPr>
          <p:cNvSpPr txBox="1"/>
          <p:nvPr/>
        </p:nvSpPr>
        <p:spPr>
          <a:xfrm rot="19603724">
            <a:off x="11116412" y="5370782"/>
            <a:ext cx="928459"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Port 4</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36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A546D-8DC5-E230-0B12-8C0861578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C0722-9132-D47C-7FEC-64B3EEDC2C44}"/>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Shifting Reference Planes</a:t>
            </a:r>
          </a:p>
        </p:txBody>
      </p:sp>
      <p:sp>
        <p:nvSpPr>
          <p:cNvPr id="4" name="Rectangle 3">
            <a:extLst>
              <a:ext uri="{FF2B5EF4-FFF2-40B4-BE49-F238E27FC236}">
                <a16:creationId xmlns:a16="http://schemas.microsoft.com/office/drawing/2014/main" id="{816FBA9D-5641-B97A-A8AD-8C75C9D74B2C}"/>
              </a:ext>
            </a:extLst>
          </p:cNvPr>
          <p:cNvSpPr/>
          <p:nvPr/>
        </p:nvSpPr>
        <p:spPr>
          <a:xfrm>
            <a:off x="5011253" y="2503123"/>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Two-port network</a:t>
            </a:r>
          </a:p>
        </p:txBody>
      </p:sp>
      <p:cxnSp>
        <p:nvCxnSpPr>
          <p:cNvPr id="6" name="Straight Connector 5">
            <a:extLst>
              <a:ext uri="{FF2B5EF4-FFF2-40B4-BE49-F238E27FC236}">
                <a16:creationId xmlns:a16="http://schemas.microsoft.com/office/drawing/2014/main" id="{643BA25A-DB29-AEE1-5972-5DF84217F32A}"/>
              </a:ext>
            </a:extLst>
          </p:cNvPr>
          <p:cNvCxnSpPr>
            <a:cxnSpLocks/>
          </p:cNvCxnSpPr>
          <p:nvPr/>
        </p:nvCxnSpPr>
        <p:spPr>
          <a:xfrm flipH="1">
            <a:off x="4004982" y="2748929"/>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99FBE19-3EB6-0D91-DDD9-FE0071EB0AC4}"/>
              </a:ext>
            </a:extLst>
          </p:cNvPr>
          <p:cNvCxnSpPr>
            <a:cxnSpLocks/>
          </p:cNvCxnSpPr>
          <p:nvPr/>
        </p:nvCxnSpPr>
        <p:spPr>
          <a:xfrm flipH="1">
            <a:off x="4004982" y="3722323"/>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E67339C-9F0C-4D2F-AA13-7EC1898EF749}"/>
              </a:ext>
            </a:extLst>
          </p:cNvPr>
          <p:cNvCxnSpPr>
            <a:cxnSpLocks/>
          </p:cNvCxnSpPr>
          <p:nvPr/>
        </p:nvCxnSpPr>
        <p:spPr>
          <a:xfrm>
            <a:off x="7429988" y="2748929"/>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2E4D7A1-1FF8-F728-AE5D-50B6D82760F0}"/>
              </a:ext>
            </a:extLst>
          </p:cNvPr>
          <p:cNvCxnSpPr>
            <a:cxnSpLocks/>
          </p:cNvCxnSpPr>
          <p:nvPr/>
        </p:nvCxnSpPr>
        <p:spPr>
          <a:xfrm>
            <a:off x="7429988" y="3722323"/>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5813103-AC2E-DD59-C683-F1ECF403CBDB}"/>
              </a:ext>
            </a:extLst>
          </p:cNvPr>
          <p:cNvCxnSpPr>
            <a:cxnSpLocks/>
          </p:cNvCxnSpPr>
          <p:nvPr/>
        </p:nvCxnSpPr>
        <p:spPr>
          <a:xfrm flipH="1">
            <a:off x="1415844" y="2748929"/>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6E5E935-F415-9330-D578-27D9C8CEE068}"/>
              </a:ext>
            </a:extLst>
          </p:cNvPr>
          <p:cNvCxnSpPr>
            <a:cxnSpLocks/>
          </p:cNvCxnSpPr>
          <p:nvPr/>
        </p:nvCxnSpPr>
        <p:spPr>
          <a:xfrm flipH="1">
            <a:off x="1422037" y="3718220"/>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F904E8F-E64C-050D-615F-F8A24344BD49}"/>
              </a:ext>
            </a:extLst>
          </p:cNvPr>
          <p:cNvCxnSpPr>
            <a:cxnSpLocks/>
          </p:cNvCxnSpPr>
          <p:nvPr/>
        </p:nvCxnSpPr>
        <p:spPr>
          <a:xfrm flipH="1">
            <a:off x="8438687" y="2754658"/>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C5F3F8F-CBAA-6051-0DC5-94E99401ED0F}"/>
              </a:ext>
            </a:extLst>
          </p:cNvPr>
          <p:cNvCxnSpPr>
            <a:cxnSpLocks/>
          </p:cNvCxnSpPr>
          <p:nvPr/>
        </p:nvCxnSpPr>
        <p:spPr>
          <a:xfrm flipH="1">
            <a:off x="8443931" y="3729679"/>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622F197-042C-EEAE-249B-AC125129273F}"/>
              </a:ext>
            </a:extLst>
          </p:cNvPr>
          <p:cNvSpPr txBox="1"/>
          <p:nvPr/>
        </p:nvSpPr>
        <p:spPr>
          <a:xfrm>
            <a:off x="2188688" y="2953070"/>
            <a:ext cx="1148613"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sym typeface="Symbol" panose="05050102010706020507" pitchFamily="18" charset="2"/>
              </a:rPr>
              <a:t></a:t>
            </a:r>
            <a:r>
              <a:rPr lang="en-US" sz="3200" baseline="-25000" dirty="0">
                <a:latin typeface="Times New Roman" panose="02020603050405020304" pitchFamily="18" charset="0"/>
                <a:cs typeface="Times New Roman" panose="02020603050405020304" pitchFamily="18" charset="0"/>
                <a:sym typeface="Symbol" panose="05050102010706020507" pitchFamily="18" charset="2"/>
              </a:rPr>
              <a:t>1</a:t>
            </a:r>
            <a:endParaRPr lang="en-US" sz="3200" dirty="0">
              <a:latin typeface="Times New Roman" panose="02020603050405020304" pitchFamily="18"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EC72EFB4-2B55-C9BC-3462-5E5FD95666E4}"/>
              </a:ext>
            </a:extLst>
          </p:cNvPr>
          <p:cNvCxnSpPr/>
          <p:nvPr/>
        </p:nvCxnSpPr>
        <p:spPr>
          <a:xfrm>
            <a:off x="8435828" y="2496934"/>
            <a:ext cx="0" cy="1463040"/>
          </a:xfrm>
          <a:prstGeom prst="line">
            <a:avLst/>
          </a:prstGeom>
          <a:ln>
            <a:solidFill>
              <a:schemeClr val="tx2">
                <a:lumMod val="90000"/>
                <a:lumOff val="1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0DDD3F7-3DCA-9CE2-E2B0-3D1D297ED1B3}"/>
              </a:ext>
            </a:extLst>
          </p:cNvPr>
          <p:cNvCxnSpPr/>
          <p:nvPr/>
        </p:nvCxnSpPr>
        <p:spPr>
          <a:xfrm>
            <a:off x="4004982" y="2513937"/>
            <a:ext cx="0" cy="1463040"/>
          </a:xfrm>
          <a:prstGeom prst="line">
            <a:avLst/>
          </a:prstGeom>
          <a:ln>
            <a:solidFill>
              <a:schemeClr val="tx2">
                <a:lumMod val="90000"/>
                <a:lumOff val="1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7" name="Right Brace 36">
            <a:extLst>
              <a:ext uri="{FF2B5EF4-FFF2-40B4-BE49-F238E27FC236}">
                <a16:creationId xmlns:a16="http://schemas.microsoft.com/office/drawing/2014/main" id="{301510EA-A303-C46C-5FD6-FB306D6B3BFF}"/>
              </a:ext>
            </a:extLst>
          </p:cNvPr>
          <p:cNvSpPr/>
          <p:nvPr/>
        </p:nvSpPr>
        <p:spPr>
          <a:xfrm rot="16200000" flipV="1">
            <a:off x="5978235" y="-333"/>
            <a:ext cx="460385" cy="4438940"/>
          </a:xfrm>
          <a:prstGeom prst="rightBrace">
            <a:avLst>
              <a:gd name="adj1" fmla="val 46775"/>
              <a:gd name="adj2" fmla="val 50000"/>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61E248DF-4888-8070-156F-C6245676C7EA}"/>
              </a:ext>
            </a:extLst>
          </p:cNvPr>
          <p:cNvSpPr txBox="1"/>
          <p:nvPr/>
        </p:nvSpPr>
        <p:spPr>
          <a:xfrm>
            <a:off x="5935125" y="1506455"/>
            <a:ext cx="570990" cy="584775"/>
          </a:xfrm>
          <a:prstGeom prst="rect">
            <a:avLst/>
          </a:prstGeom>
          <a:noFill/>
        </p:spPr>
        <p:txBody>
          <a:bodyPr wrap="square" rtlCol="0">
            <a:spAutoFit/>
          </a:bodyPr>
          <a:lstStyle/>
          <a:p>
            <a:pPr algn="ctr"/>
            <a:r>
              <a:rPr lang="en-US" sz="3200" b="1" dirty="0">
                <a:solidFill>
                  <a:schemeClr val="tx2">
                    <a:lumMod val="90000"/>
                    <a:lumOff val="10000"/>
                  </a:schemeClr>
                </a:solidFill>
                <a:latin typeface="Times New Roman" panose="02020603050405020304" pitchFamily="18" charset="0"/>
                <a:cs typeface="Times New Roman" panose="02020603050405020304" pitchFamily="18" charset="0"/>
              </a:rPr>
              <a:t>S</a:t>
            </a:r>
          </a:p>
        </p:txBody>
      </p:sp>
      <p:cxnSp>
        <p:nvCxnSpPr>
          <p:cNvPr id="39" name="Straight Connector 38">
            <a:extLst>
              <a:ext uri="{FF2B5EF4-FFF2-40B4-BE49-F238E27FC236}">
                <a16:creationId xmlns:a16="http://schemas.microsoft.com/office/drawing/2014/main" id="{5F071625-FAC7-0D71-C2D8-71858969F6DA}"/>
              </a:ext>
            </a:extLst>
          </p:cNvPr>
          <p:cNvCxnSpPr/>
          <p:nvPr/>
        </p:nvCxnSpPr>
        <p:spPr>
          <a:xfrm>
            <a:off x="11011800" y="2524754"/>
            <a:ext cx="0" cy="146304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9F9579A-F719-0220-C306-B05549F52E71}"/>
              </a:ext>
            </a:extLst>
          </p:cNvPr>
          <p:cNvCxnSpPr/>
          <p:nvPr/>
        </p:nvCxnSpPr>
        <p:spPr>
          <a:xfrm>
            <a:off x="1415844" y="2496934"/>
            <a:ext cx="0" cy="146304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41" name="Right Brace 40">
            <a:extLst>
              <a:ext uri="{FF2B5EF4-FFF2-40B4-BE49-F238E27FC236}">
                <a16:creationId xmlns:a16="http://schemas.microsoft.com/office/drawing/2014/main" id="{63909629-6F76-B006-C4DF-7517C13CE5C9}"/>
              </a:ext>
            </a:extLst>
          </p:cNvPr>
          <p:cNvSpPr/>
          <p:nvPr/>
        </p:nvSpPr>
        <p:spPr>
          <a:xfrm rot="5400000">
            <a:off x="5978235" y="-478327"/>
            <a:ext cx="460385" cy="9595958"/>
          </a:xfrm>
          <a:prstGeom prst="rightBrace">
            <a:avLst>
              <a:gd name="adj1" fmla="val 46775"/>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429FAF8C-C757-89F1-3741-D020035B8025}"/>
              </a:ext>
            </a:extLst>
          </p:cNvPr>
          <p:cNvSpPr txBox="1"/>
          <p:nvPr/>
        </p:nvSpPr>
        <p:spPr>
          <a:xfrm>
            <a:off x="5903268" y="4441693"/>
            <a:ext cx="570990"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S</a:t>
            </a:r>
            <a:r>
              <a:rPr lang="en-US" sz="3200" i="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7B730DC0-FEA8-8596-0304-AA7DE6976F6E}"/>
              </a:ext>
            </a:extLst>
          </p:cNvPr>
          <p:cNvCxnSpPr/>
          <p:nvPr/>
        </p:nvCxnSpPr>
        <p:spPr>
          <a:xfrm>
            <a:off x="1410448" y="2605549"/>
            <a:ext cx="2578509" cy="0"/>
          </a:xfrm>
          <a:prstGeom prst="straightConnector1">
            <a:avLst/>
          </a:prstGeom>
          <a:ln>
            <a:solidFill>
              <a:srgbClr val="00B05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19A26E98-D917-5178-BFD1-128838138F7C}"/>
              </a:ext>
            </a:extLst>
          </p:cNvPr>
          <p:cNvSpPr txBox="1"/>
          <p:nvPr/>
        </p:nvSpPr>
        <p:spPr>
          <a:xfrm>
            <a:off x="2444883" y="2019667"/>
            <a:ext cx="570990" cy="584775"/>
          </a:xfrm>
          <a:prstGeom prst="rect">
            <a:avLst/>
          </a:prstGeom>
          <a:noFill/>
        </p:spPr>
        <p:txBody>
          <a:bodyPr wrap="square" rtlCol="0">
            <a:spAutoFit/>
          </a:bodyPr>
          <a:lstStyle/>
          <a:p>
            <a:pPr algn="ctr"/>
            <a:r>
              <a:rPr lang="en-US" sz="3200" i="1" dirty="0">
                <a:solidFill>
                  <a:srgbClr val="00B050"/>
                </a:solidFill>
                <a:latin typeface="Times New Roman" panose="02020603050405020304" pitchFamily="18" charset="0"/>
                <a:cs typeface="Times New Roman" panose="02020603050405020304" pitchFamily="18" charset="0"/>
              </a:rPr>
              <a:t>l</a:t>
            </a:r>
            <a:r>
              <a:rPr lang="en-US" sz="3200" baseline="-25000" dirty="0">
                <a:solidFill>
                  <a:srgbClr val="00B050"/>
                </a:solidFill>
                <a:latin typeface="Times New Roman" panose="02020603050405020304" pitchFamily="18" charset="0"/>
                <a:cs typeface="Times New Roman" panose="02020603050405020304" pitchFamily="18" charset="0"/>
              </a:rPr>
              <a:t>1</a:t>
            </a: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93694DB9-AE07-B19B-6D29-BAE0C5DF0758}"/>
              </a:ext>
            </a:extLst>
          </p:cNvPr>
          <p:cNvSpPr txBox="1"/>
          <p:nvPr/>
        </p:nvSpPr>
        <p:spPr>
          <a:xfrm>
            <a:off x="9516937" y="2019666"/>
            <a:ext cx="570990" cy="584775"/>
          </a:xfrm>
          <a:prstGeom prst="rect">
            <a:avLst/>
          </a:prstGeom>
          <a:noFill/>
        </p:spPr>
        <p:txBody>
          <a:bodyPr wrap="square" rtlCol="0">
            <a:spAutoFit/>
          </a:bodyPr>
          <a:lstStyle/>
          <a:p>
            <a:pPr algn="ctr"/>
            <a:r>
              <a:rPr lang="en-US" sz="3200" i="1" dirty="0">
                <a:solidFill>
                  <a:srgbClr val="00B050"/>
                </a:solidFill>
                <a:latin typeface="Times New Roman" panose="02020603050405020304" pitchFamily="18" charset="0"/>
                <a:cs typeface="Times New Roman" panose="02020603050405020304" pitchFamily="18" charset="0"/>
              </a:rPr>
              <a:t>l</a:t>
            </a:r>
            <a:r>
              <a:rPr lang="en-US" sz="3200" baseline="-25000" dirty="0">
                <a:solidFill>
                  <a:srgbClr val="00B050"/>
                </a:solidFill>
                <a:latin typeface="Times New Roman" panose="02020603050405020304" pitchFamily="18" charset="0"/>
                <a:cs typeface="Times New Roman" panose="02020603050405020304" pitchFamily="18" charset="0"/>
              </a:rPr>
              <a:t>2</a:t>
            </a:r>
            <a:endParaRPr lang="en-US" sz="3200" dirty="0">
              <a:solidFill>
                <a:srgbClr val="00B050"/>
              </a:solidFill>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4E9A65FA-FC66-EB60-C522-9A631CD57C1D}"/>
              </a:ext>
            </a:extLst>
          </p:cNvPr>
          <p:cNvCxnSpPr/>
          <p:nvPr/>
        </p:nvCxnSpPr>
        <p:spPr>
          <a:xfrm>
            <a:off x="8427898" y="2604442"/>
            <a:ext cx="2578509" cy="0"/>
          </a:xfrm>
          <a:prstGeom prst="straightConnector1">
            <a:avLst/>
          </a:prstGeom>
          <a:ln>
            <a:solidFill>
              <a:srgbClr val="00B05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C5BE1021-FE17-820F-27CE-975FEA3AEFDC}"/>
              </a:ext>
            </a:extLst>
          </p:cNvPr>
          <p:cNvSpPr txBox="1"/>
          <p:nvPr/>
        </p:nvSpPr>
        <p:spPr>
          <a:xfrm>
            <a:off x="9260743" y="2952424"/>
            <a:ext cx="1170034"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sym typeface="Symbol" panose="05050102010706020507" pitchFamily="18" charset="2"/>
              </a:rPr>
              <a:t></a:t>
            </a:r>
            <a:r>
              <a:rPr lang="en-US" sz="3200" baseline="-25000" dirty="0">
                <a:latin typeface="Times New Roman" panose="02020603050405020304" pitchFamily="18" charset="0"/>
                <a:cs typeface="Times New Roman" panose="02020603050405020304" pitchFamily="18" charset="0"/>
                <a:sym typeface="Symbol" panose="05050102010706020507" pitchFamily="18" charset="2"/>
              </a:rPr>
              <a:t>2</a:t>
            </a:r>
            <a:endParaRPr lang="en-US" sz="3200" dirty="0">
              <a:latin typeface="Times New Roman" panose="02020603050405020304" pitchFamily="18" charset="0"/>
              <a:cs typeface="Times New Roman" panose="02020603050405020304" pitchFamily="18" charset="0"/>
            </a:endParaRPr>
          </a:p>
        </p:txBody>
      </p:sp>
      <p:graphicFrame>
        <p:nvGraphicFramePr>
          <p:cNvPr id="49" name="Object 48">
            <a:extLst>
              <a:ext uri="{FF2B5EF4-FFF2-40B4-BE49-F238E27FC236}">
                <a16:creationId xmlns:a16="http://schemas.microsoft.com/office/drawing/2014/main" id="{92D5C164-D5DE-5F79-EC82-382C6C236C30}"/>
              </a:ext>
            </a:extLst>
          </p:cNvPr>
          <p:cNvGraphicFramePr>
            <a:graphicFrameLocks noChangeAspect="1"/>
          </p:cNvGraphicFramePr>
          <p:nvPr>
            <p:extLst>
              <p:ext uri="{D42A27DB-BD31-4B8C-83A1-F6EECF244321}">
                <p14:modId xmlns:p14="http://schemas.microsoft.com/office/powerpoint/2010/main" val="2360204145"/>
              </p:ext>
            </p:extLst>
          </p:nvPr>
        </p:nvGraphicFramePr>
        <p:xfrm>
          <a:off x="5292218" y="5348292"/>
          <a:ext cx="6480636" cy="1195457"/>
        </p:xfrm>
        <a:graphic>
          <a:graphicData uri="http://schemas.openxmlformats.org/presentationml/2006/ole">
            <mc:AlternateContent xmlns:mc="http://schemas.openxmlformats.org/markup-compatibility/2006">
              <mc:Choice xmlns:v="urn:schemas-microsoft-com:vml" Requires="v">
                <p:oleObj name="Equation" r:id="rId3" imgW="2616120" imgH="482400" progId="Equation.DSMT4">
                  <p:embed/>
                </p:oleObj>
              </mc:Choice>
              <mc:Fallback>
                <p:oleObj name="Equation" r:id="rId3" imgW="2616120" imgH="482400" progId="Equation.DSMT4">
                  <p:embed/>
                  <p:pic>
                    <p:nvPicPr>
                      <p:cNvPr id="0" name=""/>
                      <p:cNvPicPr/>
                      <p:nvPr/>
                    </p:nvPicPr>
                    <p:blipFill>
                      <a:blip r:embed="rId4"/>
                      <a:stretch>
                        <a:fillRect/>
                      </a:stretch>
                    </p:blipFill>
                    <p:spPr>
                      <a:xfrm>
                        <a:off x="5292218" y="5348292"/>
                        <a:ext cx="6480636" cy="1195457"/>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408FCA4B-C22F-2F0B-DEA7-5B581F98B54F}"/>
              </a:ext>
            </a:extLst>
          </p:cNvPr>
          <p:cNvGraphicFramePr>
            <a:graphicFrameLocks noChangeAspect="1"/>
          </p:cNvGraphicFramePr>
          <p:nvPr>
            <p:extLst>
              <p:ext uri="{D42A27DB-BD31-4B8C-83A1-F6EECF244321}">
                <p14:modId xmlns:p14="http://schemas.microsoft.com/office/powerpoint/2010/main" val="1177262692"/>
              </p:ext>
            </p:extLst>
          </p:nvPr>
        </p:nvGraphicFramePr>
        <p:xfrm>
          <a:off x="381318" y="5358350"/>
          <a:ext cx="2327275" cy="1195387"/>
        </p:xfrm>
        <a:graphic>
          <a:graphicData uri="http://schemas.openxmlformats.org/presentationml/2006/ole">
            <mc:AlternateContent xmlns:mc="http://schemas.openxmlformats.org/markup-compatibility/2006">
              <mc:Choice xmlns:v="urn:schemas-microsoft-com:vml" Requires="v">
                <p:oleObj name="Equation" r:id="rId5" imgW="939600" imgH="482400" progId="Equation.DSMT4">
                  <p:embed/>
                </p:oleObj>
              </mc:Choice>
              <mc:Fallback>
                <p:oleObj name="Equation" r:id="rId5" imgW="939600" imgH="482400" progId="Equation.DSMT4">
                  <p:embed/>
                  <p:pic>
                    <p:nvPicPr>
                      <p:cNvPr id="49" name="Object 48">
                        <a:extLst>
                          <a:ext uri="{FF2B5EF4-FFF2-40B4-BE49-F238E27FC236}">
                            <a16:creationId xmlns:a16="http://schemas.microsoft.com/office/drawing/2014/main" id="{92D5C164-D5DE-5F79-EC82-382C6C236C30}"/>
                          </a:ext>
                        </a:extLst>
                      </p:cNvPr>
                      <p:cNvPicPr/>
                      <p:nvPr/>
                    </p:nvPicPr>
                    <p:blipFill>
                      <a:blip r:embed="rId6"/>
                      <a:stretch>
                        <a:fillRect/>
                      </a:stretch>
                    </p:blipFill>
                    <p:spPr>
                      <a:xfrm>
                        <a:off x="381318" y="5358350"/>
                        <a:ext cx="2327275" cy="1195387"/>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05C16599-846C-3C33-144D-93E4ADDA711C}"/>
              </a:ext>
            </a:extLst>
          </p:cNvPr>
          <p:cNvGraphicFramePr>
            <a:graphicFrameLocks noChangeAspect="1"/>
          </p:cNvGraphicFramePr>
          <p:nvPr>
            <p:extLst>
              <p:ext uri="{D42A27DB-BD31-4B8C-83A1-F6EECF244321}">
                <p14:modId xmlns:p14="http://schemas.microsoft.com/office/powerpoint/2010/main" val="2312644550"/>
              </p:ext>
            </p:extLst>
          </p:nvPr>
        </p:nvGraphicFramePr>
        <p:xfrm>
          <a:off x="2072484" y="3729679"/>
          <a:ext cx="1257300" cy="566738"/>
        </p:xfrm>
        <a:graphic>
          <a:graphicData uri="http://schemas.openxmlformats.org/presentationml/2006/ole">
            <mc:AlternateContent xmlns:mc="http://schemas.openxmlformats.org/markup-compatibility/2006">
              <mc:Choice xmlns:v="urn:schemas-microsoft-com:vml" Requires="v">
                <p:oleObj name="Equation" r:id="rId7" imgW="507960" imgH="228600" progId="Equation.DSMT4">
                  <p:embed/>
                </p:oleObj>
              </mc:Choice>
              <mc:Fallback>
                <p:oleObj name="Equation" r:id="rId7" imgW="507960" imgH="228600" progId="Equation.DSMT4">
                  <p:embed/>
                  <p:pic>
                    <p:nvPicPr>
                      <p:cNvPr id="50" name="Object 49">
                        <a:extLst>
                          <a:ext uri="{FF2B5EF4-FFF2-40B4-BE49-F238E27FC236}">
                            <a16:creationId xmlns:a16="http://schemas.microsoft.com/office/drawing/2014/main" id="{408FCA4B-C22F-2F0B-DEA7-5B581F98B54F}"/>
                          </a:ext>
                        </a:extLst>
                      </p:cNvPr>
                      <p:cNvPicPr/>
                      <p:nvPr/>
                    </p:nvPicPr>
                    <p:blipFill>
                      <a:blip r:embed="rId8"/>
                      <a:stretch>
                        <a:fillRect/>
                      </a:stretch>
                    </p:blipFill>
                    <p:spPr>
                      <a:xfrm>
                        <a:off x="2072484" y="3729679"/>
                        <a:ext cx="1257300" cy="566738"/>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745CA97B-25BC-8501-C629-797A466BAACD}"/>
              </a:ext>
            </a:extLst>
          </p:cNvPr>
          <p:cNvGraphicFramePr>
            <a:graphicFrameLocks noChangeAspect="1"/>
          </p:cNvGraphicFramePr>
          <p:nvPr>
            <p:extLst>
              <p:ext uri="{D42A27DB-BD31-4B8C-83A1-F6EECF244321}">
                <p14:modId xmlns:p14="http://schemas.microsoft.com/office/powerpoint/2010/main" val="3000402897"/>
              </p:ext>
            </p:extLst>
          </p:nvPr>
        </p:nvGraphicFramePr>
        <p:xfrm>
          <a:off x="9123081" y="3741348"/>
          <a:ext cx="1384300" cy="566737"/>
        </p:xfrm>
        <a:graphic>
          <a:graphicData uri="http://schemas.openxmlformats.org/presentationml/2006/ole">
            <mc:AlternateContent xmlns:mc="http://schemas.openxmlformats.org/markup-compatibility/2006">
              <mc:Choice xmlns:v="urn:schemas-microsoft-com:vml" Requires="v">
                <p:oleObj name="Equation" r:id="rId9" imgW="558720" imgH="228600" progId="Equation.DSMT4">
                  <p:embed/>
                </p:oleObj>
              </mc:Choice>
              <mc:Fallback>
                <p:oleObj name="Equation" r:id="rId9" imgW="558720" imgH="228600" progId="Equation.DSMT4">
                  <p:embed/>
                  <p:pic>
                    <p:nvPicPr>
                      <p:cNvPr id="51" name="Object 50">
                        <a:extLst>
                          <a:ext uri="{FF2B5EF4-FFF2-40B4-BE49-F238E27FC236}">
                            <a16:creationId xmlns:a16="http://schemas.microsoft.com/office/drawing/2014/main" id="{05C16599-846C-3C33-144D-93E4ADDA711C}"/>
                          </a:ext>
                        </a:extLst>
                      </p:cNvPr>
                      <p:cNvPicPr/>
                      <p:nvPr/>
                    </p:nvPicPr>
                    <p:blipFill>
                      <a:blip r:embed="rId10"/>
                      <a:stretch>
                        <a:fillRect/>
                      </a:stretch>
                    </p:blipFill>
                    <p:spPr>
                      <a:xfrm>
                        <a:off x="9123081" y="3741348"/>
                        <a:ext cx="1384300" cy="566737"/>
                      </a:xfrm>
                      <a:prstGeom prst="rect">
                        <a:avLst/>
                      </a:prstGeom>
                    </p:spPr>
                  </p:pic>
                </p:oleObj>
              </mc:Fallback>
            </mc:AlternateContent>
          </a:graphicData>
        </a:graphic>
      </p:graphicFrame>
    </p:spTree>
    <p:extLst>
      <p:ext uri="{BB962C8B-B14F-4D97-AF65-F5344CB8AC3E}">
        <p14:creationId xmlns:p14="http://schemas.microsoft.com/office/powerpoint/2010/main" val="2382146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B966-0747-5CC2-2C6B-C74B4985A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32D19-45B7-514D-8C51-FE4B332AC69D}"/>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Insertion Loss and Return Loss</a:t>
            </a:r>
          </a:p>
        </p:txBody>
      </p:sp>
      <p:sp>
        <p:nvSpPr>
          <p:cNvPr id="37" name="Rectangle 36">
            <a:extLst>
              <a:ext uri="{FF2B5EF4-FFF2-40B4-BE49-F238E27FC236}">
                <a16:creationId xmlns:a16="http://schemas.microsoft.com/office/drawing/2014/main" id="{EE9B57F6-38E4-F566-5C13-B97405D380D3}"/>
              </a:ext>
            </a:extLst>
          </p:cNvPr>
          <p:cNvSpPr/>
          <p:nvPr/>
        </p:nvSpPr>
        <p:spPr>
          <a:xfrm>
            <a:off x="5021086" y="1795201"/>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Two-port network</a:t>
            </a:r>
          </a:p>
        </p:txBody>
      </p:sp>
      <p:cxnSp>
        <p:nvCxnSpPr>
          <p:cNvPr id="38" name="Straight Connector 37">
            <a:extLst>
              <a:ext uri="{FF2B5EF4-FFF2-40B4-BE49-F238E27FC236}">
                <a16:creationId xmlns:a16="http://schemas.microsoft.com/office/drawing/2014/main" id="{74618D5E-67CF-DD6A-C3AB-5FA31E4DF47F}"/>
              </a:ext>
            </a:extLst>
          </p:cNvPr>
          <p:cNvCxnSpPr>
            <a:cxnSpLocks/>
          </p:cNvCxnSpPr>
          <p:nvPr/>
        </p:nvCxnSpPr>
        <p:spPr>
          <a:xfrm flipH="1">
            <a:off x="4014815" y="204100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8D131DA-33AF-1511-6CC4-512610D4A948}"/>
              </a:ext>
            </a:extLst>
          </p:cNvPr>
          <p:cNvCxnSpPr>
            <a:cxnSpLocks/>
          </p:cNvCxnSpPr>
          <p:nvPr/>
        </p:nvCxnSpPr>
        <p:spPr>
          <a:xfrm flipH="1">
            <a:off x="4014815" y="301440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F849C6F-59DF-5522-C989-8C87A88D4E64}"/>
              </a:ext>
            </a:extLst>
          </p:cNvPr>
          <p:cNvCxnSpPr>
            <a:cxnSpLocks/>
          </p:cNvCxnSpPr>
          <p:nvPr/>
        </p:nvCxnSpPr>
        <p:spPr>
          <a:xfrm>
            <a:off x="7439821" y="204100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45AD899-30A4-7B2D-6857-195F9A2839D4}"/>
              </a:ext>
            </a:extLst>
          </p:cNvPr>
          <p:cNvCxnSpPr>
            <a:cxnSpLocks/>
          </p:cNvCxnSpPr>
          <p:nvPr/>
        </p:nvCxnSpPr>
        <p:spPr>
          <a:xfrm>
            <a:off x="7439821" y="301440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1F999E86-5966-FE83-ACDA-6C2B994F7E49}"/>
              </a:ext>
            </a:extLst>
          </p:cNvPr>
          <p:cNvSpPr txBox="1"/>
          <p:nvPr/>
        </p:nvSpPr>
        <p:spPr>
          <a:xfrm>
            <a:off x="4310625" y="1891368"/>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3" name="TextBox 42">
            <a:extLst>
              <a:ext uri="{FF2B5EF4-FFF2-40B4-BE49-F238E27FC236}">
                <a16:creationId xmlns:a16="http://schemas.microsoft.com/office/drawing/2014/main" id="{A658D290-16B5-C9BA-6FFA-6568BE7E507F}"/>
              </a:ext>
            </a:extLst>
          </p:cNvPr>
          <p:cNvSpPr txBox="1"/>
          <p:nvPr/>
        </p:nvSpPr>
        <p:spPr>
          <a:xfrm>
            <a:off x="4358390" y="2572310"/>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091DC003-2640-BEBF-42E8-A2936E772F95}"/>
              </a:ext>
            </a:extLst>
          </p:cNvPr>
          <p:cNvSpPr txBox="1"/>
          <p:nvPr/>
        </p:nvSpPr>
        <p:spPr>
          <a:xfrm>
            <a:off x="4219760" y="2279922"/>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1</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429B6256-BB1F-EFCC-1D12-210D5BF9F0A6}"/>
              </a:ext>
            </a:extLst>
          </p:cNvPr>
          <p:cNvSpPr txBox="1"/>
          <p:nvPr/>
        </p:nvSpPr>
        <p:spPr>
          <a:xfrm>
            <a:off x="7763991" y="1913488"/>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B9567A40-BE50-A06C-B8E6-B79BB2F38665}"/>
              </a:ext>
            </a:extLst>
          </p:cNvPr>
          <p:cNvSpPr txBox="1"/>
          <p:nvPr/>
        </p:nvSpPr>
        <p:spPr>
          <a:xfrm>
            <a:off x="7811756" y="2594430"/>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47" name="TextBox 46">
            <a:extLst>
              <a:ext uri="{FF2B5EF4-FFF2-40B4-BE49-F238E27FC236}">
                <a16:creationId xmlns:a16="http://schemas.microsoft.com/office/drawing/2014/main" id="{5D654A77-05B3-4A66-30DE-22E1F4E854B5}"/>
              </a:ext>
            </a:extLst>
          </p:cNvPr>
          <p:cNvSpPr txBox="1"/>
          <p:nvPr/>
        </p:nvSpPr>
        <p:spPr>
          <a:xfrm>
            <a:off x="7673126" y="2302042"/>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2</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923F4372-EDEA-4BF8-B3FB-055C86080840}"/>
              </a:ext>
            </a:extLst>
          </p:cNvPr>
          <p:cNvSpPr txBox="1"/>
          <p:nvPr/>
        </p:nvSpPr>
        <p:spPr>
          <a:xfrm>
            <a:off x="4231605" y="1352521"/>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7119320D-5285-3D26-0E44-0E92781FEA0B}"/>
              </a:ext>
            </a:extLst>
          </p:cNvPr>
          <p:cNvSpPr txBox="1"/>
          <p:nvPr/>
        </p:nvSpPr>
        <p:spPr>
          <a:xfrm>
            <a:off x="7646129" y="1365814"/>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6CBAF6A7-9842-D2BC-16FE-CB5B6BA25009}"/>
              </a:ext>
            </a:extLst>
          </p:cNvPr>
          <p:cNvCxnSpPr>
            <a:cxnSpLocks/>
          </p:cNvCxnSpPr>
          <p:nvPr/>
        </p:nvCxnSpPr>
        <p:spPr>
          <a:xfrm flipH="1">
            <a:off x="7527995" y="1937296"/>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C7E18DA1-37C7-429D-C1DC-C1DD28987725}"/>
              </a:ext>
            </a:extLst>
          </p:cNvPr>
          <p:cNvCxnSpPr/>
          <p:nvPr/>
        </p:nvCxnSpPr>
        <p:spPr>
          <a:xfrm>
            <a:off x="4128703" y="1949886"/>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52" name="Freeform: Shape 51">
            <a:extLst>
              <a:ext uri="{FF2B5EF4-FFF2-40B4-BE49-F238E27FC236}">
                <a16:creationId xmlns:a16="http://schemas.microsoft.com/office/drawing/2014/main" id="{868CEA0C-61F3-C4D7-9B6B-97DCA9402C35}"/>
              </a:ext>
            </a:extLst>
          </p:cNvPr>
          <p:cNvSpPr/>
          <p:nvPr/>
        </p:nvSpPr>
        <p:spPr>
          <a:xfrm>
            <a:off x="3092380" y="2225045"/>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FDE421F5-028D-AE0C-002F-AF0B4F4C77DA}"/>
              </a:ext>
            </a:extLst>
          </p:cNvPr>
          <p:cNvSpPr/>
          <p:nvPr/>
        </p:nvSpPr>
        <p:spPr>
          <a:xfrm flipH="1">
            <a:off x="3092380" y="2637433"/>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15A8CF9-D793-9F32-4D7C-A795597DC227}"/>
              </a:ext>
            </a:extLst>
          </p:cNvPr>
          <p:cNvSpPr/>
          <p:nvPr/>
        </p:nvSpPr>
        <p:spPr>
          <a:xfrm flipH="1">
            <a:off x="8366356" y="2225045"/>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E8178910-3E2E-2DB8-F387-2755B03F0415}"/>
              </a:ext>
            </a:extLst>
          </p:cNvPr>
          <p:cNvSpPr/>
          <p:nvPr/>
        </p:nvSpPr>
        <p:spPr>
          <a:xfrm>
            <a:off x="8371668" y="2637433"/>
            <a:ext cx="1039091" cy="252314"/>
          </a:xfrm>
          <a:custGeom>
            <a:avLst/>
            <a:gdLst>
              <a:gd name="connsiteX0" fmla="*/ 0 w 1069879"/>
              <a:gd name="connsiteY0" fmla="*/ 138014 h 252314"/>
              <a:gd name="connsiteX1" fmla="*/ 114300 w 1069879"/>
              <a:gd name="connsiteY1" fmla="*/ 2933 h 252314"/>
              <a:gd name="connsiteX2" fmla="*/ 311727 w 1069879"/>
              <a:gd name="connsiteY2" fmla="*/ 252314 h 252314"/>
              <a:gd name="connsiteX3" fmla="*/ 498764 w 1069879"/>
              <a:gd name="connsiteY3" fmla="*/ 2933 h 252314"/>
              <a:gd name="connsiteX4" fmla="*/ 633845 w 1069879"/>
              <a:gd name="connsiteY4" fmla="*/ 127624 h 252314"/>
              <a:gd name="connsiteX5" fmla="*/ 1039091 w 1069879"/>
              <a:gd name="connsiteY5" fmla="*/ 127624 h 252314"/>
              <a:gd name="connsiteX6" fmla="*/ 1059873 w 1069879"/>
              <a:gd name="connsiteY6" fmla="*/ 138014 h 252314"/>
              <a:gd name="connsiteX0" fmla="*/ 0 w 1267691"/>
              <a:gd name="connsiteY0" fmla="*/ 138014 h 252314"/>
              <a:gd name="connsiteX1" fmla="*/ 114300 w 1267691"/>
              <a:gd name="connsiteY1" fmla="*/ 2933 h 252314"/>
              <a:gd name="connsiteX2" fmla="*/ 311727 w 1267691"/>
              <a:gd name="connsiteY2" fmla="*/ 252314 h 252314"/>
              <a:gd name="connsiteX3" fmla="*/ 498764 w 1267691"/>
              <a:gd name="connsiteY3" fmla="*/ 2933 h 252314"/>
              <a:gd name="connsiteX4" fmla="*/ 633845 w 1267691"/>
              <a:gd name="connsiteY4" fmla="*/ 127624 h 252314"/>
              <a:gd name="connsiteX5" fmla="*/ 1039091 w 1267691"/>
              <a:gd name="connsiteY5" fmla="*/ 127624 h 252314"/>
              <a:gd name="connsiteX6" fmla="*/ 1267691 w 1267691"/>
              <a:gd name="connsiteY6" fmla="*/ 148405 h 252314"/>
              <a:gd name="connsiteX0" fmla="*/ 0 w 1039091"/>
              <a:gd name="connsiteY0" fmla="*/ 138014 h 252314"/>
              <a:gd name="connsiteX1" fmla="*/ 114300 w 1039091"/>
              <a:gd name="connsiteY1" fmla="*/ 2933 h 252314"/>
              <a:gd name="connsiteX2" fmla="*/ 311727 w 1039091"/>
              <a:gd name="connsiteY2" fmla="*/ 252314 h 252314"/>
              <a:gd name="connsiteX3" fmla="*/ 498764 w 1039091"/>
              <a:gd name="connsiteY3" fmla="*/ 2933 h 252314"/>
              <a:gd name="connsiteX4" fmla="*/ 633845 w 1039091"/>
              <a:gd name="connsiteY4" fmla="*/ 127624 h 252314"/>
              <a:gd name="connsiteX5" fmla="*/ 1039091 w 1039091"/>
              <a:gd name="connsiteY5" fmla="*/ 127624 h 25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91" h="252314">
                <a:moveTo>
                  <a:pt x="0" y="138014"/>
                </a:moveTo>
                <a:cubicBezTo>
                  <a:pt x="31173" y="60948"/>
                  <a:pt x="62346" y="-16117"/>
                  <a:pt x="114300" y="2933"/>
                </a:cubicBezTo>
                <a:cubicBezTo>
                  <a:pt x="166254" y="21983"/>
                  <a:pt x="247650" y="252314"/>
                  <a:pt x="311727" y="252314"/>
                </a:cubicBezTo>
                <a:cubicBezTo>
                  <a:pt x="375804" y="252314"/>
                  <a:pt x="445078" y="23715"/>
                  <a:pt x="498764" y="2933"/>
                </a:cubicBezTo>
                <a:cubicBezTo>
                  <a:pt x="552450" y="-17849"/>
                  <a:pt x="543791" y="106842"/>
                  <a:pt x="633845" y="127624"/>
                </a:cubicBezTo>
                <a:cubicBezTo>
                  <a:pt x="723900" y="148406"/>
                  <a:pt x="1039091" y="127624"/>
                  <a:pt x="1039091" y="127624"/>
                </a:cubicBezTo>
              </a:path>
            </a:pathLst>
          </a:custGeom>
          <a:noFill/>
          <a:ln>
            <a:headEnd type="none" w="med" len="med"/>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6" name="Object 55">
            <a:extLst>
              <a:ext uri="{FF2B5EF4-FFF2-40B4-BE49-F238E27FC236}">
                <a16:creationId xmlns:a16="http://schemas.microsoft.com/office/drawing/2014/main" id="{FBBF6BBC-B706-C625-A20D-AD72D19AC672}"/>
              </a:ext>
            </a:extLst>
          </p:cNvPr>
          <p:cNvGraphicFramePr>
            <a:graphicFrameLocks noChangeAspect="1"/>
          </p:cNvGraphicFramePr>
          <p:nvPr/>
        </p:nvGraphicFramePr>
        <p:xfrm>
          <a:off x="2774950" y="2049463"/>
          <a:ext cx="334963" cy="503237"/>
        </p:xfrm>
        <a:graphic>
          <a:graphicData uri="http://schemas.openxmlformats.org/presentationml/2006/ole">
            <mc:AlternateContent xmlns:mc="http://schemas.openxmlformats.org/markup-compatibility/2006">
              <mc:Choice xmlns:v="urn:schemas-microsoft-com:vml" Requires="v">
                <p:oleObj name="Equation" r:id="rId3" imgW="152280" imgH="228600" progId="Equation.DSMT4">
                  <p:embed/>
                </p:oleObj>
              </mc:Choice>
              <mc:Fallback>
                <p:oleObj name="Equation" r:id="rId3" imgW="152280" imgH="228600" progId="Equation.DSMT4">
                  <p:embed/>
                  <p:pic>
                    <p:nvPicPr>
                      <p:cNvPr id="56" name="Object 55">
                        <a:extLst>
                          <a:ext uri="{FF2B5EF4-FFF2-40B4-BE49-F238E27FC236}">
                            <a16:creationId xmlns:a16="http://schemas.microsoft.com/office/drawing/2014/main" id="{E3FEDCE9-A644-447C-6A97-44BE28EB81C5}"/>
                          </a:ext>
                        </a:extLst>
                      </p:cNvPr>
                      <p:cNvPicPr/>
                      <p:nvPr/>
                    </p:nvPicPr>
                    <p:blipFill>
                      <a:blip r:embed="rId4"/>
                      <a:stretch>
                        <a:fillRect/>
                      </a:stretch>
                    </p:blipFill>
                    <p:spPr>
                      <a:xfrm>
                        <a:off x="2774950" y="2049463"/>
                        <a:ext cx="334963" cy="503237"/>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1951AC55-47AB-88F4-A6FC-63381FD668C0}"/>
              </a:ext>
            </a:extLst>
          </p:cNvPr>
          <p:cNvGraphicFramePr>
            <a:graphicFrameLocks noChangeAspect="1"/>
          </p:cNvGraphicFramePr>
          <p:nvPr/>
        </p:nvGraphicFramePr>
        <p:xfrm>
          <a:off x="2784475" y="2468563"/>
          <a:ext cx="307975" cy="501650"/>
        </p:xfrm>
        <a:graphic>
          <a:graphicData uri="http://schemas.openxmlformats.org/presentationml/2006/ole">
            <mc:AlternateContent xmlns:mc="http://schemas.openxmlformats.org/markup-compatibility/2006">
              <mc:Choice xmlns:v="urn:schemas-microsoft-com:vml" Requires="v">
                <p:oleObj name="Equation" r:id="rId5" imgW="139680" imgH="228600" progId="Equation.DSMT4">
                  <p:embed/>
                </p:oleObj>
              </mc:Choice>
              <mc:Fallback>
                <p:oleObj name="Equation" r:id="rId5" imgW="139680" imgH="228600" progId="Equation.DSMT4">
                  <p:embed/>
                  <p:pic>
                    <p:nvPicPr>
                      <p:cNvPr id="57" name="Object 56">
                        <a:extLst>
                          <a:ext uri="{FF2B5EF4-FFF2-40B4-BE49-F238E27FC236}">
                            <a16:creationId xmlns:a16="http://schemas.microsoft.com/office/drawing/2014/main" id="{E0FBA898-FAA7-4C0F-2BA1-3FA62C667EB2}"/>
                          </a:ext>
                        </a:extLst>
                      </p:cNvPr>
                      <p:cNvPicPr/>
                      <p:nvPr/>
                    </p:nvPicPr>
                    <p:blipFill>
                      <a:blip r:embed="rId6"/>
                      <a:stretch>
                        <a:fillRect/>
                      </a:stretch>
                    </p:blipFill>
                    <p:spPr>
                      <a:xfrm>
                        <a:off x="2784475" y="2468563"/>
                        <a:ext cx="307975" cy="501650"/>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6A07D8B9-B83C-C72A-DC6F-85F24B4E2FEC}"/>
              </a:ext>
            </a:extLst>
          </p:cNvPr>
          <p:cNvGraphicFramePr>
            <a:graphicFrameLocks noChangeAspect="1"/>
          </p:cNvGraphicFramePr>
          <p:nvPr/>
        </p:nvGraphicFramePr>
        <p:xfrm>
          <a:off x="9477375" y="2085975"/>
          <a:ext cx="361950" cy="503238"/>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58" name="Object 57">
                        <a:extLst>
                          <a:ext uri="{FF2B5EF4-FFF2-40B4-BE49-F238E27FC236}">
                            <a16:creationId xmlns:a16="http://schemas.microsoft.com/office/drawing/2014/main" id="{A5959D61-88B2-54A1-B418-6EC9EAF2D0AD}"/>
                          </a:ext>
                        </a:extLst>
                      </p:cNvPr>
                      <p:cNvPicPr/>
                      <p:nvPr/>
                    </p:nvPicPr>
                    <p:blipFill>
                      <a:blip r:embed="rId8"/>
                      <a:stretch>
                        <a:fillRect/>
                      </a:stretch>
                    </p:blipFill>
                    <p:spPr>
                      <a:xfrm>
                        <a:off x="9477375" y="2085975"/>
                        <a:ext cx="361950" cy="503238"/>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46A2F7FE-18F1-8D29-8EC1-69EE6CA9DB6C}"/>
              </a:ext>
            </a:extLst>
          </p:cNvPr>
          <p:cNvGraphicFramePr>
            <a:graphicFrameLocks noChangeAspect="1"/>
          </p:cNvGraphicFramePr>
          <p:nvPr/>
        </p:nvGraphicFramePr>
        <p:xfrm>
          <a:off x="9482138" y="2511425"/>
          <a:ext cx="333375" cy="503238"/>
        </p:xfrm>
        <a:graphic>
          <a:graphicData uri="http://schemas.openxmlformats.org/presentationml/2006/ole">
            <mc:AlternateContent xmlns:mc="http://schemas.openxmlformats.org/markup-compatibility/2006">
              <mc:Choice xmlns:v="urn:schemas-microsoft-com:vml" Requires="v">
                <p:oleObj name="Equation" r:id="rId9" imgW="152280" imgH="228600" progId="Equation.DSMT4">
                  <p:embed/>
                </p:oleObj>
              </mc:Choice>
              <mc:Fallback>
                <p:oleObj name="Equation" r:id="rId9" imgW="152280" imgH="228600" progId="Equation.DSMT4">
                  <p:embed/>
                  <p:pic>
                    <p:nvPicPr>
                      <p:cNvPr id="59" name="Object 58">
                        <a:extLst>
                          <a:ext uri="{FF2B5EF4-FFF2-40B4-BE49-F238E27FC236}">
                            <a16:creationId xmlns:a16="http://schemas.microsoft.com/office/drawing/2014/main" id="{B0D70306-4828-BC74-4F9A-EB4778073226}"/>
                          </a:ext>
                        </a:extLst>
                      </p:cNvPr>
                      <p:cNvPicPr/>
                      <p:nvPr/>
                    </p:nvPicPr>
                    <p:blipFill>
                      <a:blip r:embed="rId10"/>
                      <a:stretch>
                        <a:fillRect/>
                      </a:stretch>
                    </p:blipFill>
                    <p:spPr>
                      <a:xfrm>
                        <a:off x="9482138" y="2511425"/>
                        <a:ext cx="333375" cy="503238"/>
                      </a:xfrm>
                      <a:prstGeom prst="rect">
                        <a:avLst/>
                      </a:prstGeom>
                    </p:spPr>
                  </p:pic>
                </p:oleObj>
              </mc:Fallback>
            </mc:AlternateContent>
          </a:graphicData>
        </a:graphic>
      </p:graphicFrame>
      <p:cxnSp>
        <p:nvCxnSpPr>
          <p:cNvPr id="60" name="Straight Connector 59">
            <a:extLst>
              <a:ext uri="{FF2B5EF4-FFF2-40B4-BE49-F238E27FC236}">
                <a16:creationId xmlns:a16="http://schemas.microsoft.com/office/drawing/2014/main" id="{64AFC95A-3B48-0C47-5E48-52207AC9A68A}"/>
              </a:ext>
            </a:extLst>
          </p:cNvPr>
          <p:cNvCxnSpPr>
            <a:cxnSpLocks/>
          </p:cNvCxnSpPr>
          <p:nvPr/>
        </p:nvCxnSpPr>
        <p:spPr>
          <a:xfrm flipH="1">
            <a:off x="1425677" y="2041007"/>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230A40F-CC2B-384C-1CE9-5F4BFEDD4A47}"/>
              </a:ext>
            </a:extLst>
          </p:cNvPr>
          <p:cNvCxnSpPr>
            <a:cxnSpLocks/>
          </p:cNvCxnSpPr>
          <p:nvPr/>
        </p:nvCxnSpPr>
        <p:spPr>
          <a:xfrm flipH="1">
            <a:off x="1431870" y="3010298"/>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F5817EE9-BB5F-6E19-94D2-124F70E074A5}"/>
              </a:ext>
            </a:extLst>
          </p:cNvPr>
          <p:cNvCxnSpPr>
            <a:cxnSpLocks/>
          </p:cNvCxnSpPr>
          <p:nvPr/>
        </p:nvCxnSpPr>
        <p:spPr>
          <a:xfrm flipH="1">
            <a:off x="8448520" y="2046736"/>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8F23166-BB38-E493-CEFA-0A080E56EBEB}"/>
              </a:ext>
            </a:extLst>
          </p:cNvPr>
          <p:cNvCxnSpPr>
            <a:cxnSpLocks/>
          </p:cNvCxnSpPr>
          <p:nvPr/>
        </p:nvCxnSpPr>
        <p:spPr>
          <a:xfrm flipH="1">
            <a:off x="8453764" y="3021757"/>
            <a:ext cx="2573113" cy="0"/>
          </a:xfrm>
          <a:prstGeom prst="line">
            <a:avLst/>
          </a:prstGeom>
          <a:ln w="38100">
            <a:solidFill>
              <a:schemeClr val="tx1">
                <a:lumMod val="75000"/>
                <a:lumOff val="25000"/>
              </a:schemeClr>
            </a:solidFill>
            <a:tailEnd type="none" w="lg" len="lg"/>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F338F79B-9E32-CE86-EF1D-7A5DB07FAAA7}"/>
              </a:ext>
            </a:extLst>
          </p:cNvPr>
          <p:cNvSpPr txBox="1"/>
          <p:nvPr/>
        </p:nvSpPr>
        <p:spPr>
          <a:xfrm>
            <a:off x="1503479" y="2245148"/>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E5C579F5-2409-ED75-BB38-CC1F0C16B409}"/>
              </a:ext>
            </a:extLst>
          </p:cNvPr>
          <p:cNvSpPr txBox="1"/>
          <p:nvPr/>
        </p:nvSpPr>
        <p:spPr>
          <a:xfrm>
            <a:off x="10316919" y="2245148"/>
            <a:ext cx="57099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C2C5F9CD-ABD7-B52E-D974-DCCA0F6173A9}"/>
              </a:ext>
            </a:extLst>
          </p:cNvPr>
          <p:cNvGraphicFramePr>
            <a:graphicFrameLocks noChangeAspect="1"/>
          </p:cNvGraphicFramePr>
          <p:nvPr>
            <p:extLst>
              <p:ext uri="{D42A27DB-BD31-4B8C-83A1-F6EECF244321}">
                <p14:modId xmlns:p14="http://schemas.microsoft.com/office/powerpoint/2010/main" val="905187398"/>
              </p:ext>
            </p:extLst>
          </p:nvPr>
        </p:nvGraphicFramePr>
        <p:xfrm>
          <a:off x="6993714" y="4211153"/>
          <a:ext cx="4967321" cy="1695251"/>
        </p:xfrm>
        <a:graphic>
          <a:graphicData uri="http://schemas.openxmlformats.org/presentationml/2006/ole">
            <mc:AlternateContent xmlns:mc="http://schemas.openxmlformats.org/markup-compatibility/2006">
              <mc:Choice xmlns:v="urn:schemas-microsoft-com:vml" Requires="v">
                <p:oleObj name="Equation" r:id="rId11" imgW="1409400" imgH="482400" progId="Equation.DSMT4">
                  <p:embed/>
                </p:oleObj>
              </mc:Choice>
              <mc:Fallback>
                <p:oleObj name="Equation" r:id="rId11" imgW="1409400" imgH="482400" progId="Equation.DSMT4">
                  <p:embed/>
                  <p:pic>
                    <p:nvPicPr>
                      <p:cNvPr id="4" name="Object 3">
                        <a:extLst>
                          <a:ext uri="{FF2B5EF4-FFF2-40B4-BE49-F238E27FC236}">
                            <a16:creationId xmlns:a16="http://schemas.microsoft.com/office/drawing/2014/main" id="{DC1F6539-B159-B23B-8B5F-106C796A5DC0}"/>
                          </a:ext>
                        </a:extLst>
                      </p:cNvPr>
                      <p:cNvPicPr/>
                      <p:nvPr/>
                    </p:nvPicPr>
                    <p:blipFill>
                      <a:blip r:embed="rId12"/>
                      <a:stretch>
                        <a:fillRect/>
                      </a:stretch>
                    </p:blipFill>
                    <p:spPr>
                      <a:xfrm>
                        <a:off x="6993714" y="4211153"/>
                        <a:ext cx="4967321" cy="169525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E4E6B65-7870-B50E-6656-5DEE3ED8F254}"/>
              </a:ext>
            </a:extLst>
          </p:cNvPr>
          <p:cNvGraphicFramePr>
            <a:graphicFrameLocks noChangeAspect="1"/>
          </p:cNvGraphicFramePr>
          <p:nvPr>
            <p:extLst>
              <p:ext uri="{D42A27DB-BD31-4B8C-83A1-F6EECF244321}">
                <p14:modId xmlns:p14="http://schemas.microsoft.com/office/powerpoint/2010/main" val="3476645123"/>
              </p:ext>
            </p:extLst>
          </p:nvPr>
        </p:nvGraphicFramePr>
        <p:xfrm>
          <a:off x="1998565" y="5058779"/>
          <a:ext cx="3999228" cy="967314"/>
        </p:xfrm>
        <a:graphic>
          <a:graphicData uri="http://schemas.openxmlformats.org/presentationml/2006/ole">
            <mc:AlternateContent xmlns:mc="http://schemas.openxmlformats.org/markup-compatibility/2006">
              <mc:Choice xmlns:v="urn:schemas-microsoft-com:vml" Requires="v">
                <p:oleObj name="Equation" r:id="rId13" imgW="1155600" imgH="279360" progId="Equation.DSMT4">
                  <p:embed/>
                </p:oleObj>
              </mc:Choice>
              <mc:Fallback>
                <p:oleObj name="Equation" r:id="rId13" imgW="1155600" imgH="279360" progId="Equation.DSMT4">
                  <p:embed/>
                  <p:pic>
                    <p:nvPicPr>
                      <p:cNvPr id="6" name="Object 5">
                        <a:extLst>
                          <a:ext uri="{FF2B5EF4-FFF2-40B4-BE49-F238E27FC236}">
                            <a16:creationId xmlns:a16="http://schemas.microsoft.com/office/drawing/2014/main" id="{433DA21A-762C-4866-E176-D50DD5472028}"/>
                          </a:ext>
                        </a:extLst>
                      </p:cNvPr>
                      <p:cNvPicPr/>
                      <p:nvPr/>
                    </p:nvPicPr>
                    <p:blipFill>
                      <a:blip r:embed="rId14"/>
                      <a:stretch>
                        <a:fillRect/>
                      </a:stretch>
                    </p:blipFill>
                    <p:spPr>
                      <a:xfrm>
                        <a:off x="1998565" y="5058779"/>
                        <a:ext cx="3999228" cy="967314"/>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7591678-C7A2-51AF-4C27-D6CCC5D2DEFD}"/>
              </a:ext>
            </a:extLst>
          </p:cNvPr>
          <p:cNvGraphicFramePr>
            <a:graphicFrameLocks noChangeAspect="1"/>
          </p:cNvGraphicFramePr>
          <p:nvPr>
            <p:extLst>
              <p:ext uri="{D42A27DB-BD31-4B8C-83A1-F6EECF244321}">
                <p14:modId xmlns:p14="http://schemas.microsoft.com/office/powerpoint/2010/main" val="4259722834"/>
              </p:ext>
            </p:extLst>
          </p:nvPr>
        </p:nvGraphicFramePr>
        <p:xfrm>
          <a:off x="1863278" y="3956601"/>
          <a:ext cx="4132262" cy="968375"/>
        </p:xfrm>
        <a:graphic>
          <a:graphicData uri="http://schemas.openxmlformats.org/presentationml/2006/ole">
            <mc:AlternateContent xmlns:mc="http://schemas.openxmlformats.org/markup-compatibility/2006">
              <mc:Choice xmlns:v="urn:schemas-microsoft-com:vml" Requires="v">
                <p:oleObj name="Equation" r:id="rId15" imgW="1193760" imgH="279360" progId="Equation.DSMT4">
                  <p:embed/>
                </p:oleObj>
              </mc:Choice>
              <mc:Fallback>
                <p:oleObj name="Equation" r:id="rId15" imgW="1193760" imgH="279360" progId="Equation.DSMT4">
                  <p:embed/>
                  <p:pic>
                    <p:nvPicPr>
                      <p:cNvPr id="6" name="Object 5">
                        <a:extLst>
                          <a:ext uri="{FF2B5EF4-FFF2-40B4-BE49-F238E27FC236}">
                            <a16:creationId xmlns:a16="http://schemas.microsoft.com/office/drawing/2014/main" id="{DE4E6B65-7870-B50E-6656-5DEE3ED8F254}"/>
                          </a:ext>
                        </a:extLst>
                      </p:cNvPr>
                      <p:cNvPicPr/>
                      <p:nvPr/>
                    </p:nvPicPr>
                    <p:blipFill>
                      <a:blip r:embed="rId16"/>
                      <a:stretch>
                        <a:fillRect/>
                      </a:stretch>
                    </p:blipFill>
                    <p:spPr>
                      <a:xfrm>
                        <a:off x="1863278" y="3956601"/>
                        <a:ext cx="4132262" cy="968375"/>
                      </a:xfrm>
                      <a:prstGeom prst="rect">
                        <a:avLst/>
                      </a:prstGeom>
                    </p:spPr>
                  </p:pic>
                </p:oleObj>
              </mc:Fallback>
            </mc:AlternateContent>
          </a:graphicData>
        </a:graphic>
      </p:graphicFrame>
      <p:sp>
        <p:nvSpPr>
          <p:cNvPr id="5" name="Callout: Line 4">
            <a:extLst>
              <a:ext uri="{FF2B5EF4-FFF2-40B4-BE49-F238E27FC236}">
                <a16:creationId xmlns:a16="http://schemas.microsoft.com/office/drawing/2014/main" id="{2C9491FC-8A84-5494-3DDB-F207EFF478A3}"/>
              </a:ext>
            </a:extLst>
          </p:cNvPr>
          <p:cNvSpPr/>
          <p:nvPr/>
        </p:nvSpPr>
        <p:spPr>
          <a:xfrm>
            <a:off x="492039" y="3308055"/>
            <a:ext cx="1612066" cy="678426"/>
          </a:xfrm>
          <a:prstGeom prst="borderCallout1">
            <a:avLst>
              <a:gd name="adj1" fmla="val 97010"/>
              <a:gd name="adj2" fmla="val 74126"/>
              <a:gd name="adj3" fmla="val 145834"/>
              <a:gd name="adj4" fmla="val 918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Return Loss in dB</a:t>
            </a:r>
          </a:p>
        </p:txBody>
      </p:sp>
      <p:sp>
        <p:nvSpPr>
          <p:cNvPr id="10" name="Callout: Line 9">
            <a:extLst>
              <a:ext uri="{FF2B5EF4-FFF2-40B4-BE49-F238E27FC236}">
                <a16:creationId xmlns:a16="http://schemas.microsoft.com/office/drawing/2014/main" id="{04BFB720-FFA1-1278-FC70-A80045679CAE}"/>
              </a:ext>
            </a:extLst>
          </p:cNvPr>
          <p:cNvSpPr/>
          <p:nvPr/>
        </p:nvSpPr>
        <p:spPr>
          <a:xfrm>
            <a:off x="258817" y="5867175"/>
            <a:ext cx="1739748" cy="678426"/>
          </a:xfrm>
          <a:prstGeom prst="borderCallout1">
            <a:avLst>
              <a:gd name="adj1" fmla="val 2807"/>
              <a:gd name="adj2" fmla="val 78082"/>
              <a:gd name="adj3" fmla="val -49818"/>
              <a:gd name="adj4" fmla="val 104300"/>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Insertion Loss in dB</a:t>
            </a:r>
          </a:p>
        </p:txBody>
      </p:sp>
    </p:spTree>
    <p:extLst>
      <p:ext uri="{BB962C8B-B14F-4D97-AF65-F5344CB8AC3E}">
        <p14:creationId xmlns:p14="http://schemas.microsoft.com/office/powerpoint/2010/main" val="452591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C47FB-85B4-BDEF-A3FE-7C7CC626F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80701A-960B-607B-C93D-24A5DE6CD108}"/>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Filter</a:t>
            </a:r>
          </a:p>
        </p:txBody>
      </p:sp>
      <p:pic>
        <p:nvPicPr>
          <p:cNvPr id="15" name="Picture 14">
            <a:extLst>
              <a:ext uri="{FF2B5EF4-FFF2-40B4-BE49-F238E27FC236}">
                <a16:creationId xmlns:a16="http://schemas.microsoft.com/office/drawing/2014/main" id="{30D2B951-7477-970B-4BCC-806FCE89A743}"/>
              </a:ext>
            </a:extLst>
          </p:cNvPr>
          <p:cNvPicPr>
            <a:picLocks noChangeAspect="1"/>
          </p:cNvPicPr>
          <p:nvPr/>
        </p:nvPicPr>
        <p:blipFill>
          <a:blip r:embed="rId3"/>
          <a:stretch>
            <a:fillRect/>
          </a:stretch>
        </p:blipFill>
        <p:spPr>
          <a:xfrm>
            <a:off x="1986693" y="1225347"/>
            <a:ext cx="8218613" cy="5267528"/>
          </a:xfrm>
          <a:prstGeom prst="rect">
            <a:avLst/>
          </a:prstGeom>
        </p:spPr>
      </p:pic>
    </p:spTree>
    <p:extLst>
      <p:ext uri="{BB962C8B-B14F-4D97-AF65-F5344CB8AC3E}">
        <p14:creationId xmlns:p14="http://schemas.microsoft.com/office/powerpoint/2010/main" val="391040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2DBC-8025-2F39-0D5B-0A645B016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EC925-04AE-B60C-DAE4-6D488FA10D8C}"/>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Isolator</a:t>
            </a:r>
          </a:p>
        </p:txBody>
      </p:sp>
      <p:sp>
        <p:nvSpPr>
          <p:cNvPr id="3" name="Rectangle 2">
            <a:extLst>
              <a:ext uri="{FF2B5EF4-FFF2-40B4-BE49-F238E27FC236}">
                <a16:creationId xmlns:a16="http://schemas.microsoft.com/office/drawing/2014/main" id="{4BFD195C-F3F8-321C-0061-4EA7819D3D5E}"/>
              </a:ext>
            </a:extLst>
          </p:cNvPr>
          <p:cNvSpPr/>
          <p:nvPr/>
        </p:nvSpPr>
        <p:spPr>
          <a:xfrm>
            <a:off x="5289755" y="2251587"/>
            <a:ext cx="1396180" cy="990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2F827B38-EEE0-C087-C2C1-7244F9143D72}"/>
              </a:ext>
            </a:extLst>
          </p:cNvPr>
          <p:cNvCxnSpPr>
            <a:cxnSpLocks/>
          </p:cNvCxnSpPr>
          <p:nvPr/>
        </p:nvCxnSpPr>
        <p:spPr>
          <a:xfrm>
            <a:off x="5545394" y="2746887"/>
            <a:ext cx="924232" cy="0"/>
          </a:xfrm>
          <a:prstGeom prst="straightConnector1">
            <a:avLst/>
          </a:prstGeom>
          <a:ln w="28575">
            <a:solidFill>
              <a:schemeClr val="bg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8AB4F7E-9DD0-E78C-9550-CB82691FD88F}"/>
              </a:ext>
            </a:extLst>
          </p:cNvPr>
          <p:cNvCxnSpPr>
            <a:cxnSpLocks/>
          </p:cNvCxnSpPr>
          <p:nvPr/>
        </p:nvCxnSpPr>
        <p:spPr>
          <a:xfrm flipH="1">
            <a:off x="4644079" y="2522788"/>
            <a:ext cx="64008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5696336-5906-EBDC-E4B9-EFFF6212069F}"/>
              </a:ext>
            </a:extLst>
          </p:cNvPr>
          <p:cNvCxnSpPr>
            <a:cxnSpLocks/>
          </p:cNvCxnSpPr>
          <p:nvPr/>
        </p:nvCxnSpPr>
        <p:spPr>
          <a:xfrm flipH="1">
            <a:off x="4649675" y="2925911"/>
            <a:ext cx="64008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0FE74B7-9C66-1ED0-8BCA-FF224D635A33}"/>
              </a:ext>
            </a:extLst>
          </p:cNvPr>
          <p:cNvCxnSpPr>
            <a:cxnSpLocks/>
          </p:cNvCxnSpPr>
          <p:nvPr/>
        </p:nvCxnSpPr>
        <p:spPr>
          <a:xfrm>
            <a:off x="6680339" y="2503123"/>
            <a:ext cx="64008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8721786-03C9-F6C0-E8C4-2CA63C737829}"/>
              </a:ext>
            </a:extLst>
          </p:cNvPr>
          <p:cNvCxnSpPr>
            <a:cxnSpLocks/>
          </p:cNvCxnSpPr>
          <p:nvPr/>
        </p:nvCxnSpPr>
        <p:spPr>
          <a:xfrm>
            <a:off x="6685935" y="2906246"/>
            <a:ext cx="64008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9533D438-9505-E7C7-48BA-B06DD2E17FA6}"/>
              </a:ext>
            </a:extLst>
          </p:cNvPr>
          <p:cNvSpPr txBox="1"/>
          <p:nvPr/>
        </p:nvSpPr>
        <p:spPr>
          <a:xfrm>
            <a:off x="4823382" y="2483910"/>
            <a:ext cx="3385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4C2B8CE-4DE2-6B8D-EA4D-082B169C9F0D}"/>
              </a:ext>
            </a:extLst>
          </p:cNvPr>
          <p:cNvSpPr txBox="1"/>
          <p:nvPr/>
        </p:nvSpPr>
        <p:spPr>
          <a:xfrm>
            <a:off x="6833900" y="2464245"/>
            <a:ext cx="3385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669D797D-11A9-C304-E075-E9E4D768E5B1}"/>
              </a:ext>
            </a:extLst>
          </p:cNvPr>
          <p:cNvGraphicFramePr>
            <a:graphicFrameLocks noChangeAspect="1"/>
          </p:cNvGraphicFramePr>
          <p:nvPr>
            <p:extLst>
              <p:ext uri="{D42A27DB-BD31-4B8C-83A1-F6EECF244321}">
                <p14:modId xmlns:p14="http://schemas.microsoft.com/office/powerpoint/2010/main" val="4280268881"/>
              </p:ext>
            </p:extLst>
          </p:nvPr>
        </p:nvGraphicFramePr>
        <p:xfrm>
          <a:off x="4472328" y="4002378"/>
          <a:ext cx="3031033" cy="1948521"/>
        </p:xfrm>
        <a:graphic>
          <a:graphicData uri="http://schemas.openxmlformats.org/presentationml/2006/ole">
            <mc:AlternateContent xmlns:mc="http://schemas.openxmlformats.org/markup-compatibility/2006">
              <mc:Choice xmlns:v="urn:schemas-microsoft-com:vml" Requires="v">
                <p:oleObj name="Equation" r:id="rId3" imgW="711000" imgH="457200" progId="Equation.DSMT4">
                  <p:embed/>
                </p:oleObj>
              </mc:Choice>
              <mc:Fallback>
                <p:oleObj name="Equation" r:id="rId3" imgW="711000" imgH="457200" progId="Equation.DSMT4">
                  <p:embed/>
                  <p:pic>
                    <p:nvPicPr>
                      <p:cNvPr id="0" name=""/>
                      <p:cNvPicPr/>
                      <p:nvPr/>
                    </p:nvPicPr>
                    <p:blipFill>
                      <a:blip r:embed="rId4"/>
                      <a:stretch>
                        <a:fillRect/>
                      </a:stretch>
                    </p:blipFill>
                    <p:spPr>
                      <a:xfrm>
                        <a:off x="4472328" y="4002378"/>
                        <a:ext cx="3031033" cy="1948521"/>
                      </a:xfrm>
                      <a:prstGeom prst="rect">
                        <a:avLst/>
                      </a:prstGeom>
                    </p:spPr>
                  </p:pic>
                </p:oleObj>
              </mc:Fallback>
            </mc:AlternateContent>
          </a:graphicData>
        </a:graphic>
      </p:graphicFrame>
    </p:spTree>
    <p:extLst>
      <p:ext uri="{BB962C8B-B14F-4D97-AF65-F5344CB8AC3E}">
        <p14:creationId xmlns:p14="http://schemas.microsoft.com/office/powerpoint/2010/main" val="2696485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4741-30D3-C4A4-92E5-A360F5AC9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70440-6EA8-3593-FCE3-69EB9BAC58F9}"/>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Three-Port Network (T-Junction)</a:t>
            </a:r>
          </a:p>
        </p:txBody>
      </p:sp>
      <p:sp>
        <p:nvSpPr>
          <p:cNvPr id="4" name="Rectangle 3">
            <a:extLst>
              <a:ext uri="{FF2B5EF4-FFF2-40B4-BE49-F238E27FC236}">
                <a16:creationId xmlns:a16="http://schemas.microsoft.com/office/drawing/2014/main" id="{C01EC6FC-1342-9B8D-6E39-63454C50000A}"/>
              </a:ext>
            </a:extLst>
          </p:cNvPr>
          <p:cNvSpPr/>
          <p:nvPr/>
        </p:nvSpPr>
        <p:spPr>
          <a:xfrm>
            <a:off x="8383717" y="2034818"/>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Three-port network</a:t>
            </a:r>
          </a:p>
        </p:txBody>
      </p:sp>
      <p:cxnSp>
        <p:nvCxnSpPr>
          <p:cNvPr id="6" name="Straight Connector 5">
            <a:extLst>
              <a:ext uri="{FF2B5EF4-FFF2-40B4-BE49-F238E27FC236}">
                <a16:creationId xmlns:a16="http://schemas.microsoft.com/office/drawing/2014/main" id="{3118E296-58CE-4F58-BE78-679766FD09A2}"/>
              </a:ext>
            </a:extLst>
          </p:cNvPr>
          <p:cNvCxnSpPr>
            <a:cxnSpLocks/>
          </p:cNvCxnSpPr>
          <p:nvPr/>
        </p:nvCxnSpPr>
        <p:spPr>
          <a:xfrm flipH="1">
            <a:off x="7377446" y="2280624"/>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F15EE26-9BC1-E86D-5CCF-5D59CE98C7EA}"/>
              </a:ext>
            </a:extLst>
          </p:cNvPr>
          <p:cNvCxnSpPr>
            <a:cxnSpLocks/>
          </p:cNvCxnSpPr>
          <p:nvPr/>
        </p:nvCxnSpPr>
        <p:spPr>
          <a:xfrm flipH="1">
            <a:off x="7377446" y="3254018"/>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7717D18-0B30-67AD-5BB8-129C985B72B9}"/>
              </a:ext>
            </a:extLst>
          </p:cNvPr>
          <p:cNvCxnSpPr>
            <a:cxnSpLocks/>
          </p:cNvCxnSpPr>
          <p:nvPr/>
        </p:nvCxnSpPr>
        <p:spPr>
          <a:xfrm>
            <a:off x="10802452" y="2280624"/>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6D3FCB9-EDE3-C4BC-5862-E29382302113}"/>
              </a:ext>
            </a:extLst>
          </p:cNvPr>
          <p:cNvCxnSpPr>
            <a:cxnSpLocks/>
          </p:cNvCxnSpPr>
          <p:nvPr/>
        </p:nvCxnSpPr>
        <p:spPr>
          <a:xfrm>
            <a:off x="10802452" y="3254018"/>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graphicFrame>
        <p:nvGraphicFramePr>
          <p:cNvPr id="50" name="Object 49">
            <a:extLst>
              <a:ext uri="{FF2B5EF4-FFF2-40B4-BE49-F238E27FC236}">
                <a16:creationId xmlns:a16="http://schemas.microsoft.com/office/drawing/2014/main" id="{55A5EDC6-3DA0-03F5-89DF-98BEAD4364B1}"/>
              </a:ext>
            </a:extLst>
          </p:cNvPr>
          <p:cNvGraphicFramePr>
            <a:graphicFrameLocks noChangeAspect="1"/>
          </p:cNvGraphicFramePr>
          <p:nvPr>
            <p:extLst>
              <p:ext uri="{D42A27DB-BD31-4B8C-83A1-F6EECF244321}">
                <p14:modId xmlns:p14="http://schemas.microsoft.com/office/powerpoint/2010/main" val="1000736270"/>
              </p:ext>
            </p:extLst>
          </p:nvPr>
        </p:nvGraphicFramePr>
        <p:xfrm>
          <a:off x="1389548" y="1949092"/>
          <a:ext cx="3113087" cy="1762125"/>
        </p:xfrm>
        <a:graphic>
          <a:graphicData uri="http://schemas.openxmlformats.org/presentationml/2006/ole">
            <mc:AlternateContent xmlns:mc="http://schemas.openxmlformats.org/markup-compatibility/2006">
              <mc:Choice xmlns:v="urn:schemas-microsoft-com:vml" Requires="v">
                <p:oleObj name="Equation" r:id="rId3" imgW="1257120" imgH="711000" progId="Equation.DSMT4">
                  <p:embed/>
                </p:oleObj>
              </mc:Choice>
              <mc:Fallback>
                <p:oleObj name="Equation" r:id="rId3" imgW="1257120" imgH="711000" progId="Equation.DSMT4">
                  <p:embed/>
                  <p:pic>
                    <p:nvPicPr>
                      <p:cNvPr id="50" name="Object 49">
                        <a:extLst>
                          <a:ext uri="{FF2B5EF4-FFF2-40B4-BE49-F238E27FC236}">
                            <a16:creationId xmlns:a16="http://schemas.microsoft.com/office/drawing/2014/main" id="{408FCA4B-C22F-2F0B-DEA7-5B581F98B54F}"/>
                          </a:ext>
                        </a:extLst>
                      </p:cNvPr>
                      <p:cNvPicPr/>
                      <p:nvPr/>
                    </p:nvPicPr>
                    <p:blipFill>
                      <a:blip r:embed="rId4"/>
                      <a:stretch>
                        <a:fillRect/>
                      </a:stretch>
                    </p:blipFill>
                    <p:spPr>
                      <a:xfrm>
                        <a:off x="1389548" y="1949092"/>
                        <a:ext cx="3113087" cy="1762125"/>
                      </a:xfrm>
                      <a:prstGeom prst="rect">
                        <a:avLst/>
                      </a:prstGeom>
                    </p:spPr>
                  </p:pic>
                </p:oleObj>
              </mc:Fallback>
            </mc:AlternateContent>
          </a:graphicData>
        </a:graphic>
      </p:graphicFrame>
      <p:cxnSp>
        <p:nvCxnSpPr>
          <p:cNvPr id="3" name="Straight Connector 2">
            <a:extLst>
              <a:ext uri="{FF2B5EF4-FFF2-40B4-BE49-F238E27FC236}">
                <a16:creationId xmlns:a16="http://schemas.microsoft.com/office/drawing/2014/main" id="{5181CA52-562D-1338-A205-54A3872F0FBF}"/>
              </a:ext>
            </a:extLst>
          </p:cNvPr>
          <p:cNvCxnSpPr>
            <a:cxnSpLocks/>
          </p:cNvCxnSpPr>
          <p:nvPr/>
        </p:nvCxnSpPr>
        <p:spPr>
          <a:xfrm flipH="1">
            <a:off x="10189470" y="3519489"/>
            <a:ext cx="0" cy="100584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1599F0C0-B75A-022F-B58D-B26BEC8BD398}"/>
              </a:ext>
            </a:extLst>
          </p:cNvPr>
          <p:cNvCxnSpPr>
            <a:cxnSpLocks/>
          </p:cNvCxnSpPr>
          <p:nvPr/>
        </p:nvCxnSpPr>
        <p:spPr>
          <a:xfrm flipH="1">
            <a:off x="9078428" y="3517492"/>
            <a:ext cx="0" cy="100584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5F1FE73-50E9-C3B9-AA0F-95A82537F29B}"/>
              </a:ext>
            </a:extLst>
          </p:cNvPr>
          <p:cNvSpPr txBox="1"/>
          <p:nvPr/>
        </p:nvSpPr>
        <p:spPr>
          <a:xfrm>
            <a:off x="9013042" y="3621516"/>
            <a:ext cx="1258403"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Port 1</a:t>
            </a:r>
          </a:p>
        </p:txBody>
      </p:sp>
      <p:sp>
        <p:nvSpPr>
          <p:cNvPr id="11" name="TextBox 10">
            <a:extLst>
              <a:ext uri="{FF2B5EF4-FFF2-40B4-BE49-F238E27FC236}">
                <a16:creationId xmlns:a16="http://schemas.microsoft.com/office/drawing/2014/main" id="{FE5C677F-7B3B-C104-0688-CDA4C5EB0EC9}"/>
              </a:ext>
            </a:extLst>
          </p:cNvPr>
          <p:cNvSpPr txBox="1"/>
          <p:nvPr/>
        </p:nvSpPr>
        <p:spPr>
          <a:xfrm>
            <a:off x="7124883" y="2458711"/>
            <a:ext cx="1258403"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Port 2</a:t>
            </a:r>
          </a:p>
        </p:txBody>
      </p:sp>
      <p:sp>
        <p:nvSpPr>
          <p:cNvPr id="12" name="TextBox 11">
            <a:extLst>
              <a:ext uri="{FF2B5EF4-FFF2-40B4-BE49-F238E27FC236}">
                <a16:creationId xmlns:a16="http://schemas.microsoft.com/office/drawing/2014/main" id="{EE11CB8F-9342-F38A-8A19-555A243A0B82}"/>
              </a:ext>
            </a:extLst>
          </p:cNvPr>
          <p:cNvSpPr txBox="1"/>
          <p:nvPr/>
        </p:nvSpPr>
        <p:spPr>
          <a:xfrm>
            <a:off x="10894269" y="2445437"/>
            <a:ext cx="1189577"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Port 3</a:t>
            </a:r>
          </a:p>
        </p:txBody>
      </p:sp>
      <p:sp>
        <p:nvSpPr>
          <p:cNvPr id="13" name="TextBox 12">
            <a:extLst>
              <a:ext uri="{FF2B5EF4-FFF2-40B4-BE49-F238E27FC236}">
                <a16:creationId xmlns:a16="http://schemas.microsoft.com/office/drawing/2014/main" id="{FC65A779-F2A5-CB34-8986-47606738CFE0}"/>
              </a:ext>
            </a:extLst>
          </p:cNvPr>
          <p:cNvSpPr txBox="1"/>
          <p:nvPr/>
        </p:nvSpPr>
        <p:spPr>
          <a:xfrm>
            <a:off x="838199" y="4020412"/>
            <a:ext cx="5159478"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i="1" dirty="0">
                <a:latin typeface="Times New Roman" panose="02020603050405020304" pitchFamily="18" charset="0"/>
                <a:cs typeface="Times New Roman" panose="02020603050405020304" pitchFamily="18" charset="0"/>
              </a:rPr>
              <a:t>lossless</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reciprocal</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three-port</a:t>
            </a:r>
            <a:r>
              <a:rPr lang="en-US" sz="2800" dirty="0">
                <a:latin typeface="Times New Roman" panose="02020603050405020304" pitchFamily="18" charset="0"/>
                <a:cs typeface="Times New Roman" panose="02020603050405020304" pitchFamily="18" charset="0"/>
              </a:rPr>
              <a:t> network can</a:t>
            </a:r>
            <a:r>
              <a:rPr lang="en-US" sz="2800" u="sng" dirty="0">
                <a:latin typeface="Times New Roman" panose="02020603050405020304" pitchFamily="18" charset="0"/>
                <a:cs typeface="Times New Roman" panose="02020603050405020304" pitchFamily="18" charset="0"/>
              </a:rPr>
              <a:t>not</a:t>
            </a:r>
            <a:r>
              <a:rPr lang="en-US" sz="2800" dirty="0">
                <a:latin typeface="Times New Roman" panose="02020603050405020304" pitchFamily="18" charset="0"/>
                <a:cs typeface="Times New Roman" panose="02020603050405020304" pitchFamily="18" charset="0"/>
              </a:rPr>
              <a:t> be simultaneously matched at all three ports.</a:t>
            </a:r>
          </a:p>
        </p:txBody>
      </p:sp>
      <p:graphicFrame>
        <p:nvGraphicFramePr>
          <p:cNvPr id="16" name="Object 15">
            <a:extLst>
              <a:ext uri="{FF2B5EF4-FFF2-40B4-BE49-F238E27FC236}">
                <a16:creationId xmlns:a16="http://schemas.microsoft.com/office/drawing/2014/main" id="{D94DA7AD-BA5A-F879-F5FE-76513CF89348}"/>
              </a:ext>
            </a:extLst>
          </p:cNvPr>
          <p:cNvGraphicFramePr>
            <a:graphicFrameLocks noChangeAspect="1"/>
          </p:cNvGraphicFramePr>
          <p:nvPr>
            <p:extLst>
              <p:ext uri="{D42A27DB-BD31-4B8C-83A1-F6EECF244321}">
                <p14:modId xmlns:p14="http://schemas.microsoft.com/office/powerpoint/2010/main" val="4078618280"/>
              </p:ext>
            </p:extLst>
          </p:nvPr>
        </p:nvGraphicFramePr>
        <p:xfrm>
          <a:off x="6194325" y="4895237"/>
          <a:ext cx="2516187" cy="1762125"/>
        </p:xfrm>
        <a:graphic>
          <a:graphicData uri="http://schemas.openxmlformats.org/presentationml/2006/ole">
            <mc:AlternateContent xmlns:mc="http://schemas.openxmlformats.org/markup-compatibility/2006">
              <mc:Choice xmlns:v="urn:schemas-microsoft-com:vml" Requires="v">
                <p:oleObj name="Equation" r:id="rId5" imgW="1015920" imgH="711000" progId="Equation.DSMT4">
                  <p:embed/>
                </p:oleObj>
              </mc:Choice>
              <mc:Fallback>
                <p:oleObj name="Equation" r:id="rId5" imgW="1015920" imgH="711000" progId="Equation.DSMT4">
                  <p:embed/>
                  <p:pic>
                    <p:nvPicPr>
                      <p:cNvPr id="50" name="Object 49">
                        <a:extLst>
                          <a:ext uri="{FF2B5EF4-FFF2-40B4-BE49-F238E27FC236}">
                            <a16:creationId xmlns:a16="http://schemas.microsoft.com/office/drawing/2014/main" id="{55A5EDC6-3DA0-03F5-89DF-98BEAD4364B1}"/>
                          </a:ext>
                        </a:extLst>
                      </p:cNvPr>
                      <p:cNvPicPr/>
                      <p:nvPr/>
                    </p:nvPicPr>
                    <p:blipFill>
                      <a:blip r:embed="rId6"/>
                      <a:stretch>
                        <a:fillRect/>
                      </a:stretch>
                    </p:blipFill>
                    <p:spPr>
                      <a:xfrm>
                        <a:off x="6194325" y="4895237"/>
                        <a:ext cx="2516187" cy="1762125"/>
                      </a:xfrm>
                      <a:prstGeom prst="rect">
                        <a:avLst/>
                      </a:prstGeom>
                    </p:spPr>
                  </p:pic>
                </p:oleObj>
              </mc:Fallback>
            </mc:AlternateContent>
          </a:graphicData>
        </a:graphic>
      </p:graphicFrame>
      <p:cxnSp>
        <p:nvCxnSpPr>
          <p:cNvPr id="18" name="Straight Connector 17">
            <a:extLst>
              <a:ext uri="{FF2B5EF4-FFF2-40B4-BE49-F238E27FC236}">
                <a16:creationId xmlns:a16="http://schemas.microsoft.com/office/drawing/2014/main" id="{20F8182F-F8B1-F7C0-8684-C799AB2F4AC8}"/>
              </a:ext>
            </a:extLst>
          </p:cNvPr>
          <p:cNvCxnSpPr>
            <a:cxnSpLocks/>
          </p:cNvCxnSpPr>
          <p:nvPr/>
        </p:nvCxnSpPr>
        <p:spPr>
          <a:xfrm flipH="1">
            <a:off x="6158616" y="4895237"/>
            <a:ext cx="2688273" cy="176212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6CD74E3-8419-4C28-D05E-6B4B1A705613}"/>
              </a:ext>
            </a:extLst>
          </p:cNvPr>
          <p:cNvCxnSpPr>
            <a:cxnSpLocks/>
          </p:cNvCxnSpPr>
          <p:nvPr/>
        </p:nvCxnSpPr>
        <p:spPr>
          <a:xfrm>
            <a:off x="6057948" y="5004620"/>
            <a:ext cx="2652564" cy="149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200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67DA9-A9F5-8553-156E-10E80A3ED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85D6B-C912-3B85-F228-C27161AD66AA}"/>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Non-Reciprocal, Lossless Three-Port Network</a:t>
            </a:r>
          </a:p>
        </p:txBody>
      </p:sp>
      <p:sp>
        <p:nvSpPr>
          <p:cNvPr id="13" name="TextBox 12">
            <a:extLst>
              <a:ext uri="{FF2B5EF4-FFF2-40B4-BE49-F238E27FC236}">
                <a16:creationId xmlns:a16="http://schemas.microsoft.com/office/drawing/2014/main" id="{EB52F3BD-BA41-61B6-3404-C2B1C838B81A}"/>
              </a:ext>
            </a:extLst>
          </p:cNvPr>
          <p:cNvSpPr txBox="1"/>
          <p:nvPr/>
        </p:nvSpPr>
        <p:spPr>
          <a:xfrm>
            <a:off x="5286757" y="4956888"/>
            <a:ext cx="2322413"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Circulators</a:t>
            </a:r>
          </a:p>
        </p:txBody>
      </p:sp>
      <p:graphicFrame>
        <p:nvGraphicFramePr>
          <p:cNvPr id="16" name="Object 15">
            <a:extLst>
              <a:ext uri="{FF2B5EF4-FFF2-40B4-BE49-F238E27FC236}">
                <a16:creationId xmlns:a16="http://schemas.microsoft.com/office/drawing/2014/main" id="{41EA0553-B498-F26A-C95F-877E76492E87}"/>
              </a:ext>
            </a:extLst>
          </p:cNvPr>
          <p:cNvGraphicFramePr>
            <a:graphicFrameLocks noChangeAspect="1"/>
          </p:cNvGraphicFramePr>
          <p:nvPr>
            <p:extLst>
              <p:ext uri="{D42A27DB-BD31-4B8C-83A1-F6EECF244321}">
                <p14:modId xmlns:p14="http://schemas.microsoft.com/office/powerpoint/2010/main" val="1082054632"/>
              </p:ext>
            </p:extLst>
          </p:nvPr>
        </p:nvGraphicFramePr>
        <p:xfrm>
          <a:off x="8073074" y="2081656"/>
          <a:ext cx="1954530" cy="2026350"/>
        </p:xfrm>
        <a:graphic>
          <a:graphicData uri="http://schemas.openxmlformats.org/presentationml/2006/ole">
            <mc:AlternateContent xmlns:mc="http://schemas.openxmlformats.org/markup-compatibility/2006">
              <mc:Choice xmlns:v="urn:schemas-microsoft-com:vml" Requires="v">
                <p:oleObj name="Equation" r:id="rId3" imgW="685800" imgH="711000" progId="Equation.DSMT4">
                  <p:embed/>
                </p:oleObj>
              </mc:Choice>
              <mc:Fallback>
                <p:oleObj name="Equation" r:id="rId3" imgW="685800" imgH="711000" progId="Equation.DSMT4">
                  <p:embed/>
                  <p:pic>
                    <p:nvPicPr>
                      <p:cNvPr id="16" name="Object 15">
                        <a:extLst>
                          <a:ext uri="{FF2B5EF4-FFF2-40B4-BE49-F238E27FC236}">
                            <a16:creationId xmlns:a16="http://schemas.microsoft.com/office/drawing/2014/main" id="{D94DA7AD-BA5A-F879-F5FE-76513CF89348}"/>
                          </a:ext>
                        </a:extLst>
                      </p:cNvPr>
                      <p:cNvPicPr/>
                      <p:nvPr/>
                    </p:nvPicPr>
                    <p:blipFill>
                      <a:blip r:embed="rId4"/>
                      <a:stretch>
                        <a:fillRect/>
                      </a:stretch>
                    </p:blipFill>
                    <p:spPr>
                      <a:xfrm>
                        <a:off x="8073074" y="2081656"/>
                        <a:ext cx="1954530" cy="20263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E1DEA79A-C3B0-B7CC-A2C7-C6D3D2353518}"/>
              </a:ext>
            </a:extLst>
          </p:cNvPr>
          <p:cNvGraphicFramePr>
            <a:graphicFrameLocks noChangeAspect="1"/>
          </p:cNvGraphicFramePr>
          <p:nvPr>
            <p:extLst>
              <p:ext uri="{D42A27DB-BD31-4B8C-83A1-F6EECF244321}">
                <p14:modId xmlns:p14="http://schemas.microsoft.com/office/powerpoint/2010/main" val="2157663484"/>
              </p:ext>
            </p:extLst>
          </p:nvPr>
        </p:nvGraphicFramePr>
        <p:xfrm>
          <a:off x="2881641" y="2028226"/>
          <a:ext cx="1954530" cy="2026350"/>
        </p:xfrm>
        <a:graphic>
          <a:graphicData uri="http://schemas.openxmlformats.org/presentationml/2006/ole">
            <mc:AlternateContent xmlns:mc="http://schemas.openxmlformats.org/markup-compatibility/2006">
              <mc:Choice xmlns:v="urn:schemas-microsoft-com:vml" Requires="v">
                <p:oleObj name="Equation" r:id="rId5" imgW="685800" imgH="711000" progId="Equation.DSMT4">
                  <p:embed/>
                </p:oleObj>
              </mc:Choice>
              <mc:Fallback>
                <p:oleObj name="Equation" r:id="rId5" imgW="685800" imgH="711000" progId="Equation.DSMT4">
                  <p:embed/>
                  <p:pic>
                    <p:nvPicPr>
                      <p:cNvPr id="16" name="Object 15">
                        <a:extLst>
                          <a:ext uri="{FF2B5EF4-FFF2-40B4-BE49-F238E27FC236}">
                            <a16:creationId xmlns:a16="http://schemas.microsoft.com/office/drawing/2014/main" id="{41EA0553-B498-F26A-C95F-877E76492E87}"/>
                          </a:ext>
                        </a:extLst>
                      </p:cNvPr>
                      <p:cNvPicPr/>
                      <p:nvPr/>
                    </p:nvPicPr>
                    <p:blipFill>
                      <a:blip r:embed="rId6"/>
                      <a:stretch>
                        <a:fillRect/>
                      </a:stretch>
                    </p:blipFill>
                    <p:spPr>
                      <a:xfrm>
                        <a:off x="2881641" y="2028226"/>
                        <a:ext cx="1954530" cy="2026350"/>
                      </a:xfrm>
                      <a:prstGeom prst="rect">
                        <a:avLst/>
                      </a:prstGeom>
                    </p:spPr>
                  </p:pic>
                </p:oleObj>
              </mc:Fallback>
            </mc:AlternateContent>
          </a:graphicData>
        </a:graphic>
      </p:graphicFrame>
      <p:sp>
        <p:nvSpPr>
          <p:cNvPr id="15" name="Oval 14">
            <a:extLst>
              <a:ext uri="{FF2B5EF4-FFF2-40B4-BE49-F238E27FC236}">
                <a16:creationId xmlns:a16="http://schemas.microsoft.com/office/drawing/2014/main" id="{BEB325AB-9022-347F-F9C9-E9DA96E2931D}"/>
              </a:ext>
            </a:extLst>
          </p:cNvPr>
          <p:cNvSpPr/>
          <p:nvPr/>
        </p:nvSpPr>
        <p:spPr>
          <a:xfrm>
            <a:off x="3212167" y="4542500"/>
            <a:ext cx="1280160" cy="12801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3E8EF2F-6166-E071-E914-1F108C837077}"/>
              </a:ext>
            </a:extLst>
          </p:cNvPr>
          <p:cNvCxnSpPr>
            <a:cxnSpLocks/>
          </p:cNvCxnSpPr>
          <p:nvPr/>
        </p:nvCxnSpPr>
        <p:spPr>
          <a:xfrm rot="7200000">
            <a:off x="3076734" y="4706390"/>
            <a:ext cx="0" cy="45720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DDF6355-B7CB-778A-6C4B-97CEA109121C}"/>
              </a:ext>
            </a:extLst>
          </p:cNvPr>
          <p:cNvCxnSpPr>
            <a:cxnSpLocks/>
          </p:cNvCxnSpPr>
          <p:nvPr/>
        </p:nvCxnSpPr>
        <p:spPr>
          <a:xfrm rot="7200000">
            <a:off x="3274708" y="4430595"/>
            <a:ext cx="0" cy="45720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9BCBE71-A421-F92F-A535-9ED0E10F87E0}"/>
              </a:ext>
            </a:extLst>
          </p:cNvPr>
          <p:cNvCxnSpPr>
            <a:cxnSpLocks/>
          </p:cNvCxnSpPr>
          <p:nvPr/>
        </p:nvCxnSpPr>
        <p:spPr>
          <a:xfrm rot="14400000" flipH="1">
            <a:off x="4627761" y="4755305"/>
            <a:ext cx="0" cy="45720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492D0F4-C105-740C-13C2-2C6540C1FB8C}"/>
              </a:ext>
            </a:extLst>
          </p:cNvPr>
          <p:cNvCxnSpPr>
            <a:cxnSpLocks/>
          </p:cNvCxnSpPr>
          <p:nvPr/>
        </p:nvCxnSpPr>
        <p:spPr>
          <a:xfrm rot="14400000" flipH="1">
            <a:off x="4463370" y="4433545"/>
            <a:ext cx="0" cy="45720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B37F61F-713D-FE2B-5D7B-5C0FD562FD86}"/>
              </a:ext>
            </a:extLst>
          </p:cNvPr>
          <p:cNvCxnSpPr>
            <a:cxnSpLocks/>
          </p:cNvCxnSpPr>
          <p:nvPr/>
        </p:nvCxnSpPr>
        <p:spPr>
          <a:xfrm flipH="1">
            <a:off x="4023077" y="5684701"/>
            <a:ext cx="0" cy="45720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926991D-3B52-21E4-E1EF-FB27D288E400}"/>
              </a:ext>
            </a:extLst>
          </p:cNvPr>
          <p:cNvCxnSpPr>
            <a:cxnSpLocks/>
          </p:cNvCxnSpPr>
          <p:nvPr/>
        </p:nvCxnSpPr>
        <p:spPr>
          <a:xfrm flipH="1">
            <a:off x="3652209" y="5684701"/>
            <a:ext cx="0" cy="45720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D0D04E5D-8900-53F9-F5E7-E39BA2DE9D13}"/>
              </a:ext>
            </a:extLst>
          </p:cNvPr>
          <p:cNvSpPr txBox="1"/>
          <p:nvPr/>
        </p:nvSpPr>
        <p:spPr>
          <a:xfrm>
            <a:off x="3566752" y="5713556"/>
            <a:ext cx="57099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id="{72425FD1-75B9-9B2C-B059-F45E280BAF43}"/>
              </a:ext>
            </a:extLst>
          </p:cNvPr>
          <p:cNvSpPr txBox="1"/>
          <p:nvPr/>
        </p:nvSpPr>
        <p:spPr>
          <a:xfrm rot="19662892">
            <a:off x="4322751" y="4481107"/>
            <a:ext cx="57099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a:t>
            </a:r>
          </a:p>
        </p:txBody>
      </p:sp>
      <p:sp>
        <p:nvSpPr>
          <p:cNvPr id="29" name="TextBox 28">
            <a:extLst>
              <a:ext uri="{FF2B5EF4-FFF2-40B4-BE49-F238E27FC236}">
                <a16:creationId xmlns:a16="http://schemas.microsoft.com/office/drawing/2014/main" id="{26F0E9B1-6224-AF93-758E-80F778B67687}"/>
              </a:ext>
            </a:extLst>
          </p:cNvPr>
          <p:cNvSpPr txBox="1"/>
          <p:nvPr/>
        </p:nvSpPr>
        <p:spPr>
          <a:xfrm rot="1929158">
            <a:off x="2874071" y="4487675"/>
            <a:ext cx="57099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3</a:t>
            </a:r>
          </a:p>
        </p:txBody>
      </p:sp>
      <p:sp>
        <p:nvSpPr>
          <p:cNvPr id="30" name="Arc 29">
            <a:extLst>
              <a:ext uri="{FF2B5EF4-FFF2-40B4-BE49-F238E27FC236}">
                <a16:creationId xmlns:a16="http://schemas.microsoft.com/office/drawing/2014/main" id="{6D2F3DF0-5D49-F102-0D4D-85C087673CC1}"/>
              </a:ext>
            </a:extLst>
          </p:cNvPr>
          <p:cNvSpPr/>
          <p:nvPr/>
        </p:nvSpPr>
        <p:spPr>
          <a:xfrm>
            <a:off x="3447426" y="4773494"/>
            <a:ext cx="822960" cy="822960"/>
          </a:xfrm>
          <a:prstGeom prst="arc">
            <a:avLst>
              <a:gd name="adj1" fmla="val 10664591"/>
              <a:gd name="adj2" fmla="val 5321157"/>
            </a:avLst>
          </a:prstGeom>
          <a:ln>
            <a:solidFill>
              <a:srgbClr val="FFFF00"/>
            </a:solidFill>
            <a:headEnd type="stealth"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Oval 40">
            <a:extLst>
              <a:ext uri="{FF2B5EF4-FFF2-40B4-BE49-F238E27FC236}">
                <a16:creationId xmlns:a16="http://schemas.microsoft.com/office/drawing/2014/main" id="{1383BCEB-6BFF-223A-10E8-7B8D2FB6CE30}"/>
              </a:ext>
            </a:extLst>
          </p:cNvPr>
          <p:cNvSpPr/>
          <p:nvPr/>
        </p:nvSpPr>
        <p:spPr>
          <a:xfrm>
            <a:off x="8403600" y="4549265"/>
            <a:ext cx="1280160" cy="12801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931A28F6-74DE-B9B2-5B6B-B7131CD8C381}"/>
              </a:ext>
            </a:extLst>
          </p:cNvPr>
          <p:cNvCxnSpPr>
            <a:cxnSpLocks/>
          </p:cNvCxnSpPr>
          <p:nvPr/>
        </p:nvCxnSpPr>
        <p:spPr>
          <a:xfrm rot="7200000">
            <a:off x="8268167" y="4713155"/>
            <a:ext cx="0" cy="45720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163509D-55CA-8EB8-8B94-4DB0A2B97020}"/>
              </a:ext>
            </a:extLst>
          </p:cNvPr>
          <p:cNvCxnSpPr>
            <a:cxnSpLocks/>
          </p:cNvCxnSpPr>
          <p:nvPr/>
        </p:nvCxnSpPr>
        <p:spPr>
          <a:xfrm rot="7200000">
            <a:off x="8466141" y="4437360"/>
            <a:ext cx="0" cy="45720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7CA541B4-88FB-F057-BEAB-FAF9385A05F1}"/>
              </a:ext>
            </a:extLst>
          </p:cNvPr>
          <p:cNvCxnSpPr>
            <a:cxnSpLocks/>
          </p:cNvCxnSpPr>
          <p:nvPr/>
        </p:nvCxnSpPr>
        <p:spPr>
          <a:xfrm rot="14400000" flipH="1">
            <a:off x="9819194" y="4762070"/>
            <a:ext cx="0" cy="45720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87BA794-6AA0-4F30-DBCA-66B5FE7BBD91}"/>
              </a:ext>
            </a:extLst>
          </p:cNvPr>
          <p:cNvCxnSpPr>
            <a:cxnSpLocks/>
          </p:cNvCxnSpPr>
          <p:nvPr/>
        </p:nvCxnSpPr>
        <p:spPr>
          <a:xfrm rot="14400000" flipH="1">
            <a:off x="9654803" y="4440310"/>
            <a:ext cx="0" cy="45720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AFB8D62-C4DB-D1DE-69E0-698101CB1B3A}"/>
              </a:ext>
            </a:extLst>
          </p:cNvPr>
          <p:cNvCxnSpPr>
            <a:cxnSpLocks/>
          </p:cNvCxnSpPr>
          <p:nvPr/>
        </p:nvCxnSpPr>
        <p:spPr>
          <a:xfrm flipH="1">
            <a:off x="9214510" y="5691466"/>
            <a:ext cx="0" cy="45720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EF0117C-D093-051F-FC31-CFDF4CF93371}"/>
              </a:ext>
            </a:extLst>
          </p:cNvPr>
          <p:cNvCxnSpPr>
            <a:cxnSpLocks/>
          </p:cNvCxnSpPr>
          <p:nvPr/>
        </p:nvCxnSpPr>
        <p:spPr>
          <a:xfrm flipH="1">
            <a:off x="8843642" y="5691466"/>
            <a:ext cx="0" cy="45720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1F44FD52-1647-26C4-1FC7-2DCBF864C8E4}"/>
              </a:ext>
            </a:extLst>
          </p:cNvPr>
          <p:cNvSpPr txBox="1"/>
          <p:nvPr/>
        </p:nvSpPr>
        <p:spPr>
          <a:xfrm>
            <a:off x="8758185" y="5720321"/>
            <a:ext cx="57099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1</a:t>
            </a:r>
          </a:p>
        </p:txBody>
      </p:sp>
      <p:sp>
        <p:nvSpPr>
          <p:cNvPr id="49" name="TextBox 48">
            <a:extLst>
              <a:ext uri="{FF2B5EF4-FFF2-40B4-BE49-F238E27FC236}">
                <a16:creationId xmlns:a16="http://schemas.microsoft.com/office/drawing/2014/main" id="{DEBF08CB-F889-FA96-CB15-A5A0510C0CF1}"/>
              </a:ext>
            </a:extLst>
          </p:cNvPr>
          <p:cNvSpPr txBox="1"/>
          <p:nvPr/>
        </p:nvSpPr>
        <p:spPr>
          <a:xfrm rot="19662892">
            <a:off x="9514184" y="4487872"/>
            <a:ext cx="57099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a:t>
            </a:r>
          </a:p>
        </p:txBody>
      </p:sp>
      <p:sp>
        <p:nvSpPr>
          <p:cNvPr id="51" name="TextBox 50">
            <a:extLst>
              <a:ext uri="{FF2B5EF4-FFF2-40B4-BE49-F238E27FC236}">
                <a16:creationId xmlns:a16="http://schemas.microsoft.com/office/drawing/2014/main" id="{6C792680-DED6-C15E-CCDB-D2FC412F66D7}"/>
              </a:ext>
            </a:extLst>
          </p:cNvPr>
          <p:cNvSpPr txBox="1"/>
          <p:nvPr/>
        </p:nvSpPr>
        <p:spPr>
          <a:xfrm rot="1929158">
            <a:off x="8065504" y="4494440"/>
            <a:ext cx="57099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3</a:t>
            </a:r>
          </a:p>
        </p:txBody>
      </p:sp>
      <p:sp>
        <p:nvSpPr>
          <p:cNvPr id="52" name="Arc 51">
            <a:extLst>
              <a:ext uri="{FF2B5EF4-FFF2-40B4-BE49-F238E27FC236}">
                <a16:creationId xmlns:a16="http://schemas.microsoft.com/office/drawing/2014/main" id="{56CB4D85-267F-A11A-195C-0647C5323E0E}"/>
              </a:ext>
            </a:extLst>
          </p:cNvPr>
          <p:cNvSpPr/>
          <p:nvPr/>
        </p:nvSpPr>
        <p:spPr>
          <a:xfrm>
            <a:off x="8638859" y="4780259"/>
            <a:ext cx="822960" cy="822960"/>
          </a:xfrm>
          <a:prstGeom prst="arc">
            <a:avLst>
              <a:gd name="adj1" fmla="val 10664591"/>
              <a:gd name="adj2" fmla="val 5321157"/>
            </a:avLst>
          </a:prstGeom>
          <a:ln>
            <a:solidFill>
              <a:srgbClr val="FFFF00"/>
            </a:solidFill>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4" name="Rectangle: Rounded Corners 53">
            <a:extLst>
              <a:ext uri="{FF2B5EF4-FFF2-40B4-BE49-F238E27FC236}">
                <a16:creationId xmlns:a16="http://schemas.microsoft.com/office/drawing/2014/main" id="{914E302F-54B8-9953-3444-2451EB4FEFCA}"/>
              </a:ext>
            </a:extLst>
          </p:cNvPr>
          <p:cNvSpPr/>
          <p:nvPr/>
        </p:nvSpPr>
        <p:spPr>
          <a:xfrm rot="19058155">
            <a:off x="8852091" y="1989408"/>
            <a:ext cx="402841" cy="2123651"/>
          </a:xfrm>
          <a:prstGeom prst="roundRect">
            <a:avLst>
              <a:gd name="adj" fmla="val 40000"/>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allout: Line 55">
            <a:extLst>
              <a:ext uri="{FF2B5EF4-FFF2-40B4-BE49-F238E27FC236}">
                <a16:creationId xmlns:a16="http://schemas.microsoft.com/office/drawing/2014/main" id="{149F5E3C-1C1E-08B7-C2F8-24C03F895DC1}"/>
              </a:ext>
            </a:extLst>
          </p:cNvPr>
          <p:cNvSpPr/>
          <p:nvPr/>
        </p:nvSpPr>
        <p:spPr>
          <a:xfrm>
            <a:off x="6213987" y="2938830"/>
            <a:ext cx="1657928" cy="678426"/>
          </a:xfrm>
          <a:prstGeom prst="borderCallout1">
            <a:avLst>
              <a:gd name="adj1" fmla="val 18750"/>
              <a:gd name="adj2" fmla="val 99661"/>
              <a:gd name="adj3" fmla="val -33877"/>
              <a:gd name="adj4" fmla="val 134563"/>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Matched at all three ports</a:t>
            </a:r>
          </a:p>
        </p:txBody>
      </p:sp>
      <p:sp>
        <p:nvSpPr>
          <p:cNvPr id="57" name="Rectangle: Rounded Corners 56">
            <a:extLst>
              <a:ext uri="{FF2B5EF4-FFF2-40B4-BE49-F238E27FC236}">
                <a16:creationId xmlns:a16="http://schemas.microsoft.com/office/drawing/2014/main" id="{B560E8B2-A833-8216-7CD5-6E77C969B7B0}"/>
              </a:ext>
            </a:extLst>
          </p:cNvPr>
          <p:cNvSpPr/>
          <p:nvPr/>
        </p:nvSpPr>
        <p:spPr>
          <a:xfrm rot="19058155">
            <a:off x="3650826" y="1936850"/>
            <a:ext cx="402841" cy="2123651"/>
          </a:xfrm>
          <a:prstGeom prst="roundRect">
            <a:avLst>
              <a:gd name="adj" fmla="val 40000"/>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allout: Line 57">
            <a:extLst>
              <a:ext uri="{FF2B5EF4-FFF2-40B4-BE49-F238E27FC236}">
                <a16:creationId xmlns:a16="http://schemas.microsoft.com/office/drawing/2014/main" id="{E5A37D39-0F7C-1954-7A7C-51A1D3EED6BE}"/>
              </a:ext>
            </a:extLst>
          </p:cNvPr>
          <p:cNvSpPr/>
          <p:nvPr/>
        </p:nvSpPr>
        <p:spPr>
          <a:xfrm>
            <a:off x="1012722" y="2886272"/>
            <a:ext cx="1657928" cy="678426"/>
          </a:xfrm>
          <a:prstGeom prst="borderCallout1">
            <a:avLst>
              <a:gd name="adj1" fmla="val 18750"/>
              <a:gd name="adj2" fmla="val 99661"/>
              <a:gd name="adj3" fmla="val -33877"/>
              <a:gd name="adj4" fmla="val 134563"/>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Matched at all three ports</a:t>
            </a:r>
          </a:p>
        </p:txBody>
      </p:sp>
    </p:spTree>
    <p:extLst>
      <p:ext uri="{BB962C8B-B14F-4D97-AF65-F5344CB8AC3E}">
        <p14:creationId xmlns:p14="http://schemas.microsoft.com/office/powerpoint/2010/main" val="102222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ED566-C731-C8BE-02AE-18E883385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54622-7C62-FB32-7AAD-CDF4FE5513C5}"/>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Reciprocal, Lossless Three-Port Network</a:t>
            </a:r>
          </a:p>
        </p:txBody>
      </p:sp>
      <p:graphicFrame>
        <p:nvGraphicFramePr>
          <p:cNvPr id="14" name="Object 13">
            <a:extLst>
              <a:ext uri="{FF2B5EF4-FFF2-40B4-BE49-F238E27FC236}">
                <a16:creationId xmlns:a16="http://schemas.microsoft.com/office/drawing/2014/main" id="{12FD5F13-5FFA-18BB-A503-A69D60B27DA9}"/>
              </a:ext>
            </a:extLst>
          </p:cNvPr>
          <p:cNvGraphicFramePr>
            <a:graphicFrameLocks noChangeAspect="1"/>
          </p:cNvGraphicFramePr>
          <p:nvPr>
            <p:extLst>
              <p:ext uri="{D42A27DB-BD31-4B8C-83A1-F6EECF244321}">
                <p14:modId xmlns:p14="http://schemas.microsoft.com/office/powerpoint/2010/main" val="1287583928"/>
              </p:ext>
            </p:extLst>
          </p:nvPr>
        </p:nvGraphicFramePr>
        <p:xfrm>
          <a:off x="2973628" y="2407079"/>
          <a:ext cx="2859088" cy="2098675"/>
        </p:xfrm>
        <a:graphic>
          <a:graphicData uri="http://schemas.openxmlformats.org/presentationml/2006/ole">
            <mc:AlternateContent xmlns:mc="http://schemas.openxmlformats.org/markup-compatibility/2006">
              <mc:Choice xmlns:v="urn:schemas-microsoft-com:vml" Requires="v">
                <p:oleObj name="Equation" r:id="rId3" imgW="1002960" imgH="736560" progId="Equation.DSMT4">
                  <p:embed/>
                </p:oleObj>
              </mc:Choice>
              <mc:Fallback>
                <p:oleObj name="Equation" r:id="rId3" imgW="1002960" imgH="736560" progId="Equation.DSMT4">
                  <p:embed/>
                  <p:pic>
                    <p:nvPicPr>
                      <p:cNvPr id="14" name="Object 13">
                        <a:extLst>
                          <a:ext uri="{FF2B5EF4-FFF2-40B4-BE49-F238E27FC236}">
                            <a16:creationId xmlns:a16="http://schemas.microsoft.com/office/drawing/2014/main" id="{E1DEA79A-C3B0-B7CC-A2C7-C6D3D2353518}"/>
                          </a:ext>
                        </a:extLst>
                      </p:cNvPr>
                      <p:cNvPicPr/>
                      <p:nvPr/>
                    </p:nvPicPr>
                    <p:blipFill>
                      <a:blip r:embed="rId4"/>
                      <a:stretch>
                        <a:fillRect/>
                      </a:stretch>
                    </p:blipFill>
                    <p:spPr>
                      <a:xfrm>
                        <a:off x="2973628" y="2407079"/>
                        <a:ext cx="2859088" cy="2098675"/>
                      </a:xfrm>
                      <a:prstGeom prst="rect">
                        <a:avLst/>
                      </a:prstGeom>
                    </p:spPr>
                  </p:pic>
                </p:oleObj>
              </mc:Fallback>
            </mc:AlternateContent>
          </a:graphicData>
        </a:graphic>
      </p:graphicFrame>
      <p:sp>
        <p:nvSpPr>
          <p:cNvPr id="3" name="Rectangle: Rounded Corners 2">
            <a:extLst>
              <a:ext uri="{FF2B5EF4-FFF2-40B4-BE49-F238E27FC236}">
                <a16:creationId xmlns:a16="http://schemas.microsoft.com/office/drawing/2014/main" id="{A114F924-5825-6181-74CB-1E43E746302A}"/>
              </a:ext>
            </a:extLst>
          </p:cNvPr>
          <p:cNvSpPr/>
          <p:nvPr/>
        </p:nvSpPr>
        <p:spPr>
          <a:xfrm rot="18421696">
            <a:off x="3723647" y="2305824"/>
            <a:ext cx="402841" cy="1557161"/>
          </a:xfrm>
          <a:prstGeom prst="roundRect">
            <a:avLst>
              <a:gd name="adj" fmla="val 40000"/>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llout: Line 3">
            <a:extLst>
              <a:ext uri="{FF2B5EF4-FFF2-40B4-BE49-F238E27FC236}">
                <a16:creationId xmlns:a16="http://schemas.microsoft.com/office/drawing/2014/main" id="{62F1EFB9-95A1-E50F-6802-C92F5A880297}"/>
              </a:ext>
            </a:extLst>
          </p:cNvPr>
          <p:cNvSpPr/>
          <p:nvPr/>
        </p:nvSpPr>
        <p:spPr>
          <a:xfrm>
            <a:off x="1221247" y="3234217"/>
            <a:ext cx="1657928" cy="678426"/>
          </a:xfrm>
          <a:prstGeom prst="borderCallout1">
            <a:avLst>
              <a:gd name="adj1" fmla="val 18750"/>
              <a:gd name="adj2" fmla="val 99661"/>
              <a:gd name="adj3" fmla="val -33877"/>
              <a:gd name="adj4" fmla="val 134563"/>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Matched at only two ports</a:t>
            </a:r>
          </a:p>
        </p:txBody>
      </p:sp>
      <p:cxnSp>
        <p:nvCxnSpPr>
          <p:cNvPr id="6" name="Straight Connector 5">
            <a:extLst>
              <a:ext uri="{FF2B5EF4-FFF2-40B4-BE49-F238E27FC236}">
                <a16:creationId xmlns:a16="http://schemas.microsoft.com/office/drawing/2014/main" id="{0C27687B-603A-4349-4E1F-6653339CBCFF}"/>
              </a:ext>
            </a:extLst>
          </p:cNvPr>
          <p:cNvCxnSpPr/>
          <p:nvPr/>
        </p:nvCxnSpPr>
        <p:spPr>
          <a:xfrm flipV="1">
            <a:off x="7649497" y="3519948"/>
            <a:ext cx="2743200" cy="0"/>
          </a:xfrm>
          <a:prstGeom prst="line">
            <a:avLst/>
          </a:prstGeom>
          <a:ln>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72E7E56-EECE-649F-EADD-A3F8858FF23D}"/>
              </a:ext>
            </a:extLst>
          </p:cNvPr>
          <p:cNvCxnSpPr/>
          <p:nvPr/>
        </p:nvCxnSpPr>
        <p:spPr>
          <a:xfrm flipV="1">
            <a:off x="7649497" y="2750574"/>
            <a:ext cx="2743200" cy="0"/>
          </a:xfrm>
          <a:prstGeom prst="line">
            <a:avLst/>
          </a:prstGeom>
          <a:ln>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6FCE588-F6DA-A24E-F0D8-1A95C6EEC51D}"/>
              </a:ext>
            </a:extLst>
          </p:cNvPr>
          <p:cNvCxnSpPr>
            <a:cxnSpLocks/>
          </p:cNvCxnSpPr>
          <p:nvPr/>
        </p:nvCxnSpPr>
        <p:spPr>
          <a:xfrm flipV="1">
            <a:off x="9416354" y="3883742"/>
            <a:ext cx="0" cy="914400"/>
          </a:xfrm>
          <a:prstGeom prst="line">
            <a:avLst/>
          </a:prstGeom>
          <a:ln>
            <a:headEnd type="ova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1F7D4B1-4F0C-8A67-3A4B-7D902D737E2A}"/>
              </a:ext>
            </a:extLst>
          </p:cNvPr>
          <p:cNvCxnSpPr>
            <a:cxnSpLocks/>
          </p:cNvCxnSpPr>
          <p:nvPr/>
        </p:nvCxnSpPr>
        <p:spPr>
          <a:xfrm>
            <a:off x="8590444" y="3883742"/>
            <a:ext cx="8229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CF37DE1-378C-CF1B-71C3-30B9A864BA8D}"/>
              </a:ext>
            </a:extLst>
          </p:cNvPr>
          <p:cNvCxnSpPr>
            <a:cxnSpLocks/>
          </p:cNvCxnSpPr>
          <p:nvPr/>
        </p:nvCxnSpPr>
        <p:spPr>
          <a:xfrm flipV="1">
            <a:off x="8600275" y="3883742"/>
            <a:ext cx="0" cy="914400"/>
          </a:xfrm>
          <a:prstGeom prst="line">
            <a:avLst/>
          </a:prstGeom>
          <a:ln>
            <a:headEnd type="oval"/>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F3FD652F-39DE-1D25-04C9-9691B1FEA91D}"/>
              </a:ext>
            </a:extLst>
          </p:cNvPr>
          <p:cNvSpPr/>
          <p:nvPr/>
        </p:nvSpPr>
        <p:spPr>
          <a:xfrm>
            <a:off x="8190271" y="2517058"/>
            <a:ext cx="1645920" cy="1645920"/>
          </a:xfrm>
          <a:prstGeom prst="rect">
            <a:avLst/>
          </a:prstGeom>
          <a:solidFill>
            <a:srgbClr val="156082">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34E9776-1EED-2AC8-281D-BD04BCF92027}"/>
              </a:ext>
            </a:extLst>
          </p:cNvPr>
          <p:cNvSpPr txBox="1"/>
          <p:nvPr/>
        </p:nvSpPr>
        <p:spPr>
          <a:xfrm>
            <a:off x="7348270" y="2824683"/>
            <a:ext cx="57099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1</a:t>
            </a:r>
          </a:p>
        </p:txBody>
      </p:sp>
      <p:sp>
        <p:nvSpPr>
          <p:cNvPr id="34" name="TextBox 33">
            <a:extLst>
              <a:ext uri="{FF2B5EF4-FFF2-40B4-BE49-F238E27FC236}">
                <a16:creationId xmlns:a16="http://schemas.microsoft.com/office/drawing/2014/main" id="{7621DBFE-B1AD-A915-1ECD-DDE0DA4D65E1}"/>
              </a:ext>
            </a:extLst>
          </p:cNvPr>
          <p:cNvSpPr txBox="1"/>
          <p:nvPr/>
        </p:nvSpPr>
        <p:spPr>
          <a:xfrm>
            <a:off x="10117394" y="2844225"/>
            <a:ext cx="57099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a:t>
            </a:r>
          </a:p>
        </p:txBody>
      </p:sp>
      <p:sp>
        <p:nvSpPr>
          <p:cNvPr id="35" name="TextBox 34">
            <a:extLst>
              <a:ext uri="{FF2B5EF4-FFF2-40B4-BE49-F238E27FC236}">
                <a16:creationId xmlns:a16="http://schemas.microsoft.com/office/drawing/2014/main" id="{CDCE69FB-B7C3-253B-487C-BD9761FFCEEE}"/>
              </a:ext>
            </a:extLst>
          </p:cNvPr>
          <p:cNvSpPr txBox="1"/>
          <p:nvPr/>
        </p:nvSpPr>
        <p:spPr>
          <a:xfrm>
            <a:off x="8711023" y="4505754"/>
            <a:ext cx="57099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045528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66331-2ED2-2EF3-96B0-FF31D7383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B5EDC-D574-4065-11B2-865A68039F07}"/>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Four-Port Network</a:t>
            </a:r>
          </a:p>
        </p:txBody>
      </p:sp>
      <p:graphicFrame>
        <p:nvGraphicFramePr>
          <p:cNvPr id="14" name="Object 13">
            <a:extLst>
              <a:ext uri="{FF2B5EF4-FFF2-40B4-BE49-F238E27FC236}">
                <a16:creationId xmlns:a16="http://schemas.microsoft.com/office/drawing/2014/main" id="{D5327DBC-C6BD-E7BF-8EF3-FC8B57A18B8D}"/>
              </a:ext>
            </a:extLst>
          </p:cNvPr>
          <p:cNvGraphicFramePr>
            <a:graphicFrameLocks noChangeAspect="1"/>
          </p:cNvGraphicFramePr>
          <p:nvPr>
            <p:extLst>
              <p:ext uri="{D42A27DB-BD31-4B8C-83A1-F6EECF244321}">
                <p14:modId xmlns:p14="http://schemas.microsoft.com/office/powerpoint/2010/main" val="3986535124"/>
              </p:ext>
            </p:extLst>
          </p:nvPr>
        </p:nvGraphicFramePr>
        <p:xfrm>
          <a:off x="838199" y="2164839"/>
          <a:ext cx="4790647" cy="3310258"/>
        </p:xfrm>
        <a:graphic>
          <a:graphicData uri="http://schemas.openxmlformats.org/presentationml/2006/ole">
            <mc:AlternateContent xmlns:mc="http://schemas.openxmlformats.org/markup-compatibility/2006">
              <mc:Choice xmlns:v="urn:schemas-microsoft-com:vml" Requires="v">
                <p:oleObj name="Equation" r:id="rId3" imgW="1358640" imgH="939600" progId="Equation.DSMT4">
                  <p:embed/>
                </p:oleObj>
              </mc:Choice>
              <mc:Fallback>
                <p:oleObj name="Equation" r:id="rId3" imgW="1358640" imgH="939600" progId="Equation.DSMT4">
                  <p:embed/>
                  <p:pic>
                    <p:nvPicPr>
                      <p:cNvPr id="14" name="Object 13">
                        <a:extLst>
                          <a:ext uri="{FF2B5EF4-FFF2-40B4-BE49-F238E27FC236}">
                            <a16:creationId xmlns:a16="http://schemas.microsoft.com/office/drawing/2014/main" id="{12FD5F13-5FFA-18BB-A503-A69D60B27DA9}"/>
                          </a:ext>
                        </a:extLst>
                      </p:cNvPr>
                      <p:cNvPicPr/>
                      <p:nvPr/>
                    </p:nvPicPr>
                    <p:blipFill>
                      <a:blip r:embed="rId4"/>
                      <a:stretch>
                        <a:fillRect/>
                      </a:stretch>
                    </p:blipFill>
                    <p:spPr>
                      <a:xfrm>
                        <a:off x="838199" y="2164839"/>
                        <a:ext cx="4790647" cy="331025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8A23BD0-0D9C-737B-6ED9-A92F4E7DA71A}"/>
              </a:ext>
            </a:extLst>
          </p:cNvPr>
          <p:cNvGraphicFramePr>
            <a:graphicFrameLocks noChangeAspect="1"/>
          </p:cNvGraphicFramePr>
          <p:nvPr>
            <p:extLst>
              <p:ext uri="{D42A27DB-BD31-4B8C-83A1-F6EECF244321}">
                <p14:modId xmlns:p14="http://schemas.microsoft.com/office/powerpoint/2010/main" val="440193078"/>
              </p:ext>
            </p:extLst>
          </p:nvPr>
        </p:nvGraphicFramePr>
        <p:xfrm>
          <a:off x="7711834" y="2898520"/>
          <a:ext cx="2957513" cy="2312987"/>
        </p:xfrm>
        <a:graphic>
          <a:graphicData uri="http://schemas.openxmlformats.org/presentationml/2006/ole">
            <mc:AlternateContent xmlns:mc="http://schemas.openxmlformats.org/markup-compatibility/2006">
              <mc:Choice xmlns:v="urn:schemas-microsoft-com:vml" Requires="v">
                <p:oleObj name="Equation" r:id="rId5" imgW="1168200" imgH="914400" progId="Equation.DSMT4">
                  <p:embed/>
                </p:oleObj>
              </mc:Choice>
              <mc:Fallback>
                <p:oleObj name="Equation" r:id="rId5" imgW="1168200" imgH="914400" progId="Equation.DSMT4">
                  <p:embed/>
                  <p:pic>
                    <p:nvPicPr>
                      <p:cNvPr id="10" name="Object 9">
                        <a:extLst>
                          <a:ext uri="{FF2B5EF4-FFF2-40B4-BE49-F238E27FC236}">
                            <a16:creationId xmlns:a16="http://schemas.microsoft.com/office/drawing/2014/main" id="{F8AA4AC2-6061-950E-2786-A3C57774FE8C}"/>
                          </a:ext>
                        </a:extLst>
                      </p:cNvPr>
                      <p:cNvPicPr/>
                      <p:nvPr/>
                    </p:nvPicPr>
                    <p:blipFill>
                      <a:blip r:embed="rId6"/>
                      <a:stretch>
                        <a:fillRect/>
                      </a:stretch>
                    </p:blipFill>
                    <p:spPr>
                      <a:xfrm>
                        <a:off x="7711834" y="2898520"/>
                        <a:ext cx="2957513" cy="231298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2FE4178-0609-F021-86AE-63A70F654BDB}"/>
              </a:ext>
            </a:extLst>
          </p:cNvPr>
          <p:cNvGraphicFramePr>
            <a:graphicFrameLocks noChangeAspect="1"/>
          </p:cNvGraphicFramePr>
          <p:nvPr>
            <p:extLst>
              <p:ext uri="{D42A27DB-BD31-4B8C-83A1-F6EECF244321}">
                <p14:modId xmlns:p14="http://schemas.microsoft.com/office/powerpoint/2010/main" val="1621734764"/>
              </p:ext>
            </p:extLst>
          </p:nvPr>
        </p:nvGraphicFramePr>
        <p:xfrm>
          <a:off x="8070971" y="2164839"/>
          <a:ext cx="2239237" cy="733681"/>
        </p:xfrm>
        <a:graphic>
          <a:graphicData uri="http://schemas.openxmlformats.org/presentationml/2006/ole">
            <mc:AlternateContent xmlns:mc="http://schemas.openxmlformats.org/markup-compatibility/2006">
              <mc:Choice xmlns:v="urn:schemas-microsoft-com:vml" Requires="v">
                <p:oleObj name="Equation" r:id="rId7" imgW="698400" imgH="228600" progId="Equation.DSMT4">
                  <p:embed/>
                </p:oleObj>
              </mc:Choice>
              <mc:Fallback>
                <p:oleObj name="Equation" r:id="rId7" imgW="698400" imgH="228600" progId="Equation.DSMT4">
                  <p:embed/>
                  <p:pic>
                    <p:nvPicPr>
                      <p:cNvPr id="11" name="Object 10">
                        <a:extLst>
                          <a:ext uri="{FF2B5EF4-FFF2-40B4-BE49-F238E27FC236}">
                            <a16:creationId xmlns:a16="http://schemas.microsoft.com/office/drawing/2014/main" id="{68A23BD0-0D9C-737B-6ED9-A92F4E7DA71A}"/>
                          </a:ext>
                        </a:extLst>
                      </p:cNvPr>
                      <p:cNvPicPr/>
                      <p:nvPr/>
                    </p:nvPicPr>
                    <p:blipFill>
                      <a:blip r:embed="rId8"/>
                      <a:stretch>
                        <a:fillRect/>
                      </a:stretch>
                    </p:blipFill>
                    <p:spPr>
                      <a:xfrm>
                        <a:off x="8070971" y="2164839"/>
                        <a:ext cx="2239237" cy="73368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DC2C94E2-2996-E3C0-98F0-CC0869BA8F22}"/>
              </a:ext>
            </a:extLst>
          </p:cNvPr>
          <p:cNvSpPr txBox="1"/>
          <p:nvPr/>
        </p:nvSpPr>
        <p:spPr>
          <a:xfrm>
            <a:off x="7598698" y="5391822"/>
            <a:ext cx="3183782"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Symmetric directional coupler</a:t>
            </a:r>
          </a:p>
        </p:txBody>
      </p:sp>
    </p:spTree>
    <p:extLst>
      <p:ext uri="{BB962C8B-B14F-4D97-AF65-F5344CB8AC3E}">
        <p14:creationId xmlns:p14="http://schemas.microsoft.com/office/powerpoint/2010/main" val="3881420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D8579-D474-B7C6-FB18-DC7483EF9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BD43C-5AD7-D076-8585-6929280DADC4}"/>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Four-Port Network</a:t>
            </a:r>
          </a:p>
        </p:txBody>
      </p:sp>
      <p:graphicFrame>
        <p:nvGraphicFramePr>
          <p:cNvPr id="14" name="Object 13">
            <a:extLst>
              <a:ext uri="{FF2B5EF4-FFF2-40B4-BE49-F238E27FC236}">
                <a16:creationId xmlns:a16="http://schemas.microsoft.com/office/drawing/2014/main" id="{9BBCAEE0-E9FE-15E7-363F-A2EDD4D3811D}"/>
              </a:ext>
            </a:extLst>
          </p:cNvPr>
          <p:cNvGraphicFramePr>
            <a:graphicFrameLocks noChangeAspect="1"/>
          </p:cNvGraphicFramePr>
          <p:nvPr/>
        </p:nvGraphicFramePr>
        <p:xfrm>
          <a:off x="838199" y="2164839"/>
          <a:ext cx="4790647" cy="3310258"/>
        </p:xfrm>
        <a:graphic>
          <a:graphicData uri="http://schemas.openxmlformats.org/presentationml/2006/ole">
            <mc:AlternateContent xmlns:mc="http://schemas.openxmlformats.org/markup-compatibility/2006">
              <mc:Choice xmlns:v="urn:schemas-microsoft-com:vml" Requires="v">
                <p:oleObj name="Equation" r:id="rId3" imgW="1358640" imgH="939600" progId="Equation.DSMT4">
                  <p:embed/>
                </p:oleObj>
              </mc:Choice>
              <mc:Fallback>
                <p:oleObj name="Equation" r:id="rId3" imgW="1358640" imgH="939600" progId="Equation.DSMT4">
                  <p:embed/>
                  <p:pic>
                    <p:nvPicPr>
                      <p:cNvPr id="14" name="Object 13">
                        <a:extLst>
                          <a:ext uri="{FF2B5EF4-FFF2-40B4-BE49-F238E27FC236}">
                            <a16:creationId xmlns:a16="http://schemas.microsoft.com/office/drawing/2014/main" id="{D5327DBC-C6BD-E7BF-8EF3-FC8B57A18B8D}"/>
                          </a:ext>
                        </a:extLst>
                      </p:cNvPr>
                      <p:cNvPicPr/>
                      <p:nvPr/>
                    </p:nvPicPr>
                    <p:blipFill>
                      <a:blip r:embed="rId4"/>
                      <a:stretch>
                        <a:fillRect/>
                      </a:stretch>
                    </p:blipFill>
                    <p:spPr>
                      <a:xfrm>
                        <a:off x="838199" y="2164839"/>
                        <a:ext cx="4790647" cy="331025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CF1007E-E21E-8FA9-C9BF-EA7BCF53E1FF}"/>
              </a:ext>
            </a:extLst>
          </p:cNvPr>
          <p:cNvGraphicFramePr>
            <a:graphicFrameLocks noChangeAspect="1"/>
          </p:cNvGraphicFramePr>
          <p:nvPr/>
        </p:nvGraphicFramePr>
        <p:xfrm>
          <a:off x="8070971" y="2164839"/>
          <a:ext cx="2239237" cy="733681"/>
        </p:xfrm>
        <a:graphic>
          <a:graphicData uri="http://schemas.openxmlformats.org/presentationml/2006/ole">
            <mc:AlternateContent xmlns:mc="http://schemas.openxmlformats.org/markup-compatibility/2006">
              <mc:Choice xmlns:v="urn:schemas-microsoft-com:vml" Requires="v">
                <p:oleObj name="Equation" r:id="rId5" imgW="698400" imgH="228600" progId="Equation.DSMT4">
                  <p:embed/>
                </p:oleObj>
              </mc:Choice>
              <mc:Fallback>
                <p:oleObj name="Equation" r:id="rId5" imgW="698400" imgH="228600" progId="Equation.DSMT4">
                  <p:embed/>
                  <p:pic>
                    <p:nvPicPr>
                      <p:cNvPr id="13" name="Object 12">
                        <a:extLst>
                          <a:ext uri="{FF2B5EF4-FFF2-40B4-BE49-F238E27FC236}">
                            <a16:creationId xmlns:a16="http://schemas.microsoft.com/office/drawing/2014/main" id="{F2FE4178-0609-F021-86AE-63A70F654BDB}"/>
                          </a:ext>
                        </a:extLst>
                      </p:cNvPr>
                      <p:cNvPicPr/>
                      <p:nvPr/>
                    </p:nvPicPr>
                    <p:blipFill>
                      <a:blip r:embed="rId6"/>
                      <a:stretch>
                        <a:fillRect/>
                      </a:stretch>
                    </p:blipFill>
                    <p:spPr>
                      <a:xfrm>
                        <a:off x="8070971" y="2164839"/>
                        <a:ext cx="2239237" cy="73368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2E3DDC5F-1806-A9BC-779C-9EE38D5186C2}"/>
              </a:ext>
            </a:extLst>
          </p:cNvPr>
          <p:cNvSpPr txBox="1"/>
          <p:nvPr/>
        </p:nvSpPr>
        <p:spPr>
          <a:xfrm>
            <a:off x="7598698" y="5391822"/>
            <a:ext cx="3183782"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Antisymmetric directional coupler</a:t>
            </a:r>
          </a:p>
        </p:txBody>
      </p:sp>
      <p:graphicFrame>
        <p:nvGraphicFramePr>
          <p:cNvPr id="4" name="Object 3">
            <a:extLst>
              <a:ext uri="{FF2B5EF4-FFF2-40B4-BE49-F238E27FC236}">
                <a16:creationId xmlns:a16="http://schemas.microsoft.com/office/drawing/2014/main" id="{44CA6C04-E231-7600-4C93-767907FE1758}"/>
              </a:ext>
            </a:extLst>
          </p:cNvPr>
          <p:cNvGraphicFramePr>
            <a:graphicFrameLocks noChangeAspect="1"/>
          </p:cNvGraphicFramePr>
          <p:nvPr>
            <p:extLst>
              <p:ext uri="{D42A27DB-BD31-4B8C-83A1-F6EECF244321}">
                <p14:modId xmlns:p14="http://schemas.microsoft.com/office/powerpoint/2010/main" val="754720326"/>
              </p:ext>
            </p:extLst>
          </p:nvPr>
        </p:nvGraphicFramePr>
        <p:xfrm>
          <a:off x="7727707" y="2988677"/>
          <a:ext cx="2925763" cy="2312987"/>
        </p:xfrm>
        <a:graphic>
          <a:graphicData uri="http://schemas.openxmlformats.org/presentationml/2006/ole">
            <mc:AlternateContent xmlns:mc="http://schemas.openxmlformats.org/markup-compatibility/2006">
              <mc:Choice xmlns:v="urn:schemas-microsoft-com:vml" Requires="v">
                <p:oleObj name="Equation" r:id="rId7" imgW="2926165" imgH="2313432" progId="Equation.DSMT4">
                  <p:embed/>
                </p:oleObj>
              </mc:Choice>
              <mc:Fallback>
                <p:oleObj name="Equation" r:id="rId7" imgW="2926165" imgH="2313432" progId="Equation.DSMT4">
                  <p:embed/>
                  <p:pic>
                    <p:nvPicPr>
                      <p:cNvPr id="0" name=""/>
                      <p:cNvPicPr/>
                      <p:nvPr/>
                    </p:nvPicPr>
                    <p:blipFill>
                      <a:blip r:embed="rId8"/>
                      <a:stretch>
                        <a:fillRect/>
                      </a:stretch>
                    </p:blipFill>
                    <p:spPr>
                      <a:xfrm>
                        <a:off x="7727707" y="2988677"/>
                        <a:ext cx="2925763" cy="231298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D7FB8A96-3E14-4E11-BB16-59F1358B5F1E}"/>
              </a:ext>
            </a:extLst>
          </p:cNvPr>
          <p:cNvSpPr txBox="1"/>
          <p:nvPr/>
        </p:nvSpPr>
        <p:spPr>
          <a:xfrm>
            <a:off x="499806" y="6436087"/>
            <a:ext cx="9947185" cy="369332"/>
          </a:xfrm>
          <a:prstGeom prst="rect">
            <a:avLst/>
          </a:prstGeom>
          <a:noFill/>
        </p:spPr>
        <p:txBody>
          <a:bodyPr wrap="square" rtlCol="0">
            <a:spAutoFit/>
          </a:bodyPr>
          <a:lstStyle/>
          <a:p>
            <a:pPr algn="ctr"/>
            <a:r>
              <a:rPr lang="en-US" sz="1800" b="0" i="0" u="none" strike="noStrike" baseline="0" dirty="0">
                <a:solidFill>
                  <a:srgbClr val="1A1A1A"/>
                </a:solidFill>
                <a:latin typeface="Times New Roman" panose="02020603050405020304" pitchFamily="18" charset="0"/>
              </a:rPr>
              <a:t>Note: these two symmetric and antisymmetric couplers differ only in the choice of reference planes.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258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2321B-5F76-91A0-9F4B-3CC2E0DEAA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80B59-345F-FBF4-47A3-3F704E7782EC}"/>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Four-Port Network</a:t>
            </a:r>
          </a:p>
        </p:txBody>
      </p:sp>
      <p:graphicFrame>
        <p:nvGraphicFramePr>
          <p:cNvPr id="14" name="Object 13">
            <a:extLst>
              <a:ext uri="{FF2B5EF4-FFF2-40B4-BE49-F238E27FC236}">
                <a16:creationId xmlns:a16="http://schemas.microsoft.com/office/drawing/2014/main" id="{EA744C27-FC0D-00CD-D56A-79F5F458176C}"/>
              </a:ext>
            </a:extLst>
          </p:cNvPr>
          <p:cNvGraphicFramePr>
            <a:graphicFrameLocks noChangeAspect="1"/>
          </p:cNvGraphicFramePr>
          <p:nvPr/>
        </p:nvGraphicFramePr>
        <p:xfrm>
          <a:off x="838199" y="2164839"/>
          <a:ext cx="4790647" cy="3310258"/>
        </p:xfrm>
        <a:graphic>
          <a:graphicData uri="http://schemas.openxmlformats.org/presentationml/2006/ole">
            <mc:AlternateContent xmlns:mc="http://schemas.openxmlformats.org/markup-compatibility/2006">
              <mc:Choice xmlns:v="urn:schemas-microsoft-com:vml" Requires="v">
                <p:oleObj name="Equation" r:id="rId3" imgW="1358640" imgH="939600" progId="Equation.DSMT4">
                  <p:embed/>
                </p:oleObj>
              </mc:Choice>
              <mc:Fallback>
                <p:oleObj name="Equation" r:id="rId3" imgW="1358640" imgH="939600" progId="Equation.DSMT4">
                  <p:embed/>
                  <p:pic>
                    <p:nvPicPr>
                      <p:cNvPr id="14" name="Object 13">
                        <a:extLst>
                          <a:ext uri="{FF2B5EF4-FFF2-40B4-BE49-F238E27FC236}">
                            <a16:creationId xmlns:a16="http://schemas.microsoft.com/office/drawing/2014/main" id="{9BBCAEE0-E9FE-15E7-363F-A2EDD4D3811D}"/>
                          </a:ext>
                        </a:extLst>
                      </p:cNvPr>
                      <p:cNvPicPr/>
                      <p:nvPr/>
                    </p:nvPicPr>
                    <p:blipFill>
                      <a:blip r:embed="rId4"/>
                      <a:stretch>
                        <a:fillRect/>
                      </a:stretch>
                    </p:blipFill>
                    <p:spPr>
                      <a:xfrm>
                        <a:off x="838199" y="2164839"/>
                        <a:ext cx="4790647" cy="331025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741C7CD-0ACE-568F-E09C-F80D304DFA23}"/>
              </a:ext>
            </a:extLst>
          </p:cNvPr>
          <p:cNvGraphicFramePr>
            <a:graphicFrameLocks noChangeAspect="1"/>
          </p:cNvGraphicFramePr>
          <p:nvPr>
            <p:extLst>
              <p:ext uri="{D42A27DB-BD31-4B8C-83A1-F6EECF244321}">
                <p14:modId xmlns:p14="http://schemas.microsoft.com/office/powerpoint/2010/main" val="66327605"/>
              </p:ext>
            </p:extLst>
          </p:nvPr>
        </p:nvGraphicFramePr>
        <p:xfrm>
          <a:off x="7651546" y="2630930"/>
          <a:ext cx="3376613" cy="2378075"/>
        </p:xfrm>
        <a:graphic>
          <a:graphicData uri="http://schemas.openxmlformats.org/presentationml/2006/ole">
            <mc:AlternateContent xmlns:mc="http://schemas.openxmlformats.org/markup-compatibility/2006">
              <mc:Choice xmlns:v="urn:schemas-microsoft-com:vml" Requires="v">
                <p:oleObj name="Equation" r:id="rId5" imgW="3375956" imgH="2377604" progId="Equation.DSMT4">
                  <p:embed/>
                </p:oleObj>
              </mc:Choice>
              <mc:Fallback>
                <p:oleObj name="Equation" r:id="rId5" imgW="3375956" imgH="2377604" progId="Equation.DSMT4">
                  <p:embed/>
                  <p:pic>
                    <p:nvPicPr>
                      <p:cNvPr id="0" name=""/>
                      <p:cNvPicPr/>
                      <p:nvPr/>
                    </p:nvPicPr>
                    <p:blipFill>
                      <a:blip r:embed="rId6"/>
                      <a:stretch>
                        <a:fillRect/>
                      </a:stretch>
                    </p:blipFill>
                    <p:spPr>
                      <a:xfrm>
                        <a:off x="7651546" y="2630930"/>
                        <a:ext cx="3376613" cy="2378075"/>
                      </a:xfrm>
                      <a:prstGeom prst="rect">
                        <a:avLst/>
                      </a:prstGeom>
                    </p:spPr>
                  </p:pic>
                </p:oleObj>
              </mc:Fallback>
            </mc:AlternateContent>
          </a:graphicData>
        </a:graphic>
      </p:graphicFrame>
    </p:spTree>
    <p:extLst>
      <p:ext uri="{BB962C8B-B14F-4D97-AF65-F5344CB8AC3E}">
        <p14:creationId xmlns:p14="http://schemas.microsoft.com/office/powerpoint/2010/main" val="261522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EDEA2-7763-F37D-1911-3BEAF1EB4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34116-9622-0C56-5ACA-FD9216C864E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Port</a:t>
            </a:r>
          </a:p>
        </p:txBody>
      </p:sp>
      <p:sp>
        <p:nvSpPr>
          <p:cNvPr id="10" name="TextBox 9">
            <a:extLst>
              <a:ext uri="{FF2B5EF4-FFF2-40B4-BE49-F238E27FC236}">
                <a16:creationId xmlns:a16="http://schemas.microsoft.com/office/drawing/2014/main" id="{65F2B6CC-7AB2-FD93-FDA5-68F1A28E9DEF}"/>
              </a:ext>
            </a:extLst>
          </p:cNvPr>
          <p:cNvSpPr txBox="1"/>
          <p:nvPr/>
        </p:nvSpPr>
        <p:spPr>
          <a:xfrm>
            <a:off x="838201" y="1598156"/>
            <a:ext cx="6939116"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 </a:t>
            </a:r>
            <a:r>
              <a:rPr lang="en-US" sz="3200" i="1" dirty="0">
                <a:latin typeface="Times New Roman" panose="02020603050405020304" pitchFamily="18" charset="0"/>
                <a:cs typeface="Times New Roman" panose="02020603050405020304" pitchFamily="18" charset="0"/>
              </a:rPr>
              <a:t>port</a:t>
            </a:r>
            <a:r>
              <a:rPr lang="en-US" sz="3200" dirty="0">
                <a:latin typeface="Times New Roman" panose="02020603050405020304" pitchFamily="18" charset="0"/>
                <a:cs typeface="Times New Roman" panose="02020603050405020304" pitchFamily="18" charset="0"/>
              </a:rPr>
              <a:t> consists of two nodes (terminals) connected to an outside circuit which meets the port condition – the currents flowing into the two nodes must be </a:t>
            </a:r>
            <a:r>
              <a:rPr lang="en-US" sz="3200" i="1" dirty="0">
                <a:latin typeface="Times New Roman" panose="02020603050405020304" pitchFamily="18" charset="0"/>
                <a:cs typeface="Times New Roman" panose="02020603050405020304" pitchFamily="18" charset="0"/>
              </a:rPr>
              <a:t>equal</a:t>
            </a:r>
            <a:r>
              <a:rPr lang="en-US" sz="3200" dirty="0">
                <a:latin typeface="Times New Roman" panose="02020603050405020304" pitchFamily="18" charset="0"/>
                <a:cs typeface="Times New Roman" panose="02020603050405020304" pitchFamily="18" charset="0"/>
              </a:rPr>
              <a:t> and </a:t>
            </a:r>
            <a:r>
              <a:rPr lang="en-US" sz="3200" i="1" dirty="0">
                <a:latin typeface="Times New Roman" panose="02020603050405020304" pitchFamily="18" charset="0"/>
                <a:cs typeface="Times New Roman" panose="02020603050405020304" pitchFamily="18" charset="0"/>
              </a:rPr>
              <a:t>opposite</a:t>
            </a:r>
            <a:r>
              <a:rPr lang="en-US" sz="32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218E62A4-1891-2D32-723E-069094B7458C}"/>
              </a:ext>
            </a:extLst>
          </p:cNvPr>
          <p:cNvSpPr/>
          <p:nvPr/>
        </p:nvSpPr>
        <p:spPr>
          <a:xfrm>
            <a:off x="9271820" y="4517508"/>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One-port network</a:t>
            </a:r>
          </a:p>
        </p:txBody>
      </p:sp>
      <p:cxnSp>
        <p:nvCxnSpPr>
          <p:cNvPr id="4" name="Straight Connector 3">
            <a:extLst>
              <a:ext uri="{FF2B5EF4-FFF2-40B4-BE49-F238E27FC236}">
                <a16:creationId xmlns:a16="http://schemas.microsoft.com/office/drawing/2014/main" id="{B7D460CA-48AC-508C-DF95-D6FC9F1BBC15}"/>
              </a:ext>
            </a:extLst>
          </p:cNvPr>
          <p:cNvCxnSpPr>
            <a:cxnSpLocks/>
          </p:cNvCxnSpPr>
          <p:nvPr/>
        </p:nvCxnSpPr>
        <p:spPr>
          <a:xfrm flipH="1">
            <a:off x="8160774" y="4763314"/>
            <a:ext cx="1111046"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9861E0BD-F837-0720-05E2-9C55F0CC94BA}"/>
              </a:ext>
            </a:extLst>
          </p:cNvPr>
          <p:cNvCxnSpPr>
            <a:cxnSpLocks/>
          </p:cNvCxnSpPr>
          <p:nvPr/>
        </p:nvCxnSpPr>
        <p:spPr>
          <a:xfrm flipH="1">
            <a:off x="8160774" y="5736708"/>
            <a:ext cx="1111046"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02B5238-81E0-4A14-A4B1-5F515C668036}"/>
              </a:ext>
            </a:extLst>
          </p:cNvPr>
          <p:cNvSpPr txBox="1"/>
          <p:nvPr/>
        </p:nvSpPr>
        <p:spPr>
          <a:xfrm>
            <a:off x="7064292" y="4906062"/>
            <a:ext cx="867545" cy="584775"/>
          </a:xfrm>
          <a:prstGeom prst="rect">
            <a:avLst/>
          </a:prstGeom>
          <a:no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Port</a:t>
            </a:r>
          </a:p>
        </p:txBody>
      </p:sp>
      <p:sp>
        <p:nvSpPr>
          <p:cNvPr id="8" name="TextBox 7">
            <a:extLst>
              <a:ext uri="{FF2B5EF4-FFF2-40B4-BE49-F238E27FC236}">
                <a16:creationId xmlns:a16="http://schemas.microsoft.com/office/drawing/2014/main" id="{90FB225F-5323-B94F-510A-05FFB672C217}"/>
              </a:ext>
            </a:extLst>
          </p:cNvPr>
          <p:cNvSpPr txBox="1"/>
          <p:nvPr/>
        </p:nvSpPr>
        <p:spPr>
          <a:xfrm>
            <a:off x="8767834" y="4613675"/>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C88D9B6F-D2DF-5A2F-BDA3-CB489D1BC955}"/>
              </a:ext>
            </a:extLst>
          </p:cNvPr>
          <p:cNvSpPr txBox="1"/>
          <p:nvPr/>
        </p:nvSpPr>
        <p:spPr>
          <a:xfrm>
            <a:off x="8815599" y="5294617"/>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F35ACCB2-7983-3485-8DB6-097A79B21B9D}"/>
              </a:ext>
            </a:extLst>
          </p:cNvPr>
          <p:cNvSpPr txBox="1"/>
          <p:nvPr/>
        </p:nvSpPr>
        <p:spPr>
          <a:xfrm>
            <a:off x="8676969" y="5002229"/>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00318ABE-B026-021F-0B60-A47FEDAF2471}"/>
              </a:ext>
            </a:extLst>
          </p:cNvPr>
          <p:cNvCxnSpPr/>
          <p:nvPr/>
        </p:nvCxnSpPr>
        <p:spPr>
          <a:xfrm>
            <a:off x="8389292" y="4635795"/>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F35BDF0-FAFA-D21E-2DCC-733B09693D37}"/>
              </a:ext>
            </a:extLst>
          </p:cNvPr>
          <p:cNvSpPr txBox="1"/>
          <p:nvPr/>
        </p:nvSpPr>
        <p:spPr>
          <a:xfrm>
            <a:off x="8500608" y="4055175"/>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91485B3B-57DC-0FBD-183C-67197B24D74E}"/>
              </a:ext>
            </a:extLst>
          </p:cNvPr>
          <p:cNvCxnSpPr>
            <a:cxnSpLocks/>
          </p:cNvCxnSpPr>
          <p:nvPr/>
        </p:nvCxnSpPr>
        <p:spPr>
          <a:xfrm flipH="1">
            <a:off x="8399124" y="5861601"/>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C885A82-E4A4-798A-287B-DE24FCB72705}"/>
              </a:ext>
            </a:extLst>
          </p:cNvPr>
          <p:cNvSpPr txBox="1"/>
          <p:nvPr/>
        </p:nvSpPr>
        <p:spPr>
          <a:xfrm>
            <a:off x="8530104" y="5825918"/>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062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259A6-9FB7-46D6-B254-E92C67E6C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17E3D-67B6-7A09-A0DD-6B3D340099FA}"/>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Directional Coupler</a:t>
            </a:r>
          </a:p>
        </p:txBody>
      </p:sp>
      <p:pic>
        <p:nvPicPr>
          <p:cNvPr id="4" name="Picture 3">
            <a:extLst>
              <a:ext uri="{FF2B5EF4-FFF2-40B4-BE49-F238E27FC236}">
                <a16:creationId xmlns:a16="http://schemas.microsoft.com/office/drawing/2014/main" id="{A291A0B5-B9AD-8DDD-FD88-8FF2E4E03D53}"/>
              </a:ext>
            </a:extLst>
          </p:cNvPr>
          <p:cNvPicPr>
            <a:picLocks noChangeAspect="1"/>
          </p:cNvPicPr>
          <p:nvPr/>
        </p:nvPicPr>
        <p:blipFill>
          <a:blip r:embed="rId3"/>
          <a:stretch>
            <a:fillRect/>
          </a:stretch>
        </p:blipFill>
        <p:spPr>
          <a:xfrm>
            <a:off x="6305526" y="1761728"/>
            <a:ext cx="5643042" cy="4158585"/>
          </a:xfrm>
          <a:prstGeom prst="rect">
            <a:avLst/>
          </a:prstGeom>
        </p:spPr>
      </p:pic>
      <p:graphicFrame>
        <p:nvGraphicFramePr>
          <p:cNvPr id="6" name="Object 5">
            <a:extLst>
              <a:ext uri="{FF2B5EF4-FFF2-40B4-BE49-F238E27FC236}">
                <a16:creationId xmlns:a16="http://schemas.microsoft.com/office/drawing/2014/main" id="{231CDAA5-2E21-4D85-6062-2A33724F6C05}"/>
              </a:ext>
            </a:extLst>
          </p:cNvPr>
          <p:cNvGraphicFramePr>
            <a:graphicFrameLocks noChangeAspect="1"/>
          </p:cNvGraphicFramePr>
          <p:nvPr>
            <p:extLst>
              <p:ext uri="{D42A27DB-BD31-4B8C-83A1-F6EECF244321}">
                <p14:modId xmlns:p14="http://schemas.microsoft.com/office/powerpoint/2010/main" val="507865069"/>
              </p:ext>
            </p:extLst>
          </p:nvPr>
        </p:nvGraphicFramePr>
        <p:xfrm>
          <a:off x="777876" y="2017318"/>
          <a:ext cx="5122862" cy="1276350"/>
        </p:xfrm>
        <a:graphic>
          <a:graphicData uri="http://schemas.openxmlformats.org/presentationml/2006/ole">
            <mc:AlternateContent xmlns:mc="http://schemas.openxmlformats.org/markup-compatibility/2006">
              <mc:Choice xmlns:v="urn:schemas-microsoft-com:vml" Requires="v">
                <p:oleObj name="Equation" r:id="rId4" imgW="1942920" imgH="482400" progId="Equation.DSMT4">
                  <p:embed/>
                </p:oleObj>
              </mc:Choice>
              <mc:Fallback>
                <p:oleObj name="Equation" r:id="rId4" imgW="1942920" imgH="482400" progId="Equation.DSMT4">
                  <p:embed/>
                  <p:pic>
                    <p:nvPicPr>
                      <p:cNvPr id="3" name="Object 2">
                        <a:extLst>
                          <a:ext uri="{FF2B5EF4-FFF2-40B4-BE49-F238E27FC236}">
                            <a16:creationId xmlns:a16="http://schemas.microsoft.com/office/drawing/2014/main" id="{27591678-C7A2-51AF-4C27-D6CCC5D2DEFD}"/>
                          </a:ext>
                        </a:extLst>
                      </p:cNvPr>
                      <p:cNvPicPr/>
                      <p:nvPr/>
                    </p:nvPicPr>
                    <p:blipFill>
                      <a:blip r:embed="rId5"/>
                      <a:stretch>
                        <a:fillRect/>
                      </a:stretch>
                    </p:blipFill>
                    <p:spPr>
                      <a:xfrm>
                        <a:off x="777876" y="2017318"/>
                        <a:ext cx="5122862" cy="1276350"/>
                      </a:xfrm>
                      <a:prstGeom prst="rect">
                        <a:avLst/>
                      </a:prstGeom>
                    </p:spPr>
                  </p:pic>
                </p:oleObj>
              </mc:Fallback>
            </mc:AlternateContent>
          </a:graphicData>
        </a:graphic>
      </p:graphicFrame>
      <p:sp>
        <p:nvSpPr>
          <p:cNvPr id="7" name="Callout: Line 6">
            <a:extLst>
              <a:ext uri="{FF2B5EF4-FFF2-40B4-BE49-F238E27FC236}">
                <a16:creationId xmlns:a16="http://schemas.microsoft.com/office/drawing/2014/main" id="{2594B433-86B9-107C-DB39-95DFFC2FA4BE}"/>
              </a:ext>
            </a:extLst>
          </p:cNvPr>
          <p:cNvSpPr/>
          <p:nvPr/>
        </p:nvSpPr>
        <p:spPr>
          <a:xfrm>
            <a:off x="243432" y="1558219"/>
            <a:ext cx="1160691" cy="678426"/>
          </a:xfrm>
          <a:prstGeom prst="borderCallout1">
            <a:avLst>
              <a:gd name="adj1" fmla="val 99305"/>
              <a:gd name="adj2" fmla="val 40101"/>
              <a:gd name="adj3" fmla="val 134240"/>
              <a:gd name="adj4" fmla="val 51206"/>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Coupling in dB</a:t>
            </a:r>
          </a:p>
        </p:txBody>
      </p:sp>
      <p:graphicFrame>
        <p:nvGraphicFramePr>
          <p:cNvPr id="8" name="Object 7">
            <a:extLst>
              <a:ext uri="{FF2B5EF4-FFF2-40B4-BE49-F238E27FC236}">
                <a16:creationId xmlns:a16="http://schemas.microsoft.com/office/drawing/2014/main" id="{A82C0C8A-D7A3-30FF-A853-9844B7DF1E5B}"/>
              </a:ext>
            </a:extLst>
          </p:cNvPr>
          <p:cNvGraphicFramePr>
            <a:graphicFrameLocks noChangeAspect="1"/>
          </p:cNvGraphicFramePr>
          <p:nvPr>
            <p:extLst>
              <p:ext uri="{D42A27DB-BD31-4B8C-83A1-F6EECF244321}">
                <p14:modId xmlns:p14="http://schemas.microsoft.com/office/powerpoint/2010/main" val="2742196475"/>
              </p:ext>
            </p:extLst>
          </p:nvPr>
        </p:nvGraphicFramePr>
        <p:xfrm>
          <a:off x="779463" y="3600220"/>
          <a:ext cx="5053012" cy="1274762"/>
        </p:xfrm>
        <a:graphic>
          <a:graphicData uri="http://schemas.openxmlformats.org/presentationml/2006/ole">
            <mc:AlternateContent xmlns:mc="http://schemas.openxmlformats.org/markup-compatibility/2006">
              <mc:Choice xmlns:v="urn:schemas-microsoft-com:vml" Requires="v">
                <p:oleObj name="Equation" r:id="rId6" imgW="1917360" imgH="482400" progId="Equation.DSMT4">
                  <p:embed/>
                </p:oleObj>
              </mc:Choice>
              <mc:Fallback>
                <p:oleObj name="Equation" r:id="rId6" imgW="1917360" imgH="482400" progId="Equation.DSMT4">
                  <p:embed/>
                  <p:pic>
                    <p:nvPicPr>
                      <p:cNvPr id="6" name="Object 5">
                        <a:extLst>
                          <a:ext uri="{FF2B5EF4-FFF2-40B4-BE49-F238E27FC236}">
                            <a16:creationId xmlns:a16="http://schemas.microsoft.com/office/drawing/2014/main" id="{231CDAA5-2E21-4D85-6062-2A33724F6C05}"/>
                          </a:ext>
                        </a:extLst>
                      </p:cNvPr>
                      <p:cNvPicPr/>
                      <p:nvPr/>
                    </p:nvPicPr>
                    <p:blipFill>
                      <a:blip r:embed="rId7"/>
                      <a:stretch>
                        <a:fillRect/>
                      </a:stretch>
                    </p:blipFill>
                    <p:spPr>
                      <a:xfrm>
                        <a:off x="779463" y="3600220"/>
                        <a:ext cx="5053012" cy="1274762"/>
                      </a:xfrm>
                      <a:prstGeom prst="rect">
                        <a:avLst/>
                      </a:prstGeom>
                    </p:spPr>
                  </p:pic>
                </p:oleObj>
              </mc:Fallback>
            </mc:AlternateContent>
          </a:graphicData>
        </a:graphic>
      </p:graphicFrame>
      <p:sp>
        <p:nvSpPr>
          <p:cNvPr id="9" name="Callout: Line 8">
            <a:extLst>
              <a:ext uri="{FF2B5EF4-FFF2-40B4-BE49-F238E27FC236}">
                <a16:creationId xmlns:a16="http://schemas.microsoft.com/office/drawing/2014/main" id="{A4C75CD5-4212-C4C6-FCE9-8BB33577C806}"/>
              </a:ext>
            </a:extLst>
          </p:cNvPr>
          <p:cNvSpPr/>
          <p:nvPr/>
        </p:nvSpPr>
        <p:spPr>
          <a:xfrm>
            <a:off x="260426" y="3229235"/>
            <a:ext cx="1160691" cy="678426"/>
          </a:xfrm>
          <a:prstGeom prst="borderCallout1">
            <a:avLst>
              <a:gd name="adj1" fmla="val 99305"/>
              <a:gd name="adj2" fmla="val 40101"/>
              <a:gd name="adj3" fmla="val 134240"/>
              <a:gd name="adj4" fmla="val 51206"/>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Isolation in dB</a:t>
            </a:r>
          </a:p>
        </p:txBody>
      </p:sp>
      <p:graphicFrame>
        <p:nvGraphicFramePr>
          <p:cNvPr id="10" name="Object 9">
            <a:extLst>
              <a:ext uri="{FF2B5EF4-FFF2-40B4-BE49-F238E27FC236}">
                <a16:creationId xmlns:a16="http://schemas.microsoft.com/office/drawing/2014/main" id="{103C80F7-F94B-578F-1F0F-818863644AC3}"/>
              </a:ext>
            </a:extLst>
          </p:cNvPr>
          <p:cNvGraphicFramePr>
            <a:graphicFrameLocks noChangeAspect="1"/>
          </p:cNvGraphicFramePr>
          <p:nvPr>
            <p:extLst>
              <p:ext uri="{D42A27DB-BD31-4B8C-83A1-F6EECF244321}">
                <p14:modId xmlns:p14="http://schemas.microsoft.com/office/powerpoint/2010/main" val="2346711991"/>
              </p:ext>
            </p:extLst>
          </p:nvPr>
        </p:nvGraphicFramePr>
        <p:xfrm>
          <a:off x="779463" y="5245967"/>
          <a:ext cx="5121275" cy="1341437"/>
        </p:xfrm>
        <a:graphic>
          <a:graphicData uri="http://schemas.openxmlformats.org/presentationml/2006/ole">
            <mc:AlternateContent xmlns:mc="http://schemas.openxmlformats.org/markup-compatibility/2006">
              <mc:Choice xmlns:v="urn:schemas-microsoft-com:vml" Requires="v">
                <p:oleObj name="Equation" r:id="rId8" imgW="1942920" imgH="507960" progId="Equation.DSMT4">
                  <p:embed/>
                </p:oleObj>
              </mc:Choice>
              <mc:Fallback>
                <p:oleObj name="Equation" r:id="rId8" imgW="1942920" imgH="507960" progId="Equation.DSMT4">
                  <p:embed/>
                  <p:pic>
                    <p:nvPicPr>
                      <p:cNvPr id="8" name="Object 7">
                        <a:extLst>
                          <a:ext uri="{FF2B5EF4-FFF2-40B4-BE49-F238E27FC236}">
                            <a16:creationId xmlns:a16="http://schemas.microsoft.com/office/drawing/2014/main" id="{A82C0C8A-D7A3-30FF-A853-9844B7DF1E5B}"/>
                          </a:ext>
                        </a:extLst>
                      </p:cNvPr>
                      <p:cNvPicPr/>
                      <p:nvPr/>
                    </p:nvPicPr>
                    <p:blipFill>
                      <a:blip r:embed="rId9"/>
                      <a:stretch>
                        <a:fillRect/>
                      </a:stretch>
                    </p:blipFill>
                    <p:spPr>
                      <a:xfrm>
                        <a:off x="779463" y="5245967"/>
                        <a:ext cx="5121275" cy="1341437"/>
                      </a:xfrm>
                      <a:prstGeom prst="rect">
                        <a:avLst/>
                      </a:prstGeom>
                    </p:spPr>
                  </p:pic>
                </p:oleObj>
              </mc:Fallback>
            </mc:AlternateContent>
          </a:graphicData>
        </a:graphic>
      </p:graphicFrame>
      <p:sp>
        <p:nvSpPr>
          <p:cNvPr id="12" name="Callout: Line 11">
            <a:extLst>
              <a:ext uri="{FF2B5EF4-FFF2-40B4-BE49-F238E27FC236}">
                <a16:creationId xmlns:a16="http://schemas.microsoft.com/office/drawing/2014/main" id="{5EA772E6-36EA-B8DF-CC42-0DE3B41B452D}"/>
              </a:ext>
            </a:extLst>
          </p:cNvPr>
          <p:cNvSpPr/>
          <p:nvPr/>
        </p:nvSpPr>
        <p:spPr>
          <a:xfrm>
            <a:off x="187592" y="4906754"/>
            <a:ext cx="1292033" cy="678426"/>
          </a:xfrm>
          <a:prstGeom prst="borderCallout1">
            <a:avLst>
              <a:gd name="adj1" fmla="val 99305"/>
              <a:gd name="adj2" fmla="val 40101"/>
              <a:gd name="adj3" fmla="val 134240"/>
              <a:gd name="adj4" fmla="val 51206"/>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Directivity in dB</a:t>
            </a:r>
          </a:p>
        </p:txBody>
      </p:sp>
    </p:spTree>
    <p:extLst>
      <p:ext uri="{BB962C8B-B14F-4D97-AF65-F5344CB8AC3E}">
        <p14:creationId xmlns:p14="http://schemas.microsoft.com/office/powerpoint/2010/main" val="2431682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A046D-D6C4-72A7-7967-EFCB36F26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0CD1F-6012-F88D-A3B3-DB4CA89DA26B}"/>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Hybrid Couplers</a:t>
            </a:r>
          </a:p>
        </p:txBody>
      </p:sp>
      <p:sp>
        <p:nvSpPr>
          <p:cNvPr id="3" name="TextBox 2">
            <a:extLst>
              <a:ext uri="{FF2B5EF4-FFF2-40B4-BE49-F238E27FC236}">
                <a16:creationId xmlns:a16="http://schemas.microsoft.com/office/drawing/2014/main" id="{FEFB4E6D-D416-5AAD-9946-A367493C1626}"/>
              </a:ext>
            </a:extLst>
          </p:cNvPr>
          <p:cNvSpPr txBox="1"/>
          <p:nvPr/>
        </p:nvSpPr>
        <p:spPr>
          <a:xfrm>
            <a:off x="838199" y="1690688"/>
            <a:ext cx="8443453" cy="4832092"/>
          </a:xfrm>
          <a:prstGeom prst="rect">
            <a:avLst/>
          </a:prstGeom>
          <a:noFill/>
        </p:spPr>
        <p:txBody>
          <a:bodyPr wrap="square" rtlCol="0">
            <a:spAutoFit/>
          </a:bodyPr>
          <a:lstStyle/>
          <a:p>
            <a:r>
              <a:rPr lang="en-US" sz="2800" b="0" i="0" u="none" strike="noStrike" baseline="0" dirty="0">
                <a:solidFill>
                  <a:srgbClr val="1A1A1A"/>
                </a:solidFill>
                <a:latin typeface="Times New Roman" panose="02020603050405020304" pitchFamily="18" charset="0"/>
              </a:rPr>
              <a:t>Hybrid couplers are special cases of directional couplers, where the coupling factor is 3 dB, which implies that</a:t>
            </a:r>
          </a:p>
          <a:p>
            <a:endParaRPr lang="en-US" sz="2800" dirty="0">
              <a:solidFill>
                <a:srgbClr val="1A1A1A"/>
              </a:solidFill>
              <a:latin typeface="Times New Roman" panose="02020603050405020304" pitchFamily="18" charset="0"/>
            </a:endParaRPr>
          </a:p>
          <a:p>
            <a:endParaRPr lang="en-US" sz="2800" b="0" i="0" u="none" strike="noStrike" baseline="0" dirty="0">
              <a:solidFill>
                <a:srgbClr val="1A1A1A"/>
              </a:solidFill>
              <a:latin typeface="Times New Roman" panose="02020603050405020304" pitchFamily="18" charset="0"/>
            </a:endParaRPr>
          </a:p>
          <a:p>
            <a:endParaRPr lang="en-US" sz="2800" dirty="0">
              <a:solidFill>
                <a:srgbClr val="1A1A1A"/>
              </a:solidFill>
              <a:latin typeface="Times New Roman" panose="02020603050405020304" pitchFamily="18" charset="0"/>
            </a:endParaRPr>
          </a:p>
          <a:p>
            <a:pPr marL="457200" indent="-457200">
              <a:buFont typeface="Arial" panose="020B0604020202020204" pitchFamily="34" charset="0"/>
              <a:buChar char="•"/>
            </a:pPr>
            <a:r>
              <a:rPr lang="en-US" sz="2800" b="0" i="0" u="none" strike="noStrike" baseline="0" dirty="0">
                <a:solidFill>
                  <a:srgbClr val="1A1A1A"/>
                </a:solidFill>
                <a:latin typeface="Times New Roman" panose="02020603050405020304" pitchFamily="18" charset="0"/>
              </a:rPr>
              <a:t>90</a:t>
            </a:r>
            <a:r>
              <a:rPr lang="en-US" sz="2800" b="0" i="0" u="none" strike="noStrike" baseline="0" dirty="0">
                <a:solidFill>
                  <a:srgbClr val="1A1A1A"/>
                </a:solidFill>
                <a:latin typeface="Times New Roman" panose="02020603050405020304" pitchFamily="18" charset="0"/>
                <a:sym typeface="Symbol" panose="05050102010706020507" pitchFamily="18" charset="2"/>
              </a:rPr>
              <a:t> hybrid (quadrature hybrid)</a:t>
            </a:r>
          </a:p>
          <a:p>
            <a:pPr marL="457200" indent="-457200">
              <a:buFont typeface="Arial" panose="020B0604020202020204" pitchFamily="34" charset="0"/>
              <a:buChar char="•"/>
            </a:pPr>
            <a:endParaRPr lang="en-US" sz="2800" b="0" i="0" u="none" strike="noStrike" baseline="0" dirty="0">
              <a:solidFill>
                <a:srgbClr val="1A1A1A"/>
              </a:solidFill>
              <a:latin typeface="Times New Roman" panose="02020603050405020304" pitchFamily="18" charset="0"/>
              <a:sym typeface="Symbol" panose="05050102010706020507" pitchFamily="18" charset="2"/>
            </a:endParaRPr>
          </a:p>
          <a:p>
            <a:pPr marL="457200" indent="-457200">
              <a:buFont typeface="Arial" panose="020B0604020202020204" pitchFamily="34" charset="0"/>
              <a:buChar char="•"/>
            </a:pPr>
            <a:endParaRPr lang="en-US" sz="2800" dirty="0">
              <a:solidFill>
                <a:srgbClr val="1A1A1A"/>
              </a:solidFill>
              <a:latin typeface="Times New Roman" panose="02020603050405020304" pitchFamily="18" charset="0"/>
              <a:sym typeface="Symbol" panose="05050102010706020507" pitchFamily="18" charset="2"/>
            </a:endParaRPr>
          </a:p>
          <a:p>
            <a:pPr marL="457200" indent="-457200">
              <a:buFont typeface="Arial" panose="020B0604020202020204" pitchFamily="34" charset="0"/>
              <a:buChar char="•"/>
            </a:pPr>
            <a:endParaRPr lang="en-US" sz="2800" b="0" i="0" u="none" strike="noStrike" baseline="0" dirty="0">
              <a:solidFill>
                <a:srgbClr val="1A1A1A"/>
              </a:solidFill>
              <a:latin typeface="Times New Roman" panose="02020603050405020304" pitchFamily="18" charset="0"/>
              <a:sym typeface="Symbol" panose="05050102010706020507" pitchFamily="18" charset="2"/>
            </a:endParaRPr>
          </a:p>
          <a:p>
            <a:pPr marL="457200" indent="-457200">
              <a:buFont typeface="Arial" panose="020B0604020202020204" pitchFamily="34" charset="0"/>
              <a:buChar char="•"/>
            </a:pPr>
            <a:r>
              <a:rPr lang="en-US" sz="2800" b="0" i="0" u="none" strike="noStrike" baseline="0" dirty="0">
                <a:solidFill>
                  <a:srgbClr val="1A1A1A"/>
                </a:solidFill>
                <a:latin typeface="Times New Roman" panose="02020603050405020304" pitchFamily="18" charset="0"/>
              </a:rPr>
              <a:t>180</a:t>
            </a:r>
            <a:r>
              <a:rPr lang="en-US" sz="2800" b="0" i="0" u="none" strike="noStrike" baseline="0" dirty="0">
                <a:solidFill>
                  <a:srgbClr val="1A1A1A"/>
                </a:solidFill>
                <a:latin typeface="Times New Roman" panose="02020603050405020304" pitchFamily="18" charset="0"/>
                <a:sym typeface="Symbol" panose="05050102010706020507" pitchFamily="18" charset="2"/>
              </a:rPr>
              <a:t> hybrid (e.g. </a:t>
            </a:r>
            <a:r>
              <a:rPr lang="en-US" sz="2800" dirty="0">
                <a:solidFill>
                  <a:srgbClr val="1A1A1A"/>
                </a:solidFill>
                <a:latin typeface="Times New Roman" panose="02020603050405020304" pitchFamily="18" charset="0"/>
                <a:sym typeface="Symbol" panose="05050102010706020507" pitchFamily="18" charset="2"/>
              </a:rPr>
              <a:t>Magic-T hybrid or Rat-race hybrid)</a:t>
            </a:r>
            <a:endParaRPr lang="en-US" sz="2800" b="0" i="0" u="none" strike="noStrike" baseline="0" dirty="0">
              <a:solidFill>
                <a:srgbClr val="1A1A1A"/>
              </a:solidFill>
              <a:latin typeface="Times New Roman" panose="02020603050405020304" pitchFamily="18" charset="0"/>
            </a:endParaRPr>
          </a:p>
          <a:p>
            <a:endParaRPr lang="en-US" sz="2800" b="0" i="0" u="none" strike="noStrike" baseline="0" dirty="0">
              <a:solidFill>
                <a:srgbClr val="1A1A1A"/>
              </a:solidFill>
              <a:latin typeface="Times New Roman" panose="02020603050405020304" pitchFamily="18" charset="0"/>
            </a:endParaRPr>
          </a:p>
        </p:txBody>
      </p:sp>
      <p:graphicFrame>
        <p:nvGraphicFramePr>
          <p:cNvPr id="5" name="Object 4">
            <a:extLst>
              <a:ext uri="{FF2B5EF4-FFF2-40B4-BE49-F238E27FC236}">
                <a16:creationId xmlns:a16="http://schemas.microsoft.com/office/drawing/2014/main" id="{77BD4503-9570-C953-4BA7-FB71B07D1011}"/>
              </a:ext>
            </a:extLst>
          </p:cNvPr>
          <p:cNvGraphicFramePr>
            <a:graphicFrameLocks noChangeAspect="1"/>
          </p:cNvGraphicFramePr>
          <p:nvPr>
            <p:extLst>
              <p:ext uri="{D42A27DB-BD31-4B8C-83A1-F6EECF244321}">
                <p14:modId xmlns:p14="http://schemas.microsoft.com/office/powerpoint/2010/main" val="613093984"/>
              </p:ext>
            </p:extLst>
          </p:nvPr>
        </p:nvGraphicFramePr>
        <p:xfrm>
          <a:off x="9006718" y="1893103"/>
          <a:ext cx="2535983" cy="1014393"/>
        </p:xfrm>
        <a:graphic>
          <a:graphicData uri="http://schemas.openxmlformats.org/presentationml/2006/ole">
            <mc:AlternateContent xmlns:mc="http://schemas.openxmlformats.org/markup-compatibility/2006">
              <mc:Choice xmlns:v="urn:schemas-microsoft-com:vml" Requires="v">
                <p:oleObj name="Equation" r:id="rId3" imgW="1143000" imgH="457200" progId="Equation.DSMT4">
                  <p:embed/>
                </p:oleObj>
              </mc:Choice>
              <mc:Fallback>
                <p:oleObj name="Equation" r:id="rId3" imgW="1143000" imgH="457200" progId="Equation.DSMT4">
                  <p:embed/>
                  <p:pic>
                    <p:nvPicPr>
                      <p:cNvPr id="0" name=""/>
                      <p:cNvPicPr/>
                      <p:nvPr/>
                    </p:nvPicPr>
                    <p:blipFill>
                      <a:blip r:embed="rId4"/>
                      <a:stretch>
                        <a:fillRect/>
                      </a:stretch>
                    </p:blipFill>
                    <p:spPr>
                      <a:xfrm>
                        <a:off x="9006718" y="1893103"/>
                        <a:ext cx="2535983" cy="101439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FFA2E6E-20FD-BE13-2052-20EF06268640}"/>
              </a:ext>
            </a:extLst>
          </p:cNvPr>
          <p:cNvGraphicFramePr>
            <a:graphicFrameLocks noChangeAspect="1"/>
          </p:cNvGraphicFramePr>
          <p:nvPr>
            <p:extLst>
              <p:ext uri="{D42A27DB-BD31-4B8C-83A1-F6EECF244321}">
                <p14:modId xmlns:p14="http://schemas.microsoft.com/office/powerpoint/2010/main" val="3651430425"/>
              </p:ext>
            </p:extLst>
          </p:nvPr>
        </p:nvGraphicFramePr>
        <p:xfrm>
          <a:off x="6234973" y="3208233"/>
          <a:ext cx="2768400" cy="1828800"/>
        </p:xfrm>
        <a:graphic>
          <a:graphicData uri="http://schemas.openxmlformats.org/presentationml/2006/ole">
            <mc:AlternateContent xmlns:mc="http://schemas.openxmlformats.org/markup-compatibility/2006">
              <mc:Choice xmlns:v="urn:schemas-microsoft-com:vml" Requires="v">
                <p:oleObj name="Equation" r:id="rId5" imgW="1384200" imgH="914400" progId="Equation.DSMT4">
                  <p:embed/>
                </p:oleObj>
              </mc:Choice>
              <mc:Fallback>
                <p:oleObj name="Equation" r:id="rId5" imgW="1384200" imgH="914400" progId="Equation.DSMT4">
                  <p:embed/>
                  <p:pic>
                    <p:nvPicPr>
                      <p:cNvPr id="0" name=""/>
                      <p:cNvPicPr/>
                      <p:nvPr/>
                    </p:nvPicPr>
                    <p:blipFill>
                      <a:blip r:embed="rId6"/>
                      <a:stretch>
                        <a:fillRect/>
                      </a:stretch>
                    </p:blipFill>
                    <p:spPr>
                      <a:xfrm>
                        <a:off x="6234973" y="3208233"/>
                        <a:ext cx="2768400" cy="1828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A35357DB-EDAC-6855-0535-BAF607EECAE4}"/>
              </a:ext>
            </a:extLst>
          </p:cNvPr>
          <p:cNvGraphicFramePr>
            <a:graphicFrameLocks noChangeAspect="1"/>
          </p:cNvGraphicFramePr>
          <p:nvPr>
            <p:extLst>
              <p:ext uri="{D42A27DB-BD31-4B8C-83A1-F6EECF244321}">
                <p14:modId xmlns:p14="http://schemas.microsoft.com/office/powerpoint/2010/main" val="4020802791"/>
              </p:ext>
            </p:extLst>
          </p:nvPr>
        </p:nvGraphicFramePr>
        <p:xfrm>
          <a:off x="9082029" y="4940891"/>
          <a:ext cx="3047760" cy="1828800"/>
        </p:xfrm>
        <a:graphic>
          <a:graphicData uri="http://schemas.openxmlformats.org/presentationml/2006/ole">
            <mc:AlternateContent xmlns:mc="http://schemas.openxmlformats.org/markup-compatibility/2006">
              <mc:Choice xmlns:v="urn:schemas-microsoft-com:vml" Requires="v">
                <p:oleObj name="Equation" r:id="rId7" imgW="1523880" imgH="914400" progId="Equation.DSMT4">
                  <p:embed/>
                </p:oleObj>
              </mc:Choice>
              <mc:Fallback>
                <p:oleObj name="Equation" r:id="rId7" imgW="1523880" imgH="914400" progId="Equation.DSMT4">
                  <p:embed/>
                  <p:pic>
                    <p:nvPicPr>
                      <p:cNvPr id="11" name="Object 10">
                        <a:extLst>
                          <a:ext uri="{FF2B5EF4-FFF2-40B4-BE49-F238E27FC236}">
                            <a16:creationId xmlns:a16="http://schemas.microsoft.com/office/drawing/2014/main" id="{3FFA2E6E-20FD-BE13-2052-20EF06268640}"/>
                          </a:ext>
                        </a:extLst>
                      </p:cNvPr>
                      <p:cNvPicPr/>
                      <p:nvPr/>
                    </p:nvPicPr>
                    <p:blipFill>
                      <a:blip r:embed="rId8"/>
                      <a:stretch>
                        <a:fillRect/>
                      </a:stretch>
                    </p:blipFill>
                    <p:spPr>
                      <a:xfrm>
                        <a:off x="9082029" y="4940891"/>
                        <a:ext cx="3047760" cy="1828800"/>
                      </a:xfrm>
                      <a:prstGeom prst="rect">
                        <a:avLst/>
                      </a:prstGeom>
                    </p:spPr>
                  </p:pic>
                </p:oleObj>
              </mc:Fallback>
            </mc:AlternateContent>
          </a:graphicData>
        </a:graphic>
      </p:graphicFrame>
    </p:spTree>
    <p:extLst>
      <p:ext uri="{BB962C8B-B14F-4D97-AF65-F5344CB8AC3E}">
        <p14:creationId xmlns:p14="http://schemas.microsoft.com/office/powerpoint/2010/main" val="268372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7CFAE-146E-3CBD-FFB9-33344E004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6479A4-FC65-47A2-70C7-93BBE33CA62A}"/>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Magic-T or Hybrid Tee</a:t>
            </a:r>
          </a:p>
        </p:txBody>
      </p:sp>
      <p:graphicFrame>
        <p:nvGraphicFramePr>
          <p:cNvPr id="13" name="Object 12">
            <a:extLst>
              <a:ext uri="{FF2B5EF4-FFF2-40B4-BE49-F238E27FC236}">
                <a16:creationId xmlns:a16="http://schemas.microsoft.com/office/drawing/2014/main" id="{D50D5B05-E6B3-CE26-48A4-9C193A85F385}"/>
              </a:ext>
            </a:extLst>
          </p:cNvPr>
          <p:cNvGraphicFramePr>
            <a:graphicFrameLocks noChangeAspect="1"/>
          </p:cNvGraphicFramePr>
          <p:nvPr>
            <p:extLst>
              <p:ext uri="{D42A27DB-BD31-4B8C-83A1-F6EECF244321}">
                <p14:modId xmlns:p14="http://schemas.microsoft.com/office/powerpoint/2010/main" val="1892144504"/>
              </p:ext>
            </p:extLst>
          </p:nvPr>
        </p:nvGraphicFramePr>
        <p:xfrm>
          <a:off x="6982657" y="2625213"/>
          <a:ext cx="4547364" cy="2728633"/>
        </p:xfrm>
        <a:graphic>
          <a:graphicData uri="http://schemas.openxmlformats.org/presentationml/2006/ole">
            <mc:AlternateContent xmlns:mc="http://schemas.openxmlformats.org/markup-compatibility/2006">
              <mc:Choice xmlns:v="urn:schemas-microsoft-com:vml" Requires="v">
                <p:oleObj name="Equation" r:id="rId3" imgW="1523880" imgH="914400" progId="Equation.DSMT4">
                  <p:embed/>
                </p:oleObj>
              </mc:Choice>
              <mc:Fallback>
                <p:oleObj name="Equation" r:id="rId3" imgW="1523880" imgH="914400" progId="Equation.DSMT4">
                  <p:embed/>
                  <p:pic>
                    <p:nvPicPr>
                      <p:cNvPr id="13" name="Object 12">
                        <a:extLst>
                          <a:ext uri="{FF2B5EF4-FFF2-40B4-BE49-F238E27FC236}">
                            <a16:creationId xmlns:a16="http://schemas.microsoft.com/office/drawing/2014/main" id="{A35357DB-EDAC-6855-0535-BAF607EECAE4}"/>
                          </a:ext>
                        </a:extLst>
                      </p:cNvPr>
                      <p:cNvPicPr/>
                      <p:nvPr/>
                    </p:nvPicPr>
                    <p:blipFill>
                      <a:blip r:embed="rId4"/>
                      <a:stretch>
                        <a:fillRect/>
                      </a:stretch>
                    </p:blipFill>
                    <p:spPr>
                      <a:xfrm>
                        <a:off x="6982657" y="2625213"/>
                        <a:ext cx="4547364" cy="2728633"/>
                      </a:xfrm>
                      <a:prstGeom prst="rect">
                        <a:avLst/>
                      </a:prstGeom>
                    </p:spPr>
                  </p:pic>
                </p:oleObj>
              </mc:Fallback>
            </mc:AlternateContent>
          </a:graphicData>
        </a:graphic>
      </p:graphicFrame>
      <p:pic>
        <p:nvPicPr>
          <p:cNvPr id="6" name="Picture 5" descr="A diagram of a cross section&#10;&#10;AI-generated content may be incorrect.">
            <a:extLst>
              <a:ext uri="{FF2B5EF4-FFF2-40B4-BE49-F238E27FC236}">
                <a16:creationId xmlns:a16="http://schemas.microsoft.com/office/drawing/2014/main" id="{79EBA07A-673C-A531-ACF4-EF894B77B0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79" y="1483033"/>
            <a:ext cx="5913256" cy="5009842"/>
          </a:xfrm>
          <a:prstGeom prst="rect">
            <a:avLst/>
          </a:prstGeom>
        </p:spPr>
      </p:pic>
    </p:spTree>
    <p:extLst>
      <p:ext uri="{BB962C8B-B14F-4D97-AF65-F5344CB8AC3E}">
        <p14:creationId xmlns:p14="http://schemas.microsoft.com/office/powerpoint/2010/main" val="2962959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B1B0-9D63-7CF7-AA6A-DE9C9DE98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FFA04-F03D-BC52-F631-05A710B6BBA9}"/>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Rat-Race Coupler</a:t>
            </a:r>
          </a:p>
        </p:txBody>
      </p:sp>
      <p:graphicFrame>
        <p:nvGraphicFramePr>
          <p:cNvPr id="13" name="Object 12">
            <a:extLst>
              <a:ext uri="{FF2B5EF4-FFF2-40B4-BE49-F238E27FC236}">
                <a16:creationId xmlns:a16="http://schemas.microsoft.com/office/drawing/2014/main" id="{479016A5-1D26-1DFC-9E0D-9BCD29DD9A87}"/>
              </a:ext>
            </a:extLst>
          </p:cNvPr>
          <p:cNvGraphicFramePr>
            <a:graphicFrameLocks noChangeAspect="1"/>
          </p:cNvGraphicFramePr>
          <p:nvPr>
            <p:extLst>
              <p:ext uri="{D42A27DB-BD31-4B8C-83A1-F6EECF244321}">
                <p14:modId xmlns:p14="http://schemas.microsoft.com/office/powerpoint/2010/main" val="2849381610"/>
              </p:ext>
            </p:extLst>
          </p:nvPr>
        </p:nvGraphicFramePr>
        <p:xfrm>
          <a:off x="6982657" y="2625213"/>
          <a:ext cx="4547364" cy="2728633"/>
        </p:xfrm>
        <a:graphic>
          <a:graphicData uri="http://schemas.openxmlformats.org/presentationml/2006/ole">
            <mc:AlternateContent xmlns:mc="http://schemas.openxmlformats.org/markup-compatibility/2006">
              <mc:Choice xmlns:v="urn:schemas-microsoft-com:vml" Requires="v">
                <p:oleObj name="Equation" r:id="rId3" imgW="1523880" imgH="914400" progId="Equation.DSMT4">
                  <p:embed/>
                </p:oleObj>
              </mc:Choice>
              <mc:Fallback>
                <p:oleObj name="Equation" r:id="rId3" imgW="1523880" imgH="914400" progId="Equation.DSMT4">
                  <p:embed/>
                  <p:pic>
                    <p:nvPicPr>
                      <p:cNvPr id="13" name="Object 12">
                        <a:extLst>
                          <a:ext uri="{FF2B5EF4-FFF2-40B4-BE49-F238E27FC236}">
                            <a16:creationId xmlns:a16="http://schemas.microsoft.com/office/drawing/2014/main" id="{D50D5B05-E6B3-CE26-48A4-9C193A85F385}"/>
                          </a:ext>
                        </a:extLst>
                      </p:cNvPr>
                      <p:cNvPicPr/>
                      <p:nvPr/>
                    </p:nvPicPr>
                    <p:blipFill>
                      <a:blip r:embed="rId4"/>
                      <a:stretch>
                        <a:fillRect/>
                      </a:stretch>
                    </p:blipFill>
                    <p:spPr>
                      <a:xfrm>
                        <a:off x="6982657" y="2625213"/>
                        <a:ext cx="4547364" cy="2728633"/>
                      </a:xfrm>
                      <a:prstGeom prst="rect">
                        <a:avLst/>
                      </a:prstGeom>
                    </p:spPr>
                  </p:pic>
                </p:oleObj>
              </mc:Fallback>
            </mc:AlternateContent>
          </a:graphicData>
        </a:graphic>
      </p:graphicFrame>
      <p:pic>
        <p:nvPicPr>
          <p:cNvPr id="4" name="Picture 3" descr="A logo of a circle&#10;&#10;AI-generated content may be incorrect.">
            <a:extLst>
              <a:ext uri="{FF2B5EF4-FFF2-40B4-BE49-F238E27FC236}">
                <a16:creationId xmlns:a16="http://schemas.microsoft.com/office/drawing/2014/main" id="{461737F0-3FE2-F704-F9E5-A1395140A5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79" y="1604812"/>
            <a:ext cx="5562527" cy="4769433"/>
          </a:xfrm>
          <a:prstGeom prst="rect">
            <a:avLst/>
          </a:prstGeom>
        </p:spPr>
      </p:pic>
    </p:spTree>
    <p:extLst>
      <p:ext uri="{BB962C8B-B14F-4D97-AF65-F5344CB8AC3E}">
        <p14:creationId xmlns:p14="http://schemas.microsoft.com/office/powerpoint/2010/main" val="3251213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3885F-8226-9B55-D33E-FC8EB6280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99E35-E738-9F73-8357-88111F16925D}"/>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Lossless T-Junction Power Divider</a:t>
            </a:r>
          </a:p>
        </p:txBody>
      </p:sp>
      <p:graphicFrame>
        <p:nvGraphicFramePr>
          <p:cNvPr id="13" name="Object 12">
            <a:extLst>
              <a:ext uri="{FF2B5EF4-FFF2-40B4-BE49-F238E27FC236}">
                <a16:creationId xmlns:a16="http://schemas.microsoft.com/office/drawing/2014/main" id="{3215E50D-9F5E-63B8-95AA-CE49F2EB2F60}"/>
              </a:ext>
            </a:extLst>
          </p:cNvPr>
          <p:cNvGraphicFramePr>
            <a:graphicFrameLocks noChangeAspect="1"/>
          </p:cNvGraphicFramePr>
          <p:nvPr>
            <p:extLst>
              <p:ext uri="{D42A27DB-BD31-4B8C-83A1-F6EECF244321}">
                <p14:modId xmlns:p14="http://schemas.microsoft.com/office/powerpoint/2010/main" val="1560028263"/>
              </p:ext>
            </p:extLst>
          </p:nvPr>
        </p:nvGraphicFramePr>
        <p:xfrm>
          <a:off x="7024586" y="2127455"/>
          <a:ext cx="4660900" cy="3941763"/>
        </p:xfrm>
        <a:graphic>
          <a:graphicData uri="http://schemas.openxmlformats.org/presentationml/2006/ole">
            <mc:AlternateContent xmlns:mc="http://schemas.openxmlformats.org/markup-compatibility/2006">
              <mc:Choice xmlns:v="urn:schemas-microsoft-com:vml" Requires="v">
                <p:oleObj name="Equation" r:id="rId3" imgW="1562040" imgH="1320480" progId="Equation.DSMT4">
                  <p:embed/>
                </p:oleObj>
              </mc:Choice>
              <mc:Fallback>
                <p:oleObj name="Equation" r:id="rId3" imgW="1562040" imgH="1320480" progId="Equation.DSMT4">
                  <p:embed/>
                  <p:pic>
                    <p:nvPicPr>
                      <p:cNvPr id="13" name="Object 12">
                        <a:extLst>
                          <a:ext uri="{FF2B5EF4-FFF2-40B4-BE49-F238E27FC236}">
                            <a16:creationId xmlns:a16="http://schemas.microsoft.com/office/drawing/2014/main" id="{479016A5-1D26-1DFC-9E0D-9BCD29DD9A87}"/>
                          </a:ext>
                        </a:extLst>
                      </p:cNvPr>
                      <p:cNvPicPr/>
                      <p:nvPr/>
                    </p:nvPicPr>
                    <p:blipFill>
                      <a:blip r:embed="rId4"/>
                      <a:stretch>
                        <a:fillRect/>
                      </a:stretch>
                    </p:blipFill>
                    <p:spPr>
                      <a:xfrm>
                        <a:off x="7024586" y="2127455"/>
                        <a:ext cx="4660900" cy="3941763"/>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E656D44-7BB0-3382-34FE-DC1B48B73AC7}"/>
              </a:ext>
            </a:extLst>
          </p:cNvPr>
          <p:cNvPicPr>
            <a:picLocks noChangeAspect="1"/>
          </p:cNvPicPr>
          <p:nvPr/>
        </p:nvPicPr>
        <p:blipFill>
          <a:blip r:embed="rId5"/>
          <a:stretch>
            <a:fillRect/>
          </a:stretch>
        </p:blipFill>
        <p:spPr>
          <a:xfrm>
            <a:off x="838199" y="2614767"/>
            <a:ext cx="4994787" cy="2238180"/>
          </a:xfrm>
          <a:prstGeom prst="rect">
            <a:avLst/>
          </a:prstGeom>
        </p:spPr>
      </p:pic>
      <p:sp>
        <p:nvSpPr>
          <p:cNvPr id="6" name="TextBox 5">
            <a:extLst>
              <a:ext uri="{FF2B5EF4-FFF2-40B4-BE49-F238E27FC236}">
                <a16:creationId xmlns:a16="http://schemas.microsoft.com/office/drawing/2014/main" id="{738B388E-99B7-96F2-5C35-EDCC2EF2F7D3}"/>
              </a:ext>
            </a:extLst>
          </p:cNvPr>
          <p:cNvSpPr txBox="1"/>
          <p:nvPr/>
        </p:nvSpPr>
        <p:spPr>
          <a:xfrm>
            <a:off x="3140063" y="2614767"/>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D0C2935F-2641-BEF4-4EA5-9CC32B0D547B}"/>
              </a:ext>
            </a:extLst>
          </p:cNvPr>
          <p:cNvSpPr txBox="1"/>
          <p:nvPr/>
        </p:nvSpPr>
        <p:spPr>
          <a:xfrm>
            <a:off x="5623919" y="3892960"/>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42A37F2A-4090-DEB2-D767-C12C0B4C147B}"/>
              </a:ext>
            </a:extLst>
          </p:cNvPr>
          <p:cNvSpPr txBox="1"/>
          <p:nvPr/>
        </p:nvSpPr>
        <p:spPr>
          <a:xfrm>
            <a:off x="656254" y="3733857"/>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AC10622B-ADF1-DBEC-677E-8B37F09DBB0E}"/>
              </a:ext>
            </a:extLst>
          </p:cNvPr>
          <p:cNvSpPr txBox="1"/>
          <p:nvPr/>
        </p:nvSpPr>
        <p:spPr>
          <a:xfrm>
            <a:off x="1282947" y="4864544"/>
            <a:ext cx="388446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E-plane waveguide T</a:t>
            </a:r>
          </a:p>
        </p:txBody>
      </p:sp>
    </p:spTree>
    <p:extLst>
      <p:ext uri="{BB962C8B-B14F-4D97-AF65-F5344CB8AC3E}">
        <p14:creationId xmlns:p14="http://schemas.microsoft.com/office/powerpoint/2010/main" val="2419905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7C3A3-C3B9-9AA1-F219-7A118742F6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7D1540-124F-421B-FA95-3FFDFFDA8E99}"/>
              </a:ext>
            </a:extLst>
          </p:cNvPr>
          <p:cNvPicPr>
            <a:picLocks noChangeAspect="1"/>
          </p:cNvPicPr>
          <p:nvPr/>
        </p:nvPicPr>
        <p:blipFill>
          <a:blip r:embed="rId3"/>
          <a:stretch>
            <a:fillRect/>
          </a:stretch>
        </p:blipFill>
        <p:spPr>
          <a:xfrm>
            <a:off x="1462312" y="2232314"/>
            <a:ext cx="4447102" cy="3119388"/>
          </a:xfrm>
          <a:prstGeom prst="rect">
            <a:avLst/>
          </a:prstGeom>
        </p:spPr>
      </p:pic>
      <p:sp>
        <p:nvSpPr>
          <p:cNvPr id="2" name="Title 1">
            <a:extLst>
              <a:ext uri="{FF2B5EF4-FFF2-40B4-BE49-F238E27FC236}">
                <a16:creationId xmlns:a16="http://schemas.microsoft.com/office/drawing/2014/main" id="{4B3F78A8-8CFC-AFCD-1992-20F54413A0DA}"/>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Lossless T-Junction Power Divider</a:t>
            </a:r>
          </a:p>
        </p:txBody>
      </p:sp>
      <p:graphicFrame>
        <p:nvGraphicFramePr>
          <p:cNvPr id="13" name="Object 12">
            <a:extLst>
              <a:ext uri="{FF2B5EF4-FFF2-40B4-BE49-F238E27FC236}">
                <a16:creationId xmlns:a16="http://schemas.microsoft.com/office/drawing/2014/main" id="{E043ED9C-89EE-7307-6FD7-D35B739695B6}"/>
              </a:ext>
            </a:extLst>
          </p:cNvPr>
          <p:cNvGraphicFramePr>
            <a:graphicFrameLocks noChangeAspect="1"/>
          </p:cNvGraphicFramePr>
          <p:nvPr>
            <p:extLst>
              <p:ext uri="{D42A27DB-BD31-4B8C-83A1-F6EECF244321}">
                <p14:modId xmlns:p14="http://schemas.microsoft.com/office/powerpoint/2010/main" val="2619668690"/>
              </p:ext>
            </p:extLst>
          </p:nvPr>
        </p:nvGraphicFramePr>
        <p:xfrm>
          <a:off x="7175500" y="2127250"/>
          <a:ext cx="4357688" cy="3941763"/>
        </p:xfrm>
        <a:graphic>
          <a:graphicData uri="http://schemas.openxmlformats.org/presentationml/2006/ole">
            <mc:AlternateContent xmlns:mc="http://schemas.openxmlformats.org/markup-compatibility/2006">
              <mc:Choice xmlns:v="urn:schemas-microsoft-com:vml" Requires="v">
                <p:oleObj name="Equation" r:id="rId4" imgW="1460160" imgH="1320480" progId="Equation.DSMT4">
                  <p:embed/>
                </p:oleObj>
              </mc:Choice>
              <mc:Fallback>
                <p:oleObj name="Equation" r:id="rId4" imgW="1460160" imgH="1320480" progId="Equation.DSMT4">
                  <p:embed/>
                  <p:pic>
                    <p:nvPicPr>
                      <p:cNvPr id="13" name="Object 12">
                        <a:extLst>
                          <a:ext uri="{FF2B5EF4-FFF2-40B4-BE49-F238E27FC236}">
                            <a16:creationId xmlns:a16="http://schemas.microsoft.com/office/drawing/2014/main" id="{3215E50D-9F5E-63B8-95AA-CE49F2EB2F60}"/>
                          </a:ext>
                        </a:extLst>
                      </p:cNvPr>
                      <p:cNvPicPr/>
                      <p:nvPr/>
                    </p:nvPicPr>
                    <p:blipFill>
                      <a:blip r:embed="rId5"/>
                      <a:stretch>
                        <a:fillRect/>
                      </a:stretch>
                    </p:blipFill>
                    <p:spPr>
                      <a:xfrm>
                        <a:off x="7175500" y="2127250"/>
                        <a:ext cx="4357688" cy="394176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D32670E-3FE6-A1C4-2772-343A6977C2CB}"/>
              </a:ext>
            </a:extLst>
          </p:cNvPr>
          <p:cNvSpPr txBox="1"/>
          <p:nvPr/>
        </p:nvSpPr>
        <p:spPr>
          <a:xfrm>
            <a:off x="2137173" y="4620548"/>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C3CF751B-BFA8-1971-5AE4-E0EC94FF337B}"/>
              </a:ext>
            </a:extLst>
          </p:cNvPr>
          <p:cNvSpPr txBox="1"/>
          <p:nvPr/>
        </p:nvSpPr>
        <p:spPr>
          <a:xfrm>
            <a:off x="5525010" y="3429000"/>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7B2E71D6-02AC-746D-AB04-43858DC97722}"/>
              </a:ext>
            </a:extLst>
          </p:cNvPr>
          <p:cNvSpPr txBox="1"/>
          <p:nvPr/>
        </p:nvSpPr>
        <p:spPr>
          <a:xfrm>
            <a:off x="1566183" y="2377005"/>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0489D5D0-AE7B-4AEB-FFD9-8749F64575BE}"/>
              </a:ext>
            </a:extLst>
          </p:cNvPr>
          <p:cNvSpPr txBox="1"/>
          <p:nvPr/>
        </p:nvSpPr>
        <p:spPr>
          <a:xfrm>
            <a:off x="1743629" y="5350014"/>
            <a:ext cx="388446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H-plane waveguide T</a:t>
            </a:r>
          </a:p>
        </p:txBody>
      </p:sp>
    </p:spTree>
    <p:extLst>
      <p:ext uri="{BB962C8B-B14F-4D97-AF65-F5344CB8AC3E}">
        <p14:creationId xmlns:p14="http://schemas.microsoft.com/office/powerpoint/2010/main" val="512022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F1EB-1483-1674-4673-E5CAA75D56E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809C3A-BCAC-7149-8114-F32ED23A7B3C}"/>
              </a:ext>
            </a:extLst>
          </p:cNvPr>
          <p:cNvPicPr>
            <a:picLocks noChangeAspect="1"/>
          </p:cNvPicPr>
          <p:nvPr/>
        </p:nvPicPr>
        <p:blipFill>
          <a:blip r:embed="rId3"/>
          <a:stretch>
            <a:fillRect/>
          </a:stretch>
        </p:blipFill>
        <p:spPr>
          <a:xfrm>
            <a:off x="1391715" y="2356042"/>
            <a:ext cx="4430672" cy="3298232"/>
          </a:xfrm>
          <a:prstGeom prst="rect">
            <a:avLst/>
          </a:prstGeom>
        </p:spPr>
      </p:pic>
      <p:sp>
        <p:nvSpPr>
          <p:cNvPr id="2" name="Title 1">
            <a:extLst>
              <a:ext uri="{FF2B5EF4-FFF2-40B4-BE49-F238E27FC236}">
                <a16:creationId xmlns:a16="http://schemas.microsoft.com/office/drawing/2014/main" id="{AFBF9456-A6AF-86D2-F59F-43DA99713774}"/>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Lossless T-Junction Power Divider</a:t>
            </a:r>
          </a:p>
        </p:txBody>
      </p:sp>
      <p:graphicFrame>
        <p:nvGraphicFramePr>
          <p:cNvPr id="13" name="Object 12">
            <a:extLst>
              <a:ext uri="{FF2B5EF4-FFF2-40B4-BE49-F238E27FC236}">
                <a16:creationId xmlns:a16="http://schemas.microsoft.com/office/drawing/2014/main" id="{0DC18E2D-B806-8AEE-F821-97EC1D95862C}"/>
              </a:ext>
            </a:extLst>
          </p:cNvPr>
          <p:cNvGraphicFramePr>
            <a:graphicFrameLocks noChangeAspect="1"/>
          </p:cNvGraphicFramePr>
          <p:nvPr/>
        </p:nvGraphicFramePr>
        <p:xfrm>
          <a:off x="7175500" y="2127250"/>
          <a:ext cx="4357688" cy="3941763"/>
        </p:xfrm>
        <a:graphic>
          <a:graphicData uri="http://schemas.openxmlformats.org/presentationml/2006/ole">
            <mc:AlternateContent xmlns:mc="http://schemas.openxmlformats.org/markup-compatibility/2006">
              <mc:Choice xmlns:v="urn:schemas-microsoft-com:vml" Requires="v">
                <p:oleObj name="Equation" r:id="rId4" imgW="1460160" imgH="1320480" progId="Equation.DSMT4">
                  <p:embed/>
                </p:oleObj>
              </mc:Choice>
              <mc:Fallback>
                <p:oleObj name="Equation" r:id="rId4" imgW="1460160" imgH="1320480" progId="Equation.DSMT4">
                  <p:embed/>
                  <p:pic>
                    <p:nvPicPr>
                      <p:cNvPr id="13" name="Object 12">
                        <a:extLst>
                          <a:ext uri="{FF2B5EF4-FFF2-40B4-BE49-F238E27FC236}">
                            <a16:creationId xmlns:a16="http://schemas.microsoft.com/office/drawing/2014/main" id="{E043ED9C-89EE-7307-6FD7-D35B739695B6}"/>
                          </a:ext>
                        </a:extLst>
                      </p:cNvPr>
                      <p:cNvPicPr/>
                      <p:nvPr/>
                    </p:nvPicPr>
                    <p:blipFill>
                      <a:blip r:embed="rId5"/>
                      <a:stretch>
                        <a:fillRect/>
                      </a:stretch>
                    </p:blipFill>
                    <p:spPr>
                      <a:xfrm>
                        <a:off x="7175500" y="2127250"/>
                        <a:ext cx="4357688" cy="394176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1A284EC-C8F9-C7D7-9099-43DCCA2E1B4A}"/>
              </a:ext>
            </a:extLst>
          </p:cNvPr>
          <p:cNvSpPr txBox="1"/>
          <p:nvPr/>
        </p:nvSpPr>
        <p:spPr>
          <a:xfrm>
            <a:off x="995193" y="3712770"/>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C6AD20C4-E2D7-6873-914B-E1C049C76E78}"/>
              </a:ext>
            </a:extLst>
          </p:cNvPr>
          <p:cNvSpPr txBox="1"/>
          <p:nvPr/>
        </p:nvSpPr>
        <p:spPr>
          <a:xfrm>
            <a:off x="5536892" y="2669392"/>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4C2DB669-1679-BFD2-5AD2-A6E252E80D41}"/>
              </a:ext>
            </a:extLst>
          </p:cNvPr>
          <p:cNvSpPr txBox="1"/>
          <p:nvPr/>
        </p:nvSpPr>
        <p:spPr>
          <a:xfrm>
            <a:off x="5506310" y="4777111"/>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941379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BA894-A53A-7CC8-725C-EA87B2BE2AF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8FC917A-522E-3F13-D7BF-7E08718AC6EE}"/>
              </a:ext>
            </a:extLst>
          </p:cNvPr>
          <p:cNvPicPr>
            <a:picLocks noChangeAspect="1"/>
          </p:cNvPicPr>
          <p:nvPr/>
        </p:nvPicPr>
        <p:blipFill>
          <a:blip r:embed="rId3"/>
          <a:stretch>
            <a:fillRect/>
          </a:stretch>
        </p:blipFill>
        <p:spPr>
          <a:xfrm>
            <a:off x="1430728" y="1697659"/>
            <a:ext cx="3819646" cy="2835215"/>
          </a:xfrm>
          <a:prstGeom prst="rect">
            <a:avLst/>
          </a:prstGeom>
        </p:spPr>
      </p:pic>
      <p:pic>
        <p:nvPicPr>
          <p:cNvPr id="5" name="Picture 4">
            <a:extLst>
              <a:ext uri="{FF2B5EF4-FFF2-40B4-BE49-F238E27FC236}">
                <a16:creationId xmlns:a16="http://schemas.microsoft.com/office/drawing/2014/main" id="{DD82305D-5A56-2357-8901-96A7AB0B7692}"/>
              </a:ext>
            </a:extLst>
          </p:cNvPr>
          <p:cNvPicPr>
            <a:picLocks noChangeAspect="1"/>
          </p:cNvPicPr>
          <p:nvPr/>
        </p:nvPicPr>
        <p:blipFill>
          <a:blip r:embed="rId4"/>
          <a:stretch>
            <a:fillRect/>
          </a:stretch>
        </p:blipFill>
        <p:spPr>
          <a:xfrm>
            <a:off x="7370090" y="1842700"/>
            <a:ext cx="4558309" cy="2391425"/>
          </a:xfrm>
          <a:prstGeom prst="rect">
            <a:avLst/>
          </a:prstGeom>
        </p:spPr>
      </p:pic>
      <p:sp>
        <p:nvSpPr>
          <p:cNvPr id="2" name="Title 1">
            <a:extLst>
              <a:ext uri="{FF2B5EF4-FFF2-40B4-BE49-F238E27FC236}">
                <a16:creationId xmlns:a16="http://schemas.microsoft.com/office/drawing/2014/main" id="{2A56F5C8-A480-BC47-A9F6-06CCAC7F5510}"/>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Lossy T-Junction Power Divider</a:t>
            </a:r>
          </a:p>
        </p:txBody>
      </p:sp>
      <p:sp>
        <p:nvSpPr>
          <p:cNvPr id="6" name="TextBox 5">
            <a:extLst>
              <a:ext uri="{FF2B5EF4-FFF2-40B4-BE49-F238E27FC236}">
                <a16:creationId xmlns:a16="http://schemas.microsoft.com/office/drawing/2014/main" id="{C5F3B4CB-9A08-D940-86F3-EA2DC3B1C6C3}"/>
              </a:ext>
            </a:extLst>
          </p:cNvPr>
          <p:cNvSpPr txBox="1"/>
          <p:nvPr/>
        </p:nvSpPr>
        <p:spPr>
          <a:xfrm>
            <a:off x="1161503" y="2767097"/>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098C1495-1B09-4544-05CE-2DB7B625AAC8}"/>
              </a:ext>
            </a:extLst>
          </p:cNvPr>
          <p:cNvSpPr txBox="1"/>
          <p:nvPr/>
        </p:nvSpPr>
        <p:spPr>
          <a:xfrm>
            <a:off x="11346462" y="2427748"/>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321EBA29-7FFC-BB82-CA76-A21DD9C53E49}"/>
              </a:ext>
            </a:extLst>
          </p:cNvPr>
          <p:cNvSpPr txBox="1"/>
          <p:nvPr/>
        </p:nvSpPr>
        <p:spPr>
          <a:xfrm>
            <a:off x="11050020" y="2883151"/>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A606FF25-C4BA-CEB4-4BD4-F7017F233CD5}"/>
              </a:ext>
            </a:extLst>
          </p:cNvPr>
          <p:cNvSpPr txBox="1"/>
          <p:nvPr/>
        </p:nvSpPr>
        <p:spPr>
          <a:xfrm>
            <a:off x="1372050" y="4903903"/>
            <a:ext cx="4352371"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Wilkinson power divider</a:t>
            </a:r>
          </a:p>
        </p:txBody>
      </p:sp>
      <p:sp>
        <p:nvSpPr>
          <p:cNvPr id="12" name="TextBox 11">
            <a:extLst>
              <a:ext uri="{FF2B5EF4-FFF2-40B4-BE49-F238E27FC236}">
                <a16:creationId xmlns:a16="http://schemas.microsoft.com/office/drawing/2014/main" id="{F1B0BDFB-D1F8-2EFA-80DB-A3AEDEC51A70}"/>
              </a:ext>
            </a:extLst>
          </p:cNvPr>
          <p:cNvSpPr txBox="1"/>
          <p:nvPr/>
        </p:nvSpPr>
        <p:spPr>
          <a:xfrm>
            <a:off x="4956377" y="1869140"/>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2</a:t>
            </a:r>
          </a:p>
        </p:txBody>
      </p:sp>
      <p:sp>
        <p:nvSpPr>
          <p:cNvPr id="14" name="TextBox 13">
            <a:extLst>
              <a:ext uri="{FF2B5EF4-FFF2-40B4-BE49-F238E27FC236}">
                <a16:creationId xmlns:a16="http://schemas.microsoft.com/office/drawing/2014/main" id="{51A23E68-5D78-5275-B125-8D86D7C22CB4}"/>
              </a:ext>
            </a:extLst>
          </p:cNvPr>
          <p:cNvSpPr txBox="1"/>
          <p:nvPr/>
        </p:nvSpPr>
        <p:spPr>
          <a:xfrm>
            <a:off x="4952889" y="3752094"/>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3</a:t>
            </a:r>
          </a:p>
        </p:txBody>
      </p:sp>
      <p:sp>
        <p:nvSpPr>
          <p:cNvPr id="15" name="TextBox 14">
            <a:extLst>
              <a:ext uri="{FF2B5EF4-FFF2-40B4-BE49-F238E27FC236}">
                <a16:creationId xmlns:a16="http://schemas.microsoft.com/office/drawing/2014/main" id="{40B40ECF-682C-A730-8D59-C5E9D01EE80F}"/>
              </a:ext>
            </a:extLst>
          </p:cNvPr>
          <p:cNvSpPr txBox="1"/>
          <p:nvPr/>
        </p:nvSpPr>
        <p:spPr>
          <a:xfrm>
            <a:off x="7504922" y="2566071"/>
            <a:ext cx="570990"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1</a:t>
            </a:r>
          </a:p>
        </p:txBody>
      </p:sp>
      <p:graphicFrame>
        <p:nvGraphicFramePr>
          <p:cNvPr id="4" name="Object 3">
            <a:extLst>
              <a:ext uri="{FF2B5EF4-FFF2-40B4-BE49-F238E27FC236}">
                <a16:creationId xmlns:a16="http://schemas.microsoft.com/office/drawing/2014/main" id="{F8BEDACF-E549-F81E-8214-342C49C949BE}"/>
              </a:ext>
            </a:extLst>
          </p:cNvPr>
          <p:cNvGraphicFramePr>
            <a:graphicFrameLocks noChangeAspect="1"/>
          </p:cNvGraphicFramePr>
          <p:nvPr>
            <p:extLst>
              <p:ext uri="{D42A27DB-BD31-4B8C-83A1-F6EECF244321}">
                <p14:modId xmlns:p14="http://schemas.microsoft.com/office/powerpoint/2010/main" val="2174821560"/>
              </p:ext>
            </p:extLst>
          </p:nvPr>
        </p:nvGraphicFramePr>
        <p:xfrm>
          <a:off x="7682649" y="4265695"/>
          <a:ext cx="2523930" cy="2478040"/>
        </p:xfrm>
        <a:graphic>
          <a:graphicData uri="http://schemas.openxmlformats.org/presentationml/2006/ole">
            <mc:AlternateContent xmlns:mc="http://schemas.openxmlformats.org/markup-compatibility/2006">
              <mc:Choice xmlns:v="urn:schemas-microsoft-com:vml" Requires="v">
                <p:oleObj name="Equation" r:id="rId5" imgW="1346040" imgH="1320480" progId="Equation.DSMT4">
                  <p:embed/>
                </p:oleObj>
              </mc:Choice>
              <mc:Fallback>
                <p:oleObj name="Equation" r:id="rId5" imgW="1346040" imgH="1320480" progId="Equation.DSMT4">
                  <p:embed/>
                  <p:pic>
                    <p:nvPicPr>
                      <p:cNvPr id="0" name=""/>
                      <p:cNvPicPr/>
                      <p:nvPr/>
                    </p:nvPicPr>
                    <p:blipFill>
                      <a:blip r:embed="rId6"/>
                      <a:stretch>
                        <a:fillRect/>
                      </a:stretch>
                    </p:blipFill>
                    <p:spPr>
                      <a:xfrm>
                        <a:off x="7682649" y="4265695"/>
                        <a:ext cx="2523930" cy="2478040"/>
                      </a:xfrm>
                      <a:prstGeom prst="rect">
                        <a:avLst/>
                      </a:prstGeom>
                    </p:spPr>
                  </p:pic>
                </p:oleObj>
              </mc:Fallback>
            </mc:AlternateContent>
          </a:graphicData>
        </a:graphic>
      </p:graphicFrame>
    </p:spTree>
    <p:extLst>
      <p:ext uri="{BB962C8B-B14F-4D97-AF65-F5344CB8AC3E}">
        <p14:creationId xmlns:p14="http://schemas.microsoft.com/office/powerpoint/2010/main" val="1096199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575CC-3972-68F6-60F5-91087D731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B0AA0-F07C-9396-4A21-0510289F7570}"/>
              </a:ext>
            </a:extLst>
          </p:cNvPr>
          <p:cNvSpPr>
            <a:spLocks noGrp="1"/>
          </p:cNvSpPr>
          <p:nvPr>
            <p:ph type="title"/>
          </p:nvPr>
        </p:nvSpPr>
        <p:spPr>
          <a:xfrm>
            <a:off x="838199" y="365125"/>
            <a:ext cx="10934655" cy="1325563"/>
          </a:xfrm>
        </p:spPr>
        <p:txBody>
          <a:bodyPr/>
          <a:lstStyle/>
          <a:p>
            <a:r>
              <a:rPr lang="en-US" dirty="0">
                <a:latin typeface="Times New Roman" panose="02020603050405020304" pitchFamily="18" charset="0"/>
                <a:cs typeface="Times New Roman" panose="02020603050405020304" pitchFamily="18" charset="0"/>
              </a:rPr>
              <a:t>Wilkinson Power Divider</a:t>
            </a:r>
          </a:p>
        </p:txBody>
      </p:sp>
      <p:pic>
        <p:nvPicPr>
          <p:cNvPr id="11" name="Picture 10" descr="A close-up of a gold plate&#10;&#10;AI-generated content may be incorrect.">
            <a:extLst>
              <a:ext uri="{FF2B5EF4-FFF2-40B4-BE49-F238E27FC236}">
                <a16:creationId xmlns:a16="http://schemas.microsoft.com/office/drawing/2014/main" id="{5E105780-E01E-89BE-6A65-01A2FA2E210C}"/>
              </a:ext>
            </a:extLst>
          </p:cNvPr>
          <p:cNvPicPr>
            <a:picLocks noChangeAspect="1"/>
          </p:cNvPicPr>
          <p:nvPr/>
        </p:nvPicPr>
        <p:blipFill>
          <a:blip r:embed="rId3">
            <a:extLst>
              <a:ext uri="{28A0092B-C50C-407E-A947-70E740481C1C}">
                <a14:useLocalDpi xmlns:a14="http://schemas.microsoft.com/office/drawing/2010/main" val="0"/>
              </a:ext>
            </a:extLst>
          </a:blip>
          <a:srcRect l="2086" r="16965"/>
          <a:stretch/>
        </p:blipFill>
        <p:spPr>
          <a:xfrm>
            <a:off x="838199" y="2331440"/>
            <a:ext cx="5588902" cy="3567914"/>
          </a:xfrm>
          <a:prstGeom prst="rect">
            <a:avLst/>
          </a:prstGeom>
        </p:spPr>
      </p:pic>
      <p:pic>
        <p:nvPicPr>
          <p:cNvPr id="12" name="Picture 11">
            <a:extLst>
              <a:ext uri="{FF2B5EF4-FFF2-40B4-BE49-F238E27FC236}">
                <a16:creationId xmlns:a16="http://schemas.microsoft.com/office/drawing/2014/main" id="{27DA9743-DC09-42D5-FB8F-A29963F5F800}"/>
              </a:ext>
            </a:extLst>
          </p:cNvPr>
          <p:cNvPicPr>
            <a:picLocks noChangeAspect="1"/>
          </p:cNvPicPr>
          <p:nvPr/>
        </p:nvPicPr>
        <p:blipFill>
          <a:blip r:embed="rId4"/>
          <a:stretch>
            <a:fillRect/>
          </a:stretch>
        </p:blipFill>
        <p:spPr>
          <a:xfrm>
            <a:off x="6592953" y="2662710"/>
            <a:ext cx="5179901" cy="2905374"/>
          </a:xfrm>
          <a:prstGeom prst="rect">
            <a:avLst/>
          </a:prstGeom>
        </p:spPr>
      </p:pic>
    </p:spTree>
    <p:extLst>
      <p:ext uri="{BB962C8B-B14F-4D97-AF65-F5344CB8AC3E}">
        <p14:creationId xmlns:p14="http://schemas.microsoft.com/office/powerpoint/2010/main" val="128335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DD3D0-ED4F-DACA-A960-6F808CFB7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D7FA0-2A4D-D773-227E-42E1AF3E1B5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One Port</a:t>
            </a:r>
          </a:p>
        </p:txBody>
      </p:sp>
      <p:sp>
        <p:nvSpPr>
          <p:cNvPr id="3" name="Rectangle 2">
            <a:extLst>
              <a:ext uri="{FF2B5EF4-FFF2-40B4-BE49-F238E27FC236}">
                <a16:creationId xmlns:a16="http://schemas.microsoft.com/office/drawing/2014/main" id="{7C7662AC-92AB-ABD1-35B0-8C12915AFD2A}"/>
              </a:ext>
            </a:extLst>
          </p:cNvPr>
          <p:cNvSpPr/>
          <p:nvPr/>
        </p:nvSpPr>
        <p:spPr>
          <a:xfrm>
            <a:off x="9576620" y="4448682"/>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One-port network</a:t>
            </a:r>
          </a:p>
        </p:txBody>
      </p:sp>
      <p:cxnSp>
        <p:nvCxnSpPr>
          <p:cNvPr id="4" name="Straight Connector 3">
            <a:extLst>
              <a:ext uri="{FF2B5EF4-FFF2-40B4-BE49-F238E27FC236}">
                <a16:creationId xmlns:a16="http://schemas.microsoft.com/office/drawing/2014/main" id="{3E8D8EC7-155A-0595-B6F2-717C5891F26C}"/>
              </a:ext>
            </a:extLst>
          </p:cNvPr>
          <p:cNvCxnSpPr>
            <a:cxnSpLocks/>
          </p:cNvCxnSpPr>
          <p:nvPr/>
        </p:nvCxnSpPr>
        <p:spPr>
          <a:xfrm flipH="1">
            <a:off x="8465574" y="4694488"/>
            <a:ext cx="1111046"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0314DD6-4D72-8E7C-53C3-DB4AA302FD01}"/>
              </a:ext>
            </a:extLst>
          </p:cNvPr>
          <p:cNvCxnSpPr>
            <a:cxnSpLocks/>
          </p:cNvCxnSpPr>
          <p:nvPr/>
        </p:nvCxnSpPr>
        <p:spPr>
          <a:xfrm flipH="1">
            <a:off x="8465574" y="5667882"/>
            <a:ext cx="1111046"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F86064C-DF15-3435-7859-28F954E92566}"/>
              </a:ext>
            </a:extLst>
          </p:cNvPr>
          <p:cNvSpPr txBox="1"/>
          <p:nvPr/>
        </p:nvSpPr>
        <p:spPr>
          <a:xfrm>
            <a:off x="8669514" y="4544849"/>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E4F3EE1E-0534-2FFC-DB7F-152D0B822240}"/>
              </a:ext>
            </a:extLst>
          </p:cNvPr>
          <p:cNvSpPr txBox="1"/>
          <p:nvPr/>
        </p:nvSpPr>
        <p:spPr>
          <a:xfrm>
            <a:off x="8717279" y="5225791"/>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045A8120-421E-C77D-B1CC-5DDCF19EDDA8}"/>
              </a:ext>
            </a:extLst>
          </p:cNvPr>
          <p:cNvSpPr txBox="1"/>
          <p:nvPr/>
        </p:nvSpPr>
        <p:spPr>
          <a:xfrm>
            <a:off x="8578649" y="4933403"/>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9C8C2A62-6E57-8AE6-7712-CE517AFF744C}"/>
              </a:ext>
            </a:extLst>
          </p:cNvPr>
          <p:cNvCxnSpPr/>
          <p:nvPr/>
        </p:nvCxnSpPr>
        <p:spPr>
          <a:xfrm>
            <a:off x="8644932" y="4566969"/>
            <a:ext cx="457200"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6BE2754-6743-F85D-797E-D7AB6EA7CF1F}"/>
              </a:ext>
            </a:extLst>
          </p:cNvPr>
          <p:cNvSpPr txBox="1"/>
          <p:nvPr/>
        </p:nvSpPr>
        <p:spPr>
          <a:xfrm>
            <a:off x="8569433" y="3986349"/>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D93EFCBB-3BB5-1014-0918-A2CBD6B2A759}"/>
              </a:ext>
            </a:extLst>
          </p:cNvPr>
          <p:cNvCxnSpPr>
            <a:cxnSpLocks/>
          </p:cNvCxnSpPr>
          <p:nvPr/>
        </p:nvCxnSpPr>
        <p:spPr>
          <a:xfrm flipH="1">
            <a:off x="8654764" y="5792775"/>
            <a:ext cx="457200"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F85E656-3169-5651-F0EC-8B2C658B19A2}"/>
              </a:ext>
            </a:extLst>
          </p:cNvPr>
          <p:cNvSpPr txBox="1"/>
          <p:nvPr/>
        </p:nvSpPr>
        <p:spPr>
          <a:xfrm>
            <a:off x="8598929" y="5757092"/>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ACAFE06-742E-262B-EE6F-4EB7F6013165}"/>
              </a:ext>
            </a:extLst>
          </p:cNvPr>
          <p:cNvSpPr txBox="1"/>
          <p:nvPr/>
        </p:nvSpPr>
        <p:spPr>
          <a:xfrm>
            <a:off x="891524" y="4074278"/>
            <a:ext cx="4840989" cy="2677656"/>
          </a:xfrm>
          <a:prstGeom prst="rect">
            <a:avLst/>
          </a:prstGeom>
          <a:noFill/>
        </p:spPr>
        <p:txBody>
          <a:bodyPr wrap="square" rtlCol="0">
            <a:spAutoFit/>
          </a:bodyPr>
          <a:lstStyle/>
          <a:p>
            <a:pPr marL="457200" indent="-4572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Complex power</a:t>
            </a:r>
          </a:p>
          <a:p>
            <a:pPr marL="457200" indent="-4572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Active power (real power)</a:t>
            </a:r>
          </a:p>
          <a:p>
            <a:pPr marL="457200" indent="-4572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Q</a:t>
            </a:r>
            <a:r>
              <a:rPr lang="en-US" sz="2800" dirty="0">
                <a:latin typeface="Times New Roman" panose="02020603050405020304" pitchFamily="18" charset="0"/>
                <a:cs typeface="Times New Roman" panose="02020603050405020304" pitchFamily="18" charset="0"/>
              </a:rPr>
              <a:t>: Reactive power</a:t>
            </a:r>
          </a:p>
          <a:p>
            <a:pPr marL="457200" indent="-4572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W</a:t>
            </a:r>
            <a:r>
              <a:rPr lang="en-US" sz="2800" baseline="-25000"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Stored magnetic energy</a:t>
            </a:r>
          </a:p>
          <a:p>
            <a:pPr marL="457200" indent="-4572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W</a:t>
            </a:r>
            <a:r>
              <a:rPr lang="en-US" sz="2800" baseline="-25000"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 Stored electric energy</a:t>
            </a:r>
          </a:p>
          <a:p>
            <a:pPr marL="457200" indent="-4572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Z</a:t>
            </a:r>
            <a:r>
              <a:rPr lang="en-US" sz="2800" baseline="-25000" dirty="0">
                <a:latin typeface="Times New Roman" panose="02020603050405020304" pitchFamily="18" charset="0"/>
                <a:cs typeface="Times New Roman" panose="02020603050405020304" pitchFamily="18" charset="0"/>
              </a:rPr>
              <a:t>in</a:t>
            </a:r>
            <a:r>
              <a:rPr lang="en-US" sz="2800" dirty="0">
                <a:latin typeface="Times New Roman" panose="02020603050405020304" pitchFamily="18" charset="0"/>
                <a:cs typeface="Times New Roman" panose="02020603050405020304" pitchFamily="18" charset="0"/>
              </a:rPr>
              <a:t>: Input impedance</a:t>
            </a:r>
          </a:p>
        </p:txBody>
      </p:sp>
      <p:cxnSp>
        <p:nvCxnSpPr>
          <p:cNvPr id="18" name="Straight Arrow Connector 17">
            <a:extLst>
              <a:ext uri="{FF2B5EF4-FFF2-40B4-BE49-F238E27FC236}">
                <a16:creationId xmlns:a16="http://schemas.microsoft.com/office/drawing/2014/main" id="{B99A0F0B-BAC8-B3FB-A588-57C18BCC5C5E}"/>
              </a:ext>
            </a:extLst>
          </p:cNvPr>
          <p:cNvCxnSpPr>
            <a:cxnSpLocks/>
          </p:cNvCxnSpPr>
          <p:nvPr/>
        </p:nvCxnSpPr>
        <p:spPr>
          <a:xfrm>
            <a:off x="9247959" y="5235623"/>
            <a:ext cx="274320"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F89E114-66DA-5393-4397-95A08F1BFAB5}"/>
              </a:ext>
            </a:extLst>
          </p:cNvPr>
          <p:cNvCxnSpPr/>
          <p:nvPr/>
        </p:nvCxnSpPr>
        <p:spPr>
          <a:xfrm flipV="1">
            <a:off x="9261990" y="5220760"/>
            <a:ext cx="0" cy="1280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DB10DF7E-865C-DD49-5C7A-77DCF96AB0AE}"/>
              </a:ext>
            </a:extLst>
          </p:cNvPr>
          <p:cNvSpPr txBox="1"/>
          <p:nvPr/>
        </p:nvSpPr>
        <p:spPr>
          <a:xfrm>
            <a:off x="9189583" y="6167159"/>
            <a:ext cx="673773"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in</a:t>
            </a:r>
            <a:endParaRPr lang="en-US" sz="3200" dirty="0">
              <a:latin typeface="Times New Roman" panose="02020603050405020304" pitchFamily="18" charset="0"/>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02AFC7AD-BAFB-85A4-28A6-9F2F91C773C4}"/>
              </a:ext>
            </a:extLst>
          </p:cNvPr>
          <p:cNvGraphicFramePr>
            <a:graphicFrameLocks noChangeAspect="1"/>
          </p:cNvGraphicFramePr>
          <p:nvPr>
            <p:extLst>
              <p:ext uri="{D42A27DB-BD31-4B8C-83A1-F6EECF244321}">
                <p14:modId xmlns:p14="http://schemas.microsoft.com/office/powerpoint/2010/main" val="2396937980"/>
              </p:ext>
            </p:extLst>
          </p:nvPr>
        </p:nvGraphicFramePr>
        <p:xfrm>
          <a:off x="1125286" y="1480681"/>
          <a:ext cx="9937751" cy="1047750"/>
        </p:xfrm>
        <a:graphic>
          <a:graphicData uri="http://schemas.openxmlformats.org/presentationml/2006/ole">
            <mc:AlternateContent xmlns:mc="http://schemas.openxmlformats.org/markup-compatibility/2006">
              <mc:Choice xmlns:v="urn:schemas-microsoft-com:vml" Requires="v">
                <p:oleObj name="Equation" r:id="rId2" imgW="3733560" imgH="393480" progId="Equation.DSMT4">
                  <p:embed/>
                </p:oleObj>
              </mc:Choice>
              <mc:Fallback>
                <p:oleObj name="Equation" r:id="rId2" imgW="3733560" imgH="393480" progId="Equation.DSMT4">
                  <p:embed/>
                  <p:pic>
                    <p:nvPicPr>
                      <p:cNvPr id="0" name=""/>
                      <p:cNvPicPr/>
                      <p:nvPr/>
                    </p:nvPicPr>
                    <p:blipFill>
                      <a:blip r:embed="rId3"/>
                      <a:stretch>
                        <a:fillRect/>
                      </a:stretch>
                    </p:blipFill>
                    <p:spPr>
                      <a:xfrm>
                        <a:off x="1125286" y="1480681"/>
                        <a:ext cx="9937751" cy="104775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2C159C95-A4C0-1501-11C9-BB8FF90B7AA6}"/>
              </a:ext>
            </a:extLst>
          </p:cNvPr>
          <p:cNvGraphicFramePr>
            <a:graphicFrameLocks noChangeAspect="1"/>
          </p:cNvGraphicFramePr>
          <p:nvPr>
            <p:extLst>
              <p:ext uri="{D42A27DB-BD31-4B8C-83A1-F6EECF244321}">
                <p14:modId xmlns:p14="http://schemas.microsoft.com/office/powerpoint/2010/main" val="212043242"/>
              </p:ext>
            </p:extLst>
          </p:nvPr>
        </p:nvGraphicFramePr>
        <p:xfrm>
          <a:off x="1125286" y="2617787"/>
          <a:ext cx="5981700" cy="1622425"/>
        </p:xfrm>
        <a:graphic>
          <a:graphicData uri="http://schemas.openxmlformats.org/presentationml/2006/ole">
            <mc:AlternateContent xmlns:mc="http://schemas.openxmlformats.org/markup-compatibility/2006">
              <mc:Choice xmlns:v="urn:schemas-microsoft-com:vml" Requires="v">
                <p:oleObj name="Equation" r:id="rId4" imgW="2247840" imgH="609480" progId="Equation.DSMT4">
                  <p:embed/>
                </p:oleObj>
              </mc:Choice>
              <mc:Fallback>
                <p:oleObj name="Equation" r:id="rId4" imgW="2247840" imgH="609480" progId="Equation.DSMT4">
                  <p:embed/>
                  <p:pic>
                    <p:nvPicPr>
                      <p:cNvPr id="23" name="Object 22">
                        <a:extLst>
                          <a:ext uri="{FF2B5EF4-FFF2-40B4-BE49-F238E27FC236}">
                            <a16:creationId xmlns:a16="http://schemas.microsoft.com/office/drawing/2014/main" id="{02AFC7AD-BAFB-85A4-28A6-9F2F91C773C4}"/>
                          </a:ext>
                        </a:extLst>
                      </p:cNvPr>
                      <p:cNvPicPr/>
                      <p:nvPr/>
                    </p:nvPicPr>
                    <p:blipFill>
                      <a:blip r:embed="rId5"/>
                      <a:stretch>
                        <a:fillRect/>
                      </a:stretch>
                    </p:blipFill>
                    <p:spPr>
                      <a:xfrm>
                        <a:off x="1125286" y="2617787"/>
                        <a:ext cx="5981700" cy="1622425"/>
                      </a:xfrm>
                      <a:prstGeom prst="rect">
                        <a:avLst/>
                      </a:prstGeom>
                    </p:spPr>
                  </p:pic>
                </p:oleObj>
              </mc:Fallback>
            </mc:AlternateContent>
          </a:graphicData>
        </a:graphic>
      </p:graphicFrame>
    </p:spTree>
    <p:extLst>
      <p:ext uri="{BB962C8B-B14F-4D97-AF65-F5344CB8AC3E}">
        <p14:creationId xmlns:p14="http://schemas.microsoft.com/office/powerpoint/2010/main" val="4278880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8F16-B40B-994E-D3DC-E007124E32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6401B-A1AE-2938-C47E-A6CB70BB636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Properties of Input Impedance and Reflection</a:t>
            </a:r>
          </a:p>
        </p:txBody>
      </p:sp>
      <p:sp>
        <p:nvSpPr>
          <p:cNvPr id="3" name="Rectangle 2">
            <a:extLst>
              <a:ext uri="{FF2B5EF4-FFF2-40B4-BE49-F238E27FC236}">
                <a16:creationId xmlns:a16="http://schemas.microsoft.com/office/drawing/2014/main" id="{409E2E19-762A-DA14-1DFA-D7B5B671DE2E}"/>
              </a:ext>
            </a:extLst>
          </p:cNvPr>
          <p:cNvSpPr/>
          <p:nvPr/>
        </p:nvSpPr>
        <p:spPr>
          <a:xfrm>
            <a:off x="8908025" y="4448682"/>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One-port network</a:t>
            </a:r>
          </a:p>
        </p:txBody>
      </p:sp>
      <p:cxnSp>
        <p:nvCxnSpPr>
          <p:cNvPr id="4" name="Straight Connector 3">
            <a:extLst>
              <a:ext uri="{FF2B5EF4-FFF2-40B4-BE49-F238E27FC236}">
                <a16:creationId xmlns:a16="http://schemas.microsoft.com/office/drawing/2014/main" id="{7ADABD12-97FA-784E-CBB3-E6B718B087BE}"/>
              </a:ext>
            </a:extLst>
          </p:cNvPr>
          <p:cNvCxnSpPr>
            <a:cxnSpLocks/>
          </p:cNvCxnSpPr>
          <p:nvPr/>
        </p:nvCxnSpPr>
        <p:spPr>
          <a:xfrm flipH="1">
            <a:off x="7796979" y="4694488"/>
            <a:ext cx="1111046"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FF59A9DC-CB68-723D-BF05-FB33C1D090A8}"/>
              </a:ext>
            </a:extLst>
          </p:cNvPr>
          <p:cNvCxnSpPr>
            <a:cxnSpLocks/>
          </p:cNvCxnSpPr>
          <p:nvPr/>
        </p:nvCxnSpPr>
        <p:spPr>
          <a:xfrm flipH="1">
            <a:off x="7796979" y="5667882"/>
            <a:ext cx="1111046"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69ADF1A-EB51-B871-4A46-C410980C3301}"/>
              </a:ext>
            </a:extLst>
          </p:cNvPr>
          <p:cNvSpPr txBox="1"/>
          <p:nvPr/>
        </p:nvSpPr>
        <p:spPr>
          <a:xfrm>
            <a:off x="8000919" y="4544849"/>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89282BFF-82F1-5380-D209-A93ED284F637}"/>
              </a:ext>
            </a:extLst>
          </p:cNvPr>
          <p:cNvSpPr txBox="1"/>
          <p:nvPr/>
        </p:nvSpPr>
        <p:spPr>
          <a:xfrm>
            <a:off x="8048684" y="5225791"/>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215CE5E-941B-EA0C-693F-B34F6CC1CFB9}"/>
              </a:ext>
            </a:extLst>
          </p:cNvPr>
          <p:cNvSpPr txBox="1"/>
          <p:nvPr/>
        </p:nvSpPr>
        <p:spPr>
          <a:xfrm>
            <a:off x="7910054" y="4933403"/>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E7DD629B-A8F9-815B-78CA-CDD5A5C825C0}"/>
              </a:ext>
            </a:extLst>
          </p:cNvPr>
          <p:cNvCxnSpPr/>
          <p:nvPr/>
        </p:nvCxnSpPr>
        <p:spPr>
          <a:xfrm>
            <a:off x="7976337" y="4566969"/>
            <a:ext cx="457200"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FB39546-F45E-3EFA-52A3-56CEBB356BF9}"/>
              </a:ext>
            </a:extLst>
          </p:cNvPr>
          <p:cNvSpPr txBox="1"/>
          <p:nvPr/>
        </p:nvSpPr>
        <p:spPr>
          <a:xfrm>
            <a:off x="7900838" y="3986349"/>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D2AFE092-9C60-F2F3-4C9E-718DD54EC384}"/>
              </a:ext>
            </a:extLst>
          </p:cNvPr>
          <p:cNvCxnSpPr>
            <a:cxnSpLocks/>
          </p:cNvCxnSpPr>
          <p:nvPr/>
        </p:nvCxnSpPr>
        <p:spPr>
          <a:xfrm flipH="1">
            <a:off x="7986169" y="5792775"/>
            <a:ext cx="457200"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386B7F0-E7C8-2924-31F3-DA9320BF19F6}"/>
              </a:ext>
            </a:extLst>
          </p:cNvPr>
          <p:cNvSpPr txBox="1"/>
          <p:nvPr/>
        </p:nvSpPr>
        <p:spPr>
          <a:xfrm>
            <a:off x="7930334" y="5757092"/>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F5C54139-D931-8B42-F41D-6F9082463DDB}"/>
              </a:ext>
            </a:extLst>
          </p:cNvPr>
          <p:cNvCxnSpPr>
            <a:cxnSpLocks/>
          </p:cNvCxnSpPr>
          <p:nvPr/>
        </p:nvCxnSpPr>
        <p:spPr>
          <a:xfrm>
            <a:off x="8579364" y="5235623"/>
            <a:ext cx="274320"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71B2D59-966B-112B-988A-453A58B6B48F}"/>
              </a:ext>
            </a:extLst>
          </p:cNvPr>
          <p:cNvCxnSpPr/>
          <p:nvPr/>
        </p:nvCxnSpPr>
        <p:spPr>
          <a:xfrm flipV="1">
            <a:off x="8593395" y="5220760"/>
            <a:ext cx="0" cy="1280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91E379D2-2515-DAF2-6496-2ACE2D09989A}"/>
              </a:ext>
            </a:extLst>
          </p:cNvPr>
          <p:cNvSpPr txBox="1"/>
          <p:nvPr/>
        </p:nvSpPr>
        <p:spPr>
          <a:xfrm>
            <a:off x="8520988" y="6167159"/>
            <a:ext cx="673773"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Z</a:t>
            </a:r>
            <a:r>
              <a:rPr lang="en-US" sz="3200" baseline="-25000" dirty="0">
                <a:latin typeface="Times New Roman" panose="02020603050405020304" pitchFamily="18" charset="0"/>
                <a:cs typeface="Times New Roman" panose="02020603050405020304" pitchFamily="18" charset="0"/>
              </a:rPr>
              <a:t>in</a:t>
            </a:r>
            <a:endParaRPr lang="en-US" sz="3200" dirty="0">
              <a:latin typeface="Times New Roman" panose="02020603050405020304" pitchFamily="18" charset="0"/>
              <a:cs typeface="Times New Roman" panose="02020603050405020304" pitchFamily="18" charset="0"/>
            </a:endParaRPr>
          </a:p>
        </p:txBody>
      </p:sp>
      <p:graphicFrame>
        <p:nvGraphicFramePr>
          <p:cNvPr id="24" name="Object 23">
            <a:extLst>
              <a:ext uri="{FF2B5EF4-FFF2-40B4-BE49-F238E27FC236}">
                <a16:creationId xmlns:a16="http://schemas.microsoft.com/office/drawing/2014/main" id="{CB737308-EC21-4C56-DE34-7275A163B570}"/>
              </a:ext>
            </a:extLst>
          </p:cNvPr>
          <p:cNvGraphicFramePr>
            <a:graphicFrameLocks noChangeAspect="1"/>
          </p:cNvGraphicFramePr>
          <p:nvPr>
            <p:extLst>
              <p:ext uri="{D42A27DB-BD31-4B8C-83A1-F6EECF244321}">
                <p14:modId xmlns:p14="http://schemas.microsoft.com/office/powerpoint/2010/main" val="2692040603"/>
              </p:ext>
            </p:extLst>
          </p:nvPr>
        </p:nvGraphicFramePr>
        <p:xfrm>
          <a:off x="1140901" y="2098059"/>
          <a:ext cx="4460875" cy="676275"/>
        </p:xfrm>
        <a:graphic>
          <a:graphicData uri="http://schemas.openxmlformats.org/presentationml/2006/ole">
            <mc:AlternateContent xmlns:mc="http://schemas.openxmlformats.org/markup-compatibility/2006">
              <mc:Choice xmlns:v="urn:schemas-microsoft-com:vml" Requires="v">
                <p:oleObj name="Equation" r:id="rId2" imgW="1676160" imgH="253800" progId="Equation.DSMT4">
                  <p:embed/>
                </p:oleObj>
              </mc:Choice>
              <mc:Fallback>
                <p:oleObj name="Equation" r:id="rId2" imgW="1676160" imgH="253800" progId="Equation.DSMT4">
                  <p:embed/>
                  <p:pic>
                    <p:nvPicPr>
                      <p:cNvPr id="24" name="Object 23">
                        <a:extLst>
                          <a:ext uri="{FF2B5EF4-FFF2-40B4-BE49-F238E27FC236}">
                            <a16:creationId xmlns:a16="http://schemas.microsoft.com/office/drawing/2014/main" id="{2C159C95-A4C0-1501-11C9-BB8FF90B7AA6}"/>
                          </a:ext>
                        </a:extLst>
                      </p:cNvPr>
                      <p:cNvPicPr/>
                      <p:nvPr/>
                    </p:nvPicPr>
                    <p:blipFill>
                      <a:blip r:embed="rId3"/>
                      <a:stretch>
                        <a:fillRect/>
                      </a:stretch>
                    </p:blipFill>
                    <p:spPr>
                      <a:xfrm>
                        <a:off x="1140901" y="2098059"/>
                        <a:ext cx="4460875" cy="6762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5F7E396-DC6D-1EB5-23D1-DCAB416757F6}"/>
              </a:ext>
            </a:extLst>
          </p:cNvPr>
          <p:cNvGraphicFramePr>
            <a:graphicFrameLocks noChangeAspect="1"/>
          </p:cNvGraphicFramePr>
          <p:nvPr>
            <p:extLst>
              <p:ext uri="{D42A27DB-BD31-4B8C-83A1-F6EECF244321}">
                <p14:modId xmlns:p14="http://schemas.microsoft.com/office/powerpoint/2010/main" val="2654409435"/>
              </p:ext>
            </p:extLst>
          </p:nvPr>
        </p:nvGraphicFramePr>
        <p:xfrm>
          <a:off x="8378825" y="1870196"/>
          <a:ext cx="2974975" cy="1150937"/>
        </p:xfrm>
        <a:graphic>
          <a:graphicData uri="http://schemas.openxmlformats.org/presentationml/2006/ole">
            <mc:AlternateContent xmlns:mc="http://schemas.openxmlformats.org/markup-compatibility/2006">
              <mc:Choice xmlns:v="urn:schemas-microsoft-com:vml" Requires="v">
                <p:oleObj name="Equation" r:id="rId4" imgW="1117440" imgH="431640" progId="Equation.DSMT4">
                  <p:embed/>
                </p:oleObj>
              </mc:Choice>
              <mc:Fallback>
                <p:oleObj name="Equation" r:id="rId4" imgW="1117440" imgH="431640" progId="Equation.DSMT4">
                  <p:embed/>
                  <p:pic>
                    <p:nvPicPr>
                      <p:cNvPr id="24" name="Object 23">
                        <a:extLst>
                          <a:ext uri="{FF2B5EF4-FFF2-40B4-BE49-F238E27FC236}">
                            <a16:creationId xmlns:a16="http://schemas.microsoft.com/office/drawing/2014/main" id="{CB737308-EC21-4C56-DE34-7275A163B570}"/>
                          </a:ext>
                        </a:extLst>
                      </p:cNvPr>
                      <p:cNvPicPr/>
                      <p:nvPr/>
                    </p:nvPicPr>
                    <p:blipFill>
                      <a:blip r:embed="rId5"/>
                      <a:stretch>
                        <a:fillRect/>
                      </a:stretch>
                    </p:blipFill>
                    <p:spPr>
                      <a:xfrm>
                        <a:off x="8378825" y="1870196"/>
                        <a:ext cx="2974975" cy="11509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5735800-91AC-C308-4096-5DC5ED7D81D9}"/>
              </a:ext>
            </a:extLst>
          </p:cNvPr>
          <p:cNvGraphicFramePr>
            <a:graphicFrameLocks noChangeAspect="1"/>
          </p:cNvGraphicFramePr>
          <p:nvPr>
            <p:extLst>
              <p:ext uri="{D42A27DB-BD31-4B8C-83A1-F6EECF244321}">
                <p14:modId xmlns:p14="http://schemas.microsoft.com/office/powerpoint/2010/main" val="1617348823"/>
              </p:ext>
            </p:extLst>
          </p:nvPr>
        </p:nvGraphicFramePr>
        <p:xfrm>
          <a:off x="1140901" y="3090862"/>
          <a:ext cx="3008312" cy="676275"/>
        </p:xfrm>
        <a:graphic>
          <a:graphicData uri="http://schemas.openxmlformats.org/presentationml/2006/ole">
            <mc:AlternateContent xmlns:mc="http://schemas.openxmlformats.org/markup-compatibility/2006">
              <mc:Choice xmlns:v="urn:schemas-microsoft-com:vml" Requires="v">
                <p:oleObj name="Equation" r:id="rId6" imgW="1130040" imgH="253800" progId="Equation.DSMT4">
                  <p:embed/>
                </p:oleObj>
              </mc:Choice>
              <mc:Fallback>
                <p:oleObj name="Equation" r:id="rId6" imgW="1130040" imgH="253800" progId="Equation.DSMT4">
                  <p:embed/>
                  <p:pic>
                    <p:nvPicPr>
                      <p:cNvPr id="24" name="Object 23">
                        <a:extLst>
                          <a:ext uri="{FF2B5EF4-FFF2-40B4-BE49-F238E27FC236}">
                            <a16:creationId xmlns:a16="http://schemas.microsoft.com/office/drawing/2014/main" id="{CB737308-EC21-4C56-DE34-7275A163B570}"/>
                          </a:ext>
                        </a:extLst>
                      </p:cNvPr>
                      <p:cNvPicPr/>
                      <p:nvPr/>
                    </p:nvPicPr>
                    <p:blipFill>
                      <a:blip r:embed="rId7"/>
                      <a:stretch>
                        <a:fillRect/>
                      </a:stretch>
                    </p:blipFill>
                    <p:spPr>
                      <a:xfrm>
                        <a:off x="1140901" y="3090862"/>
                        <a:ext cx="3008312" cy="6762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1D238E4-A4A3-5E2B-6FAE-E773EB2A6DAA}"/>
              </a:ext>
            </a:extLst>
          </p:cNvPr>
          <p:cNvGraphicFramePr>
            <a:graphicFrameLocks noChangeAspect="1"/>
          </p:cNvGraphicFramePr>
          <p:nvPr>
            <p:extLst>
              <p:ext uri="{D42A27DB-BD31-4B8C-83A1-F6EECF244321}">
                <p14:modId xmlns:p14="http://schemas.microsoft.com/office/powerpoint/2010/main" val="1168998907"/>
              </p:ext>
            </p:extLst>
          </p:nvPr>
        </p:nvGraphicFramePr>
        <p:xfrm>
          <a:off x="1140901" y="3955134"/>
          <a:ext cx="3008312" cy="676275"/>
        </p:xfrm>
        <a:graphic>
          <a:graphicData uri="http://schemas.openxmlformats.org/presentationml/2006/ole">
            <mc:AlternateContent xmlns:mc="http://schemas.openxmlformats.org/markup-compatibility/2006">
              <mc:Choice xmlns:v="urn:schemas-microsoft-com:vml" Requires="v">
                <p:oleObj name="Equation" r:id="rId8" imgW="1130040" imgH="253800" progId="Equation.DSMT4">
                  <p:embed/>
                </p:oleObj>
              </mc:Choice>
              <mc:Fallback>
                <p:oleObj name="Equation" r:id="rId8" imgW="1130040" imgH="253800" progId="Equation.DSMT4">
                  <p:embed/>
                  <p:pic>
                    <p:nvPicPr>
                      <p:cNvPr id="10" name="Object 9">
                        <a:extLst>
                          <a:ext uri="{FF2B5EF4-FFF2-40B4-BE49-F238E27FC236}">
                            <a16:creationId xmlns:a16="http://schemas.microsoft.com/office/drawing/2014/main" id="{E5735800-91AC-C308-4096-5DC5ED7D81D9}"/>
                          </a:ext>
                        </a:extLst>
                      </p:cNvPr>
                      <p:cNvPicPr/>
                      <p:nvPr/>
                    </p:nvPicPr>
                    <p:blipFill>
                      <a:blip r:embed="rId9"/>
                      <a:stretch>
                        <a:fillRect/>
                      </a:stretch>
                    </p:blipFill>
                    <p:spPr>
                      <a:xfrm>
                        <a:off x="1140901" y="3955134"/>
                        <a:ext cx="3008312" cy="676275"/>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8BC1F929-7D15-75EB-192B-45238C879C55}"/>
              </a:ext>
            </a:extLst>
          </p:cNvPr>
          <p:cNvSpPr txBox="1"/>
          <p:nvPr/>
        </p:nvSpPr>
        <p:spPr>
          <a:xfrm>
            <a:off x="1140901" y="4759941"/>
            <a:ext cx="2775152" cy="1815882"/>
          </a:xfrm>
          <a:prstGeom prst="rect">
            <a:avLst/>
          </a:prstGeom>
          <a:noFill/>
        </p:spPr>
        <p:txBody>
          <a:bodyPr wrap="square" rtlCol="0">
            <a:spAutoFit/>
          </a:bodyPr>
          <a:lstStyle/>
          <a:p>
            <a:pPr marL="457200" indent="-4572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R</a:t>
            </a:r>
            <a:r>
              <a:rPr lang="en-US" sz="2800" baseline="-25000" dirty="0">
                <a:latin typeface="Times New Roman" panose="02020603050405020304" pitchFamily="18" charset="0"/>
                <a:cs typeface="Times New Roman" panose="02020603050405020304" pitchFamily="18" charset="0"/>
              </a:rPr>
              <a:t>in</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a:latin typeface="Times New Roman" panose="02020603050405020304" pitchFamily="18" charset="0"/>
                <a:cs typeface="Times New Roman" panose="02020603050405020304" pitchFamily="18" charset="0"/>
              </a:rPr>
              <a:t>): even</a:t>
            </a:r>
          </a:p>
          <a:p>
            <a:pPr marL="457200" indent="-4572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in</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a:latin typeface="Times New Roman" panose="02020603050405020304" pitchFamily="18" charset="0"/>
                <a:cs typeface="Times New Roman" panose="02020603050405020304" pitchFamily="18" charset="0"/>
              </a:rPr>
              <a:t>): odd</a:t>
            </a:r>
          </a:p>
          <a:p>
            <a:pPr marL="457200" indent="-4572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 </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even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 </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a:latin typeface="Times New Roman" panose="02020603050405020304" pitchFamily="18" charset="0"/>
                <a:cs typeface="Times New Roman" panose="02020603050405020304" pitchFamily="18" charset="0"/>
              </a:rPr>
              <a:t>): odd</a:t>
            </a:r>
          </a:p>
        </p:txBody>
      </p:sp>
      <p:sp>
        <p:nvSpPr>
          <p:cNvPr id="6" name="Rectangle: Rounded Corners 5">
            <a:extLst>
              <a:ext uri="{FF2B5EF4-FFF2-40B4-BE49-F238E27FC236}">
                <a16:creationId xmlns:a16="http://schemas.microsoft.com/office/drawing/2014/main" id="{E52F43DA-B7AA-12D4-FA90-235EEF5C26F5}"/>
              </a:ext>
            </a:extLst>
          </p:cNvPr>
          <p:cNvSpPr/>
          <p:nvPr/>
        </p:nvSpPr>
        <p:spPr>
          <a:xfrm>
            <a:off x="983226" y="3021133"/>
            <a:ext cx="3307937" cy="1673355"/>
          </a:xfrm>
          <a:prstGeom prst="roundRect">
            <a:avLst/>
          </a:prstGeom>
          <a:solidFill>
            <a:srgbClr val="156082">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28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1E782-600D-002C-9722-C6FC8066D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72E6A-9758-4581-721D-A4891333B48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Two-Port Network</a:t>
            </a:r>
          </a:p>
        </p:txBody>
      </p:sp>
      <p:sp>
        <p:nvSpPr>
          <p:cNvPr id="4" name="Rectangle 3">
            <a:extLst>
              <a:ext uri="{FF2B5EF4-FFF2-40B4-BE49-F238E27FC236}">
                <a16:creationId xmlns:a16="http://schemas.microsoft.com/office/drawing/2014/main" id="{377BEA09-00D4-9958-C37B-BBD303812A25}"/>
              </a:ext>
            </a:extLst>
          </p:cNvPr>
          <p:cNvSpPr/>
          <p:nvPr/>
        </p:nvSpPr>
        <p:spPr>
          <a:xfrm>
            <a:off x="5024284" y="2686664"/>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Two-port network</a:t>
            </a:r>
          </a:p>
        </p:txBody>
      </p:sp>
      <p:cxnSp>
        <p:nvCxnSpPr>
          <p:cNvPr id="8" name="Straight Connector 7">
            <a:extLst>
              <a:ext uri="{FF2B5EF4-FFF2-40B4-BE49-F238E27FC236}">
                <a16:creationId xmlns:a16="http://schemas.microsoft.com/office/drawing/2014/main" id="{7A223517-184B-840E-5271-BBB1C9172E7E}"/>
              </a:ext>
            </a:extLst>
          </p:cNvPr>
          <p:cNvCxnSpPr>
            <a:cxnSpLocks/>
          </p:cNvCxnSpPr>
          <p:nvPr/>
        </p:nvCxnSpPr>
        <p:spPr>
          <a:xfrm flipH="1">
            <a:off x="3913238" y="2932470"/>
            <a:ext cx="1111046"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510E0DB-9FE3-8FCF-90EA-74D2A4BC35CE}"/>
              </a:ext>
            </a:extLst>
          </p:cNvPr>
          <p:cNvCxnSpPr>
            <a:cxnSpLocks/>
          </p:cNvCxnSpPr>
          <p:nvPr/>
        </p:nvCxnSpPr>
        <p:spPr>
          <a:xfrm flipH="1">
            <a:off x="3913238" y="3905864"/>
            <a:ext cx="1111046"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E16419D-2294-B70D-913D-D9EEDFABC43B}"/>
              </a:ext>
            </a:extLst>
          </p:cNvPr>
          <p:cNvCxnSpPr>
            <a:cxnSpLocks/>
          </p:cNvCxnSpPr>
          <p:nvPr/>
        </p:nvCxnSpPr>
        <p:spPr>
          <a:xfrm>
            <a:off x="7443019" y="2932470"/>
            <a:ext cx="1111046"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0B569BB-6501-F775-98A0-999D93406B94}"/>
              </a:ext>
            </a:extLst>
          </p:cNvPr>
          <p:cNvCxnSpPr>
            <a:cxnSpLocks/>
          </p:cNvCxnSpPr>
          <p:nvPr/>
        </p:nvCxnSpPr>
        <p:spPr>
          <a:xfrm>
            <a:off x="7443019" y="3905864"/>
            <a:ext cx="1111046"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4361CB8-46E5-5304-E29C-98D994145078}"/>
              </a:ext>
            </a:extLst>
          </p:cNvPr>
          <p:cNvSpPr txBox="1"/>
          <p:nvPr/>
        </p:nvSpPr>
        <p:spPr>
          <a:xfrm>
            <a:off x="2662868" y="3075218"/>
            <a:ext cx="1175322" cy="584775"/>
          </a:xfrm>
          <a:prstGeom prst="rect">
            <a:avLst/>
          </a:prstGeom>
          <a:no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Port 1</a:t>
            </a:r>
          </a:p>
        </p:txBody>
      </p:sp>
      <p:sp>
        <p:nvSpPr>
          <p:cNvPr id="15" name="TextBox 14">
            <a:extLst>
              <a:ext uri="{FF2B5EF4-FFF2-40B4-BE49-F238E27FC236}">
                <a16:creationId xmlns:a16="http://schemas.microsoft.com/office/drawing/2014/main" id="{8E91E7B2-F803-603B-9457-13A425015324}"/>
              </a:ext>
            </a:extLst>
          </p:cNvPr>
          <p:cNvSpPr txBox="1"/>
          <p:nvPr/>
        </p:nvSpPr>
        <p:spPr>
          <a:xfrm>
            <a:off x="8664677" y="3075217"/>
            <a:ext cx="1175322" cy="584775"/>
          </a:xfrm>
          <a:prstGeom prst="rect">
            <a:avLst/>
          </a:prstGeom>
          <a:no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Port 2</a:t>
            </a:r>
          </a:p>
        </p:txBody>
      </p:sp>
      <p:sp>
        <p:nvSpPr>
          <p:cNvPr id="16" name="TextBox 15">
            <a:extLst>
              <a:ext uri="{FF2B5EF4-FFF2-40B4-BE49-F238E27FC236}">
                <a16:creationId xmlns:a16="http://schemas.microsoft.com/office/drawing/2014/main" id="{48B771DD-C0EF-814F-ABBB-858944705CFF}"/>
              </a:ext>
            </a:extLst>
          </p:cNvPr>
          <p:cNvSpPr txBox="1"/>
          <p:nvPr/>
        </p:nvSpPr>
        <p:spPr>
          <a:xfrm>
            <a:off x="4520298" y="2782831"/>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EA691B3C-1DE5-04AA-CEF5-05AFA9284898}"/>
              </a:ext>
            </a:extLst>
          </p:cNvPr>
          <p:cNvSpPr txBox="1"/>
          <p:nvPr/>
        </p:nvSpPr>
        <p:spPr>
          <a:xfrm>
            <a:off x="4568063" y="3463773"/>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E350AD82-105C-6839-C561-0B68632C010C}"/>
              </a:ext>
            </a:extLst>
          </p:cNvPr>
          <p:cNvSpPr txBox="1"/>
          <p:nvPr/>
        </p:nvSpPr>
        <p:spPr>
          <a:xfrm>
            <a:off x="4429433" y="3171385"/>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1</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1B8AEBE-110F-AD24-E7DF-FEEA0D2DD342}"/>
              </a:ext>
            </a:extLst>
          </p:cNvPr>
          <p:cNvSpPr txBox="1"/>
          <p:nvPr/>
        </p:nvSpPr>
        <p:spPr>
          <a:xfrm>
            <a:off x="7541048" y="2804951"/>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E0A142C6-5C8E-114D-F0B2-F06032E67695}"/>
              </a:ext>
            </a:extLst>
          </p:cNvPr>
          <p:cNvSpPr txBox="1"/>
          <p:nvPr/>
        </p:nvSpPr>
        <p:spPr>
          <a:xfrm>
            <a:off x="7588813" y="3485893"/>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C00F0681-34FC-57BB-9066-0B6FF828FD5B}"/>
              </a:ext>
            </a:extLst>
          </p:cNvPr>
          <p:cNvSpPr txBox="1"/>
          <p:nvPr/>
        </p:nvSpPr>
        <p:spPr>
          <a:xfrm>
            <a:off x="7450183" y="3193505"/>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2</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0B9D9DB5-B73A-BBC1-15A5-DA40905D76ED}"/>
              </a:ext>
            </a:extLst>
          </p:cNvPr>
          <p:cNvCxnSpPr/>
          <p:nvPr/>
        </p:nvCxnSpPr>
        <p:spPr>
          <a:xfrm>
            <a:off x="4141756" y="2804951"/>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62AADD1A-A081-775C-E7D4-67C91F2D898C}"/>
              </a:ext>
            </a:extLst>
          </p:cNvPr>
          <p:cNvSpPr txBox="1"/>
          <p:nvPr/>
        </p:nvSpPr>
        <p:spPr>
          <a:xfrm>
            <a:off x="4253072" y="2224331"/>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1</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F5FECA9D-88F1-022D-7FE3-711CFA98694F}"/>
              </a:ext>
            </a:extLst>
          </p:cNvPr>
          <p:cNvCxnSpPr>
            <a:cxnSpLocks/>
          </p:cNvCxnSpPr>
          <p:nvPr/>
        </p:nvCxnSpPr>
        <p:spPr>
          <a:xfrm flipH="1">
            <a:off x="7592049" y="2785191"/>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FBE99665-9864-E483-8643-BD431D93AC00}"/>
              </a:ext>
            </a:extLst>
          </p:cNvPr>
          <p:cNvSpPr txBox="1"/>
          <p:nvPr/>
        </p:nvSpPr>
        <p:spPr>
          <a:xfrm>
            <a:off x="7703365" y="2204571"/>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90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8AAAA-493C-07C4-CC72-BBFBB356F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5D953-681E-55A9-8297-D7C5ADA087E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Impedance Matrix</a:t>
            </a:r>
          </a:p>
        </p:txBody>
      </p:sp>
      <p:graphicFrame>
        <p:nvGraphicFramePr>
          <p:cNvPr id="7" name="Object 6">
            <a:extLst>
              <a:ext uri="{FF2B5EF4-FFF2-40B4-BE49-F238E27FC236}">
                <a16:creationId xmlns:a16="http://schemas.microsoft.com/office/drawing/2014/main" id="{5303C140-EA4C-E2C4-5AE4-6F56B48B14A9}"/>
              </a:ext>
            </a:extLst>
          </p:cNvPr>
          <p:cNvGraphicFramePr>
            <a:graphicFrameLocks noChangeAspect="1"/>
          </p:cNvGraphicFramePr>
          <p:nvPr>
            <p:extLst>
              <p:ext uri="{D42A27DB-BD31-4B8C-83A1-F6EECF244321}">
                <p14:modId xmlns:p14="http://schemas.microsoft.com/office/powerpoint/2010/main" val="1719445814"/>
              </p:ext>
            </p:extLst>
          </p:nvPr>
        </p:nvGraphicFramePr>
        <p:xfrm>
          <a:off x="394916" y="4933950"/>
          <a:ext cx="2399682" cy="885826"/>
        </p:xfrm>
        <a:graphic>
          <a:graphicData uri="http://schemas.openxmlformats.org/presentationml/2006/ole">
            <mc:AlternateContent xmlns:mc="http://schemas.openxmlformats.org/markup-compatibility/2006">
              <mc:Choice xmlns:v="urn:schemas-microsoft-com:vml" Requires="v">
                <p:oleObj name="Equation" r:id="rId2" imgW="482400" imgH="177480" progId="Equation.DSMT4">
                  <p:embed/>
                </p:oleObj>
              </mc:Choice>
              <mc:Fallback>
                <p:oleObj name="Equation" r:id="rId2" imgW="482400" imgH="177480" progId="Equation.DSMT4">
                  <p:embed/>
                  <p:pic>
                    <p:nvPicPr>
                      <p:cNvPr id="7" name="Object 6">
                        <a:extLst>
                          <a:ext uri="{FF2B5EF4-FFF2-40B4-BE49-F238E27FC236}">
                            <a16:creationId xmlns:a16="http://schemas.microsoft.com/office/drawing/2014/main" id="{51DA1A6B-E451-9DD1-DF2F-13DD0219AAF3}"/>
                          </a:ext>
                        </a:extLst>
                      </p:cNvPr>
                      <p:cNvPicPr/>
                      <p:nvPr/>
                    </p:nvPicPr>
                    <p:blipFill>
                      <a:blip r:embed="rId3"/>
                      <a:stretch>
                        <a:fillRect/>
                      </a:stretch>
                    </p:blipFill>
                    <p:spPr>
                      <a:xfrm>
                        <a:off x="394916" y="4933950"/>
                        <a:ext cx="2399682" cy="885826"/>
                      </a:xfrm>
                      <a:prstGeom prst="rect">
                        <a:avLst/>
                      </a:prstGeom>
                      <a:ln>
                        <a:noFill/>
                      </a:ln>
                    </p:spPr>
                  </p:pic>
                </p:oleObj>
              </mc:Fallback>
            </mc:AlternateContent>
          </a:graphicData>
        </a:graphic>
      </p:graphicFrame>
      <p:graphicFrame>
        <p:nvGraphicFramePr>
          <p:cNvPr id="4" name="Object 3">
            <a:extLst>
              <a:ext uri="{FF2B5EF4-FFF2-40B4-BE49-F238E27FC236}">
                <a16:creationId xmlns:a16="http://schemas.microsoft.com/office/drawing/2014/main" id="{35181A63-EA47-E285-424C-C40E481A1852}"/>
              </a:ext>
            </a:extLst>
          </p:cNvPr>
          <p:cNvGraphicFramePr>
            <a:graphicFrameLocks noChangeAspect="1"/>
          </p:cNvGraphicFramePr>
          <p:nvPr>
            <p:extLst>
              <p:ext uri="{D42A27DB-BD31-4B8C-83A1-F6EECF244321}">
                <p14:modId xmlns:p14="http://schemas.microsoft.com/office/powerpoint/2010/main" val="2970687182"/>
              </p:ext>
            </p:extLst>
          </p:nvPr>
        </p:nvGraphicFramePr>
        <p:xfrm>
          <a:off x="2899425" y="4349081"/>
          <a:ext cx="2960688" cy="660400"/>
        </p:xfrm>
        <a:graphic>
          <a:graphicData uri="http://schemas.openxmlformats.org/presentationml/2006/ole">
            <mc:AlternateContent xmlns:mc="http://schemas.openxmlformats.org/markup-compatibility/2006">
              <mc:Choice xmlns:v="urn:schemas-microsoft-com:vml" Requires="v">
                <p:oleObj name="Equation" r:id="rId4" imgW="1028520" imgH="228600" progId="Equation.DSMT4">
                  <p:embed/>
                </p:oleObj>
              </mc:Choice>
              <mc:Fallback>
                <p:oleObj name="Equation" r:id="rId4" imgW="1028520" imgH="228600" progId="Equation.DSMT4">
                  <p:embed/>
                  <p:pic>
                    <p:nvPicPr>
                      <p:cNvPr id="7" name="Object 6">
                        <a:extLst>
                          <a:ext uri="{FF2B5EF4-FFF2-40B4-BE49-F238E27FC236}">
                            <a16:creationId xmlns:a16="http://schemas.microsoft.com/office/drawing/2014/main" id="{5303C140-EA4C-E2C4-5AE4-6F56B48B14A9}"/>
                          </a:ext>
                        </a:extLst>
                      </p:cNvPr>
                      <p:cNvPicPr/>
                      <p:nvPr/>
                    </p:nvPicPr>
                    <p:blipFill>
                      <a:blip r:embed="rId5"/>
                      <a:stretch>
                        <a:fillRect/>
                      </a:stretch>
                    </p:blipFill>
                    <p:spPr>
                      <a:xfrm>
                        <a:off x="2899425" y="4349081"/>
                        <a:ext cx="2960688" cy="660400"/>
                      </a:xfrm>
                      <a:prstGeom prst="rect">
                        <a:avLst/>
                      </a:prstGeom>
                      <a:ln>
                        <a:noFill/>
                      </a:ln>
                    </p:spPr>
                  </p:pic>
                </p:oleObj>
              </mc:Fallback>
            </mc:AlternateContent>
          </a:graphicData>
        </a:graphic>
      </p:graphicFrame>
      <p:graphicFrame>
        <p:nvGraphicFramePr>
          <p:cNvPr id="5" name="Object 4">
            <a:extLst>
              <a:ext uri="{FF2B5EF4-FFF2-40B4-BE49-F238E27FC236}">
                <a16:creationId xmlns:a16="http://schemas.microsoft.com/office/drawing/2014/main" id="{B876CDE4-0BB7-3560-CB08-229EE0600FE3}"/>
              </a:ext>
            </a:extLst>
          </p:cNvPr>
          <p:cNvGraphicFramePr>
            <a:graphicFrameLocks noChangeAspect="1"/>
          </p:cNvGraphicFramePr>
          <p:nvPr>
            <p:extLst>
              <p:ext uri="{D42A27DB-BD31-4B8C-83A1-F6EECF244321}">
                <p14:modId xmlns:p14="http://schemas.microsoft.com/office/powerpoint/2010/main" val="909982370"/>
              </p:ext>
            </p:extLst>
          </p:nvPr>
        </p:nvGraphicFramePr>
        <p:xfrm>
          <a:off x="892967" y="1615281"/>
          <a:ext cx="4092575" cy="1392237"/>
        </p:xfrm>
        <a:graphic>
          <a:graphicData uri="http://schemas.openxmlformats.org/presentationml/2006/ole">
            <mc:AlternateContent xmlns:mc="http://schemas.openxmlformats.org/markup-compatibility/2006">
              <mc:Choice xmlns:v="urn:schemas-microsoft-com:vml" Requires="v">
                <p:oleObj name="Equation" r:id="rId6" imgW="1422360" imgH="482400" progId="Equation.DSMT4">
                  <p:embed/>
                </p:oleObj>
              </mc:Choice>
              <mc:Fallback>
                <p:oleObj name="Equation" r:id="rId6" imgW="1422360" imgH="482400" progId="Equation.DSMT4">
                  <p:embed/>
                  <p:pic>
                    <p:nvPicPr>
                      <p:cNvPr id="3" name="Object 2">
                        <a:extLst>
                          <a:ext uri="{FF2B5EF4-FFF2-40B4-BE49-F238E27FC236}">
                            <a16:creationId xmlns:a16="http://schemas.microsoft.com/office/drawing/2014/main" id="{829F544A-AD8B-861C-4DF5-4A4F06D12812}"/>
                          </a:ext>
                        </a:extLst>
                      </p:cNvPr>
                      <p:cNvPicPr/>
                      <p:nvPr/>
                    </p:nvPicPr>
                    <p:blipFill>
                      <a:blip r:embed="rId7"/>
                      <a:stretch>
                        <a:fillRect/>
                      </a:stretch>
                    </p:blipFill>
                    <p:spPr>
                      <a:xfrm>
                        <a:off x="892967" y="1615281"/>
                        <a:ext cx="4092575" cy="1392237"/>
                      </a:xfrm>
                      <a:prstGeom prst="rect">
                        <a:avLst/>
                      </a:prstGeom>
                      <a:ln>
                        <a:noFill/>
                      </a:ln>
                    </p:spPr>
                  </p:pic>
                </p:oleObj>
              </mc:Fallback>
            </mc:AlternateContent>
          </a:graphicData>
        </a:graphic>
      </p:graphicFrame>
      <p:sp>
        <p:nvSpPr>
          <p:cNvPr id="6" name="Left Brace 5">
            <a:extLst>
              <a:ext uri="{FF2B5EF4-FFF2-40B4-BE49-F238E27FC236}">
                <a16:creationId xmlns:a16="http://schemas.microsoft.com/office/drawing/2014/main" id="{9E8F8288-E358-9649-FA98-A405AEC6870F}"/>
              </a:ext>
            </a:extLst>
          </p:cNvPr>
          <p:cNvSpPr/>
          <p:nvPr/>
        </p:nvSpPr>
        <p:spPr>
          <a:xfrm rot="16200000">
            <a:off x="1159321" y="2674490"/>
            <a:ext cx="352783" cy="885491"/>
          </a:xfrm>
          <a:prstGeom prst="leftBrace">
            <a:avLst>
              <a:gd name="adj1" fmla="val 25055"/>
              <a:gd name="adj2" fmla="val 50000"/>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BBFDBCC5-172B-B5B2-2E68-A66EABABEB19}"/>
              </a:ext>
            </a:extLst>
          </p:cNvPr>
          <p:cNvSpPr txBox="1"/>
          <p:nvPr/>
        </p:nvSpPr>
        <p:spPr>
          <a:xfrm>
            <a:off x="1076666" y="3201211"/>
            <a:ext cx="518091" cy="646331"/>
          </a:xfrm>
          <a:prstGeom prst="rect">
            <a:avLst/>
          </a:prstGeom>
          <a:noFill/>
        </p:spPr>
        <p:txBody>
          <a:bodyPr wrap="none" rtlCol="0">
            <a:spAutoFit/>
          </a:bodyPr>
          <a:lstStyle/>
          <a:p>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V</a:t>
            </a:r>
            <a:endParaRPr lang="en-US"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10" name="Left Brace 9">
            <a:extLst>
              <a:ext uri="{FF2B5EF4-FFF2-40B4-BE49-F238E27FC236}">
                <a16:creationId xmlns:a16="http://schemas.microsoft.com/office/drawing/2014/main" id="{7EC6DA1E-502D-363F-8DB9-D60E07F7C5A2}"/>
              </a:ext>
            </a:extLst>
          </p:cNvPr>
          <p:cNvSpPr/>
          <p:nvPr/>
        </p:nvSpPr>
        <p:spPr>
          <a:xfrm rot="16200000">
            <a:off x="4385480" y="2743903"/>
            <a:ext cx="352783" cy="746664"/>
          </a:xfrm>
          <a:prstGeom prst="leftBrace">
            <a:avLst>
              <a:gd name="adj1" fmla="val 25055"/>
              <a:gd name="adj2" fmla="val 50000"/>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40B52415-CE65-DB0D-6A4F-EDE7ADA49B4F}"/>
              </a:ext>
            </a:extLst>
          </p:cNvPr>
          <p:cNvSpPr txBox="1"/>
          <p:nvPr/>
        </p:nvSpPr>
        <p:spPr>
          <a:xfrm>
            <a:off x="4379770" y="3201210"/>
            <a:ext cx="36420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I</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2" name="Left Brace 11">
            <a:extLst>
              <a:ext uri="{FF2B5EF4-FFF2-40B4-BE49-F238E27FC236}">
                <a16:creationId xmlns:a16="http://schemas.microsoft.com/office/drawing/2014/main" id="{56D56174-32B0-C762-39C4-23ABDF3EAA8F}"/>
              </a:ext>
            </a:extLst>
          </p:cNvPr>
          <p:cNvSpPr/>
          <p:nvPr/>
        </p:nvSpPr>
        <p:spPr>
          <a:xfrm rot="16200000">
            <a:off x="2967355" y="2160927"/>
            <a:ext cx="352783" cy="1912616"/>
          </a:xfrm>
          <a:prstGeom prst="leftBrace">
            <a:avLst>
              <a:gd name="adj1" fmla="val 25055"/>
              <a:gd name="adj2" fmla="val 50000"/>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385BB2C7-659F-87E0-EF58-E96C138E8363}"/>
              </a:ext>
            </a:extLst>
          </p:cNvPr>
          <p:cNvSpPr txBox="1"/>
          <p:nvPr/>
        </p:nvSpPr>
        <p:spPr>
          <a:xfrm>
            <a:off x="2897523" y="3205133"/>
            <a:ext cx="492443"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Z</a:t>
            </a:r>
            <a:endParaRPr lang="en-US" b="1" dirty="0">
              <a:latin typeface="Times New Roman" panose="02020603050405020304" pitchFamily="18" charset="0"/>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8D3AEE7D-8009-9203-68DA-344966EDF973}"/>
              </a:ext>
            </a:extLst>
          </p:cNvPr>
          <p:cNvGraphicFramePr>
            <a:graphicFrameLocks noChangeAspect="1"/>
          </p:cNvGraphicFramePr>
          <p:nvPr>
            <p:extLst>
              <p:ext uri="{D42A27DB-BD31-4B8C-83A1-F6EECF244321}">
                <p14:modId xmlns:p14="http://schemas.microsoft.com/office/powerpoint/2010/main" val="259006325"/>
              </p:ext>
            </p:extLst>
          </p:nvPr>
        </p:nvGraphicFramePr>
        <p:xfrm>
          <a:off x="6808894" y="3945856"/>
          <a:ext cx="2119312" cy="1466850"/>
        </p:xfrm>
        <a:graphic>
          <a:graphicData uri="http://schemas.openxmlformats.org/presentationml/2006/ole">
            <mc:AlternateContent xmlns:mc="http://schemas.openxmlformats.org/markup-compatibility/2006">
              <mc:Choice xmlns:v="urn:schemas-microsoft-com:vml" Requires="v">
                <p:oleObj name="Equation" r:id="rId8" imgW="736560" imgH="507960" progId="Equation.DSMT4">
                  <p:embed/>
                </p:oleObj>
              </mc:Choice>
              <mc:Fallback>
                <p:oleObj name="Equation" r:id="rId8" imgW="736560" imgH="507960" progId="Equation.DSMT4">
                  <p:embed/>
                  <p:pic>
                    <p:nvPicPr>
                      <p:cNvPr id="4" name="Object 3">
                        <a:extLst>
                          <a:ext uri="{FF2B5EF4-FFF2-40B4-BE49-F238E27FC236}">
                            <a16:creationId xmlns:a16="http://schemas.microsoft.com/office/drawing/2014/main" id="{35181A63-EA47-E285-424C-C40E481A1852}"/>
                          </a:ext>
                        </a:extLst>
                      </p:cNvPr>
                      <p:cNvPicPr/>
                      <p:nvPr/>
                    </p:nvPicPr>
                    <p:blipFill>
                      <a:blip r:embed="rId9"/>
                      <a:stretch>
                        <a:fillRect/>
                      </a:stretch>
                    </p:blipFill>
                    <p:spPr>
                      <a:xfrm>
                        <a:off x="6808894" y="3945856"/>
                        <a:ext cx="2119312" cy="1466850"/>
                      </a:xfrm>
                      <a:prstGeom prst="rect">
                        <a:avLst/>
                      </a:prstGeom>
                      <a:ln>
                        <a:noFill/>
                      </a:ln>
                    </p:spPr>
                  </p:pic>
                </p:oleObj>
              </mc:Fallback>
            </mc:AlternateContent>
          </a:graphicData>
        </a:graphic>
      </p:graphicFrame>
      <p:graphicFrame>
        <p:nvGraphicFramePr>
          <p:cNvPr id="15" name="Object 14">
            <a:extLst>
              <a:ext uri="{FF2B5EF4-FFF2-40B4-BE49-F238E27FC236}">
                <a16:creationId xmlns:a16="http://schemas.microsoft.com/office/drawing/2014/main" id="{48879E45-0C67-4BBB-4155-916564023D64}"/>
              </a:ext>
            </a:extLst>
          </p:cNvPr>
          <p:cNvGraphicFramePr>
            <a:graphicFrameLocks noChangeAspect="1"/>
          </p:cNvGraphicFramePr>
          <p:nvPr>
            <p:extLst>
              <p:ext uri="{D42A27DB-BD31-4B8C-83A1-F6EECF244321}">
                <p14:modId xmlns:p14="http://schemas.microsoft.com/office/powerpoint/2010/main" val="593948356"/>
              </p:ext>
            </p:extLst>
          </p:nvPr>
        </p:nvGraphicFramePr>
        <p:xfrm>
          <a:off x="9558338" y="3945856"/>
          <a:ext cx="2119312" cy="1466850"/>
        </p:xfrm>
        <a:graphic>
          <a:graphicData uri="http://schemas.openxmlformats.org/presentationml/2006/ole">
            <mc:AlternateContent xmlns:mc="http://schemas.openxmlformats.org/markup-compatibility/2006">
              <mc:Choice xmlns:v="urn:schemas-microsoft-com:vml" Requires="v">
                <p:oleObj name="Equation" r:id="rId10" imgW="736560" imgH="507960" progId="Equation.DSMT4">
                  <p:embed/>
                </p:oleObj>
              </mc:Choice>
              <mc:Fallback>
                <p:oleObj name="Equation" r:id="rId10" imgW="736560" imgH="507960" progId="Equation.DSMT4">
                  <p:embed/>
                  <p:pic>
                    <p:nvPicPr>
                      <p:cNvPr id="14" name="Object 13">
                        <a:extLst>
                          <a:ext uri="{FF2B5EF4-FFF2-40B4-BE49-F238E27FC236}">
                            <a16:creationId xmlns:a16="http://schemas.microsoft.com/office/drawing/2014/main" id="{8D3AEE7D-8009-9203-68DA-344966EDF973}"/>
                          </a:ext>
                        </a:extLst>
                      </p:cNvPr>
                      <p:cNvPicPr/>
                      <p:nvPr/>
                    </p:nvPicPr>
                    <p:blipFill>
                      <a:blip r:embed="rId11"/>
                      <a:stretch>
                        <a:fillRect/>
                      </a:stretch>
                    </p:blipFill>
                    <p:spPr>
                      <a:xfrm>
                        <a:off x="9558338" y="3945856"/>
                        <a:ext cx="2119312" cy="1466850"/>
                      </a:xfrm>
                      <a:prstGeom prst="rect">
                        <a:avLst/>
                      </a:prstGeom>
                      <a:ln>
                        <a:noFill/>
                      </a:ln>
                    </p:spPr>
                  </p:pic>
                </p:oleObj>
              </mc:Fallback>
            </mc:AlternateContent>
          </a:graphicData>
        </a:graphic>
      </p:graphicFrame>
      <p:graphicFrame>
        <p:nvGraphicFramePr>
          <p:cNvPr id="16" name="Object 15">
            <a:extLst>
              <a:ext uri="{FF2B5EF4-FFF2-40B4-BE49-F238E27FC236}">
                <a16:creationId xmlns:a16="http://schemas.microsoft.com/office/drawing/2014/main" id="{87F66BE3-CE66-C052-B97E-777BF2CF9460}"/>
              </a:ext>
            </a:extLst>
          </p:cNvPr>
          <p:cNvGraphicFramePr>
            <a:graphicFrameLocks noChangeAspect="1"/>
          </p:cNvGraphicFramePr>
          <p:nvPr>
            <p:extLst>
              <p:ext uri="{D42A27DB-BD31-4B8C-83A1-F6EECF244321}">
                <p14:modId xmlns:p14="http://schemas.microsoft.com/office/powerpoint/2010/main" val="1364011333"/>
              </p:ext>
            </p:extLst>
          </p:nvPr>
        </p:nvGraphicFramePr>
        <p:xfrm>
          <a:off x="2844657" y="5719763"/>
          <a:ext cx="3070225" cy="660400"/>
        </p:xfrm>
        <a:graphic>
          <a:graphicData uri="http://schemas.openxmlformats.org/presentationml/2006/ole">
            <mc:AlternateContent xmlns:mc="http://schemas.openxmlformats.org/markup-compatibility/2006">
              <mc:Choice xmlns:v="urn:schemas-microsoft-com:vml" Requires="v">
                <p:oleObj name="Equation" r:id="rId12" imgW="1066680" imgH="228600" progId="Equation.DSMT4">
                  <p:embed/>
                </p:oleObj>
              </mc:Choice>
              <mc:Fallback>
                <p:oleObj name="Equation" r:id="rId12" imgW="1066680" imgH="228600" progId="Equation.DSMT4">
                  <p:embed/>
                  <p:pic>
                    <p:nvPicPr>
                      <p:cNvPr id="4" name="Object 3">
                        <a:extLst>
                          <a:ext uri="{FF2B5EF4-FFF2-40B4-BE49-F238E27FC236}">
                            <a16:creationId xmlns:a16="http://schemas.microsoft.com/office/drawing/2014/main" id="{35181A63-EA47-E285-424C-C40E481A1852}"/>
                          </a:ext>
                        </a:extLst>
                      </p:cNvPr>
                      <p:cNvPicPr/>
                      <p:nvPr/>
                    </p:nvPicPr>
                    <p:blipFill>
                      <a:blip r:embed="rId13"/>
                      <a:stretch>
                        <a:fillRect/>
                      </a:stretch>
                    </p:blipFill>
                    <p:spPr>
                      <a:xfrm>
                        <a:off x="2844657" y="5719763"/>
                        <a:ext cx="3070225" cy="660400"/>
                      </a:xfrm>
                      <a:prstGeom prst="rect">
                        <a:avLst/>
                      </a:prstGeom>
                      <a:ln>
                        <a:noFill/>
                      </a:ln>
                    </p:spPr>
                  </p:pic>
                </p:oleObj>
              </mc:Fallback>
            </mc:AlternateContent>
          </a:graphicData>
        </a:graphic>
      </p:graphicFrame>
      <p:graphicFrame>
        <p:nvGraphicFramePr>
          <p:cNvPr id="17" name="Object 16">
            <a:extLst>
              <a:ext uri="{FF2B5EF4-FFF2-40B4-BE49-F238E27FC236}">
                <a16:creationId xmlns:a16="http://schemas.microsoft.com/office/drawing/2014/main" id="{E96FF591-917A-7082-8E57-0245854F1E0C}"/>
              </a:ext>
            </a:extLst>
          </p:cNvPr>
          <p:cNvGraphicFramePr>
            <a:graphicFrameLocks noChangeAspect="1"/>
          </p:cNvGraphicFramePr>
          <p:nvPr>
            <p:extLst>
              <p:ext uri="{D42A27DB-BD31-4B8C-83A1-F6EECF244321}">
                <p14:modId xmlns:p14="http://schemas.microsoft.com/office/powerpoint/2010/main" val="1123173030"/>
              </p:ext>
            </p:extLst>
          </p:nvPr>
        </p:nvGraphicFramePr>
        <p:xfrm>
          <a:off x="9485313" y="5376863"/>
          <a:ext cx="2192337" cy="1466850"/>
        </p:xfrm>
        <a:graphic>
          <a:graphicData uri="http://schemas.openxmlformats.org/presentationml/2006/ole">
            <mc:AlternateContent xmlns:mc="http://schemas.openxmlformats.org/markup-compatibility/2006">
              <mc:Choice xmlns:v="urn:schemas-microsoft-com:vml" Requires="v">
                <p:oleObj name="Equation" r:id="rId14" imgW="761760" imgH="507960" progId="Equation.DSMT4">
                  <p:embed/>
                </p:oleObj>
              </mc:Choice>
              <mc:Fallback>
                <p:oleObj name="Equation" r:id="rId14" imgW="761760" imgH="507960" progId="Equation.DSMT4">
                  <p:embed/>
                  <p:pic>
                    <p:nvPicPr>
                      <p:cNvPr id="15" name="Object 14">
                        <a:extLst>
                          <a:ext uri="{FF2B5EF4-FFF2-40B4-BE49-F238E27FC236}">
                            <a16:creationId xmlns:a16="http://schemas.microsoft.com/office/drawing/2014/main" id="{48879E45-0C67-4BBB-4155-916564023D64}"/>
                          </a:ext>
                        </a:extLst>
                      </p:cNvPr>
                      <p:cNvPicPr/>
                      <p:nvPr/>
                    </p:nvPicPr>
                    <p:blipFill>
                      <a:blip r:embed="rId15"/>
                      <a:stretch>
                        <a:fillRect/>
                      </a:stretch>
                    </p:blipFill>
                    <p:spPr>
                      <a:xfrm>
                        <a:off x="9485313" y="5376863"/>
                        <a:ext cx="2192337" cy="1466850"/>
                      </a:xfrm>
                      <a:prstGeom prst="rect">
                        <a:avLst/>
                      </a:prstGeom>
                      <a:ln>
                        <a:noFill/>
                      </a:ln>
                    </p:spPr>
                  </p:pic>
                </p:oleObj>
              </mc:Fallback>
            </mc:AlternateContent>
          </a:graphicData>
        </a:graphic>
      </p:graphicFrame>
      <p:graphicFrame>
        <p:nvGraphicFramePr>
          <p:cNvPr id="18" name="Object 17">
            <a:extLst>
              <a:ext uri="{FF2B5EF4-FFF2-40B4-BE49-F238E27FC236}">
                <a16:creationId xmlns:a16="http://schemas.microsoft.com/office/drawing/2014/main" id="{96B5B289-D380-57B5-398D-C64A21308719}"/>
              </a:ext>
            </a:extLst>
          </p:cNvPr>
          <p:cNvGraphicFramePr>
            <a:graphicFrameLocks noChangeAspect="1"/>
          </p:cNvGraphicFramePr>
          <p:nvPr>
            <p:extLst>
              <p:ext uri="{D42A27DB-BD31-4B8C-83A1-F6EECF244321}">
                <p14:modId xmlns:p14="http://schemas.microsoft.com/office/powerpoint/2010/main" val="3890820729"/>
              </p:ext>
            </p:extLst>
          </p:nvPr>
        </p:nvGraphicFramePr>
        <p:xfrm>
          <a:off x="6771407" y="5376863"/>
          <a:ext cx="2192337" cy="1466850"/>
        </p:xfrm>
        <a:graphic>
          <a:graphicData uri="http://schemas.openxmlformats.org/presentationml/2006/ole">
            <mc:AlternateContent xmlns:mc="http://schemas.openxmlformats.org/markup-compatibility/2006">
              <mc:Choice xmlns:v="urn:schemas-microsoft-com:vml" Requires="v">
                <p:oleObj name="Equation" r:id="rId16" imgW="761760" imgH="507960" progId="Equation.DSMT4">
                  <p:embed/>
                </p:oleObj>
              </mc:Choice>
              <mc:Fallback>
                <p:oleObj name="Equation" r:id="rId16" imgW="761760" imgH="507960" progId="Equation.DSMT4">
                  <p:embed/>
                  <p:pic>
                    <p:nvPicPr>
                      <p:cNvPr id="14" name="Object 13">
                        <a:extLst>
                          <a:ext uri="{FF2B5EF4-FFF2-40B4-BE49-F238E27FC236}">
                            <a16:creationId xmlns:a16="http://schemas.microsoft.com/office/drawing/2014/main" id="{8D3AEE7D-8009-9203-68DA-344966EDF973}"/>
                          </a:ext>
                        </a:extLst>
                      </p:cNvPr>
                      <p:cNvPicPr/>
                      <p:nvPr/>
                    </p:nvPicPr>
                    <p:blipFill>
                      <a:blip r:embed="rId17"/>
                      <a:stretch>
                        <a:fillRect/>
                      </a:stretch>
                    </p:blipFill>
                    <p:spPr>
                      <a:xfrm>
                        <a:off x="6771407" y="5376863"/>
                        <a:ext cx="2192337" cy="1466850"/>
                      </a:xfrm>
                      <a:prstGeom prst="rect">
                        <a:avLst/>
                      </a:prstGeom>
                      <a:ln>
                        <a:noFill/>
                      </a:ln>
                    </p:spPr>
                  </p:pic>
                </p:oleObj>
              </mc:Fallback>
            </mc:AlternateContent>
          </a:graphicData>
        </a:graphic>
      </p:graphicFrame>
      <p:sp>
        <p:nvSpPr>
          <p:cNvPr id="66" name="Rectangle 65">
            <a:extLst>
              <a:ext uri="{FF2B5EF4-FFF2-40B4-BE49-F238E27FC236}">
                <a16:creationId xmlns:a16="http://schemas.microsoft.com/office/drawing/2014/main" id="{F18BB069-C2F3-963B-005D-87ED69BB25A2}"/>
              </a:ext>
            </a:extLst>
          </p:cNvPr>
          <p:cNvSpPr/>
          <p:nvPr/>
        </p:nvSpPr>
        <p:spPr>
          <a:xfrm>
            <a:off x="7816240" y="1573430"/>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Two-port network</a:t>
            </a:r>
          </a:p>
        </p:txBody>
      </p:sp>
      <p:cxnSp>
        <p:nvCxnSpPr>
          <p:cNvPr id="67" name="Straight Connector 66">
            <a:extLst>
              <a:ext uri="{FF2B5EF4-FFF2-40B4-BE49-F238E27FC236}">
                <a16:creationId xmlns:a16="http://schemas.microsoft.com/office/drawing/2014/main" id="{F0C3C04A-98B6-1722-DF23-8D9052DF82DD}"/>
              </a:ext>
            </a:extLst>
          </p:cNvPr>
          <p:cNvCxnSpPr>
            <a:cxnSpLocks/>
          </p:cNvCxnSpPr>
          <p:nvPr/>
        </p:nvCxnSpPr>
        <p:spPr>
          <a:xfrm flipH="1">
            <a:off x="6809969" y="1819236"/>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03F993-4A32-E723-22C0-2B2656ADC06D}"/>
              </a:ext>
            </a:extLst>
          </p:cNvPr>
          <p:cNvCxnSpPr>
            <a:cxnSpLocks/>
          </p:cNvCxnSpPr>
          <p:nvPr/>
        </p:nvCxnSpPr>
        <p:spPr>
          <a:xfrm flipH="1">
            <a:off x="6809969" y="2792630"/>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59BC7D8B-7D7C-477D-6336-C49767089A65}"/>
              </a:ext>
            </a:extLst>
          </p:cNvPr>
          <p:cNvCxnSpPr>
            <a:cxnSpLocks/>
          </p:cNvCxnSpPr>
          <p:nvPr/>
        </p:nvCxnSpPr>
        <p:spPr>
          <a:xfrm>
            <a:off x="10234975" y="1819236"/>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E13FB3F7-09AC-1F12-91CA-82FA989CFFC5}"/>
              </a:ext>
            </a:extLst>
          </p:cNvPr>
          <p:cNvCxnSpPr>
            <a:cxnSpLocks/>
          </p:cNvCxnSpPr>
          <p:nvPr/>
        </p:nvCxnSpPr>
        <p:spPr>
          <a:xfrm>
            <a:off x="10234975" y="2792630"/>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6BD3AFB6-51C1-F90E-10A3-81BEC9F4E5EC}"/>
              </a:ext>
            </a:extLst>
          </p:cNvPr>
          <p:cNvSpPr txBox="1"/>
          <p:nvPr/>
        </p:nvSpPr>
        <p:spPr>
          <a:xfrm>
            <a:off x="7312254" y="1669597"/>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72" name="TextBox 71">
            <a:extLst>
              <a:ext uri="{FF2B5EF4-FFF2-40B4-BE49-F238E27FC236}">
                <a16:creationId xmlns:a16="http://schemas.microsoft.com/office/drawing/2014/main" id="{78CD1757-BF66-9CCD-D8D0-24CE59710BD5}"/>
              </a:ext>
            </a:extLst>
          </p:cNvPr>
          <p:cNvSpPr txBox="1"/>
          <p:nvPr/>
        </p:nvSpPr>
        <p:spPr>
          <a:xfrm>
            <a:off x="7360019" y="2350539"/>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73" name="TextBox 72">
            <a:extLst>
              <a:ext uri="{FF2B5EF4-FFF2-40B4-BE49-F238E27FC236}">
                <a16:creationId xmlns:a16="http://schemas.microsoft.com/office/drawing/2014/main" id="{27A99366-3B1F-8E56-B6D6-E9BE10A921EA}"/>
              </a:ext>
            </a:extLst>
          </p:cNvPr>
          <p:cNvSpPr txBox="1"/>
          <p:nvPr/>
        </p:nvSpPr>
        <p:spPr>
          <a:xfrm>
            <a:off x="7221389" y="2058151"/>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1</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689B6597-91AB-CCEA-AC13-1223939F736A}"/>
              </a:ext>
            </a:extLst>
          </p:cNvPr>
          <p:cNvSpPr txBox="1"/>
          <p:nvPr/>
        </p:nvSpPr>
        <p:spPr>
          <a:xfrm>
            <a:off x="10333004" y="1691717"/>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75" name="TextBox 74">
            <a:extLst>
              <a:ext uri="{FF2B5EF4-FFF2-40B4-BE49-F238E27FC236}">
                <a16:creationId xmlns:a16="http://schemas.microsoft.com/office/drawing/2014/main" id="{91479497-282C-E7B5-D365-11F79A71E06D}"/>
              </a:ext>
            </a:extLst>
          </p:cNvPr>
          <p:cNvSpPr txBox="1"/>
          <p:nvPr/>
        </p:nvSpPr>
        <p:spPr>
          <a:xfrm>
            <a:off x="10380769" y="2372659"/>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76" name="TextBox 75">
            <a:extLst>
              <a:ext uri="{FF2B5EF4-FFF2-40B4-BE49-F238E27FC236}">
                <a16:creationId xmlns:a16="http://schemas.microsoft.com/office/drawing/2014/main" id="{37EF8AEC-BA5F-CF66-D1CB-D0CD7833265F}"/>
              </a:ext>
            </a:extLst>
          </p:cNvPr>
          <p:cNvSpPr txBox="1"/>
          <p:nvPr/>
        </p:nvSpPr>
        <p:spPr>
          <a:xfrm>
            <a:off x="10242139" y="2080271"/>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2</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6B96CEA9-72DD-023C-709C-7FBEB377AFB5}"/>
              </a:ext>
            </a:extLst>
          </p:cNvPr>
          <p:cNvSpPr txBox="1"/>
          <p:nvPr/>
        </p:nvSpPr>
        <p:spPr>
          <a:xfrm>
            <a:off x="6096000" y="1952988"/>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D7464389-1FB8-2656-E6D4-BD2547BC07A8}"/>
              </a:ext>
            </a:extLst>
          </p:cNvPr>
          <p:cNvSpPr txBox="1"/>
          <p:nvPr/>
        </p:nvSpPr>
        <p:spPr>
          <a:xfrm>
            <a:off x="11422216" y="2026945"/>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1" name="Oval 80">
            <a:extLst>
              <a:ext uri="{FF2B5EF4-FFF2-40B4-BE49-F238E27FC236}">
                <a16:creationId xmlns:a16="http://schemas.microsoft.com/office/drawing/2014/main" id="{F91B45E5-A11C-7DF5-BEE9-2E578167D100}"/>
              </a:ext>
            </a:extLst>
          </p:cNvPr>
          <p:cNvSpPr/>
          <p:nvPr/>
        </p:nvSpPr>
        <p:spPr>
          <a:xfrm>
            <a:off x="10974925" y="2026658"/>
            <a:ext cx="570990" cy="5586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ym typeface="Symbol" panose="05050102010706020507" pitchFamily="18" charset="2"/>
              </a:rPr>
              <a:t></a:t>
            </a:r>
            <a:endParaRPr lang="en-US" sz="2400" dirty="0"/>
          </a:p>
        </p:txBody>
      </p:sp>
      <p:sp>
        <p:nvSpPr>
          <p:cNvPr id="82" name="Oval 81">
            <a:extLst>
              <a:ext uri="{FF2B5EF4-FFF2-40B4-BE49-F238E27FC236}">
                <a16:creationId xmlns:a16="http://schemas.microsoft.com/office/drawing/2014/main" id="{36F754C6-6D22-B44E-E4C9-C96C77D7188E}"/>
              </a:ext>
            </a:extLst>
          </p:cNvPr>
          <p:cNvSpPr/>
          <p:nvPr/>
        </p:nvSpPr>
        <p:spPr>
          <a:xfrm>
            <a:off x="6519846" y="2026658"/>
            <a:ext cx="570990" cy="5586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ym typeface="Symbol" panose="05050102010706020507" pitchFamily="18" charset="2"/>
              </a:rPr>
              <a:t></a:t>
            </a:r>
            <a:endParaRPr lang="en-US" sz="2400" dirty="0"/>
          </a:p>
        </p:txBody>
      </p:sp>
      <p:cxnSp>
        <p:nvCxnSpPr>
          <p:cNvPr id="84" name="Straight Connector 83">
            <a:extLst>
              <a:ext uri="{FF2B5EF4-FFF2-40B4-BE49-F238E27FC236}">
                <a16:creationId xmlns:a16="http://schemas.microsoft.com/office/drawing/2014/main" id="{0556B780-C8D6-BE3B-EDA4-41AE470C6B06}"/>
              </a:ext>
            </a:extLst>
          </p:cNvPr>
          <p:cNvCxnSpPr>
            <a:cxnSpLocks/>
          </p:cNvCxnSpPr>
          <p:nvPr/>
        </p:nvCxnSpPr>
        <p:spPr>
          <a:xfrm flipV="1">
            <a:off x="6809151" y="1819236"/>
            <a:ext cx="0" cy="2074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338D493-11F3-D843-1699-00D34382B96A}"/>
              </a:ext>
            </a:extLst>
          </p:cNvPr>
          <p:cNvCxnSpPr>
            <a:cxnSpLocks/>
          </p:cNvCxnSpPr>
          <p:nvPr/>
        </p:nvCxnSpPr>
        <p:spPr>
          <a:xfrm>
            <a:off x="6809538" y="2585317"/>
            <a:ext cx="0" cy="2073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CFF32ED0-94EB-2B06-449B-A39E2FD93F41}"/>
              </a:ext>
            </a:extLst>
          </p:cNvPr>
          <p:cNvCxnSpPr/>
          <p:nvPr/>
        </p:nvCxnSpPr>
        <p:spPr>
          <a:xfrm flipV="1">
            <a:off x="11242714" y="1819236"/>
            <a:ext cx="0" cy="2074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A5F18CD-7D81-5816-450D-1FA6C356EDBA}"/>
              </a:ext>
            </a:extLst>
          </p:cNvPr>
          <p:cNvCxnSpPr>
            <a:cxnSpLocks/>
          </p:cNvCxnSpPr>
          <p:nvPr/>
        </p:nvCxnSpPr>
        <p:spPr>
          <a:xfrm>
            <a:off x="11246911" y="2585317"/>
            <a:ext cx="0" cy="2073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99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A1A3B-7348-5649-75C6-BECB69E0C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9347E-BBF9-4C7F-A15E-B408E8E2FEF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Admittance Matrix</a:t>
            </a:r>
          </a:p>
        </p:txBody>
      </p:sp>
      <p:graphicFrame>
        <p:nvGraphicFramePr>
          <p:cNvPr id="7" name="Object 6">
            <a:extLst>
              <a:ext uri="{FF2B5EF4-FFF2-40B4-BE49-F238E27FC236}">
                <a16:creationId xmlns:a16="http://schemas.microsoft.com/office/drawing/2014/main" id="{E52B985C-178D-F15F-38C5-80E56B7528DC}"/>
              </a:ext>
            </a:extLst>
          </p:cNvPr>
          <p:cNvGraphicFramePr>
            <a:graphicFrameLocks noChangeAspect="1"/>
          </p:cNvGraphicFramePr>
          <p:nvPr>
            <p:extLst>
              <p:ext uri="{D42A27DB-BD31-4B8C-83A1-F6EECF244321}">
                <p14:modId xmlns:p14="http://schemas.microsoft.com/office/powerpoint/2010/main" val="1204591334"/>
              </p:ext>
            </p:extLst>
          </p:nvPr>
        </p:nvGraphicFramePr>
        <p:xfrm>
          <a:off x="394916" y="4933950"/>
          <a:ext cx="2399682" cy="885826"/>
        </p:xfrm>
        <a:graphic>
          <a:graphicData uri="http://schemas.openxmlformats.org/presentationml/2006/ole">
            <mc:AlternateContent xmlns:mc="http://schemas.openxmlformats.org/markup-compatibility/2006">
              <mc:Choice xmlns:v="urn:schemas-microsoft-com:vml" Requires="v">
                <p:oleObj name="Equation" r:id="rId2" imgW="482400" imgH="177480" progId="Equation.DSMT4">
                  <p:embed/>
                </p:oleObj>
              </mc:Choice>
              <mc:Fallback>
                <p:oleObj name="Equation" r:id="rId2" imgW="482400" imgH="177480" progId="Equation.DSMT4">
                  <p:embed/>
                  <p:pic>
                    <p:nvPicPr>
                      <p:cNvPr id="7" name="Object 6">
                        <a:extLst>
                          <a:ext uri="{FF2B5EF4-FFF2-40B4-BE49-F238E27FC236}">
                            <a16:creationId xmlns:a16="http://schemas.microsoft.com/office/drawing/2014/main" id="{5303C140-EA4C-E2C4-5AE4-6F56B48B14A9}"/>
                          </a:ext>
                        </a:extLst>
                      </p:cNvPr>
                      <p:cNvPicPr/>
                      <p:nvPr/>
                    </p:nvPicPr>
                    <p:blipFill>
                      <a:blip r:embed="rId3"/>
                      <a:stretch>
                        <a:fillRect/>
                      </a:stretch>
                    </p:blipFill>
                    <p:spPr>
                      <a:xfrm>
                        <a:off x="394916" y="4933950"/>
                        <a:ext cx="2399682" cy="885826"/>
                      </a:xfrm>
                      <a:prstGeom prst="rect">
                        <a:avLst/>
                      </a:prstGeom>
                      <a:ln>
                        <a:noFill/>
                      </a:ln>
                    </p:spPr>
                  </p:pic>
                </p:oleObj>
              </mc:Fallback>
            </mc:AlternateContent>
          </a:graphicData>
        </a:graphic>
      </p:graphicFrame>
      <p:graphicFrame>
        <p:nvGraphicFramePr>
          <p:cNvPr id="4" name="Object 3">
            <a:extLst>
              <a:ext uri="{FF2B5EF4-FFF2-40B4-BE49-F238E27FC236}">
                <a16:creationId xmlns:a16="http://schemas.microsoft.com/office/drawing/2014/main" id="{EE796734-3229-C34A-725B-74089875E334}"/>
              </a:ext>
            </a:extLst>
          </p:cNvPr>
          <p:cNvGraphicFramePr>
            <a:graphicFrameLocks noChangeAspect="1"/>
          </p:cNvGraphicFramePr>
          <p:nvPr>
            <p:extLst>
              <p:ext uri="{D42A27DB-BD31-4B8C-83A1-F6EECF244321}">
                <p14:modId xmlns:p14="http://schemas.microsoft.com/office/powerpoint/2010/main" val="375513128"/>
              </p:ext>
            </p:extLst>
          </p:nvPr>
        </p:nvGraphicFramePr>
        <p:xfrm>
          <a:off x="2971800" y="4349750"/>
          <a:ext cx="2814638" cy="660400"/>
        </p:xfrm>
        <a:graphic>
          <a:graphicData uri="http://schemas.openxmlformats.org/presentationml/2006/ole">
            <mc:AlternateContent xmlns:mc="http://schemas.openxmlformats.org/markup-compatibility/2006">
              <mc:Choice xmlns:v="urn:schemas-microsoft-com:vml" Requires="v">
                <p:oleObj name="Equation" r:id="rId4" imgW="977760" imgH="228600" progId="Equation.DSMT4">
                  <p:embed/>
                </p:oleObj>
              </mc:Choice>
              <mc:Fallback>
                <p:oleObj name="Equation" r:id="rId4" imgW="977760" imgH="228600" progId="Equation.DSMT4">
                  <p:embed/>
                  <p:pic>
                    <p:nvPicPr>
                      <p:cNvPr id="4" name="Object 3">
                        <a:extLst>
                          <a:ext uri="{FF2B5EF4-FFF2-40B4-BE49-F238E27FC236}">
                            <a16:creationId xmlns:a16="http://schemas.microsoft.com/office/drawing/2014/main" id="{35181A63-EA47-E285-424C-C40E481A1852}"/>
                          </a:ext>
                        </a:extLst>
                      </p:cNvPr>
                      <p:cNvPicPr/>
                      <p:nvPr/>
                    </p:nvPicPr>
                    <p:blipFill>
                      <a:blip r:embed="rId5"/>
                      <a:stretch>
                        <a:fillRect/>
                      </a:stretch>
                    </p:blipFill>
                    <p:spPr>
                      <a:xfrm>
                        <a:off x="2971800" y="4349750"/>
                        <a:ext cx="2814638" cy="660400"/>
                      </a:xfrm>
                      <a:prstGeom prst="rect">
                        <a:avLst/>
                      </a:prstGeom>
                      <a:ln>
                        <a:noFill/>
                      </a:ln>
                    </p:spPr>
                  </p:pic>
                </p:oleObj>
              </mc:Fallback>
            </mc:AlternateContent>
          </a:graphicData>
        </a:graphic>
      </p:graphicFrame>
      <p:graphicFrame>
        <p:nvGraphicFramePr>
          <p:cNvPr id="5" name="Object 4">
            <a:extLst>
              <a:ext uri="{FF2B5EF4-FFF2-40B4-BE49-F238E27FC236}">
                <a16:creationId xmlns:a16="http://schemas.microsoft.com/office/drawing/2014/main" id="{050B7B22-8841-A834-39B0-88BEC42BE6AD}"/>
              </a:ext>
            </a:extLst>
          </p:cNvPr>
          <p:cNvGraphicFramePr>
            <a:graphicFrameLocks noChangeAspect="1"/>
          </p:cNvGraphicFramePr>
          <p:nvPr>
            <p:extLst>
              <p:ext uri="{D42A27DB-BD31-4B8C-83A1-F6EECF244321}">
                <p14:modId xmlns:p14="http://schemas.microsoft.com/office/powerpoint/2010/main" val="1431372877"/>
              </p:ext>
            </p:extLst>
          </p:nvPr>
        </p:nvGraphicFramePr>
        <p:xfrm>
          <a:off x="965200" y="1614488"/>
          <a:ext cx="3946525" cy="1392237"/>
        </p:xfrm>
        <a:graphic>
          <a:graphicData uri="http://schemas.openxmlformats.org/presentationml/2006/ole">
            <mc:AlternateContent xmlns:mc="http://schemas.openxmlformats.org/markup-compatibility/2006">
              <mc:Choice xmlns:v="urn:schemas-microsoft-com:vml" Requires="v">
                <p:oleObj name="Equation" r:id="rId6" imgW="1371600" imgH="482400" progId="Equation.DSMT4">
                  <p:embed/>
                </p:oleObj>
              </mc:Choice>
              <mc:Fallback>
                <p:oleObj name="Equation" r:id="rId6" imgW="1371600" imgH="482400" progId="Equation.DSMT4">
                  <p:embed/>
                  <p:pic>
                    <p:nvPicPr>
                      <p:cNvPr id="5" name="Object 4">
                        <a:extLst>
                          <a:ext uri="{FF2B5EF4-FFF2-40B4-BE49-F238E27FC236}">
                            <a16:creationId xmlns:a16="http://schemas.microsoft.com/office/drawing/2014/main" id="{B876CDE4-0BB7-3560-CB08-229EE0600FE3}"/>
                          </a:ext>
                        </a:extLst>
                      </p:cNvPr>
                      <p:cNvPicPr/>
                      <p:nvPr/>
                    </p:nvPicPr>
                    <p:blipFill>
                      <a:blip r:embed="rId7"/>
                      <a:stretch>
                        <a:fillRect/>
                      </a:stretch>
                    </p:blipFill>
                    <p:spPr>
                      <a:xfrm>
                        <a:off x="965200" y="1614488"/>
                        <a:ext cx="3946525" cy="1392237"/>
                      </a:xfrm>
                      <a:prstGeom prst="rect">
                        <a:avLst/>
                      </a:prstGeom>
                      <a:ln>
                        <a:noFill/>
                      </a:ln>
                    </p:spPr>
                  </p:pic>
                </p:oleObj>
              </mc:Fallback>
            </mc:AlternateContent>
          </a:graphicData>
        </a:graphic>
      </p:graphicFrame>
      <p:sp>
        <p:nvSpPr>
          <p:cNvPr id="6" name="Left Brace 5">
            <a:extLst>
              <a:ext uri="{FF2B5EF4-FFF2-40B4-BE49-F238E27FC236}">
                <a16:creationId xmlns:a16="http://schemas.microsoft.com/office/drawing/2014/main" id="{36D7B9FE-4681-2DAF-694B-4A24F7FB9C40}"/>
              </a:ext>
            </a:extLst>
          </p:cNvPr>
          <p:cNvSpPr/>
          <p:nvPr/>
        </p:nvSpPr>
        <p:spPr>
          <a:xfrm rot="16200000">
            <a:off x="1233652" y="2708310"/>
            <a:ext cx="352783" cy="817849"/>
          </a:xfrm>
          <a:prstGeom prst="leftBrace">
            <a:avLst>
              <a:gd name="adj1" fmla="val 25055"/>
              <a:gd name="adj2" fmla="val 50000"/>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014C101-EEF4-988C-5607-055B7B832D47}"/>
              </a:ext>
            </a:extLst>
          </p:cNvPr>
          <p:cNvSpPr txBox="1"/>
          <p:nvPr/>
        </p:nvSpPr>
        <p:spPr>
          <a:xfrm>
            <a:off x="4184835" y="3201572"/>
            <a:ext cx="518091" cy="646331"/>
          </a:xfrm>
          <a:prstGeom prst="rect">
            <a:avLst/>
          </a:prstGeom>
          <a:noFill/>
        </p:spPr>
        <p:txBody>
          <a:bodyPr wrap="none" rtlCol="0">
            <a:spAutoFit/>
          </a:bodyPr>
          <a:lstStyle/>
          <a:p>
            <a:r>
              <a:rPr lang="en-US" sz="3600" b="1" dirty="0">
                <a:solidFill>
                  <a:schemeClr val="tx2">
                    <a:lumMod val="75000"/>
                    <a:lumOff val="25000"/>
                  </a:schemeClr>
                </a:solidFill>
                <a:latin typeface="Times New Roman" panose="02020603050405020304" pitchFamily="18" charset="0"/>
                <a:cs typeface="Times New Roman" panose="02020603050405020304" pitchFamily="18" charset="0"/>
              </a:rPr>
              <a:t>V</a:t>
            </a:r>
            <a:endParaRPr lang="en-US"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10" name="Left Brace 9">
            <a:extLst>
              <a:ext uri="{FF2B5EF4-FFF2-40B4-BE49-F238E27FC236}">
                <a16:creationId xmlns:a16="http://schemas.microsoft.com/office/drawing/2014/main" id="{4878331F-4697-8099-01E8-F6B870E6AA8E}"/>
              </a:ext>
            </a:extLst>
          </p:cNvPr>
          <p:cNvSpPr/>
          <p:nvPr/>
        </p:nvSpPr>
        <p:spPr>
          <a:xfrm rot="16200000">
            <a:off x="4267490" y="2743903"/>
            <a:ext cx="352783" cy="746664"/>
          </a:xfrm>
          <a:prstGeom prst="leftBrace">
            <a:avLst>
              <a:gd name="adj1" fmla="val 25055"/>
              <a:gd name="adj2" fmla="val 50000"/>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C216BFB0-6F7C-B555-E6FD-A573551DF484}"/>
              </a:ext>
            </a:extLst>
          </p:cNvPr>
          <p:cNvSpPr txBox="1"/>
          <p:nvPr/>
        </p:nvSpPr>
        <p:spPr>
          <a:xfrm>
            <a:off x="1220594" y="3211287"/>
            <a:ext cx="36420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I</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2" name="Left Brace 11">
            <a:extLst>
              <a:ext uri="{FF2B5EF4-FFF2-40B4-BE49-F238E27FC236}">
                <a16:creationId xmlns:a16="http://schemas.microsoft.com/office/drawing/2014/main" id="{16446436-A124-6982-B9C6-1A431CFBAC56}"/>
              </a:ext>
            </a:extLst>
          </p:cNvPr>
          <p:cNvSpPr/>
          <p:nvPr/>
        </p:nvSpPr>
        <p:spPr>
          <a:xfrm rot="16200000">
            <a:off x="2918194" y="2210088"/>
            <a:ext cx="352783" cy="1814293"/>
          </a:xfrm>
          <a:prstGeom prst="leftBrace">
            <a:avLst>
              <a:gd name="adj1" fmla="val 25055"/>
              <a:gd name="adj2" fmla="val 50000"/>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10BD0CA-A363-89DF-BFB0-F12E74055FCF}"/>
              </a:ext>
            </a:extLst>
          </p:cNvPr>
          <p:cNvSpPr txBox="1"/>
          <p:nvPr/>
        </p:nvSpPr>
        <p:spPr>
          <a:xfrm>
            <a:off x="2835539" y="3211287"/>
            <a:ext cx="518091"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Y</a:t>
            </a:r>
            <a:endParaRPr lang="en-US" b="1" dirty="0">
              <a:latin typeface="Times New Roman" panose="02020603050405020304" pitchFamily="18" charset="0"/>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EEB22040-DFF8-AA26-1E8D-AC6924CE2455}"/>
              </a:ext>
            </a:extLst>
          </p:cNvPr>
          <p:cNvGraphicFramePr>
            <a:graphicFrameLocks noChangeAspect="1"/>
          </p:cNvGraphicFramePr>
          <p:nvPr>
            <p:extLst>
              <p:ext uri="{D42A27DB-BD31-4B8C-83A1-F6EECF244321}">
                <p14:modId xmlns:p14="http://schemas.microsoft.com/office/powerpoint/2010/main" val="3659324444"/>
              </p:ext>
            </p:extLst>
          </p:nvPr>
        </p:nvGraphicFramePr>
        <p:xfrm>
          <a:off x="6845300" y="3946525"/>
          <a:ext cx="2046288" cy="1466850"/>
        </p:xfrm>
        <a:graphic>
          <a:graphicData uri="http://schemas.openxmlformats.org/presentationml/2006/ole">
            <mc:AlternateContent xmlns:mc="http://schemas.openxmlformats.org/markup-compatibility/2006">
              <mc:Choice xmlns:v="urn:schemas-microsoft-com:vml" Requires="v">
                <p:oleObj name="Equation" r:id="rId8" imgW="711000" imgH="507960" progId="Equation.DSMT4">
                  <p:embed/>
                </p:oleObj>
              </mc:Choice>
              <mc:Fallback>
                <p:oleObj name="Equation" r:id="rId8" imgW="711000" imgH="507960" progId="Equation.DSMT4">
                  <p:embed/>
                  <p:pic>
                    <p:nvPicPr>
                      <p:cNvPr id="14" name="Object 13">
                        <a:extLst>
                          <a:ext uri="{FF2B5EF4-FFF2-40B4-BE49-F238E27FC236}">
                            <a16:creationId xmlns:a16="http://schemas.microsoft.com/office/drawing/2014/main" id="{8D3AEE7D-8009-9203-68DA-344966EDF973}"/>
                          </a:ext>
                        </a:extLst>
                      </p:cNvPr>
                      <p:cNvPicPr/>
                      <p:nvPr/>
                    </p:nvPicPr>
                    <p:blipFill>
                      <a:blip r:embed="rId9"/>
                      <a:stretch>
                        <a:fillRect/>
                      </a:stretch>
                    </p:blipFill>
                    <p:spPr>
                      <a:xfrm>
                        <a:off x="6845300" y="3946525"/>
                        <a:ext cx="2046288" cy="1466850"/>
                      </a:xfrm>
                      <a:prstGeom prst="rect">
                        <a:avLst/>
                      </a:prstGeom>
                      <a:ln>
                        <a:noFill/>
                      </a:ln>
                    </p:spPr>
                  </p:pic>
                </p:oleObj>
              </mc:Fallback>
            </mc:AlternateContent>
          </a:graphicData>
        </a:graphic>
      </p:graphicFrame>
      <p:graphicFrame>
        <p:nvGraphicFramePr>
          <p:cNvPr id="16" name="Object 15">
            <a:extLst>
              <a:ext uri="{FF2B5EF4-FFF2-40B4-BE49-F238E27FC236}">
                <a16:creationId xmlns:a16="http://schemas.microsoft.com/office/drawing/2014/main" id="{BF92AFEA-7C97-19FE-44BE-6C9817BF2723}"/>
              </a:ext>
            </a:extLst>
          </p:cNvPr>
          <p:cNvGraphicFramePr>
            <a:graphicFrameLocks noChangeAspect="1"/>
          </p:cNvGraphicFramePr>
          <p:nvPr>
            <p:extLst>
              <p:ext uri="{D42A27DB-BD31-4B8C-83A1-F6EECF244321}">
                <p14:modId xmlns:p14="http://schemas.microsoft.com/office/powerpoint/2010/main" val="3316491742"/>
              </p:ext>
            </p:extLst>
          </p:nvPr>
        </p:nvGraphicFramePr>
        <p:xfrm>
          <a:off x="2917825" y="5719763"/>
          <a:ext cx="2924175" cy="660400"/>
        </p:xfrm>
        <a:graphic>
          <a:graphicData uri="http://schemas.openxmlformats.org/presentationml/2006/ole">
            <mc:AlternateContent xmlns:mc="http://schemas.openxmlformats.org/markup-compatibility/2006">
              <mc:Choice xmlns:v="urn:schemas-microsoft-com:vml" Requires="v">
                <p:oleObj name="Equation" r:id="rId10" imgW="1015920" imgH="228600" progId="Equation.DSMT4">
                  <p:embed/>
                </p:oleObj>
              </mc:Choice>
              <mc:Fallback>
                <p:oleObj name="Equation" r:id="rId10" imgW="1015920" imgH="228600" progId="Equation.DSMT4">
                  <p:embed/>
                  <p:pic>
                    <p:nvPicPr>
                      <p:cNvPr id="16" name="Object 15">
                        <a:extLst>
                          <a:ext uri="{FF2B5EF4-FFF2-40B4-BE49-F238E27FC236}">
                            <a16:creationId xmlns:a16="http://schemas.microsoft.com/office/drawing/2014/main" id="{87F66BE3-CE66-C052-B97E-777BF2CF9460}"/>
                          </a:ext>
                        </a:extLst>
                      </p:cNvPr>
                      <p:cNvPicPr/>
                      <p:nvPr/>
                    </p:nvPicPr>
                    <p:blipFill>
                      <a:blip r:embed="rId11"/>
                      <a:stretch>
                        <a:fillRect/>
                      </a:stretch>
                    </p:blipFill>
                    <p:spPr>
                      <a:xfrm>
                        <a:off x="2917825" y="5719763"/>
                        <a:ext cx="2924175" cy="660400"/>
                      </a:xfrm>
                      <a:prstGeom prst="rect">
                        <a:avLst/>
                      </a:prstGeom>
                      <a:ln>
                        <a:noFill/>
                      </a:ln>
                    </p:spPr>
                  </p:pic>
                </p:oleObj>
              </mc:Fallback>
            </mc:AlternateContent>
          </a:graphicData>
        </a:graphic>
      </p:graphicFrame>
      <p:sp>
        <p:nvSpPr>
          <p:cNvPr id="66" name="Rectangle 65">
            <a:extLst>
              <a:ext uri="{FF2B5EF4-FFF2-40B4-BE49-F238E27FC236}">
                <a16:creationId xmlns:a16="http://schemas.microsoft.com/office/drawing/2014/main" id="{FE3E5334-B844-7785-BD51-3E1BF5ADED55}"/>
              </a:ext>
            </a:extLst>
          </p:cNvPr>
          <p:cNvSpPr/>
          <p:nvPr/>
        </p:nvSpPr>
        <p:spPr>
          <a:xfrm>
            <a:off x="7816240" y="1701247"/>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Two-port network</a:t>
            </a:r>
          </a:p>
        </p:txBody>
      </p:sp>
      <p:cxnSp>
        <p:nvCxnSpPr>
          <p:cNvPr id="67" name="Straight Connector 66">
            <a:extLst>
              <a:ext uri="{FF2B5EF4-FFF2-40B4-BE49-F238E27FC236}">
                <a16:creationId xmlns:a16="http://schemas.microsoft.com/office/drawing/2014/main" id="{48F0D2FC-FCA1-BCFB-26E3-0C33EAE4A6C9}"/>
              </a:ext>
            </a:extLst>
          </p:cNvPr>
          <p:cNvCxnSpPr>
            <a:cxnSpLocks/>
          </p:cNvCxnSpPr>
          <p:nvPr/>
        </p:nvCxnSpPr>
        <p:spPr>
          <a:xfrm flipH="1">
            <a:off x="6809969" y="1947053"/>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05CB4A92-DC97-9ADF-679D-10F00BB27F27}"/>
              </a:ext>
            </a:extLst>
          </p:cNvPr>
          <p:cNvCxnSpPr>
            <a:cxnSpLocks/>
          </p:cNvCxnSpPr>
          <p:nvPr/>
        </p:nvCxnSpPr>
        <p:spPr>
          <a:xfrm flipH="1">
            <a:off x="6809969" y="292044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F635227-382A-C52A-D122-9D20DC44D14E}"/>
              </a:ext>
            </a:extLst>
          </p:cNvPr>
          <p:cNvCxnSpPr>
            <a:cxnSpLocks/>
          </p:cNvCxnSpPr>
          <p:nvPr/>
        </p:nvCxnSpPr>
        <p:spPr>
          <a:xfrm>
            <a:off x="10234975" y="1947053"/>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DC016764-E246-DCA8-0A7F-55A47030ECB3}"/>
              </a:ext>
            </a:extLst>
          </p:cNvPr>
          <p:cNvCxnSpPr>
            <a:cxnSpLocks/>
          </p:cNvCxnSpPr>
          <p:nvPr/>
        </p:nvCxnSpPr>
        <p:spPr>
          <a:xfrm>
            <a:off x="10234975" y="2920447"/>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BCB34F8-81F0-6D3A-D927-F844B08C8840}"/>
              </a:ext>
            </a:extLst>
          </p:cNvPr>
          <p:cNvSpPr txBox="1"/>
          <p:nvPr/>
        </p:nvSpPr>
        <p:spPr>
          <a:xfrm>
            <a:off x="7105779" y="1797414"/>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72" name="TextBox 71">
            <a:extLst>
              <a:ext uri="{FF2B5EF4-FFF2-40B4-BE49-F238E27FC236}">
                <a16:creationId xmlns:a16="http://schemas.microsoft.com/office/drawing/2014/main" id="{DDB9D935-A324-4B05-DC80-FAAAA72F1DA6}"/>
              </a:ext>
            </a:extLst>
          </p:cNvPr>
          <p:cNvSpPr txBox="1"/>
          <p:nvPr/>
        </p:nvSpPr>
        <p:spPr>
          <a:xfrm>
            <a:off x="7153544" y="2478356"/>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73" name="TextBox 72">
            <a:extLst>
              <a:ext uri="{FF2B5EF4-FFF2-40B4-BE49-F238E27FC236}">
                <a16:creationId xmlns:a16="http://schemas.microsoft.com/office/drawing/2014/main" id="{E2ABB68A-35B3-E724-B84E-6B524FB6B847}"/>
              </a:ext>
            </a:extLst>
          </p:cNvPr>
          <p:cNvSpPr txBox="1"/>
          <p:nvPr/>
        </p:nvSpPr>
        <p:spPr>
          <a:xfrm>
            <a:off x="7014914" y="2185968"/>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1</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D0553B98-B1E1-4043-8E48-52133C20D4ED}"/>
              </a:ext>
            </a:extLst>
          </p:cNvPr>
          <p:cNvSpPr txBox="1"/>
          <p:nvPr/>
        </p:nvSpPr>
        <p:spPr>
          <a:xfrm>
            <a:off x="10559145" y="1819534"/>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75" name="TextBox 74">
            <a:extLst>
              <a:ext uri="{FF2B5EF4-FFF2-40B4-BE49-F238E27FC236}">
                <a16:creationId xmlns:a16="http://schemas.microsoft.com/office/drawing/2014/main" id="{CF3B0B55-764D-59E7-26BB-12CCF5F4D7C4}"/>
              </a:ext>
            </a:extLst>
          </p:cNvPr>
          <p:cNvSpPr txBox="1"/>
          <p:nvPr/>
        </p:nvSpPr>
        <p:spPr>
          <a:xfrm>
            <a:off x="10606910" y="2500476"/>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76" name="TextBox 75">
            <a:extLst>
              <a:ext uri="{FF2B5EF4-FFF2-40B4-BE49-F238E27FC236}">
                <a16:creationId xmlns:a16="http://schemas.microsoft.com/office/drawing/2014/main" id="{9EAFC8B4-2570-5DDC-56B2-860EED969580}"/>
              </a:ext>
            </a:extLst>
          </p:cNvPr>
          <p:cNvSpPr txBox="1"/>
          <p:nvPr/>
        </p:nvSpPr>
        <p:spPr>
          <a:xfrm>
            <a:off x="10468280" y="2208088"/>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2</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57F79566-6CDD-F03F-FF74-B6C7D5D5F59A}"/>
              </a:ext>
            </a:extLst>
          </p:cNvPr>
          <p:cNvSpPr txBox="1"/>
          <p:nvPr/>
        </p:nvSpPr>
        <p:spPr>
          <a:xfrm>
            <a:off x="7026759" y="1258567"/>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E04DF033-34A0-E5F0-CCB0-DC763D1BEFD3}"/>
              </a:ext>
            </a:extLst>
          </p:cNvPr>
          <p:cNvSpPr txBox="1"/>
          <p:nvPr/>
        </p:nvSpPr>
        <p:spPr>
          <a:xfrm>
            <a:off x="10441283" y="1271860"/>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1" name="Oval 80">
            <a:extLst>
              <a:ext uri="{FF2B5EF4-FFF2-40B4-BE49-F238E27FC236}">
                <a16:creationId xmlns:a16="http://schemas.microsoft.com/office/drawing/2014/main" id="{FCDFB379-7363-1F11-0F3E-6242842FE13C}"/>
              </a:ext>
            </a:extLst>
          </p:cNvPr>
          <p:cNvSpPr/>
          <p:nvPr/>
        </p:nvSpPr>
        <p:spPr>
          <a:xfrm>
            <a:off x="10974925" y="2154475"/>
            <a:ext cx="570990" cy="5586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ym typeface="Symbol" panose="05050102010706020507" pitchFamily="18" charset="2"/>
              </a:rPr>
              <a:t>+</a:t>
            </a:r>
          </a:p>
          <a:p>
            <a:pPr algn="ctr"/>
            <a:r>
              <a:rPr lang="en-US" sz="2400" dirty="0">
                <a:sym typeface="Symbol" panose="05050102010706020507" pitchFamily="18" charset="2"/>
              </a:rPr>
              <a:t>-</a:t>
            </a:r>
            <a:endParaRPr lang="en-US" sz="2400" dirty="0"/>
          </a:p>
        </p:txBody>
      </p:sp>
      <p:sp>
        <p:nvSpPr>
          <p:cNvPr id="82" name="Oval 81">
            <a:extLst>
              <a:ext uri="{FF2B5EF4-FFF2-40B4-BE49-F238E27FC236}">
                <a16:creationId xmlns:a16="http://schemas.microsoft.com/office/drawing/2014/main" id="{075005F8-3C4C-B954-28AB-B000A2066767}"/>
              </a:ext>
            </a:extLst>
          </p:cNvPr>
          <p:cNvSpPr/>
          <p:nvPr/>
        </p:nvSpPr>
        <p:spPr>
          <a:xfrm>
            <a:off x="6519846" y="2154475"/>
            <a:ext cx="570990" cy="5586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ym typeface="Symbol" panose="05050102010706020507" pitchFamily="18" charset="2"/>
              </a:rPr>
              <a:t>+</a:t>
            </a:r>
          </a:p>
          <a:p>
            <a:pPr algn="ctr"/>
            <a:r>
              <a:rPr lang="en-US" sz="2400" dirty="0">
                <a:sym typeface="Symbol" panose="05050102010706020507" pitchFamily="18" charset="2"/>
              </a:rPr>
              <a:t>-</a:t>
            </a:r>
            <a:endParaRPr lang="en-US" sz="2400" dirty="0"/>
          </a:p>
        </p:txBody>
      </p:sp>
      <p:cxnSp>
        <p:nvCxnSpPr>
          <p:cNvPr id="84" name="Straight Connector 83">
            <a:extLst>
              <a:ext uri="{FF2B5EF4-FFF2-40B4-BE49-F238E27FC236}">
                <a16:creationId xmlns:a16="http://schemas.microsoft.com/office/drawing/2014/main" id="{66250004-A04B-4B05-56C2-39052B9EE865}"/>
              </a:ext>
            </a:extLst>
          </p:cNvPr>
          <p:cNvCxnSpPr>
            <a:cxnSpLocks/>
          </p:cNvCxnSpPr>
          <p:nvPr/>
        </p:nvCxnSpPr>
        <p:spPr>
          <a:xfrm flipV="1">
            <a:off x="6807881" y="1947053"/>
            <a:ext cx="0" cy="2074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9E37E65-18C5-9C3F-DAB1-837B4DCCCB43}"/>
              </a:ext>
            </a:extLst>
          </p:cNvPr>
          <p:cNvCxnSpPr>
            <a:cxnSpLocks/>
          </p:cNvCxnSpPr>
          <p:nvPr/>
        </p:nvCxnSpPr>
        <p:spPr>
          <a:xfrm>
            <a:off x="6809538" y="2713134"/>
            <a:ext cx="0" cy="2073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FFD822E0-2220-23F4-956F-B15F517C8D4C}"/>
              </a:ext>
            </a:extLst>
          </p:cNvPr>
          <p:cNvCxnSpPr/>
          <p:nvPr/>
        </p:nvCxnSpPr>
        <p:spPr>
          <a:xfrm flipV="1">
            <a:off x="11242714" y="1947053"/>
            <a:ext cx="0" cy="2074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67989F03-F8EF-9B64-BBB3-1D8743FAEF36}"/>
              </a:ext>
            </a:extLst>
          </p:cNvPr>
          <p:cNvCxnSpPr>
            <a:cxnSpLocks/>
          </p:cNvCxnSpPr>
          <p:nvPr/>
        </p:nvCxnSpPr>
        <p:spPr>
          <a:xfrm>
            <a:off x="11246911" y="2713134"/>
            <a:ext cx="0" cy="2073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3" name="Object 2">
            <a:extLst>
              <a:ext uri="{FF2B5EF4-FFF2-40B4-BE49-F238E27FC236}">
                <a16:creationId xmlns:a16="http://schemas.microsoft.com/office/drawing/2014/main" id="{A3365226-B867-1BB7-DA0D-AE46D9ACF488}"/>
              </a:ext>
            </a:extLst>
          </p:cNvPr>
          <p:cNvGraphicFramePr>
            <a:graphicFrameLocks noChangeAspect="1"/>
          </p:cNvGraphicFramePr>
          <p:nvPr>
            <p:extLst>
              <p:ext uri="{D42A27DB-BD31-4B8C-83A1-F6EECF244321}">
                <p14:modId xmlns:p14="http://schemas.microsoft.com/office/powerpoint/2010/main" val="3533197107"/>
              </p:ext>
            </p:extLst>
          </p:nvPr>
        </p:nvGraphicFramePr>
        <p:xfrm>
          <a:off x="6845300" y="5375343"/>
          <a:ext cx="2119312" cy="1466850"/>
        </p:xfrm>
        <a:graphic>
          <a:graphicData uri="http://schemas.openxmlformats.org/presentationml/2006/ole">
            <mc:AlternateContent xmlns:mc="http://schemas.openxmlformats.org/markup-compatibility/2006">
              <mc:Choice xmlns:v="urn:schemas-microsoft-com:vml" Requires="v">
                <p:oleObj name="Equation" r:id="rId12" imgW="736560" imgH="507960" progId="Equation.DSMT4">
                  <p:embed/>
                </p:oleObj>
              </mc:Choice>
              <mc:Fallback>
                <p:oleObj name="Equation" r:id="rId12" imgW="736560" imgH="507960" progId="Equation.DSMT4">
                  <p:embed/>
                  <p:pic>
                    <p:nvPicPr>
                      <p:cNvPr id="14" name="Object 13">
                        <a:extLst>
                          <a:ext uri="{FF2B5EF4-FFF2-40B4-BE49-F238E27FC236}">
                            <a16:creationId xmlns:a16="http://schemas.microsoft.com/office/drawing/2014/main" id="{EEB22040-DFF8-AA26-1E8D-AC6924CE2455}"/>
                          </a:ext>
                        </a:extLst>
                      </p:cNvPr>
                      <p:cNvPicPr/>
                      <p:nvPr/>
                    </p:nvPicPr>
                    <p:blipFill>
                      <a:blip r:embed="rId13"/>
                      <a:stretch>
                        <a:fillRect/>
                      </a:stretch>
                    </p:blipFill>
                    <p:spPr>
                      <a:xfrm>
                        <a:off x="6845300" y="5375343"/>
                        <a:ext cx="2119312" cy="1466850"/>
                      </a:xfrm>
                      <a:prstGeom prst="rect">
                        <a:avLst/>
                      </a:prstGeom>
                      <a:ln>
                        <a:noFill/>
                      </a:ln>
                    </p:spPr>
                  </p:pic>
                </p:oleObj>
              </mc:Fallback>
            </mc:AlternateContent>
          </a:graphicData>
        </a:graphic>
      </p:graphicFrame>
      <p:graphicFrame>
        <p:nvGraphicFramePr>
          <p:cNvPr id="20" name="Object 19">
            <a:extLst>
              <a:ext uri="{FF2B5EF4-FFF2-40B4-BE49-F238E27FC236}">
                <a16:creationId xmlns:a16="http://schemas.microsoft.com/office/drawing/2014/main" id="{1AC804D7-0F31-080B-A4A5-D151CC7E7052}"/>
              </a:ext>
            </a:extLst>
          </p:cNvPr>
          <p:cNvGraphicFramePr>
            <a:graphicFrameLocks noChangeAspect="1"/>
          </p:cNvGraphicFramePr>
          <p:nvPr>
            <p:extLst>
              <p:ext uri="{D42A27DB-BD31-4B8C-83A1-F6EECF244321}">
                <p14:modId xmlns:p14="http://schemas.microsoft.com/office/powerpoint/2010/main" val="2507007747"/>
              </p:ext>
            </p:extLst>
          </p:nvPr>
        </p:nvGraphicFramePr>
        <p:xfrm>
          <a:off x="9482138" y="3908425"/>
          <a:ext cx="2082800" cy="1466850"/>
        </p:xfrm>
        <a:graphic>
          <a:graphicData uri="http://schemas.openxmlformats.org/presentationml/2006/ole">
            <mc:AlternateContent xmlns:mc="http://schemas.openxmlformats.org/markup-compatibility/2006">
              <mc:Choice xmlns:v="urn:schemas-microsoft-com:vml" Requires="v">
                <p:oleObj name="Equation" r:id="rId14" imgW="723600" imgH="507960" progId="Equation.DSMT4">
                  <p:embed/>
                </p:oleObj>
              </mc:Choice>
              <mc:Fallback>
                <p:oleObj name="Equation" r:id="rId14" imgW="723600" imgH="507960" progId="Equation.DSMT4">
                  <p:embed/>
                  <p:pic>
                    <p:nvPicPr>
                      <p:cNvPr id="14" name="Object 13">
                        <a:extLst>
                          <a:ext uri="{FF2B5EF4-FFF2-40B4-BE49-F238E27FC236}">
                            <a16:creationId xmlns:a16="http://schemas.microsoft.com/office/drawing/2014/main" id="{EEB22040-DFF8-AA26-1E8D-AC6924CE2455}"/>
                          </a:ext>
                        </a:extLst>
                      </p:cNvPr>
                      <p:cNvPicPr/>
                      <p:nvPr/>
                    </p:nvPicPr>
                    <p:blipFill>
                      <a:blip r:embed="rId15"/>
                      <a:stretch>
                        <a:fillRect/>
                      </a:stretch>
                    </p:blipFill>
                    <p:spPr>
                      <a:xfrm>
                        <a:off x="9482138" y="3908425"/>
                        <a:ext cx="2082800" cy="1466850"/>
                      </a:xfrm>
                      <a:prstGeom prst="rect">
                        <a:avLst/>
                      </a:prstGeom>
                      <a:ln>
                        <a:noFill/>
                      </a:ln>
                    </p:spPr>
                  </p:pic>
                </p:oleObj>
              </mc:Fallback>
            </mc:AlternateContent>
          </a:graphicData>
        </a:graphic>
      </p:graphicFrame>
      <p:graphicFrame>
        <p:nvGraphicFramePr>
          <p:cNvPr id="21" name="Object 20">
            <a:extLst>
              <a:ext uri="{FF2B5EF4-FFF2-40B4-BE49-F238E27FC236}">
                <a16:creationId xmlns:a16="http://schemas.microsoft.com/office/drawing/2014/main" id="{26F20A77-E206-3A97-97EE-474BCD71F300}"/>
              </a:ext>
            </a:extLst>
          </p:cNvPr>
          <p:cNvGraphicFramePr>
            <a:graphicFrameLocks noChangeAspect="1"/>
          </p:cNvGraphicFramePr>
          <p:nvPr>
            <p:extLst>
              <p:ext uri="{D42A27DB-BD31-4B8C-83A1-F6EECF244321}">
                <p14:modId xmlns:p14="http://schemas.microsoft.com/office/powerpoint/2010/main" val="3278930524"/>
              </p:ext>
            </p:extLst>
          </p:nvPr>
        </p:nvGraphicFramePr>
        <p:xfrm>
          <a:off x="9467543" y="5364215"/>
          <a:ext cx="2119313" cy="1466850"/>
        </p:xfrm>
        <a:graphic>
          <a:graphicData uri="http://schemas.openxmlformats.org/presentationml/2006/ole">
            <mc:AlternateContent xmlns:mc="http://schemas.openxmlformats.org/markup-compatibility/2006">
              <mc:Choice xmlns:v="urn:schemas-microsoft-com:vml" Requires="v">
                <p:oleObj name="Equation" r:id="rId16" imgW="736560" imgH="507960" progId="Equation.DSMT4">
                  <p:embed/>
                </p:oleObj>
              </mc:Choice>
              <mc:Fallback>
                <p:oleObj name="Equation" r:id="rId16" imgW="736560" imgH="507960" progId="Equation.DSMT4">
                  <p:embed/>
                  <p:pic>
                    <p:nvPicPr>
                      <p:cNvPr id="20" name="Object 19">
                        <a:extLst>
                          <a:ext uri="{FF2B5EF4-FFF2-40B4-BE49-F238E27FC236}">
                            <a16:creationId xmlns:a16="http://schemas.microsoft.com/office/drawing/2014/main" id="{1AC804D7-0F31-080B-A4A5-D151CC7E7052}"/>
                          </a:ext>
                        </a:extLst>
                      </p:cNvPr>
                      <p:cNvPicPr/>
                      <p:nvPr/>
                    </p:nvPicPr>
                    <p:blipFill>
                      <a:blip r:embed="rId17"/>
                      <a:stretch>
                        <a:fillRect/>
                      </a:stretch>
                    </p:blipFill>
                    <p:spPr>
                      <a:xfrm>
                        <a:off x="9467543" y="5364215"/>
                        <a:ext cx="2119313" cy="1466850"/>
                      </a:xfrm>
                      <a:prstGeom prst="rect">
                        <a:avLst/>
                      </a:prstGeom>
                      <a:ln>
                        <a:noFill/>
                      </a:ln>
                    </p:spPr>
                  </p:pic>
                </p:oleObj>
              </mc:Fallback>
            </mc:AlternateContent>
          </a:graphicData>
        </a:graphic>
      </p:graphicFrame>
      <p:cxnSp>
        <p:nvCxnSpPr>
          <p:cNvPr id="22" name="Straight Arrow Connector 21">
            <a:extLst>
              <a:ext uri="{FF2B5EF4-FFF2-40B4-BE49-F238E27FC236}">
                <a16:creationId xmlns:a16="http://schemas.microsoft.com/office/drawing/2014/main" id="{20EF1E39-9188-60BF-0D4B-FAC7EF02450B}"/>
              </a:ext>
            </a:extLst>
          </p:cNvPr>
          <p:cNvCxnSpPr>
            <a:cxnSpLocks/>
          </p:cNvCxnSpPr>
          <p:nvPr/>
        </p:nvCxnSpPr>
        <p:spPr>
          <a:xfrm flipH="1">
            <a:off x="10323149" y="1843342"/>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3F61233-5778-B646-F4F6-789A70ACE62B}"/>
              </a:ext>
            </a:extLst>
          </p:cNvPr>
          <p:cNvCxnSpPr/>
          <p:nvPr/>
        </p:nvCxnSpPr>
        <p:spPr>
          <a:xfrm>
            <a:off x="6923857" y="1855932"/>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807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830E-2E39-138C-830E-92A670506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CE243-C2BB-3B5B-B674-E16846FE613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Transfer Matrix (ABCD Matrix)</a:t>
            </a:r>
          </a:p>
        </p:txBody>
      </p:sp>
      <p:graphicFrame>
        <p:nvGraphicFramePr>
          <p:cNvPr id="4" name="Object 3">
            <a:extLst>
              <a:ext uri="{FF2B5EF4-FFF2-40B4-BE49-F238E27FC236}">
                <a16:creationId xmlns:a16="http://schemas.microsoft.com/office/drawing/2014/main" id="{656E29C9-6E9A-C417-E29E-9F6E2A2A04EA}"/>
              </a:ext>
            </a:extLst>
          </p:cNvPr>
          <p:cNvGraphicFramePr>
            <a:graphicFrameLocks noChangeAspect="1"/>
          </p:cNvGraphicFramePr>
          <p:nvPr>
            <p:extLst>
              <p:ext uri="{D42A27DB-BD31-4B8C-83A1-F6EECF244321}">
                <p14:modId xmlns:p14="http://schemas.microsoft.com/office/powerpoint/2010/main" val="1677517386"/>
              </p:ext>
            </p:extLst>
          </p:nvPr>
        </p:nvGraphicFramePr>
        <p:xfrm>
          <a:off x="1274763" y="4389438"/>
          <a:ext cx="2630487" cy="660400"/>
        </p:xfrm>
        <a:graphic>
          <a:graphicData uri="http://schemas.openxmlformats.org/presentationml/2006/ole">
            <mc:AlternateContent xmlns:mc="http://schemas.openxmlformats.org/markup-compatibility/2006">
              <mc:Choice xmlns:v="urn:schemas-microsoft-com:vml" Requires="v">
                <p:oleObj name="Equation" r:id="rId3" imgW="914400" imgH="228600" progId="Equation.DSMT4">
                  <p:embed/>
                </p:oleObj>
              </mc:Choice>
              <mc:Fallback>
                <p:oleObj name="Equation" r:id="rId3" imgW="914400" imgH="228600" progId="Equation.DSMT4">
                  <p:embed/>
                  <p:pic>
                    <p:nvPicPr>
                      <p:cNvPr id="4" name="Object 3">
                        <a:extLst>
                          <a:ext uri="{FF2B5EF4-FFF2-40B4-BE49-F238E27FC236}">
                            <a16:creationId xmlns:a16="http://schemas.microsoft.com/office/drawing/2014/main" id="{EE796734-3229-C34A-725B-74089875E334}"/>
                          </a:ext>
                        </a:extLst>
                      </p:cNvPr>
                      <p:cNvPicPr/>
                      <p:nvPr/>
                    </p:nvPicPr>
                    <p:blipFill>
                      <a:blip r:embed="rId4"/>
                      <a:stretch>
                        <a:fillRect/>
                      </a:stretch>
                    </p:blipFill>
                    <p:spPr>
                      <a:xfrm>
                        <a:off x="1274763" y="4389438"/>
                        <a:ext cx="2630487" cy="660400"/>
                      </a:xfrm>
                      <a:prstGeom prst="rect">
                        <a:avLst/>
                      </a:prstGeom>
                      <a:ln>
                        <a:noFill/>
                      </a:ln>
                    </p:spPr>
                  </p:pic>
                </p:oleObj>
              </mc:Fallback>
            </mc:AlternateContent>
          </a:graphicData>
        </a:graphic>
      </p:graphicFrame>
      <p:graphicFrame>
        <p:nvGraphicFramePr>
          <p:cNvPr id="5" name="Object 4">
            <a:extLst>
              <a:ext uri="{FF2B5EF4-FFF2-40B4-BE49-F238E27FC236}">
                <a16:creationId xmlns:a16="http://schemas.microsoft.com/office/drawing/2014/main" id="{981B553F-B424-23B7-FFA1-F0C878EA88A5}"/>
              </a:ext>
            </a:extLst>
          </p:cNvPr>
          <p:cNvGraphicFramePr>
            <a:graphicFrameLocks noChangeAspect="1"/>
          </p:cNvGraphicFramePr>
          <p:nvPr>
            <p:extLst>
              <p:ext uri="{D42A27DB-BD31-4B8C-83A1-F6EECF244321}">
                <p14:modId xmlns:p14="http://schemas.microsoft.com/office/powerpoint/2010/main" val="1024495403"/>
              </p:ext>
            </p:extLst>
          </p:nvPr>
        </p:nvGraphicFramePr>
        <p:xfrm>
          <a:off x="1128713" y="1830797"/>
          <a:ext cx="3617912" cy="1392237"/>
        </p:xfrm>
        <a:graphic>
          <a:graphicData uri="http://schemas.openxmlformats.org/presentationml/2006/ole">
            <mc:AlternateContent xmlns:mc="http://schemas.openxmlformats.org/markup-compatibility/2006">
              <mc:Choice xmlns:v="urn:schemas-microsoft-com:vml" Requires="v">
                <p:oleObj name="Equation" r:id="rId5" imgW="1257120" imgH="482400" progId="Equation.DSMT4">
                  <p:embed/>
                </p:oleObj>
              </mc:Choice>
              <mc:Fallback>
                <p:oleObj name="Equation" r:id="rId5" imgW="1257120" imgH="482400" progId="Equation.DSMT4">
                  <p:embed/>
                  <p:pic>
                    <p:nvPicPr>
                      <p:cNvPr id="5" name="Object 4">
                        <a:extLst>
                          <a:ext uri="{FF2B5EF4-FFF2-40B4-BE49-F238E27FC236}">
                            <a16:creationId xmlns:a16="http://schemas.microsoft.com/office/drawing/2014/main" id="{050B7B22-8841-A834-39B0-88BEC42BE6AD}"/>
                          </a:ext>
                        </a:extLst>
                      </p:cNvPr>
                      <p:cNvPicPr/>
                      <p:nvPr/>
                    </p:nvPicPr>
                    <p:blipFill>
                      <a:blip r:embed="rId6"/>
                      <a:stretch>
                        <a:fillRect/>
                      </a:stretch>
                    </p:blipFill>
                    <p:spPr>
                      <a:xfrm>
                        <a:off x="1128713" y="1830797"/>
                        <a:ext cx="3617912" cy="1392237"/>
                      </a:xfrm>
                      <a:prstGeom prst="rect">
                        <a:avLst/>
                      </a:prstGeom>
                      <a:ln>
                        <a:noFill/>
                      </a:ln>
                    </p:spPr>
                  </p:pic>
                </p:oleObj>
              </mc:Fallback>
            </mc:AlternateContent>
          </a:graphicData>
        </a:graphic>
      </p:graphicFrame>
      <p:sp>
        <p:nvSpPr>
          <p:cNvPr id="12" name="Left Brace 11">
            <a:extLst>
              <a:ext uri="{FF2B5EF4-FFF2-40B4-BE49-F238E27FC236}">
                <a16:creationId xmlns:a16="http://schemas.microsoft.com/office/drawing/2014/main" id="{C04C4635-8972-9599-D983-88180C0BB640}"/>
              </a:ext>
            </a:extLst>
          </p:cNvPr>
          <p:cNvSpPr/>
          <p:nvPr/>
        </p:nvSpPr>
        <p:spPr>
          <a:xfrm rot="16200000">
            <a:off x="2925685" y="2571543"/>
            <a:ext cx="352783" cy="1523998"/>
          </a:xfrm>
          <a:prstGeom prst="leftBrace">
            <a:avLst>
              <a:gd name="adj1" fmla="val 25055"/>
              <a:gd name="adj2" fmla="val 50000"/>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EACEE504-5193-7A51-FE82-468F7B510F4B}"/>
              </a:ext>
            </a:extLst>
          </p:cNvPr>
          <p:cNvSpPr txBox="1"/>
          <p:nvPr/>
        </p:nvSpPr>
        <p:spPr>
          <a:xfrm>
            <a:off x="2835539" y="3417764"/>
            <a:ext cx="492443"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T</a:t>
            </a:r>
            <a:endParaRPr lang="en-US" b="1" dirty="0">
              <a:latin typeface="Times New Roman" panose="02020603050405020304" pitchFamily="18" charset="0"/>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FC912117-C92F-E929-3B22-91AC17A93385}"/>
              </a:ext>
            </a:extLst>
          </p:cNvPr>
          <p:cNvGraphicFramePr>
            <a:graphicFrameLocks noChangeAspect="1"/>
          </p:cNvGraphicFramePr>
          <p:nvPr>
            <p:extLst>
              <p:ext uri="{D42A27DB-BD31-4B8C-83A1-F6EECF244321}">
                <p14:modId xmlns:p14="http://schemas.microsoft.com/office/powerpoint/2010/main" val="3722978762"/>
              </p:ext>
            </p:extLst>
          </p:nvPr>
        </p:nvGraphicFramePr>
        <p:xfrm>
          <a:off x="6899275" y="3946525"/>
          <a:ext cx="1936750" cy="1466850"/>
        </p:xfrm>
        <a:graphic>
          <a:graphicData uri="http://schemas.openxmlformats.org/presentationml/2006/ole">
            <mc:AlternateContent xmlns:mc="http://schemas.openxmlformats.org/markup-compatibility/2006">
              <mc:Choice xmlns:v="urn:schemas-microsoft-com:vml" Requires="v">
                <p:oleObj name="Equation" r:id="rId7" imgW="672840" imgH="507960" progId="Equation.DSMT4">
                  <p:embed/>
                </p:oleObj>
              </mc:Choice>
              <mc:Fallback>
                <p:oleObj name="Equation" r:id="rId7" imgW="672840" imgH="507960" progId="Equation.DSMT4">
                  <p:embed/>
                  <p:pic>
                    <p:nvPicPr>
                      <p:cNvPr id="14" name="Object 13">
                        <a:extLst>
                          <a:ext uri="{FF2B5EF4-FFF2-40B4-BE49-F238E27FC236}">
                            <a16:creationId xmlns:a16="http://schemas.microsoft.com/office/drawing/2014/main" id="{EEB22040-DFF8-AA26-1E8D-AC6924CE2455}"/>
                          </a:ext>
                        </a:extLst>
                      </p:cNvPr>
                      <p:cNvPicPr/>
                      <p:nvPr/>
                    </p:nvPicPr>
                    <p:blipFill>
                      <a:blip r:embed="rId8"/>
                      <a:stretch>
                        <a:fillRect/>
                      </a:stretch>
                    </p:blipFill>
                    <p:spPr>
                      <a:xfrm>
                        <a:off x="6899275" y="3946525"/>
                        <a:ext cx="1936750" cy="1466850"/>
                      </a:xfrm>
                      <a:prstGeom prst="rect">
                        <a:avLst/>
                      </a:prstGeom>
                      <a:ln>
                        <a:noFill/>
                      </a:ln>
                    </p:spPr>
                  </p:pic>
                </p:oleObj>
              </mc:Fallback>
            </mc:AlternateContent>
          </a:graphicData>
        </a:graphic>
      </p:graphicFrame>
      <p:graphicFrame>
        <p:nvGraphicFramePr>
          <p:cNvPr id="16" name="Object 15">
            <a:extLst>
              <a:ext uri="{FF2B5EF4-FFF2-40B4-BE49-F238E27FC236}">
                <a16:creationId xmlns:a16="http://schemas.microsoft.com/office/drawing/2014/main" id="{B5808BE5-12BA-7CD7-957C-B6BA68DE7BA8}"/>
              </a:ext>
            </a:extLst>
          </p:cNvPr>
          <p:cNvGraphicFramePr>
            <a:graphicFrameLocks noChangeAspect="1"/>
          </p:cNvGraphicFramePr>
          <p:nvPr>
            <p:extLst>
              <p:ext uri="{D42A27DB-BD31-4B8C-83A1-F6EECF244321}">
                <p14:modId xmlns:p14="http://schemas.microsoft.com/office/powerpoint/2010/main" val="3166930999"/>
              </p:ext>
            </p:extLst>
          </p:nvPr>
        </p:nvGraphicFramePr>
        <p:xfrm>
          <a:off x="1274763" y="5759450"/>
          <a:ext cx="2632075" cy="660400"/>
        </p:xfrm>
        <a:graphic>
          <a:graphicData uri="http://schemas.openxmlformats.org/presentationml/2006/ole">
            <mc:AlternateContent xmlns:mc="http://schemas.openxmlformats.org/markup-compatibility/2006">
              <mc:Choice xmlns:v="urn:schemas-microsoft-com:vml" Requires="v">
                <p:oleObj name="Equation" r:id="rId9" imgW="914400" imgH="228600" progId="Equation.DSMT4">
                  <p:embed/>
                </p:oleObj>
              </mc:Choice>
              <mc:Fallback>
                <p:oleObj name="Equation" r:id="rId9" imgW="914400" imgH="228600" progId="Equation.DSMT4">
                  <p:embed/>
                  <p:pic>
                    <p:nvPicPr>
                      <p:cNvPr id="16" name="Object 15">
                        <a:extLst>
                          <a:ext uri="{FF2B5EF4-FFF2-40B4-BE49-F238E27FC236}">
                            <a16:creationId xmlns:a16="http://schemas.microsoft.com/office/drawing/2014/main" id="{BF92AFEA-7C97-19FE-44BE-6C9817BF2723}"/>
                          </a:ext>
                        </a:extLst>
                      </p:cNvPr>
                      <p:cNvPicPr/>
                      <p:nvPr/>
                    </p:nvPicPr>
                    <p:blipFill>
                      <a:blip r:embed="rId10"/>
                      <a:stretch>
                        <a:fillRect/>
                      </a:stretch>
                    </p:blipFill>
                    <p:spPr>
                      <a:xfrm>
                        <a:off x="1274763" y="5759450"/>
                        <a:ext cx="2632075" cy="660400"/>
                      </a:xfrm>
                      <a:prstGeom prst="rect">
                        <a:avLst/>
                      </a:prstGeom>
                      <a:ln>
                        <a:noFill/>
                      </a:ln>
                    </p:spPr>
                  </p:pic>
                </p:oleObj>
              </mc:Fallback>
            </mc:AlternateContent>
          </a:graphicData>
        </a:graphic>
      </p:graphicFrame>
      <p:sp>
        <p:nvSpPr>
          <p:cNvPr id="66" name="Rectangle 65">
            <a:extLst>
              <a:ext uri="{FF2B5EF4-FFF2-40B4-BE49-F238E27FC236}">
                <a16:creationId xmlns:a16="http://schemas.microsoft.com/office/drawing/2014/main" id="{6BC4043D-2FE6-0DB5-D83C-2AC2E7EE76AA}"/>
              </a:ext>
            </a:extLst>
          </p:cNvPr>
          <p:cNvSpPr/>
          <p:nvPr/>
        </p:nvSpPr>
        <p:spPr>
          <a:xfrm>
            <a:off x="7816240" y="1858565"/>
            <a:ext cx="2418735" cy="148467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Two-port network</a:t>
            </a:r>
          </a:p>
        </p:txBody>
      </p:sp>
      <p:cxnSp>
        <p:nvCxnSpPr>
          <p:cNvPr id="67" name="Straight Connector 66">
            <a:extLst>
              <a:ext uri="{FF2B5EF4-FFF2-40B4-BE49-F238E27FC236}">
                <a16:creationId xmlns:a16="http://schemas.microsoft.com/office/drawing/2014/main" id="{E99AE017-C3EF-8371-A3FC-3CA74FAA3326}"/>
              </a:ext>
            </a:extLst>
          </p:cNvPr>
          <p:cNvCxnSpPr>
            <a:cxnSpLocks/>
          </p:cNvCxnSpPr>
          <p:nvPr/>
        </p:nvCxnSpPr>
        <p:spPr>
          <a:xfrm flipH="1">
            <a:off x="6809969" y="210437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DF3DBF8-6D96-CC0C-A344-F5C79581DEDE}"/>
              </a:ext>
            </a:extLst>
          </p:cNvPr>
          <p:cNvCxnSpPr>
            <a:cxnSpLocks/>
          </p:cNvCxnSpPr>
          <p:nvPr/>
        </p:nvCxnSpPr>
        <p:spPr>
          <a:xfrm flipH="1">
            <a:off x="6809969" y="3077765"/>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E223BAD-AC21-3617-A649-AAF4F4B2609C}"/>
              </a:ext>
            </a:extLst>
          </p:cNvPr>
          <p:cNvCxnSpPr>
            <a:cxnSpLocks/>
          </p:cNvCxnSpPr>
          <p:nvPr/>
        </p:nvCxnSpPr>
        <p:spPr>
          <a:xfrm>
            <a:off x="10234975" y="2104371"/>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4EA22B4-4284-CABA-C5CF-0403D6921FB1}"/>
              </a:ext>
            </a:extLst>
          </p:cNvPr>
          <p:cNvCxnSpPr>
            <a:cxnSpLocks/>
          </p:cNvCxnSpPr>
          <p:nvPr/>
        </p:nvCxnSpPr>
        <p:spPr>
          <a:xfrm>
            <a:off x="10234975" y="3077765"/>
            <a:ext cx="1005840" cy="0"/>
          </a:xfrm>
          <a:prstGeom prst="line">
            <a:avLst/>
          </a:prstGeom>
          <a:ln>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611C2753-9552-CCF8-CB7D-B60F6B3520B8}"/>
              </a:ext>
            </a:extLst>
          </p:cNvPr>
          <p:cNvSpPr txBox="1"/>
          <p:nvPr/>
        </p:nvSpPr>
        <p:spPr>
          <a:xfrm>
            <a:off x="7105779" y="1954732"/>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72" name="TextBox 71">
            <a:extLst>
              <a:ext uri="{FF2B5EF4-FFF2-40B4-BE49-F238E27FC236}">
                <a16:creationId xmlns:a16="http://schemas.microsoft.com/office/drawing/2014/main" id="{3FDAE6B7-9E2F-0FEC-2FDD-61A143C7D7E6}"/>
              </a:ext>
            </a:extLst>
          </p:cNvPr>
          <p:cNvSpPr txBox="1"/>
          <p:nvPr/>
        </p:nvSpPr>
        <p:spPr>
          <a:xfrm>
            <a:off x="7153544" y="2635674"/>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73" name="TextBox 72">
            <a:extLst>
              <a:ext uri="{FF2B5EF4-FFF2-40B4-BE49-F238E27FC236}">
                <a16:creationId xmlns:a16="http://schemas.microsoft.com/office/drawing/2014/main" id="{AC4342F0-9B86-0408-CB08-9037B7E98B90}"/>
              </a:ext>
            </a:extLst>
          </p:cNvPr>
          <p:cNvSpPr txBox="1"/>
          <p:nvPr/>
        </p:nvSpPr>
        <p:spPr>
          <a:xfrm>
            <a:off x="7014914" y="2343286"/>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1</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3B94DE0A-42B5-6CAD-3EB0-7C7DB33F44EF}"/>
              </a:ext>
            </a:extLst>
          </p:cNvPr>
          <p:cNvSpPr txBox="1"/>
          <p:nvPr/>
        </p:nvSpPr>
        <p:spPr>
          <a:xfrm>
            <a:off x="10559145" y="1976852"/>
            <a:ext cx="415498"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75" name="TextBox 74">
            <a:extLst>
              <a:ext uri="{FF2B5EF4-FFF2-40B4-BE49-F238E27FC236}">
                <a16:creationId xmlns:a16="http://schemas.microsoft.com/office/drawing/2014/main" id="{A03A65BD-1A7A-31B3-FF58-44C9ED165F80}"/>
              </a:ext>
            </a:extLst>
          </p:cNvPr>
          <p:cNvSpPr txBox="1"/>
          <p:nvPr/>
        </p:nvSpPr>
        <p:spPr>
          <a:xfrm>
            <a:off x="10606910" y="2657794"/>
            <a:ext cx="320922" cy="584775"/>
          </a:xfrm>
          <a:prstGeom prst="rect">
            <a:avLst/>
          </a:prstGeom>
          <a:noFill/>
        </p:spPr>
        <p:txBody>
          <a:bodyPr wrap="square" rtlCol="0">
            <a:spAutoFit/>
          </a:bodyPr>
          <a:lstStyle/>
          <a:p>
            <a:pPr algn="ctr"/>
            <a:r>
              <a:rPr lang="en-US" sz="3200" dirty="0">
                <a:solidFill>
                  <a:schemeClr val="tx2">
                    <a:lumMod val="75000"/>
                    <a:lumOff val="25000"/>
                  </a:schemeClr>
                </a:solidFill>
                <a:latin typeface="Times New Roman" panose="02020603050405020304" pitchFamily="18" charset="0"/>
                <a:cs typeface="Times New Roman" panose="02020603050405020304" pitchFamily="18" charset="0"/>
              </a:rPr>
              <a:t>-</a:t>
            </a:r>
          </a:p>
        </p:txBody>
      </p:sp>
      <p:sp>
        <p:nvSpPr>
          <p:cNvPr id="76" name="TextBox 75">
            <a:extLst>
              <a:ext uri="{FF2B5EF4-FFF2-40B4-BE49-F238E27FC236}">
                <a16:creationId xmlns:a16="http://schemas.microsoft.com/office/drawing/2014/main" id="{8AA3055B-3CA8-42EA-1CD8-723735EB97D0}"/>
              </a:ext>
            </a:extLst>
          </p:cNvPr>
          <p:cNvSpPr txBox="1"/>
          <p:nvPr/>
        </p:nvSpPr>
        <p:spPr>
          <a:xfrm>
            <a:off x="10468280" y="2365406"/>
            <a:ext cx="570990" cy="584775"/>
          </a:xfrm>
          <a:prstGeom prst="rect">
            <a:avLst/>
          </a:prstGeom>
          <a:noFill/>
        </p:spPr>
        <p:txBody>
          <a:bodyPr wrap="square" rtlCol="0">
            <a:spAutoFit/>
          </a:bodyPr>
          <a:lstStyle/>
          <a:p>
            <a:pPr algn="ctr"/>
            <a:r>
              <a:rPr lang="en-US" sz="3200" i="1" dirty="0">
                <a:solidFill>
                  <a:schemeClr val="tx2">
                    <a:lumMod val="75000"/>
                    <a:lumOff val="25000"/>
                  </a:schemeClr>
                </a:solidFill>
                <a:latin typeface="Times New Roman" panose="02020603050405020304" pitchFamily="18" charset="0"/>
                <a:cs typeface="Times New Roman" panose="02020603050405020304" pitchFamily="18" charset="0"/>
              </a:rPr>
              <a:t>V</a:t>
            </a:r>
            <a:r>
              <a:rPr lang="en-US" sz="3200" baseline="-25000" dirty="0">
                <a:solidFill>
                  <a:schemeClr val="tx2">
                    <a:lumMod val="75000"/>
                    <a:lumOff val="25000"/>
                  </a:schemeClr>
                </a:solidFill>
                <a:latin typeface="Times New Roman" panose="02020603050405020304" pitchFamily="18" charset="0"/>
                <a:cs typeface="Times New Roman" panose="02020603050405020304" pitchFamily="18" charset="0"/>
              </a:rPr>
              <a:t>2</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AC48A1CA-2B66-3A78-B6B0-4677D47D95B7}"/>
              </a:ext>
            </a:extLst>
          </p:cNvPr>
          <p:cNvSpPr txBox="1"/>
          <p:nvPr/>
        </p:nvSpPr>
        <p:spPr>
          <a:xfrm>
            <a:off x="7026759" y="1415885"/>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8B0290B6-AAA9-D1CA-E0B5-49AB53088B91}"/>
              </a:ext>
            </a:extLst>
          </p:cNvPr>
          <p:cNvSpPr txBox="1"/>
          <p:nvPr/>
        </p:nvSpPr>
        <p:spPr>
          <a:xfrm>
            <a:off x="10441283" y="1429178"/>
            <a:ext cx="570990" cy="584775"/>
          </a:xfrm>
          <a:prstGeom prst="rect">
            <a:avLst/>
          </a:prstGeom>
          <a:noFill/>
        </p:spPr>
        <p:txBody>
          <a:bodyPr wrap="square" rtlCol="0">
            <a:sp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I</a:t>
            </a:r>
            <a:r>
              <a:rPr lang="en-US" sz="3200" baseline="-25000" dirty="0">
                <a:solidFill>
                  <a:srgbClr val="FF0000"/>
                </a:solidFill>
                <a:latin typeface="Times New Roman" panose="02020603050405020304" pitchFamily="18"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AD081A31-214C-DB90-E1B8-9A528F533C7D}"/>
              </a:ext>
            </a:extLst>
          </p:cNvPr>
          <p:cNvGraphicFramePr>
            <a:graphicFrameLocks noChangeAspect="1"/>
          </p:cNvGraphicFramePr>
          <p:nvPr>
            <p:extLst>
              <p:ext uri="{D42A27DB-BD31-4B8C-83A1-F6EECF244321}">
                <p14:modId xmlns:p14="http://schemas.microsoft.com/office/powerpoint/2010/main" val="3877725372"/>
              </p:ext>
            </p:extLst>
          </p:nvPr>
        </p:nvGraphicFramePr>
        <p:xfrm>
          <a:off x="6935788" y="5375275"/>
          <a:ext cx="1936750" cy="1466850"/>
        </p:xfrm>
        <a:graphic>
          <a:graphicData uri="http://schemas.openxmlformats.org/presentationml/2006/ole">
            <mc:AlternateContent xmlns:mc="http://schemas.openxmlformats.org/markup-compatibility/2006">
              <mc:Choice xmlns:v="urn:schemas-microsoft-com:vml" Requires="v">
                <p:oleObj name="Equation" r:id="rId11" imgW="672840" imgH="507960" progId="Equation.DSMT4">
                  <p:embed/>
                </p:oleObj>
              </mc:Choice>
              <mc:Fallback>
                <p:oleObj name="Equation" r:id="rId11" imgW="672840" imgH="507960" progId="Equation.DSMT4">
                  <p:embed/>
                  <p:pic>
                    <p:nvPicPr>
                      <p:cNvPr id="3" name="Object 2">
                        <a:extLst>
                          <a:ext uri="{FF2B5EF4-FFF2-40B4-BE49-F238E27FC236}">
                            <a16:creationId xmlns:a16="http://schemas.microsoft.com/office/drawing/2014/main" id="{A3365226-B867-1BB7-DA0D-AE46D9ACF488}"/>
                          </a:ext>
                        </a:extLst>
                      </p:cNvPr>
                      <p:cNvPicPr/>
                      <p:nvPr/>
                    </p:nvPicPr>
                    <p:blipFill>
                      <a:blip r:embed="rId12"/>
                      <a:stretch>
                        <a:fillRect/>
                      </a:stretch>
                    </p:blipFill>
                    <p:spPr>
                      <a:xfrm>
                        <a:off x="6935788" y="5375275"/>
                        <a:ext cx="1936750" cy="1466850"/>
                      </a:xfrm>
                      <a:prstGeom prst="rect">
                        <a:avLst/>
                      </a:prstGeom>
                      <a:ln>
                        <a:noFill/>
                      </a:ln>
                    </p:spPr>
                  </p:pic>
                </p:oleObj>
              </mc:Fallback>
            </mc:AlternateContent>
          </a:graphicData>
        </a:graphic>
      </p:graphicFrame>
      <p:graphicFrame>
        <p:nvGraphicFramePr>
          <p:cNvPr id="20" name="Object 19">
            <a:extLst>
              <a:ext uri="{FF2B5EF4-FFF2-40B4-BE49-F238E27FC236}">
                <a16:creationId xmlns:a16="http://schemas.microsoft.com/office/drawing/2014/main" id="{EFE9C9F1-AF54-B3FC-BB1F-062261C22A42}"/>
              </a:ext>
            </a:extLst>
          </p:cNvPr>
          <p:cNvGraphicFramePr>
            <a:graphicFrameLocks noChangeAspect="1"/>
          </p:cNvGraphicFramePr>
          <p:nvPr>
            <p:extLst>
              <p:ext uri="{D42A27DB-BD31-4B8C-83A1-F6EECF244321}">
                <p14:modId xmlns:p14="http://schemas.microsoft.com/office/powerpoint/2010/main" val="521092876"/>
              </p:ext>
            </p:extLst>
          </p:nvPr>
        </p:nvGraphicFramePr>
        <p:xfrm>
          <a:off x="9555163" y="3908425"/>
          <a:ext cx="1936750" cy="1466850"/>
        </p:xfrm>
        <a:graphic>
          <a:graphicData uri="http://schemas.openxmlformats.org/presentationml/2006/ole">
            <mc:AlternateContent xmlns:mc="http://schemas.openxmlformats.org/markup-compatibility/2006">
              <mc:Choice xmlns:v="urn:schemas-microsoft-com:vml" Requires="v">
                <p:oleObj name="Equation" r:id="rId13" imgW="672840" imgH="507960" progId="Equation.DSMT4">
                  <p:embed/>
                </p:oleObj>
              </mc:Choice>
              <mc:Fallback>
                <p:oleObj name="Equation" r:id="rId13" imgW="672840" imgH="507960" progId="Equation.DSMT4">
                  <p:embed/>
                  <p:pic>
                    <p:nvPicPr>
                      <p:cNvPr id="20" name="Object 19">
                        <a:extLst>
                          <a:ext uri="{FF2B5EF4-FFF2-40B4-BE49-F238E27FC236}">
                            <a16:creationId xmlns:a16="http://schemas.microsoft.com/office/drawing/2014/main" id="{1AC804D7-0F31-080B-A4A5-D151CC7E7052}"/>
                          </a:ext>
                        </a:extLst>
                      </p:cNvPr>
                      <p:cNvPicPr/>
                      <p:nvPr/>
                    </p:nvPicPr>
                    <p:blipFill>
                      <a:blip r:embed="rId14"/>
                      <a:stretch>
                        <a:fillRect/>
                      </a:stretch>
                    </p:blipFill>
                    <p:spPr>
                      <a:xfrm>
                        <a:off x="9555163" y="3908425"/>
                        <a:ext cx="1936750" cy="1466850"/>
                      </a:xfrm>
                      <a:prstGeom prst="rect">
                        <a:avLst/>
                      </a:prstGeom>
                      <a:ln>
                        <a:noFill/>
                      </a:ln>
                    </p:spPr>
                  </p:pic>
                </p:oleObj>
              </mc:Fallback>
            </mc:AlternateContent>
          </a:graphicData>
        </a:graphic>
      </p:graphicFrame>
      <p:graphicFrame>
        <p:nvGraphicFramePr>
          <p:cNvPr id="21" name="Object 20">
            <a:extLst>
              <a:ext uri="{FF2B5EF4-FFF2-40B4-BE49-F238E27FC236}">
                <a16:creationId xmlns:a16="http://schemas.microsoft.com/office/drawing/2014/main" id="{E66B5F52-8070-DEC1-8FC2-B3C2FEF44B61}"/>
              </a:ext>
            </a:extLst>
          </p:cNvPr>
          <p:cNvGraphicFramePr>
            <a:graphicFrameLocks noChangeAspect="1"/>
          </p:cNvGraphicFramePr>
          <p:nvPr>
            <p:extLst>
              <p:ext uri="{D42A27DB-BD31-4B8C-83A1-F6EECF244321}">
                <p14:modId xmlns:p14="http://schemas.microsoft.com/office/powerpoint/2010/main" val="3419954065"/>
              </p:ext>
            </p:extLst>
          </p:nvPr>
        </p:nvGraphicFramePr>
        <p:xfrm>
          <a:off x="9540875" y="5364163"/>
          <a:ext cx="1973263" cy="1466850"/>
        </p:xfrm>
        <a:graphic>
          <a:graphicData uri="http://schemas.openxmlformats.org/presentationml/2006/ole">
            <mc:AlternateContent xmlns:mc="http://schemas.openxmlformats.org/markup-compatibility/2006">
              <mc:Choice xmlns:v="urn:schemas-microsoft-com:vml" Requires="v">
                <p:oleObj name="Equation" r:id="rId15" imgW="685800" imgH="507960" progId="Equation.DSMT4">
                  <p:embed/>
                </p:oleObj>
              </mc:Choice>
              <mc:Fallback>
                <p:oleObj name="Equation" r:id="rId15" imgW="685800" imgH="507960" progId="Equation.DSMT4">
                  <p:embed/>
                  <p:pic>
                    <p:nvPicPr>
                      <p:cNvPr id="21" name="Object 20">
                        <a:extLst>
                          <a:ext uri="{FF2B5EF4-FFF2-40B4-BE49-F238E27FC236}">
                            <a16:creationId xmlns:a16="http://schemas.microsoft.com/office/drawing/2014/main" id="{26F20A77-E206-3A97-97EE-474BCD71F300}"/>
                          </a:ext>
                        </a:extLst>
                      </p:cNvPr>
                      <p:cNvPicPr/>
                      <p:nvPr/>
                    </p:nvPicPr>
                    <p:blipFill>
                      <a:blip r:embed="rId16"/>
                      <a:stretch>
                        <a:fillRect/>
                      </a:stretch>
                    </p:blipFill>
                    <p:spPr>
                      <a:xfrm>
                        <a:off x="9540875" y="5364163"/>
                        <a:ext cx="1973263" cy="1466850"/>
                      </a:xfrm>
                      <a:prstGeom prst="rect">
                        <a:avLst/>
                      </a:prstGeom>
                      <a:ln>
                        <a:noFill/>
                      </a:ln>
                    </p:spPr>
                  </p:pic>
                </p:oleObj>
              </mc:Fallback>
            </mc:AlternateContent>
          </a:graphicData>
        </a:graphic>
      </p:graphicFrame>
      <p:cxnSp>
        <p:nvCxnSpPr>
          <p:cNvPr id="22" name="Straight Arrow Connector 21">
            <a:extLst>
              <a:ext uri="{FF2B5EF4-FFF2-40B4-BE49-F238E27FC236}">
                <a16:creationId xmlns:a16="http://schemas.microsoft.com/office/drawing/2014/main" id="{F11654C0-2FCE-9908-9CC8-673A57FFC1C9}"/>
              </a:ext>
            </a:extLst>
          </p:cNvPr>
          <p:cNvCxnSpPr>
            <a:cxnSpLocks/>
          </p:cNvCxnSpPr>
          <p:nvPr/>
        </p:nvCxnSpPr>
        <p:spPr>
          <a:xfrm>
            <a:off x="10323149" y="2000660"/>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97F9E3C-C7EB-C189-0932-90C3440965A9}"/>
              </a:ext>
            </a:extLst>
          </p:cNvPr>
          <p:cNvCxnSpPr/>
          <p:nvPr/>
        </p:nvCxnSpPr>
        <p:spPr>
          <a:xfrm>
            <a:off x="6923857" y="2013250"/>
            <a:ext cx="757084"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345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4446</TotalTime>
  <Words>801</Words>
  <Application>Microsoft Office PowerPoint</Application>
  <PresentationFormat>Widescreen</PresentationFormat>
  <Paragraphs>318</Paragraphs>
  <Slides>38</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6" baseType="lpstr">
      <vt:lpstr>Aptos</vt:lpstr>
      <vt:lpstr>Aptos Display</vt:lpstr>
      <vt:lpstr>Arial</vt:lpstr>
      <vt:lpstr>Symbol</vt:lpstr>
      <vt:lpstr>Times New Roman</vt:lpstr>
      <vt:lpstr>Office Theme</vt:lpstr>
      <vt:lpstr>Equation</vt:lpstr>
      <vt:lpstr>MathType 7.0 Equation</vt:lpstr>
      <vt:lpstr>Microwaves Network Analysis</vt:lpstr>
      <vt:lpstr>Why Network Analysis?</vt:lpstr>
      <vt:lpstr>Port</vt:lpstr>
      <vt:lpstr>One Port</vt:lpstr>
      <vt:lpstr>Properties of Input Impedance and Reflection</vt:lpstr>
      <vt:lpstr>Two-Port Network</vt:lpstr>
      <vt:lpstr>Impedance Matrix</vt:lpstr>
      <vt:lpstr>Admittance Matrix</vt:lpstr>
      <vt:lpstr>Transfer Matrix (ABCD Matrix)</vt:lpstr>
      <vt:lpstr>Reciprocal Network</vt:lpstr>
      <vt:lpstr>Incident and Reflected Voltage</vt:lpstr>
      <vt:lpstr>Incident and Reflected Power</vt:lpstr>
      <vt:lpstr>Scattering Matrix</vt:lpstr>
      <vt:lpstr>Standard Scattering Matrix</vt:lpstr>
      <vt:lpstr>Incident and Reflected Power Wave Amplitudes</vt:lpstr>
      <vt:lpstr>Incident and Reflected Power Wave Amplitudes</vt:lpstr>
      <vt:lpstr>Generalized Scattering Matrix</vt:lpstr>
      <vt:lpstr>Properties of Scattering Matrix</vt:lpstr>
      <vt:lpstr>Properties of Scattering Matrix</vt:lpstr>
      <vt:lpstr>Shifting Reference Planes</vt:lpstr>
      <vt:lpstr>Insertion Loss and Return Loss</vt:lpstr>
      <vt:lpstr>Filter</vt:lpstr>
      <vt:lpstr>Isolator</vt:lpstr>
      <vt:lpstr>Three-Port Network (T-Junction)</vt:lpstr>
      <vt:lpstr>Non-Reciprocal, Lossless Three-Port Network</vt:lpstr>
      <vt:lpstr>Reciprocal, Lossless Three-Port Network</vt:lpstr>
      <vt:lpstr>Four-Port Network</vt:lpstr>
      <vt:lpstr>Four-Port Network</vt:lpstr>
      <vt:lpstr>Four-Port Network</vt:lpstr>
      <vt:lpstr>Directional Coupler</vt:lpstr>
      <vt:lpstr>Hybrid Couplers</vt:lpstr>
      <vt:lpstr>Magic-T or Hybrid Tee</vt:lpstr>
      <vt:lpstr>Rat-Race Coupler</vt:lpstr>
      <vt:lpstr>Lossless T-Junction Power Divider</vt:lpstr>
      <vt:lpstr>Lossless T-Junction Power Divider</vt:lpstr>
      <vt:lpstr>Lossless T-Junction Power Divider</vt:lpstr>
      <vt:lpstr>Lossy T-Junction Power Divider</vt:lpstr>
      <vt:lpstr>Wilkinson Power Divider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Farhad Mazlumi</dc:creator>
  <cp:lastModifiedBy>Farhad Mazlumi</cp:lastModifiedBy>
  <cp:revision>221</cp:revision>
  <dcterms:created xsi:type="dcterms:W3CDTF">2024-11-04T06:59:13Z</dcterms:created>
  <dcterms:modified xsi:type="dcterms:W3CDTF">2024-12-28T05:29:02Z</dcterms:modified>
</cp:coreProperties>
</file>