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83" r:id="rId3"/>
    <p:sldId id="286" r:id="rId4"/>
    <p:sldId id="287" r:id="rId5"/>
    <p:sldId id="288" r:id="rId6"/>
    <p:sldId id="289" r:id="rId7"/>
    <p:sldId id="290" r:id="rId8"/>
    <p:sldId id="284" r:id="rId9"/>
    <p:sldId id="298" r:id="rId10"/>
    <p:sldId id="291" r:id="rId11"/>
    <p:sldId id="292" r:id="rId12"/>
    <p:sldId id="293" r:id="rId13"/>
    <p:sldId id="294" r:id="rId14"/>
    <p:sldId id="295" r:id="rId15"/>
    <p:sldId id="297" r:id="rId16"/>
    <p:sldId id="296" r:id="rId17"/>
    <p:sldId id="299" r:id="rId18"/>
    <p:sldId id="309" r:id="rId19"/>
    <p:sldId id="310" r:id="rId20"/>
    <p:sldId id="300" r:id="rId21"/>
    <p:sldId id="301" r:id="rId22"/>
    <p:sldId id="303" r:id="rId23"/>
    <p:sldId id="302" r:id="rId24"/>
    <p:sldId id="304" r:id="rId25"/>
    <p:sldId id="305" r:id="rId26"/>
    <p:sldId id="306" r:id="rId27"/>
    <p:sldId id="307" r:id="rId28"/>
    <p:sldId id="30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  <a:srgbClr val="0070C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had Mazlumi" userId="261c645f9e59134c" providerId="LiveId" clId="{1F9D3A4C-EFC0-419C-B759-2ECA423A2FD7}"/>
    <pc:docChg chg="modSld">
      <pc:chgData name="Farhad Mazlumi" userId="261c645f9e59134c" providerId="LiveId" clId="{1F9D3A4C-EFC0-419C-B759-2ECA423A2FD7}" dt="2026-01-06T12:07:53.538" v="9" actId="20577"/>
      <pc:docMkLst>
        <pc:docMk/>
      </pc:docMkLst>
      <pc:sldChg chg="modSp mod">
        <pc:chgData name="Farhad Mazlumi" userId="261c645f9e59134c" providerId="LiveId" clId="{1F9D3A4C-EFC0-419C-B759-2ECA423A2FD7}" dt="2026-01-06T12:06:14.890" v="0" actId="20577"/>
        <pc:sldMkLst>
          <pc:docMk/>
          <pc:sldMk cId="2275365893" sldId="283"/>
        </pc:sldMkLst>
        <pc:spChg chg="mod">
          <ac:chgData name="Farhad Mazlumi" userId="261c645f9e59134c" providerId="LiveId" clId="{1F9D3A4C-EFC0-419C-B759-2ECA423A2FD7}" dt="2026-01-06T12:06:14.890" v="0" actId="20577"/>
          <ac:spMkLst>
            <pc:docMk/>
            <pc:sldMk cId="2275365893" sldId="283"/>
            <ac:spMk id="2" creationId="{E9FADB39-32C6-3AC0-8776-7EB6CB80C531}"/>
          </ac:spMkLst>
        </pc:spChg>
      </pc:sldChg>
      <pc:sldChg chg="modSp mod">
        <pc:chgData name="Farhad Mazlumi" userId="261c645f9e59134c" providerId="LiveId" clId="{1F9D3A4C-EFC0-419C-B759-2ECA423A2FD7}" dt="2026-01-06T12:06:56.082" v="1" actId="20577"/>
        <pc:sldMkLst>
          <pc:docMk/>
          <pc:sldMk cId="310507708" sldId="299"/>
        </pc:sldMkLst>
        <pc:spChg chg="mod">
          <ac:chgData name="Farhad Mazlumi" userId="261c645f9e59134c" providerId="LiveId" clId="{1F9D3A4C-EFC0-419C-B759-2ECA423A2FD7}" dt="2026-01-06T12:06:56.082" v="1" actId="20577"/>
          <ac:spMkLst>
            <pc:docMk/>
            <pc:sldMk cId="310507708" sldId="299"/>
            <ac:spMk id="2" creationId="{CFFE3626-0DAF-7CF3-6966-418F46DD9F1D}"/>
          </ac:spMkLst>
        </pc:spChg>
      </pc:sldChg>
      <pc:sldChg chg="modSp mod">
        <pc:chgData name="Farhad Mazlumi" userId="261c645f9e59134c" providerId="LiveId" clId="{1F9D3A4C-EFC0-419C-B759-2ECA423A2FD7}" dt="2026-01-06T12:07:17.763" v="4" actId="20577"/>
        <pc:sldMkLst>
          <pc:docMk/>
          <pc:sldMk cId="98198702" sldId="300"/>
        </pc:sldMkLst>
        <pc:spChg chg="mod">
          <ac:chgData name="Farhad Mazlumi" userId="261c645f9e59134c" providerId="LiveId" clId="{1F9D3A4C-EFC0-419C-B759-2ECA423A2FD7}" dt="2026-01-06T12:07:17.763" v="4" actId="20577"/>
          <ac:spMkLst>
            <pc:docMk/>
            <pc:sldMk cId="98198702" sldId="300"/>
            <ac:spMk id="2" creationId="{27885ACD-BC69-CCD6-062B-A3D8799D0354}"/>
          </ac:spMkLst>
        </pc:spChg>
      </pc:sldChg>
      <pc:sldChg chg="modSp mod">
        <pc:chgData name="Farhad Mazlumi" userId="261c645f9e59134c" providerId="LiveId" clId="{1F9D3A4C-EFC0-419C-B759-2ECA423A2FD7}" dt="2026-01-06T12:07:22.523" v="5" actId="20577"/>
        <pc:sldMkLst>
          <pc:docMk/>
          <pc:sldMk cId="3755651888" sldId="301"/>
        </pc:sldMkLst>
        <pc:spChg chg="mod">
          <ac:chgData name="Farhad Mazlumi" userId="261c645f9e59134c" providerId="LiveId" clId="{1F9D3A4C-EFC0-419C-B759-2ECA423A2FD7}" dt="2026-01-06T12:07:22.523" v="5" actId="20577"/>
          <ac:spMkLst>
            <pc:docMk/>
            <pc:sldMk cId="3755651888" sldId="301"/>
            <ac:spMk id="2" creationId="{862D810F-A163-AB06-5DD7-535BE78DC1C1}"/>
          </ac:spMkLst>
        </pc:spChg>
      </pc:sldChg>
      <pc:sldChg chg="modSp mod">
        <pc:chgData name="Farhad Mazlumi" userId="261c645f9e59134c" providerId="LiveId" clId="{1F9D3A4C-EFC0-419C-B759-2ECA423A2FD7}" dt="2026-01-06T12:07:37.247" v="6" actId="20577"/>
        <pc:sldMkLst>
          <pc:docMk/>
          <pc:sldMk cId="2205576715" sldId="302"/>
        </pc:sldMkLst>
        <pc:spChg chg="mod">
          <ac:chgData name="Farhad Mazlumi" userId="261c645f9e59134c" providerId="LiveId" clId="{1F9D3A4C-EFC0-419C-B759-2ECA423A2FD7}" dt="2026-01-06T12:07:37.247" v="6" actId="20577"/>
          <ac:spMkLst>
            <pc:docMk/>
            <pc:sldMk cId="2205576715" sldId="302"/>
            <ac:spMk id="2" creationId="{D510BEAE-3577-0B6F-611C-4D52C5B031B9}"/>
          </ac:spMkLst>
        </pc:spChg>
      </pc:sldChg>
      <pc:sldChg chg="modSp mod">
        <pc:chgData name="Farhad Mazlumi" userId="261c645f9e59134c" providerId="LiveId" clId="{1F9D3A4C-EFC0-419C-B759-2ECA423A2FD7}" dt="2026-01-06T12:07:41.414" v="7" actId="20577"/>
        <pc:sldMkLst>
          <pc:docMk/>
          <pc:sldMk cId="2546020102" sldId="304"/>
        </pc:sldMkLst>
        <pc:spChg chg="mod">
          <ac:chgData name="Farhad Mazlumi" userId="261c645f9e59134c" providerId="LiveId" clId="{1F9D3A4C-EFC0-419C-B759-2ECA423A2FD7}" dt="2026-01-06T12:07:41.414" v="7" actId="20577"/>
          <ac:spMkLst>
            <pc:docMk/>
            <pc:sldMk cId="2546020102" sldId="304"/>
            <ac:spMk id="2" creationId="{865BE663-C2D0-DBE5-437C-F6B2180CA723}"/>
          </ac:spMkLst>
        </pc:spChg>
      </pc:sldChg>
      <pc:sldChg chg="modSp mod">
        <pc:chgData name="Farhad Mazlumi" userId="261c645f9e59134c" providerId="LiveId" clId="{1F9D3A4C-EFC0-419C-B759-2ECA423A2FD7}" dt="2026-01-06T12:07:48.313" v="8" actId="20577"/>
        <pc:sldMkLst>
          <pc:docMk/>
          <pc:sldMk cId="755400666" sldId="305"/>
        </pc:sldMkLst>
        <pc:spChg chg="mod">
          <ac:chgData name="Farhad Mazlumi" userId="261c645f9e59134c" providerId="LiveId" clId="{1F9D3A4C-EFC0-419C-B759-2ECA423A2FD7}" dt="2026-01-06T12:07:48.313" v="8" actId="20577"/>
          <ac:spMkLst>
            <pc:docMk/>
            <pc:sldMk cId="755400666" sldId="305"/>
            <ac:spMk id="2" creationId="{6808008C-775F-3BD8-AA36-44B0942C353D}"/>
          </ac:spMkLst>
        </pc:spChg>
      </pc:sldChg>
      <pc:sldChg chg="modSp mod">
        <pc:chgData name="Farhad Mazlumi" userId="261c645f9e59134c" providerId="LiveId" clId="{1F9D3A4C-EFC0-419C-B759-2ECA423A2FD7}" dt="2026-01-06T12:07:53.538" v="9" actId="20577"/>
        <pc:sldMkLst>
          <pc:docMk/>
          <pc:sldMk cId="431213606" sldId="306"/>
        </pc:sldMkLst>
        <pc:spChg chg="mod">
          <ac:chgData name="Farhad Mazlumi" userId="261c645f9e59134c" providerId="LiveId" clId="{1F9D3A4C-EFC0-419C-B759-2ECA423A2FD7}" dt="2026-01-06T12:07:53.538" v="9" actId="20577"/>
          <ac:spMkLst>
            <pc:docMk/>
            <pc:sldMk cId="431213606" sldId="306"/>
            <ac:spMk id="2" creationId="{E1B03753-56B3-BF93-10ED-6D8E72815C51}"/>
          </ac:spMkLst>
        </pc:spChg>
      </pc:sldChg>
      <pc:sldChg chg="modSp mod">
        <pc:chgData name="Farhad Mazlumi" userId="261c645f9e59134c" providerId="LiveId" clId="{1F9D3A4C-EFC0-419C-B759-2ECA423A2FD7}" dt="2026-01-06T12:07:08.390" v="2" actId="20577"/>
        <pc:sldMkLst>
          <pc:docMk/>
          <pc:sldMk cId="686349478" sldId="309"/>
        </pc:sldMkLst>
        <pc:spChg chg="mod">
          <ac:chgData name="Farhad Mazlumi" userId="261c645f9e59134c" providerId="LiveId" clId="{1F9D3A4C-EFC0-419C-B759-2ECA423A2FD7}" dt="2026-01-06T12:07:08.390" v="2" actId="20577"/>
          <ac:spMkLst>
            <pc:docMk/>
            <pc:sldMk cId="686349478" sldId="309"/>
            <ac:spMk id="2" creationId="{93E4D678-B7F9-527E-856B-CDD4FE8B7352}"/>
          </ac:spMkLst>
        </pc:spChg>
      </pc:sldChg>
      <pc:sldChg chg="modSp mod">
        <pc:chgData name="Farhad Mazlumi" userId="261c645f9e59134c" providerId="LiveId" clId="{1F9D3A4C-EFC0-419C-B759-2ECA423A2FD7}" dt="2026-01-06T12:07:12.893" v="3" actId="20577"/>
        <pc:sldMkLst>
          <pc:docMk/>
          <pc:sldMk cId="2858877019" sldId="310"/>
        </pc:sldMkLst>
        <pc:spChg chg="mod">
          <ac:chgData name="Farhad Mazlumi" userId="261c645f9e59134c" providerId="LiveId" clId="{1F9D3A4C-EFC0-419C-B759-2ECA423A2FD7}" dt="2026-01-06T12:07:12.893" v="3" actId="20577"/>
          <ac:spMkLst>
            <pc:docMk/>
            <pc:sldMk cId="2858877019" sldId="310"/>
            <ac:spMk id="2" creationId="{A69C19F2-8B27-A1E5-5ADC-E4DC59FE66B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78EDB-0B41-4B16-8937-A8133FAFE7C2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BC4CA-68D0-48D5-921D-34F9C3DF2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16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BC4CA-68D0-48D5-921D-34F9C3DF23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3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47163-F120-A474-B723-F15A176EC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8A19C9-A317-11BD-59FB-C1A29C0420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08DDEE-C4A6-808F-1A95-59AF094EFF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7F865F-B5DA-965C-02C2-40E92672E4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BC4CA-68D0-48D5-921D-34F9C3DF23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90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DFF8D-274B-884A-196D-69AB64132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4FD84D-2A30-FED5-6084-67E6DC43C3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DEABB3-9D6C-9B1A-0371-B6FF305248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C48473-E365-BF82-BFF4-051EEA4D47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BC4CA-68D0-48D5-921D-34F9C3DF23B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35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225AF-2E47-820F-E065-D2E17E3A4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82DE13-D8CA-333A-2533-62D0980699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C71B81-93BC-E2CB-7EAF-F26534C3B9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FE2EBE-1D7F-3C14-7304-4869B5B4C8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BC4CA-68D0-48D5-921D-34F9C3DF23B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63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2E728-6CDA-B484-D547-D68D497A5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4A88A2-6012-85B0-84D5-9C2F7191D5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88E8BC-3D8E-577E-F302-A25C481C0E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5000D-547A-F8A7-2D17-B29746122C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BC4CA-68D0-48D5-921D-34F9C3DF23B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15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E792D-2FD6-553D-1C61-A724A5409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921C4F-9140-C06F-CA9B-5E76BEF6ED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8B7066-590E-4D57-483A-E9EBACD281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728C5-2E13-48BA-9340-D5340CAD9B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BC4CA-68D0-48D5-921D-34F9C3DF23B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283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EIA: Electronic Industries Alliance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BC4CA-68D0-48D5-921D-34F9C3DF23B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85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48A43-9995-80E3-0358-1D82F49DD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40F89-3CA1-402F-2EDE-AC93CA91B1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977BE-8CF2-B19C-23DF-29CACE4CD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2A7B7-B730-ED77-7850-10AF0BC4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F56EC-7360-8DFC-249F-29FC9C3C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02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A37D3-C2CF-8B41-C9D1-4AB0E0429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2E10C-B425-98C8-735D-ABC7FEF90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73903-A1EE-4ADC-4952-A4DEF07AA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CBA2F-6489-307F-CDBE-DA941D484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CAA54-FC8E-2770-C210-A0D74B591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7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ACECB9-2405-EADD-AFAC-FA43BAAE2E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7A3BD7-BEC0-33EE-57A2-BC975E9B92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BFAEB-9B2F-1E39-EFC5-94AA2A6D9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52691-700D-AE74-F30F-D93E2EC1C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3DEC9-AB20-1F13-A3B8-40312312C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7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997C2-C100-2603-9334-98ECFDAB2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51807-560C-4905-47CF-59E8716A9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D93BE-5967-9380-30AC-447FC8DB9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63FA6-27EA-CA69-E139-44A71943A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0AA74-DC73-B5E5-1166-68F314E8C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55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1E941-C665-A016-7B8C-60738DF01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91A86-709E-3425-D6EA-98C8813EB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04103-52EE-91D8-8610-7F714C056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59660-0B87-69E7-BE9F-7070EDBE3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7B859-4551-CA05-797E-127E70CC3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49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35B8C-6460-E9DB-CF88-B46DE2AF6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69AE1-F99F-654A-FE9C-51078F8C1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7976D-45F7-181E-0B29-B7264F54A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4D786-7E97-9DC3-7DB3-5E038713D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BFDFA-B06B-99E2-420F-C5782332F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08CC6E-97EC-8C9C-A1A1-72A005163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7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123D3-6943-2C1C-8D46-3CFF8B8FE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E25BE-4BD5-FFDE-95B6-95F43F167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59D0D2-9964-7E26-A6D6-49F5AA9744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1081C4-AAEB-241D-5350-292F36FEB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E0BFB-B986-DD6B-63FD-E4F97E32F1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B14A74-44C2-1DB0-113A-B20F85EA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12CC30-EBF0-E0E3-C148-C70596E49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9C65BB-7F41-851F-91D6-529F826CD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15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64C2-3E8D-FF67-2192-A6D94882F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2C2BBC-D85E-4E13-6E7D-686942DB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4F25A5-9451-C6EC-3E9B-F078DE431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18ECD-4C3C-F411-2FF6-5D2F30C53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4975CD-3B3B-8D71-F2B5-3CC1056F4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C0734C-6A95-5A31-226C-BE4A7FC4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3D05B-E694-00A9-74B4-9AE8CEEB2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2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BC4FE-53D8-0BDE-5B63-6AD2E1D19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16760-944D-43C5-F712-E36058176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9A2A6A-A271-D363-0011-FD72A671B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AFA26E-6F2B-1C3C-06E2-0126BD1DC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157F6-8932-37D9-44D5-02DF0903C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6340C-61ED-24FF-280D-EC741AA88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45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97E54-09E9-9575-66ED-1F7DBEA27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E2670C-78FB-D68C-F961-B79301686B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ADAB7F-9896-A802-8094-45DC88FBF6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7B1D5-E8F7-1E50-9634-5A44224C2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AEF29-E168-D5D6-8F16-97A412FD8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B40876-C327-5FD7-EE4E-272768C33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0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4CC61-EBA1-6EAD-2247-2D950C058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769C2-63BD-B0C7-00FE-804729261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5E5A3-F748-41A4-8DF6-D1601F649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1CEBCA-F5EA-4644-AB2C-8267D814303A}" type="datetimeFigureOut">
              <a:rPr lang="en-US" smtClean="0"/>
              <a:t>26/01/06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87356-2174-5966-B583-3FAA3A942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B157A-C7E6-78FC-E01C-4CC18BA0BD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A33179-3995-4D86-B020-AB1AD138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3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49.bin"/><Relationship Id="rId3" Type="http://schemas.openxmlformats.org/officeDocument/2006/relationships/image" Target="../media/image41.wmf"/><Relationship Id="rId21" Type="http://schemas.openxmlformats.org/officeDocument/2006/relationships/image" Target="../media/image50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8.wmf"/><Relationship Id="rId2" Type="http://schemas.openxmlformats.org/officeDocument/2006/relationships/oleObject" Target="../embeddings/oleObject41.bin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49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53.wmf"/><Relationship Id="rId3" Type="http://schemas.openxmlformats.org/officeDocument/2006/relationships/image" Target="../media/image5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5" Type="http://schemas.openxmlformats.org/officeDocument/2006/relationships/image" Target="../media/image52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22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61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31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6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4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7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81.bin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80.wmf"/><Relationship Id="rId5" Type="http://schemas.openxmlformats.org/officeDocument/2006/relationships/image" Target="../media/image77.wmf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3.wmf"/><Relationship Id="rId4" Type="http://schemas.openxmlformats.org/officeDocument/2006/relationships/oleObject" Target="../embeddings/oleObject83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7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8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10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1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E0D04-A868-D993-2168-5BED11FE58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Microwaves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Rectangular Waveguides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E927BD-BD80-5201-9493-0B4800A50A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Farhad Mazlumi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 Aviation Technology College</a:t>
            </a:r>
          </a:p>
        </p:txBody>
      </p:sp>
    </p:spTree>
    <p:extLst>
      <p:ext uri="{BB962C8B-B14F-4D97-AF65-F5344CB8AC3E}">
        <p14:creationId xmlns:p14="http://schemas.microsoft.com/office/powerpoint/2010/main" val="3648456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9067D-F412-DAA6-6E66-02E898EA9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9139C-208A-DC1E-0537-073ABE982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of Transverse Magnetic (TM) Mode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8F4BBA2-BC6E-29CC-8357-1FDF95F6A6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221359"/>
              </p:ext>
            </p:extLst>
          </p:nvPr>
        </p:nvGraphicFramePr>
        <p:xfrm>
          <a:off x="838200" y="1660526"/>
          <a:ext cx="1246188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228600" progId="Equation.DSMT4">
                  <p:embed/>
                </p:oleObj>
              </mc:Choice>
              <mc:Fallback>
                <p:oleObj name="Equation" r:id="rId2" imgW="431640" imgH="2286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8F4BBA2-BC6E-29CC-8357-1FDF95F6A6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660526"/>
                        <a:ext cx="1246188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3F33CD4-24F2-6487-5597-F31CCC6A38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923868"/>
              </p:ext>
            </p:extLst>
          </p:nvPr>
        </p:nvGraphicFramePr>
        <p:xfrm>
          <a:off x="2855450" y="1694656"/>
          <a:ext cx="131921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228600" progId="Equation.DSMT4">
                  <p:embed/>
                </p:oleObj>
              </mc:Choice>
              <mc:Fallback>
                <p:oleObj name="Equation" r:id="rId4" imgW="4572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3F33CD4-24F2-6487-5597-F31CCC6A38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55450" y="1694656"/>
                        <a:ext cx="1319213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E5D9135-887B-CC4A-AAD9-6A80320E78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546012"/>
              </p:ext>
            </p:extLst>
          </p:nvPr>
        </p:nvGraphicFramePr>
        <p:xfrm>
          <a:off x="7635260" y="2514600"/>
          <a:ext cx="13462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253800" progId="Equation.DSMT4">
                  <p:embed/>
                </p:oleObj>
              </mc:Choice>
              <mc:Fallback>
                <p:oleObj name="Equation" r:id="rId6" imgW="6728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E5D9135-887B-CC4A-AAD9-6A80320E78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35260" y="2514600"/>
                        <a:ext cx="1346200" cy="506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2D731A94-C332-1E6D-D72E-59D9232FB9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487697"/>
              </p:ext>
            </p:extLst>
          </p:nvPr>
        </p:nvGraphicFramePr>
        <p:xfrm>
          <a:off x="928688" y="2522538"/>
          <a:ext cx="32543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241200" progId="Equation.DSMT4">
                  <p:embed/>
                </p:oleObj>
              </mc:Choice>
              <mc:Fallback>
                <p:oleObj name="Equation" r:id="rId8" imgW="1130040" imgH="2412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2D731A94-C332-1E6D-D72E-59D9232FB9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28688" y="2522538"/>
                        <a:ext cx="3254375" cy="6953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5C76F30-09F2-022E-F27B-D2B4E68DAE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6588372"/>
              </p:ext>
            </p:extLst>
          </p:nvPr>
        </p:nvGraphicFramePr>
        <p:xfrm>
          <a:off x="7635260" y="1782762"/>
          <a:ext cx="1574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320" imgH="241200" progId="Equation.DSMT4">
                  <p:embed/>
                </p:oleObj>
              </mc:Choice>
              <mc:Fallback>
                <p:oleObj name="Equation" r:id="rId10" imgW="787320" imgH="2412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5C76F30-09F2-022E-F27B-D2B4E68DAE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635260" y="1782762"/>
                        <a:ext cx="15748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608C6DC7-FACA-6A16-66B8-991291D3F4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488923"/>
              </p:ext>
            </p:extLst>
          </p:nvPr>
        </p:nvGraphicFramePr>
        <p:xfrm>
          <a:off x="9790113" y="1954213"/>
          <a:ext cx="2057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8520" imgH="393480" progId="Equation.DSMT4">
                  <p:embed/>
                </p:oleObj>
              </mc:Choice>
              <mc:Fallback>
                <p:oleObj name="Equation" r:id="rId12" imgW="1028520" imgH="393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608C6DC7-FACA-6A16-66B8-991291D3F4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790113" y="1954213"/>
                        <a:ext cx="2057400" cy="7874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2AE7F99-62FD-F1DF-735A-790DDC7E9D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165377"/>
              </p:ext>
            </p:extLst>
          </p:nvPr>
        </p:nvGraphicFramePr>
        <p:xfrm>
          <a:off x="204788" y="5270500"/>
          <a:ext cx="6472237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47840" imgH="431640" progId="Equation.DSMT4">
                  <p:embed/>
                </p:oleObj>
              </mc:Choice>
              <mc:Fallback>
                <p:oleObj name="Equation" r:id="rId14" imgW="224784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2AE7F99-62FD-F1DF-735A-790DDC7E9D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4788" y="5270500"/>
                        <a:ext cx="6472237" cy="1243013"/>
                      </a:xfrm>
                      <a:prstGeom prst="rect">
                        <a:avLst/>
                      </a:prstGeom>
                      <a:ln w="31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083E664-9DDF-D08F-23B6-70BEAE157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591258"/>
              </p:ext>
            </p:extLst>
          </p:nvPr>
        </p:nvGraphicFramePr>
        <p:xfrm>
          <a:off x="204788" y="4049713"/>
          <a:ext cx="3108325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280" imgH="431640" progId="Equation.DSMT4">
                  <p:embed/>
                </p:oleObj>
              </mc:Choice>
              <mc:Fallback>
                <p:oleObj name="Equation" r:id="rId16" imgW="107928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083E664-9DDF-D08F-23B6-70BEAE157D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04788" y="4049713"/>
                        <a:ext cx="3108325" cy="124301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DAAFDFB-EDBE-37FF-849D-52FE134C06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107170"/>
              </p:ext>
            </p:extLst>
          </p:nvPr>
        </p:nvGraphicFramePr>
        <p:xfrm>
          <a:off x="7523163" y="4203700"/>
          <a:ext cx="3803650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20480" imgH="431640" progId="Equation.DSMT4">
                  <p:embed/>
                </p:oleObj>
              </mc:Choice>
              <mc:Fallback>
                <p:oleObj name="Equation" r:id="rId18" imgW="1320480" imgH="431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DAAFDFB-EDBE-37FF-849D-52FE134C06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23163" y="4203700"/>
                        <a:ext cx="3803650" cy="124301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D4F23FA-CAA0-2468-EBF3-82D9885116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233567"/>
              </p:ext>
            </p:extLst>
          </p:nvPr>
        </p:nvGraphicFramePr>
        <p:xfrm>
          <a:off x="7531100" y="5338763"/>
          <a:ext cx="4679950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25400" imgH="431640" progId="Equation.DSMT4">
                  <p:embed/>
                </p:oleObj>
              </mc:Choice>
              <mc:Fallback>
                <p:oleObj name="Equation" r:id="rId20" imgW="162540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D4F23FA-CAA0-2468-EBF3-82D9885116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531100" y="5338763"/>
                        <a:ext cx="4679950" cy="1243012"/>
                      </a:xfrm>
                      <a:prstGeom prst="rect">
                        <a:avLst/>
                      </a:prstGeom>
                      <a:ln w="31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allout: Line 8">
            <a:extLst>
              <a:ext uri="{FF2B5EF4-FFF2-40B4-BE49-F238E27FC236}">
                <a16:creationId xmlns:a16="http://schemas.microsoft.com/office/drawing/2014/main" id="{E544E7DE-9635-9B27-BD9E-0E06135C8DCF}"/>
              </a:ext>
            </a:extLst>
          </p:cNvPr>
          <p:cNvSpPr/>
          <p:nvPr/>
        </p:nvSpPr>
        <p:spPr>
          <a:xfrm>
            <a:off x="9040544" y="3182892"/>
            <a:ext cx="2806969" cy="432411"/>
          </a:xfrm>
          <a:prstGeom prst="borderCallout1">
            <a:avLst>
              <a:gd name="adj1" fmla="val 3838"/>
              <a:gd name="adj2" fmla="val 34632"/>
              <a:gd name="adj3" fmla="val -147823"/>
              <a:gd name="adj4" fmla="val 3240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 wave impedance</a:t>
            </a:r>
          </a:p>
        </p:txBody>
      </p:sp>
    </p:spTree>
    <p:extLst>
      <p:ext uri="{BB962C8B-B14F-4D97-AF65-F5344CB8AC3E}">
        <p14:creationId xmlns:p14="http://schemas.microsoft.com/office/powerpoint/2010/main" val="1978454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6C252-9421-CE8E-2D3C-C07687D04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1D8D-8D23-4757-B20C-DE0235D20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of Transverse Magnetic (TM) Mode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054916EA-5EC0-5D27-0DB5-3ECC551E8E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517964"/>
              </p:ext>
            </p:extLst>
          </p:nvPr>
        </p:nvGraphicFramePr>
        <p:xfrm>
          <a:off x="669925" y="2460625"/>
          <a:ext cx="1050925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03360" imgH="444240" progId="Equation.DSMT4">
                  <p:embed/>
                </p:oleObj>
              </mc:Choice>
              <mc:Fallback>
                <p:oleObj name="Equation" r:id="rId2" imgW="4203360" imgH="4442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054916EA-5EC0-5D27-0DB5-3ECC551E8E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69925" y="2460625"/>
                        <a:ext cx="10509250" cy="111125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2C25B06-4EC4-A386-47C4-9561C1106E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784458"/>
              </p:ext>
            </p:extLst>
          </p:nvPr>
        </p:nvGraphicFramePr>
        <p:xfrm>
          <a:off x="4524375" y="1657350"/>
          <a:ext cx="314325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253800" progId="Equation.DSMT4">
                  <p:embed/>
                </p:oleObj>
              </mc:Choice>
              <mc:Fallback>
                <p:oleObj name="Equation" r:id="rId4" imgW="10918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2C25B06-4EC4-A386-47C4-9561C1106E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24375" y="1657350"/>
                        <a:ext cx="3143250" cy="731838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4BFE6DF-A408-1BC5-0164-0BE2A12248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300" y="3783167"/>
          <a:ext cx="4459288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49080" imgH="444240" progId="Equation.DSMT4">
                  <p:embed/>
                </p:oleObj>
              </mc:Choice>
              <mc:Fallback>
                <p:oleObj name="Equation" r:id="rId6" imgW="154908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4BFE6DF-A408-1BC5-0164-0BE2A12248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5300" y="3783167"/>
                        <a:ext cx="4459288" cy="128111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4956965-7429-EC44-A1B2-73289D48A8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1182" y="5227501"/>
          <a:ext cx="76835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400" imgH="253800" progId="Equation.DSMT4">
                  <p:embed/>
                </p:oleObj>
              </mc:Choice>
              <mc:Fallback>
                <p:oleObj name="Equation" r:id="rId8" imgW="26640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4956965-7429-EC44-A1B2-73289D48A8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21182" y="5227501"/>
                        <a:ext cx="768350" cy="731838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3FDAEEA-F42A-1926-93AE-5F4DFE99F7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0782" y="5186772"/>
          <a:ext cx="7683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6400" imgH="241200" progId="Equation.DSMT4">
                  <p:embed/>
                </p:oleObj>
              </mc:Choice>
              <mc:Fallback>
                <p:oleObj name="Equation" r:id="rId10" imgW="266400" imgH="241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3FDAEEA-F42A-1926-93AE-5F4DFE99F7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90782" y="5186772"/>
                        <a:ext cx="768350" cy="6953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eft Brace 11">
            <a:extLst>
              <a:ext uri="{FF2B5EF4-FFF2-40B4-BE49-F238E27FC236}">
                <a16:creationId xmlns:a16="http://schemas.microsoft.com/office/drawing/2014/main" id="{83FF4EB9-C3A0-A98A-2339-734C4A9C39B6}"/>
              </a:ext>
            </a:extLst>
          </p:cNvPr>
          <p:cNvSpPr/>
          <p:nvPr/>
        </p:nvSpPr>
        <p:spPr>
          <a:xfrm rot="16200000">
            <a:off x="971386" y="4429084"/>
            <a:ext cx="407143" cy="1248697"/>
          </a:xfrm>
          <a:prstGeom prst="leftBrace">
            <a:avLst>
              <a:gd name="adj1" fmla="val 3536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162DB094-CE2B-31DD-0585-DEBB3F8B6DD8}"/>
              </a:ext>
            </a:extLst>
          </p:cNvPr>
          <p:cNvSpPr/>
          <p:nvPr/>
        </p:nvSpPr>
        <p:spPr>
          <a:xfrm rot="16200000">
            <a:off x="2601786" y="4502736"/>
            <a:ext cx="407143" cy="1094885"/>
          </a:xfrm>
          <a:prstGeom prst="leftBrace">
            <a:avLst>
              <a:gd name="adj1" fmla="val 3536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1588E8A-9F04-51A9-CCCD-810DCDEF6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615681"/>
              </p:ext>
            </p:extLst>
          </p:nvPr>
        </p:nvGraphicFramePr>
        <p:xfrm>
          <a:off x="4611969" y="5442359"/>
          <a:ext cx="2195513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253800" progId="Equation.DSMT4">
                  <p:embed/>
                </p:oleObj>
              </mc:Choice>
              <mc:Fallback>
                <p:oleObj name="Equation" r:id="rId12" imgW="76176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1588E8A-9F04-51A9-CCCD-810DCDEF6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11969" y="5442359"/>
                        <a:ext cx="2195513" cy="73183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666CBFB-BDBC-35A3-4549-D74273AF3C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28017" y="3843678"/>
          <a:ext cx="2778125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65160" imgH="419040" progId="Equation.DSMT4">
                  <p:embed/>
                </p:oleObj>
              </mc:Choice>
              <mc:Fallback>
                <p:oleObj name="Equation" r:id="rId14" imgW="965160" imgH="419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666CBFB-BDBC-35A3-4549-D74273AF3C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628017" y="3843678"/>
                        <a:ext cx="2778125" cy="12065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9B1CB3E-136D-9C1D-5582-1BE2642451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37554" y="5442359"/>
          <a:ext cx="255905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444240" progId="Equation.DSMT4">
                  <p:embed/>
                </p:oleObj>
              </mc:Choice>
              <mc:Fallback>
                <p:oleObj name="Equation" r:id="rId16" imgW="888840" imgH="4442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9B1CB3E-136D-9C1D-5582-1BE2642451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737554" y="5442359"/>
                        <a:ext cx="2559050" cy="12795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1016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A2FC0-2DA7-DFEB-6061-204AC9084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1A70C-A526-4C0F-8FC3-3FA7E12B6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of Transverse Magnetic (TM) Mode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5C5E3E8-375D-2512-86BE-BD82573258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21388"/>
              </p:ext>
            </p:extLst>
          </p:nvPr>
        </p:nvGraphicFramePr>
        <p:xfrm>
          <a:off x="409575" y="3495675"/>
          <a:ext cx="11371263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49560" imgH="279360" progId="Equation.DSMT4">
                  <p:embed/>
                </p:oleObj>
              </mc:Choice>
              <mc:Fallback>
                <p:oleObj name="Equation" r:id="rId3" imgW="394956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5C5E3E8-375D-2512-86BE-BD82573258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9575" y="3495675"/>
                        <a:ext cx="11371263" cy="80486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2C0045-2CF2-3875-F111-6AD54461B8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73529" y="2227339"/>
          <a:ext cx="2195513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61760" imgH="253800" progId="Equation.DSMT4">
                  <p:embed/>
                </p:oleObj>
              </mc:Choice>
              <mc:Fallback>
                <p:oleObj name="Equation" r:id="rId5" imgW="76176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2C0045-2CF2-3875-F111-6AD54461B8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973529" y="2227339"/>
                        <a:ext cx="2195513" cy="73183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2A510F4-4B9C-1DAA-BC71-361D9D82BC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1990008"/>
          <a:ext cx="2778125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160" imgH="419040" progId="Equation.DSMT4">
                  <p:embed/>
                </p:oleObj>
              </mc:Choice>
              <mc:Fallback>
                <p:oleObj name="Equation" r:id="rId7" imgW="965160" imgH="419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2A510F4-4B9C-1DAA-BC71-361D9D82BC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8200" y="1990008"/>
                        <a:ext cx="2778125" cy="12065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2F8B7FB3-D93B-F6E3-0491-691EB7DC25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0668" y="1916983"/>
          <a:ext cx="255905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88840" imgH="444240" progId="Equation.DSMT4">
                  <p:embed/>
                </p:oleObj>
              </mc:Choice>
              <mc:Fallback>
                <p:oleObj name="Equation" r:id="rId9" imgW="888840" imgH="4442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F8B7FB3-D93B-F6E3-0491-691EB7DC25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70668" y="1916983"/>
                        <a:ext cx="2559050" cy="12795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2442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B4B21-B962-A154-196D-43185201E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6A4A9854-77AE-11AE-2830-8A436760C3CD}"/>
              </a:ext>
            </a:extLst>
          </p:cNvPr>
          <p:cNvSpPr/>
          <p:nvPr/>
        </p:nvSpPr>
        <p:spPr>
          <a:xfrm rot="20253399" flipH="1">
            <a:off x="5243329" y="4889912"/>
            <a:ext cx="413416" cy="707922"/>
          </a:xfrm>
          <a:custGeom>
            <a:avLst/>
            <a:gdLst>
              <a:gd name="connsiteX0" fmla="*/ 944768 w 944768"/>
              <a:gd name="connsiteY0" fmla="*/ 707922 h 707922"/>
              <a:gd name="connsiteX1" fmla="*/ 521981 w 944768"/>
              <a:gd name="connsiteY1" fmla="*/ 501445 h 707922"/>
              <a:gd name="connsiteX2" fmla="*/ 708794 w 944768"/>
              <a:gd name="connsiteY2" fmla="*/ 206477 h 707922"/>
              <a:gd name="connsiteX3" fmla="*/ 871 w 944768"/>
              <a:gd name="connsiteY3" fmla="*/ 0 h 70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4768" h="707922">
                <a:moveTo>
                  <a:pt x="944768" y="707922"/>
                </a:moveTo>
                <a:cubicBezTo>
                  <a:pt x="753039" y="646470"/>
                  <a:pt x="561310" y="585019"/>
                  <a:pt x="521981" y="501445"/>
                </a:cubicBezTo>
                <a:cubicBezTo>
                  <a:pt x="482652" y="417871"/>
                  <a:pt x="795646" y="290051"/>
                  <a:pt x="708794" y="206477"/>
                </a:cubicBezTo>
                <a:cubicBezTo>
                  <a:pt x="621942" y="122903"/>
                  <a:pt x="-26987" y="24581"/>
                  <a:pt x="871" y="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762BC5EC-FA81-8631-5B9C-1186A30DFEF7}"/>
              </a:ext>
            </a:extLst>
          </p:cNvPr>
          <p:cNvSpPr/>
          <p:nvPr/>
        </p:nvSpPr>
        <p:spPr>
          <a:xfrm flipH="1">
            <a:off x="3795163" y="3985733"/>
            <a:ext cx="1119547" cy="557805"/>
          </a:xfrm>
          <a:custGeom>
            <a:avLst/>
            <a:gdLst>
              <a:gd name="connsiteX0" fmla="*/ 944768 w 944768"/>
              <a:gd name="connsiteY0" fmla="*/ 707922 h 707922"/>
              <a:gd name="connsiteX1" fmla="*/ 521981 w 944768"/>
              <a:gd name="connsiteY1" fmla="*/ 501445 h 707922"/>
              <a:gd name="connsiteX2" fmla="*/ 708794 w 944768"/>
              <a:gd name="connsiteY2" fmla="*/ 206477 h 707922"/>
              <a:gd name="connsiteX3" fmla="*/ 871 w 944768"/>
              <a:gd name="connsiteY3" fmla="*/ 0 h 70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4768" h="707922">
                <a:moveTo>
                  <a:pt x="944768" y="707922"/>
                </a:moveTo>
                <a:cubicBezTo>
                  <a:pt x="753039" y="646470"/>
                  <a:pt x="561310" y="585019"/>
                  <a:pt x="521981" y="501445"/>
                </a:cubicBezTo>
                <a:cubicBezTo>
                  <a:pt x="482652" y="417871"/>
                  <a:pt x="795646" y="290051"/>
                  <a:pt x="708794" y="206477"/>
                </a:cubicBezTo>
                <a:cubicBezTo>
                  <a:pt x="621942" y="122903"/>
                  <a:pt x="-26987" y="24581"/>
                  <a:pt x="871" y="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932B7D-D84D-B8CA-3E47-61C16F61C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of Transverse Magnetic (TM) Mode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84964E2-64B5-0C71-2A63-8576A7AFCD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511150"/>
              </p:ext>
            </p:extLst>
          </p:nvPr>
        </p:nvGraphicFramePr>
        <p:xfrm>
          <a:off x="1017016" y="4252765"/>
          <a:ext cx="2733247" cy="650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253800" progId="Equation.DSMT4">
                  <p:embed/>
                </p:oleObj>
              </mc:Choice>
              <mc:Fallback>
                <p:oleObj name="Equation" r:id="rId3" imgW="10666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84964E2-64B5-0C71-2A63-8576A7AFCD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7016" y="4252765"/>
                        <a:ext cx="2733247" cy="6507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07DE5D3-582D-87ED-3348-69C02FE4DB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571374"/>
              </p:ext>
            </p:extLst>
          </p:nvPr>
        </p:nvGraphicFramePr>
        <p:xfrm>
          <a:off x="8078788" y="4273550"/>
          <a:ext cx="2733675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66680" imgH="253800" progId="Equation.DSMT4">
                  <p:embed/>
                </p:oleObj>
              </mc:Choice>
              <mc:Fallback>
                <p:oleObj name="Equation" r:id="rId5" imgW="106668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07DE5D3-582D-87ED-3348-69C02FE4DB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078788" y="4273550"/>
                        <a:ext cx="2733675" cy="649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ube 6">
            <a:extLst>
              <a:ext uri="{FF2B5EF4-FFF2-40B4-BE49-F238E27FC236}">
                <a16:creationId xmlns:a16="http://schemas.microsoft.com/office/drawing/2014/main" id="{56A930C9-FFD7-A573-E454-FDCA5B1BF509}"/>
              </a:ext>
            </a:extLst>
          </p:cNvPr>
          <p:cNvSpPr/>
          <p:nvPr/>
        </p:nvSpPr>
        <p:spPr>
          <a:xfrm>
            <a:off x="4647942" y="2721240"/>
            <a:ext cx="3184196" cy="2118262"/>
          </a:xfrm>
          <a:prstGeom prst="cube">
            <a:avLst>
              <a:gd name="adj" fmla="val 67403"/>
            </a:avLst>
          </a:prstGeom>
          <a:solidFill>
            <a:srgbClr val="156082">
              <a:alpha val="3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2DC127C-70CA-BD24-9398-62F33C3A4C74}"/>
              </a:ext>
            </a:extLst>
          </p:cNvPr>
          <p:cNvCxnSpPr>
            <a:cxnSpLocks/>
          </p:cNvCxnSpPr>
          <p:nvPr/>
        </p:nvCxnSpPr>
        <p:spPr>
          <a:xfrm flipV="1">
            <a:off x="4650483" y="2961948"/>
            <a:ext cx="0" cy="187427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507D5C0-32D5-401F-8566-51F12F6213D4}"/>
              </a:ext>
            </a:extLst>
          </p:cNvPr>
          <p:cNvCxnSpPr>
            <a:cxnSpLocks/>
          </p:cNvCxnSpPr>
          <p:nvPr/>
        </p:nvCxnSpPr>
        <p:spPr>
          <a:xfrm>
            <a:off x="4668263" y="4829257"/>
            <a:ext cx="2253646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A394F43-AF0D-08EA-32AA-CFAA6CA3C368}"/>
              </a:ext>
            </a:extLst>
          </p:cNvPr>
          <p:cNvCxnSpPr>
            <a:cxnSpLocks/>
          </p:cNvCxnSpPr>
          <p:nvPr/>
        </p:nvCxnSpPr>
        <p:spPr>
          <a:xfrm flipH="1">
            <a:off x="4193282" y="4831882"/>
            <a:ext cx="4572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2AC4707-6542-4A5F-781F-78DD66C7289F}"/>
              </a:ext>
            </a:extLst>
          </p:cNvPr>
          <p:cNvSpPr txBox="1"/>
          <p:nvPr/>
        </p:nvSpPr>
        <p:spPr>
          <a:xfrm>
            <a:off x="6844284" y="4598424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CA9A0E-E988-9ACD-8CF6-FC3928E42DF9}"/>
              </a:ext>
            </a:extLst>
          </p:cNvPr>
          <p:cNvSpPr txBox="1"/>
          <p:nvPr/>
        </p:nvSpPr>
        <p:spPr>
          <a:xfrm>
            <a:off x="4404645" y="2674204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6C3FB0-77CD-909E-77A8-79BE3161653D}"/>
              </a:ext>
            </a:extLst>
          </p:cNvPr>
          <p:cNvSpPr txBox="1"/>
          <p:nvPr/>
        </p:nvSpPr>
        <p:spPr>
          <a:xfrm>
            <a:off x="4252200" y="5065870"/>
            <a:ext cx="304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C9854E68-EC76-BB6B-61B4-5617741D8AAE}"/>
              </a:ext>
            </a:extLst>
          </p:cNvPr>
          <p:cNvSpPr/>
          <p:nvPr/>
        </p:nvSpPr>
        <p:spPr>
          <a:xfrm>
            <a:off x="4668262" y="2721240"/>
            <a:ext cx="3163871" cy="1415519"/>
          </a:xfrm>
          <a:prstGeom prst="parallelogram">
            <a:avLst>
              <a:gd name="adj" fmla="val 99341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C2C4FE-6539-DB21-1D4D-6989507D7DFD}"/>
              </a:ext>
            </a:extLst>
          </p:cNvPr>
          <p:cNvSpPr txBox="1"/>
          <p:nvPr/>
        </p:nvSpPr>
        <p:spPr>
          <a:xfrm>
            <a:off x="5437664" y="374424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B6471D-95ED-D0B8-DA3B-D2217200B963}"/>
              </a:ext>
            </a:extLst>
          </p:cNvPr>
          <p:cNvSpPr txBox="1"/>
          <p:nvPr/>
        </p:nvSpPr>
        <p:spPr>
          <a:xfrm>
            <a:off x="5145023" y="42280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866DC0-2FE1-4717-EC3C-75FD57201BBA}"/>
              </a:ext>
            </a:extLst>
          </p:cNvPr>
          <p:cNvSpPr txBox="1"/>
          <p:nvPr/>
        </p:nvSpPr>
        <p:spPr>
          <a:xfrm>
            <a:off x="6103645" y="425217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Parallelogram 20">
            <a:extLst>
              <a:ext uri="{FF2B5EF4-FFF2-40B4-BE49-F238E27FC236}">
                <a16:creationId xmlns:a16="http://schemas.microsoft.com/office/drawing/2014/main" id="{FF746D02-011F-FBEF-71A5-8F9155269C66}"/>
              </a:ext>
            </a:extLst>
          </p:cNvPr>
          <p:cNvSpPr/>
          <p:nvPr/>
        </p:nvSpPr>
        <p:spPr>
          <a:xfrm rot="16200000" flipH="1">
            <a:off x="6071563" y="3068685"/>
            <a:ext cx="2104207" cy="1416942"/>
          </a:xfrm>
          <a:prstGeom prst="parallelogram">
            <a:avLst>
              <a:gd name="adj" fmla="val 9918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5758B2E-5CFF-1C8F-8FCB-DC99ABC860A9}"/>
              </a:ext>
            </a:extLst>
          </p:cNvPr>
          <p:cNvSpPr/>
          <p:nvPr/>
        </p:nvSpPr>
        <p:spPr>
          <a:xfrm>
            <a:off x="7117683" y="3805084"/>
            <a:ext cx="944768" cy="707922"/>
          </a:xfrm>
          <a:custGeom>
            <a:avLst/>
            <a:gdLst>
              <a:gd name="connsiteX0" fmla="*/ 944768 w 944768"/>
              <a:gd name="connsiteY0" fmla="*/ 707922 h 707922"/>
              <a:gd name="connsiteX1" fmla="*/ 521981 w 944768"/>
              <a:gd name="connsiteY1" fmla="*/ 501445 h 707922"/>
              <a:gd name="connsiteX2" fmla="*/ 708794 w 944768"/>
              <a:gd name="connsiteY2" fmla="*/ 206477 h 707922"/>
              <a:gd name="connsiteX3" fmla="*/ 871 w 944768"/>
              <a:gd name="connsiteY3" fmla="*/ 0 h 70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4768" h="707922">
                <a:moveTo>
                  <a:pt x="944768" y="707922"/>
                </a:moveTo>
                <a:cubicBezTo>
                  <a:pt x="753039" y="646470"/>
                  <a:pt x="561310" y="585019"/>
                  <a:pt x="521981" y="501445"/>
                </a:cubicBezTo>
                <a:cubicBezTo>
                  <a:pt x="482652" y="417871"/>
                  <a:pt x="795646" y="290051"/>
                  <a:pt x="708794" y="206477"/>
                </a:cubicBezTo>
                <a:cubicBezTo>
                  <a:pt x="621942" y="122903"/>
                  <a:pt x="-26987" y="24581"/>
                  <a:pt x="871" y="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1D9B4131-EC5A-692D-0EBC-4A943E1BED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749408"/>
              </p:ext>
            </p:extLst>
          </p:nvPr>
        </p:nvGraphicFramePr>
        <p:xfrm>
          <a:off x="4769579" y="5582227"/>
          <a:ext cx="273208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680" imgH="253800" progId="Equation.DSMT4">
                  <p:embed/>
                </p:oleObj>
              </mc:Choice>
              <mc:Fallback>
                <p:oleObj name="Equation" r:id="rId7" imgW="10666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1D9B4131-EC5A-692D-0EBC-4A943E1BED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69579" y="5582227"/>
                        <a:ext cx="2732088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0A934B79-91C5-67A7-0F9A-01827F32D7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459487"/>
              </p:ext>
            </p:extLst>
          </p:nvPr>
        </p:nvGraphicFramePr>
        <p:xfrm>
          <a:off x="6466094" y="1614753"/>
          <a:ext cx="273208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680" imgH="253800" progId="Equation.DSMT4">
                  <p:embed/>
                </p:oleObj>
              </mc:Choice>
              <mc:Fallback>
                <p:oleObj name="Equation" r:id="rId9" imgW="1066680" imgH="2538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0A934B79-91C5-67A7-0F9A-01827F32D7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466094" y="1614753"/>
                        <a:ext cx="2732088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B9FE047-EE6B-3F6B-34F9-3717EBC03903}"/>
              </a:ext>
            </a:extLst>
          </p:cNvPr>
          <p:cNvSpPr/>
          <p:nvPr/>
        </p:nvSpPr>
        <p:spPr>
          <a:xfrm rot="16200000">
            <a:off x="6052353" y="2439024"/>
            <a:ext cx="944768" cy="542845"/>
          </a:xfrm>
          <a:custGeom>
            <a:avLst/>
            <a:gdLst>
              <a:gd name="connsiteX0" fmla="*/ 944768 w 944768"/>
              <a:gd name="connsiteY0" fmla="*/ 707922 h 707922"/>
              <a:gd name="connsiteX1" fmla="*/ 521981 w 944768"/>
              <a:gd name="connsiteY1" fmla="*/ 501445 h 707922"/>
              <a:gd name="connsiteX2" fmla="*/ 708794 w 944768"/>
              <a:gd name="connsiteY2" fmla="*/ 206477 h 707922"/>
              <a:gd name="connsiteX3" fmla="*/ 871 w 944768"/>
              <a:gd name="connsiteY3" fmla="*/ 0 h 70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4768" h="707922">
                <a:moveTo>
                  <a:pt x="944768" y="707922"/>
                </a:moveTo>
                <a:cubicBezTo>
                  <a:pt x="753039" y="646470"/>
                  <a:pt x="561310" y="585019"/>
                  <a:pt x="521981" y="501445"/>
                </a:cubicBezTo>
                <a:cubicBezTo>
                  <a:pt x="482652" y="417871"/>
                  <a:pt x="795646" y="290051"/>
                  <a:pt x="708794" y="206477"/>
                </a:cubicBezTo>
                <a:cubicBezTo>
                  <a:pt x="621942" y="122903"/>
                  <a:pt x="-26987" y="24581"/>
                  <a:pt x="871" y="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78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32DAD-DAAF-7FF9-2B23-442AB8DED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C0FFA-D8EB-77D1-F167-8AB3E7539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of Transverse Magnetic (TM) Mode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C1FB29D-D54B-B8E5-D458-7D24690481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6943935"/>
              </p:ext>
            </p:extLst>
          </p:nvPr>
        </p:nvGraphicFramePr>
        <p:xfrm>
          <a:off x="409575" y="1938338"/>
          <a:ext cx="11371263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49560" imgH="279360" progId="Equation.DSMT4">
                  <p:embed/>
                </p:oleObj>
              </mc:Choice>
              <mc:Fallback>
                <p:oleObj name="Equation" r:id="rId3" imgW="394956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C1FB29D-D54B-B8E5-D458-7D24690481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9575" y="1938338"/>
                        <a:ext cx="11371263" cy="80486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19E3F86-FAC6-28C2-8862-60EBF809C11C}"/>
              </a:ext>
            </a:extLst>
          </p:cNvPr>
          <p:cNvCxnSpPr/>
          <p:nvPr/>
        </p:nvCxnSpPr>
        <p:spPr>
          <a:xfrm flipH="1">
            <a:off x="4159041" y="1938620"/>
            <a:ext cx="294969" cy="6964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59A9A57-F70E-6214-C5BF-B8362B30C2B7}"/>
              </a:ext>
            </a:extLst>
          </p:cNvPr>
          <p:cNvSpPr txBox="1"/>
          <p:nvPr/>
        </p:nvSpPr>
        <p:spPr>
          <a:xfrm>
            <a:off x="3967971" y="256687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799DB46-F4A8-51F5-57D5-085405238A99}"/>
              </a:ext>
            </a:extLst>
          </p:cNvPr>
          <p:cNvCxnSpPr/>
          <p:nvPr/>
        </p:nvCxnSpPr>
        <p:spPr>
          <a:xfrm flipH="1">
            <a:off x="7983789" y="1938620"/>
            <a:ext cx="294969" cy="6964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F477297-5A3B-C84B-E026-F852D8664395}"/>
              </a:ext>
            </a:extLst>
          </p:cNvPr>
          <p:cNvSpPr txBox="1"/>
          <p:nvPr/>
        </p:nvSpPr>
        <p:spPr>
          <a:xfrm>
            <a:off x="7792719" y="256687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E42B55F-ABB0-B988-81A2-6BDD864F1D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743875"/>
              </p:ext>
            </p:extLst>
          </p:nvPr>
        </p:nvGraphicFramePr>
        <p:xfrm>
          <a:off x="501650" y="3967163"/>
          <a:ext cx="6692900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23800" imgH="431640" progId="Equation.DSMT4">
                  <p:embed/>
                </p:oleObj>
              </mc:Choice>
              <mc:Fallback>
                <p:oleObj name="Equation" r:id="rId5" imgW="2323800" imgH="431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E42B55F-ABB0-B988-81A2-6BDD864F1D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1650" y="3967163"/>
                        <a:ext cx="6692900" cy="124301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A1EBC3B-435F-F36C-F258-D35764A65A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5999" y="5210756"/>
          <a:ext cx="5915025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66600" imgH="469800" progId="Equation.DSMT4">
                  <p:embed/>
                </p:oleObj>
              </mc:Choice>
              <mc:Fallback>
                <p:oleObj name="Equation" r:id="rId7" imgW="1866600" imgH="469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A1EBC3B-435F-F36C-F258-D35764A65A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95999" y="5210756"/>
                        <a:ext cx="5915025" cy="1489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8EFE4F7-AA22-755B-7F53-1A87C131CA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952226"/>
              </p:ext>
            </p:extLst>
          </p:nvPr>
        </p:nvGraphicFramePr>
        <p:xfrm>
          <a:off x="6152378" y="2866402"/>
          <a:ext cx="1301366" cy="938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5760" imgH="393480" progId="Equation.DSMT4">
                  <p:embed/>
                </p:oleObj>
              </mc:Choice>
              <mc:Fallback>
                <p:oleObj name="Equation" r:id="rId9" imgW="54576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8EFE4F7-AA22-755B-7F53-1A87C131CA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52378" y="2866402"/>
                        <a:ext cx="1301366" cy="938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0B13EF5-59F3-B8D9-59F7-C97B77F71D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290880"/>
              </p:ext>
            </p:extLst>
          </p:nvPr>
        </p:nvGraphicFramePr>
        <p:xfrm>
          <a:off x="10187725" y="2894983"/>
          <a:ext cx="1240476" cy="938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20560" imgH="393480" progId="Equation.DSMT4">
                  <p:embed/>
                </p:oleObj>
              </mc:Choice>
              <mc:Fallback>
                <p:oleObj name="Equation" r:id="rId11" imgW="52056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0B13EF5-59F3-B8D9-59F7-C97B77F71D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187725" y="2894983"/>
                        <a:ext cx="1240476" cy="938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B99EF86-0B1E-5D42-29AF-E6BA6487FFDC}"/>
              </a:ext>
            </a:extLst>
          </p:cNvPr>
          <p:cNvCxnSpPr/>
          <p:nvPr/>
        </p:nvCxnSpPr>
        <p:spPr>
          <a:xfrm flipH="1">
            <a:off x="6776286" y="2501109"/>
            <a:ext cx="294969" cy="6964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D685379-BEDA-F020-0AFC-F2BFDD123E6B}"/>
              </a:ext>
            </a:extLst>
          </p:cNvPr>
          <p:cNvCxnSpPr/>
          <p:nvPr/>
        </p:nvCxnSpPr>
        <p:spPr>
          <a:xfrm flipH="1">
            <a:off x="10737480" y="2537797"/>
            <a:ext cx="294969" cy="6964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E86B857-7AAC-B97B-D185-8B45BF3F24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832659"/>
              </p:ext>
            </p:extLst>
          </p:nvPr>
        </p:nvGraphicFramePr>
        <p:xfrm>
          <a:off x="8594500" y="4242897"/>
          <a:ext cx="2290464" cy="558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41120" imgH="253800" progId="Equation.DSMT4">
                  <p:embed/>
                </p:oleObj>
              </mc:Choice>
              <mc:Fallback>
                <p:oleObj name="Equation" r:id="rId13" imgW="1041120" imgH="2538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E86B857-7AAC-B97B-D185-8B45BF3F24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594500" y="4242897"/>
                        <a:ext cx="2290464" cy="558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0334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A2FEF-B92B-146F-13EA-A6F9171DC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51BC2-1101-54A7-1CAA-A0D2E981E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0792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Fields Components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TM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B280EE5-2723-8283-9242-14B9B78410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067239"/>
              </p:ext>
            </p:extLst>
          </p:nvPr>
        </p:nvGraphicFramePr>
        <p:xfrm>
          <a:off x="1773238" y="3540125"/>
          <a:ext cx="5961062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431640" progId="Equation.DSMT4">
                  <p:embed/>
                </p:oleObj>
              </mc:Choice>
              <mc:Fallback>
                <p:oleObj name="Equation" r:id="rId2" imgW="207000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B280EE5-2723-8283-9242-14B9B78410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73238" y="3540125"/>
                        <a:ext cx="5961062" cy="1243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CF38E47-4085-0120-FDC0-3EC65F849F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783523"/>
              </p:ext>
            </p:extLst>
          </p:nvPr>
        </p:nvGraphicFramePr>
        <p:xfrm>
          <a:off x="1809750" y="5073650"/>
          <a:ext cx="7275513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27200" imgH="431640" progId="Equation.DSMT4">
                  <p:embed/>
                </p:oleObj>
              </mc:Choice>
              <mc:Fallback>
                <p:oleObj name="Equation" r:id="rId4" imgW="252720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CF38E47-4085-0120-FDC0-3EC65F849F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09750" y="5073650"/>
                        <a:ext cx="7275513" cy="1243013"/>
                      </a:xfrm>
                      <a:prstGeom prst="rect">
                        <a:avLst/>
                      </a:prstGeom>
                      <a:ln w="31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58EE70C-7581-822E-C066-2789E0C4F5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130249"/>
              </p:ext>
            </p:extLst>
          </p:nvPr>
        </p:nvGraphicFramePr>
        <p:xfrm>
          <a:off x="1863725" y="1820863"/>
          <a:ext cx="66929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23800" imgH="431640" progId="Equation.DSMT4">
                  <p:embed/>
                </p:oleObj>
              </mc:Choice>
              <mc:Fallback>
                <p:oleObj name="Equation" r:id="rId6" imgW="2323800" imgH="4316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58EE70C-7581-822E-C066-2789E0C4F5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63725" y="1820863"/>
                        <a:ext cx="6692900" cy="1244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2551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F7A33-9DC6-F809-A3BA-CF8BA2232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B85F7-86AC-1708-C6C1-0D094571D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0792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Fields Components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TM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A53CA4B-9B14-9D46-4243-C6B6A319FB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974519"/>
              </p:ext>
            </p:extLst>
          </p:nvPr>
        </p:nvGraphicFramePr>
        <p:xfrm>
          <a:off x="998538" y="1690688"/>
          <a:ext cx="7824787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444240" progId="Equation.DSMT4">
                  <p:embed/>
                </p:oleObj>
              </mc:Choice>
              <mc:Fallback>
                <p:oleObj name="Equation" r:id="rId2" imgW="271764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A53CA4B-9B14-9D46-4243-C6B6A319FB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8538" y="1690688"/>
                        <a:ext cx="7824787" cy="128111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2F1F3EB-823A-937A-51B5-7E5A19C5BF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71971"/>
              </p:ext>
            </p:extLst>
          </p:nvPr>
        </p:nvGraphicFramePr>
        <p:xfrm>
          <a:off x="998538" y="2924175"/>
          <a:ext cx="7750175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92080" imgH="444240" progId="Equation.DSMT4">
                  <p:embed/>
                </p:oleObj>
              </mc:Choice>
              <mc:Fallback>
                <p:oleObj name="Equation" r:id="rId4" imgW="2692080" imgH="4442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2F1F3EB-823A-937A-51B5-7E5A19C5BF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8538" y="2924175"/>
                        <a:ext cx="7750175" cy="128111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4668153-908D-3FEF-75B4-71CD1766B2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879534"/>
              </p:ext>
            </p:extLst>
          </p:nvPr>
        </p:nvGraphicFramePr>
        <p:xfrm>
          <a:off x="1054100" y="4157663"/>
          <a:ext cx="7750175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92080" imgH="444240" progId="Equation.DSMT4">
                  <p:embed/>
                </p:oleObj>
              </mc:Choice>
              <mc:Fallback>
                <p:oleObj name="Equation" r:id="rId6" imgW="269208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4668153-908D-3FEF-75B4-71CD1766B2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54100" y="4157663"/>
                        <a:ext cx="7750175" cy="128111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F9A4A20-21CD-4E4A-6504-F0321E4A78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932715"/>
              </p:ext>
            </p:extLst>
          </p:nvPr>
        </p:nvGraphicFramePr>
        <p:xfrm>
          <a:off x="1035050" y="5391150"/>
          <a:ext cx="8189913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44720" imgH="444240" progId="Equation.DSMT4">
                  <p:embed/>
                </p:oleObj>
              </mc:Choice>
              <mc:Fallback>
                <p:oleObj name="Equation" r:id="rId8" imgW="284472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F9A4A20-21CD-4E4A-6504-F0321E4A78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35050" y="5391150"/>
                        <a:ext cx="8189913" cy="128111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0516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0884D-390E-418A-9A6C-5C1C463B2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E3626-0DAF-7CF3-6966-418F46DD9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0792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Propagating/Evanescent Mode*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6EFD338-71F3-3359-DCA6-19BE93E946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053564"/>
              </p:ext>
            </p:extLst>
          </p:nvPr>
        </p:nvGraphicFramePr>
        <p:xfrm>
          <a:off x="3714750" y="1709467"/>
          <a:ext cx="4762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87240" imgH="253800" progId="Equation.DSMT4">
                  <p:embed/>
                </p:oleObj>
              </mc:Choice>
              <mc:Fallback>
                <p:oleObj name="Equation" r:id="rId2" imgW="158724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6EFD338-71F3-3359-DCA6-19BE93E946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14750" y="1709467"/>
                        <a:ext cx="47625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25ED271-7862-9830-9AAF-A105CC80A7BF}"/>
              </a:ext>
            </a:extLst>
          </p:cNvPr>
          <p:cNvSpPr txBox="1"/>
          <p:nvPr/>
        </p:nvSpPr>
        <p:spPr>
          <a:xfrm>
            <a:off x="678254" y="4237309"/>
            <a:ext cx="579998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Propagating mode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is real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Evanescent mode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is imaginary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73FBB25-D7CB-23A8-8E0B-C6BA2DFD77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098172"/>
              </p:ext>
            </p:extLst>
          </p:nvPr>
        </p:nvGraphicFramePr>
        <p:xfrm>
          <a:off x="6628336" y="2649688"/>
          <a:ext cx="3885840" cy="140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469800" progId="Equation.DSMT4">
                  <p:embed/>
                </p:oleObj>
              </mc:Choice>
              <mc:Fallback>
                <p:oleObj name="Equation" r:id="rId4" imgW="1295280" imgH="469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73FBB25-D7CB-23A8-8E0B-C6BA2DFD77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28336" y="2649688"/>
                        <a:ext cx="3885840" cy="140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56DB0FB-5A58-DDE1-250D-C731C36401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689193"/>
              </p:ext>
            </p:extLst>
          </p:nvPr>
        </p:nvGraphicFramePr>
        <p:xfrm>
          <a:off x="2576053" y="2916238"/>
          <a:ext cx="2552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291960" progId="Equation.DSMT4">
                  <p:embed/>
                </p:oleObj>
              </mc:Choice>
              <mc:Fallback>
                <p:oleObj name="Equation" r:id="rId6" imgW="850680" imgH="2919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56DB0FB-5A58-DDE1-250D-C731C36401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76053" y="2916238"/>
                        <a:ext cx="25527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36D5929-67A0-62BD-E902-CE499C2BD3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345287"/>
              </p:ext>
            </p:extLst>
          </p:nvPr>
        </p:nvGraphicFramePr>
        <p:xfrm>
          <a:off x="7202831" y="4609158"/>
          <a:ext cx="1173469" cy="78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560" imgH="203040" progId="Equation.DSMT4">
                  <p:embed/>
                </p:oleObj>
              </mc:Choice>
              <mc:Fallback>
                <p:oleObj name="Equation" r:id="rId8" imgW="30456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36D5929-67A0-62BD-E902-CE499C2BD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202831" y="4609158"/>
                        <a:ext cx="1173469" cy="78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C800EA2-2B9B-3BF6-2F5E-B5CE712AF0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918590"/>
              </p:ext>
            </p:extLst>
          </p:nvPr>
        </p:nvGraphicFramePr>
        <p:xfrm>
          <a:off x="7202831" y="5799627"/>
          <a:ext cx="273685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203040" progId="Equation.DSMT4">
                  <p:embed/>
                </p:oleObj>
              </mc:Choice>
              <mc:Fallback>
                <p:oleObj name="Equation" r:id="rId10" imgW="71100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C800EA2-2B9B-3BF6-2F5E-B5CE712AF0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202831" y="5799627"/>
                        <a:ext cx="2736850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507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AE7B5-0A68-7C4E-67DF-9D11AE907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4D678-B7F9-527E-856B-CDD4FE8B7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0792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Cutoff Frequency*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1B28955-852F-FB19-2F74-F4DA820551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222491"/>
              </p:ext>
            </p:extLst>
          </p:nvPr>
        </p:nvGraphicFramePr>
        <p:xfrm>
          <a:off x="637177" y="1734883"/>
          <a:ext cx="5155920" cy="101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77960" imgH="507960" progId="Equation.DSMT4">
                  <p:embed/>
                </p:oleObj>
              </mc:Choice>
              <mc:Fallback>
                <p:oleObj name="Equation" r:id="rId2" imgW="2577960" imgH="5079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1B28955-852F-FB19-2F74-F4DA820551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37177" y="1734883"/>
                        <a:ext cx="5155920" cy="1015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353368E-D420-20A9-C181-B7E47CDA40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716749"/>
              </p:ext>
            </p:extLst>
          </p:nvPr>
        </p:nvGraphicFramePr>
        <p:xfrm>
          <a:off x="6743905" y="1734883"/>
          <a:ext cx="5181120" cy="101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90560" imgH="507960" progId="Equation.DSMT4">
                  <p:embed/>
                </p:oleObj>
              </mc:Choice>
              <mc:Fallback>
                <p:oleObj name="Equation" r:id="rId4" imgW="2590560" imgH="5079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353368E-D420-20A9-C181-B7E47CDA40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43905" y="1734883"/>
                        <a:ext cx="5181120" cy="101592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809C873-73E2-BE53-8F2B-0E3C736A823C}"/>
              </a:ext>
            </a:extLst>
          </p:cNvPr>
          <p:cNvCxnSpPr/>
          <p:nvPr/>
        </p:nvCxnSpPr>
        <p:spPr>
          <a:xfrm>
            <a:off x="1012722" y="6135329"/>
            <a:ext cx="1005840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71935C7-7923-6C9A-4833-7C64E8722987}"/>
              </a:ext>
            </a:extLst>
          </p:cNvPr>
          <p:cNvCxnSpPr/>
          <p:nvPr/>
        </p:nvCxnSpPr>
        <p:spPr>
          <a:xfrm>
            <a:off x="1022550" y="6040592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52AD0D9-4717-994D-F14C-43A1D703B052}"/>
              </a:ext>
            </a:extLst>
          </p:cNvPr>
          <p:cNvCxnSpPr/>
          <p:nvPr/>
        </p:nvCxnSpPr>
        <p:spPr>
          <a:xfrm>
            <a:off x="5034112" y="6050425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8C6115B-04B1-0DC5-3B04-144244A95FC1}"/>
              </a:ext>
            </a:extLst>
          </p:cNvPr>
          <p:cNvSpPr txBox="1"/>
          <p:nvPr/>
        </p:nvSpPr>
        <p:spPr>
          <a:xfrm>
            <a:off x="840449" y="614186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22C090-F556-98F6-591A-B1D92DEE5E1F}"/>
              </a:ext>
            </a:extLst>
          </p:cNvPr>
          <p:cNvSpPr txBox="1"/>
          <p:nvPr/>
        </p:nvSpPr>
        <p:spPr>
          <a:xfrm>
            <a:off x="4839187" y="6140392"/>
            <a:ext cx="389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DAD03F-7C72-DDD6-C0E3-5D694DED0D88}"/>
              </a:ext>
            </a:extLst>
          </p:cNvPr>
          <p:cNvSpPr txBox="1"/>
          <p:nvPr/>
        </p:nvSpPr>
        <p:spPr>
          <a:xfrm>
            <a:off x="11080950" y="5870422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DA05431-8588-9F4D-E95C-5B86FC681DE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022550" y="6131762"/>
            <a:ext cx="4011562" cy="0"/>
          </a:xfrm>
          <a:prstGeom prst="line">
            <a:avLst/>
          </a:prstGeom>
          <a:ln w="63500">
            <a:solidFill>
              <a:srgbClr val="FF000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ACC2BC1-51CA-50DE-692C-A61D7521C639}"/>
              </a:ext>
            </a:extLst>
          </p:cNvPr>
          <p:cNvCxnSpPr>
            <a:cxnSpLocks/>
          </p:cNvCxnSpPr>
          <p:nvPr/>
        </p:nvCxnSpPr>
        <p:spPr>
          <a:xfrm>
            <a:off x="5034112" y="6140392"/>
            <a:ext cx="5934634" cy="1473"/>
          </a:xfrm>
          <a:prstGeom prst="line">
            <a:avLst/>
          </a:prstGeom>
          <a:ln w="63500">
            <a:solidFill>
              <a:srgbClr val="4E95D9">
                <a:alpha val="50196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BFDBF13-A605-C3E1-78C5-A1347F843FDD}"/>
              </a:ext>
            </a:extLst>
          </p:cNvPr>
          <p:cNvSpPr txBox="1"/>
          <p:nvPr/>
        </p:nvSpPr>
        <p:spPr>
          <a:xfrm>
            <a:off x="7365753" y="5315790"/>
            <a:ext cx="19191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Propagating</a:t>
            </a:r>
          </a:p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(Real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33F91D-54AF-3FE8-4882-DEF539113819}"/>
              </a:ext>
            </a:extLst>
          </p:cNvPr>
          <p:cNvSpPr txBox="1"/>
          <p:nvPr/>
        </p:nvSpPr>
        <p:spPr>
          <a:xfrm>
            <a:off x="1998870" y="5293612"/>
            <a:ext cx="18165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Evanescent</a:t>
            </a:r>
          </a:p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(Imaginary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33B66D-E892-E206-7284-AE639D6BE7EC}"/>
              </a:ext>
            </a:extLst>
          </p:cNvPr>
          <p:cNvSpPr txBox="1"/>
          <p:nvPr/>
        </p:nvSpPr>
        <p:spPr>
          <a:xfrm>
            <a:off x="7828341" y="6186502"/>
            <a:ext cx="910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&gt; 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2A49BB4-6F18-4244-8887-E5A72244781E}"/>
              </a:ext>
            </a:extLst>
          </p:cNvPr>
          <p:cNvSpPr txBox="1"/>
          <p:nvPr/>
        </p:nvSpPr>
        <p:spPr>
          <a:xfrm>
            <a:off x="2386098" y="6179525"/>
            <a:ext cx="910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&lt; 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6FEEE6-D223-A3F4-0689-1C0801C94471}"/>
              </a:ext>
            </a:extLst>
          </p:cNvPr>
          <p:cNvSpPr txBox="1"/>
          <p:nvPr/>
        </p:nvSpPr>
        <p:spPr>
          <a:xfrm>
            <a:off x="4476138" y="5558460"/>
            <a:ext cx="1115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Cutoff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9D306C8-7D55-F0E8-7640-9F8219F15E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753569"/>
              </p:ext>
            </p:extLst>
          </p:nvPr>
        </p:nvGraphicFramePr>
        <p:xfrm>
          <a:off x="3633256" y="3322163"/>
          <a:ext cx="4990680" cy="1561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520560" progId="Equation.DSMT4">
                  <p:embed/>
                </p:oleObj>
              </mc:Choice>
              <mc:Fallback>
                <p:oleObj name="Equation" r:id="rId6" imgW="1663560" imgH="5205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9D306C8-7D55-F0E8-7640-9F8219F15E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33256" y="3322163"/>
                        <a:ext cx="4990680" cy="156168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allout: Line 21">
            <a:extLst>
              <a:ext uri="{FF2B5EF4-FFF2-40B4-BE49-F238E27FC236}">
                <a16:creationId xmlns:a16="http://schemas.microsoft.com/office/drawing/2014/main" id="{EAB109E3-5F90-0889-C65F-DAED3567342E}"/>
              </a:ext>
            </a:extLst>
          </p:cNvPr>
          <p:cNvSpPr/>
          <p:nvPr/>
        </p:nvSpPr>
        <p:spPr>
          <a:xfrm>
            <a:off x="1132758" y="3160572"/>
            <a:ext cx="2315580" cy="517999"/>
          </a:xfrm>
          <a:prstGeom prst="borderCallout1">
            <a:avLst>
              <a:gd name="adj1" fmla="val 97714"/>
              <a:gd name="adj2" fmla="val 99851"/>
              <a:gd name="adj3" fmla="val 175260"/>
              <a:gd name="adj4" fmla="val 11273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Cutoff frequency</a:t>
            </a:r>
          </a:p>
        </p:txBody>
      </p:sp>
    </p:spTree>
    <p:extLst>
      <p:ext uri="{BB962C8B-B14F-4D97-AF65-F5344CB8AC3E}">
        <p14:creationId xmlns:p14="http://schemas.microsoft.com/office/powerpoint/2010/main" val="6863494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6D93D-67C1-7D86-457E-A4B6FA73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C19F2-8B27-A1E5-5ADC-E4DC59FE6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0792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Cutoff Frequency*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21B61122-9438-F6AF-F80B-6CB59F785A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748891"/>
              </p:ext>
            </p:extLst>
          </p:nvPr>
        </p:nvGraphicFramePr>
        <p:xfrm>
          <a:off x="6955631" y="1742862"/>
          <a:ext cx="4158900" cy="130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560" imgH="520560" progId="Equation.DSMT4">
                  <p:embed/>
                </p:oleObj>
              </mc:Choice>
              <mc:Fallback>
                <p:oleObj name="Equation" r:id="rId2" imgW="1663560" imgH="5205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21B61122-9438-F6AF-F80B-6CB59F785A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955631" y="1742862"/>
                        <a:ext cx="4158900" cy="13014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6D920D7-04B0-D510-0F55-D6EE5FEBF0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375430"/>
              </p:ext>
            </p:extLst>
          </p:nvPr>
        </p:nvGraphicFramePr>
        <p:xfrm>
          <a:off x="588825" y="1799303"/>
          <a:ext cx="5094220" cy="4798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3201">
                  <a:extLst>
                    <a:ext uri="{9D8B030D-6E8A-4147-A177-3AD203B41FA5}">
                      <a16:colId xmlns:a16="http://schemas.microsoft.com/office/drawing/2014/main" val="3425450968"/>
                    </a:ext>
                  </a:extLst>
                </a:gridCol>
                <a:gridCol w="2871019">
                  <a:extLst>
                    <a:ext uri="{9D8B030D-6E8A-4147-A177-3AD203B41FA5}">
                      <a16:colId xmlns:a16="http://schemas.microsoft.com/office/drawing/2014/main" val="694310430"/>
                    </a:ext>
                  </a:extLst>
                </a:gridCol>
              </a:tblGrid>
              <a:tr h="959628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Cutoff frequency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968926"/>
                  </a:ext>
                </a:extLst>
              </a:tr>
              <a:tr h="959628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US" sz="28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9745724"/>
                  </a:ext>
                </a:extLst>
              </a:tr>
              <a:tr h="959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US" sz="28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7274408"/>
                  </a:ext>
                </a:extLst>
              </a:tr>
              <a:tr h="959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US" sz="28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0742722"/>
                  </a:ext>
                </a:extLst>
              </a:tr>
              <a:tr h="959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US" sz="28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 TM</a:t>
                      </a:r>
                      <a:r>
                        <a:rPr lang="en-US" sz="28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4942316"/>
                  </a:ext>
                </a:extLst>
              </a:tr>
            </a:tbl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BF72497-4C98-B853-4F13-A4E0A1A307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13071"/>
              </p:ext>
            </p:extLst>
          </p:nvPr>
        </p:nvGraphicFramePr>
        <p:xfrm>
          <a:off x="3120667" y="2837887"/>
          <a:ext cx="457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" imgH="393480" progId="Equation.DSMT4">
                  <p:embed/>
                </p:oleObj>
              </mc:Choice>
              <mc:Fallback>
                <p:oleObj name="Equation" r:id="rId4" imgW="22860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BF72497-4C98-B853-4F13-A4E0A1A307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20667" y="2837887"/>
                        <a:ext cx="457200" cy="7874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2E122AD-BED8-6456-EC89-BCC7FE60E3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318282"/>
              </p:ext>
            </p:extLst>
          </p:nvPr>
        </p:nvGraphicFramePr>
        <p:xfrm>
          <a:off x="3120667" y="3794841"/>
          <a:ext cx="457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" imgH="393480" progId="Equation.DSMT4">
                  <p:embed/>
                </p:oleObj>
              </mc:Choice>
              <mc:Fallback>
                <p:oleObj name="Equation" r:id="rId6" imgW="22860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2E122AD-BED8-6456-EC89-BCC7FE60E3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20667" y="3794841"/>
                        <a:ext cx="457200" cy="7874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C66B1EB7-E91F-7154-4406-B1D01EEB2E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333327"/>
              </p:ext>
            </p:extLst>
          </p:nvPr>
        </p:nvGraphicFramePr>
        <p:xfrm>
          <a:off x="3197225" y="4767263"/>
          <a:ext cx="304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C66B1EB7-E91F-7154-4406-B1D01EEB2E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97225" y="4767263"/>
                        <a:ext cx="304800" cy="7874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53873A05-1B4E-A008-9587-64C04CB7A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026672"/>
              </p:ext>
            </p:extLst>
          </p:nvPr>
        </p:nvGraphicFramePr>
        <p:xfrm>
          <a:off x="3197225" y="5663278"/>
          <a:ext cx="1498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9160" imgH="444240" progId="Equation.DSMT4">
                  <p:embed/>
                </p:oleObj>
              </mc:Choice>
              <mc:Fallback>
                <p:oleObj name="Equation" r:id="rId10" imgW="749160" imgH="4442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53873A05-1B4E-A008-9587-64C04CB7AD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97225" y="5663278"/>
                        <a:ext cx="1498600" cy="8890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ube 24">
            <a:extLst>
              <a:ext uri="{FF2B5EF4-FFF2-40B4-BE49-F238E27FC236}">
                <a16:creationId xmlns:a16="http://schemas.microsoft.com/office/drawing/2014/main" id="{6166D708-3F81-25E2-45FB-0CCEE690D4E0}"/>
              </a:ext>
            </a:extLst>
          </p:cNvPr>
          <p:cNvSpPr/>
          <p:nvPr/>
        </p:nvSpPr>
        <p:spPr>
          <a:xfrm>
            <a:off x="7341981" y="3607695"/>
            <a:ext cx="3184196" cy="2118262"/>
          </a:xfrm>
          <a:prstGeom prst="cube">
            <a:avLst>
              <a:gd name="adj" fmla="val 67403"/>
            </a:avLst>
          </a:prstGeom>
          <a:solidFill>
            <a:srgbClr val="156082">
              <a:alpha val="3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64AC0F7-B4B7-41C0-E888-B4E478BA67B8}"/>
              </a:ext>
            </a:extLst>
          </p:cNvPr>
          <p:cNvCxnSpPr>
            <a:cxnSpLocks/>
          </p:cNvCxnSpPr>
          <p:nvPr/>
        </p:nvCxnSpPr>
        <p:spPr>
          <a:xfrm flipV="1">
            <a:off x="7362302" y="3873803"/>
            <a:ext cx="0" cy="187427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4675AFD-4D59-8D92-2DBA-C26EE6D2B5E0}"/>
              </a:ext>
            </a:extLst>
          </p:cNvPr>
          <p:cNvCxnSpPr>
            <a:cxnSpLocks/>
          </p:cNvCxnSpPr>
          <p:nvPr/>
        </p:nvCxnSpPr>
        <p:spPr>
          <a:xfrm>
            <a:off x="7362302" y="5715712"/>
            <a:ext cx="2253646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8953E95-B3C9-0E11-F4B0-68F51445BAD4}"/>
              </a:ext>
            </a:extLst>
          </p:cNvPr>
          <p:cNvCxnSpPr>
            <a:cxnSpLocks/>
          </p:cNvCxnSpPr>
          <p:nvPr/>
        </p:nvCxnSpPr>
        <p:spPr>
          <a:xfrm flipH="1">
            <a:off x="6894941" y="5725957"/>
            <a:ext cx="4572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2B61B369-CA49-2764-F342-79C423A0EECC}"/>
              </a:ext>
            </a:extLst>
          </p:cNvPr>
          <p:cNvSpPr txBox="1"/>
          <p:nvPr/>
        </p:nvSpPr>
        <p:spPr>
          <a:xfrm>
            <a:off x="9538323" y="5484879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2D8821-7CA9-E948-03E2-59A51FACBFE2}"/>
              </a:ext>
            </a:extLst>
          </p:cNvPr>
          <p:cNvSpPr txBox="1"/>
          <p:nvPr/>
        </p:nvSpPr>
        <p:spPr>
          <a:xfrm>
            <a:off x="7098684" y="3560659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3ED993-6D7A-1626-F11C-5FD46C1C3F88}"/>
              </a:ext>
            </a:extLst>
          </p:cNvPr>
          <p:cNvSpPr txBox="1"/>
          <p:nvPr/>
        </p:nvSpPr>
        <p:spPr>
          <a:xfrm>
            <a:off x="6946239" y="5952325"/>
            <a:ext cx="304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Parallelogram 31">
            <a:extLst>
              <a:ext uri="{FF2B5EF4-FFF2-40B4-BE49-F238E27FC236}">
                <a16:creationId xmlns:a16="http://schemas.microsoft.com/office/drawing/2014/main" id="{8D4DFD52-A3C5-2525-A178-C3F23A18FB3C}"/>
              </a:ext>
            </a:extLst>
          </p:cNvPr>
          <p:cNvSpPr/>
          <p:nvPr/>
        </p:nvSpPr>
        <p:spPr>
          <a:xfrm>
            <a:off x="7372464" y="3607695"/>
            <a:ext cx="3136348" cy="1415519"/>
          </a:xfrm>
          <a:prstGeom prst="parallelogram">
            <a:avLst>
              <a:gd name="adj" fmla="val 98803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10EDAEB-7C49-E937-BBAD-7632F013FA33}"/>
              </a:ext>
            </a:extLst>
          </p:cNvPr>
          <p:cNvSpPr txBox="1"/>
          <p:nvPr/>
        </p:nvSpPr>
        <p:spPr>
          <a:xfrm>
            <a:off x="8131703" y="46307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E21B71C-BE14-87FD-CF17-BED17110218F}"/>
              </a:ext>
            </a:extLst>
          </p:cNvPr>
          <p:cNvSpPr txBox="1"/>
          <p:nvPr/>
        </p:nvSpPr>
        <p:spPr>
          <a:xfrm>
            <a:off x="7736470" y="5114487"/>
            <a:ext cx="856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endParaRPr lang="en-US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FD10051-3D24-9C6A-83F3-567582E911B9}"/>
              </a:ext>
            </a:extLst>
          </p:cNvPr>
          <p:cNvSpPr txBox="1"/>
          <p:nvPr/>
        </p:nvSpPr>
        <p:spPr>
          <a:xfrm>
            <a:off x="8797684" y="513863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AF414003-91BE-E153-F1CF-6F98B76A48F4}"/>
              </a:ext>
            </a:extLst>
          </p:cNvPr>
          <p:cNvSpPr/>
          <p:nvPr/>
        </p:nvSpPr>
        <p:spPr>
          <a:xfrm rot="16200000" flipH="1">
            <a:off x="8772905" y="3947836"/>
            <a:ext cx="2089601" cy="1416942"/>
          </a:xfrm>
          <a:prstGeom prst="parallelogram">
            <a:avLst>
              <a:gd name="adj" fmla="val 9918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FFECB591-73CD-A53E-88A3-818C330819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266087"/>
              </p:ext>
            </p:extLst>
          </p:nvPr>
        </p:nvGraphicFramePr>
        <p:xfrm>
          <a:off x="10682065" y="5204917"/>
          <a:ext cx="1428032" cy="952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457200" progId="Equation.DSMT4">
                  <p:embed/>
                </p:oleObj>
              </mc:Choice>
              <mc:Fallback>
                <p:oleObj name="Equation" r:id="rId12" imgW="685800" imgH="4572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FFECB591-73CD-A53E-88A3-818C330819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682065" y="5204917"/>
                        <a:ext cx="1428032" cy="952021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Callout: Line 37">
            <a:extLst>
              <a:ext uri="{FF2B5EF4-FFF2-40B4-BE49-F238E27FC236}">
                <a16:creationId xmlns:a16="http://schemas.microsoft.com/office/drawing/2014/main" id="{D00F4F1B-1CB2-3C2A-42C8-789C9CB098FD}"/>
              </a:ext>
            </a:extLst>
          </p:cNvPr>
          <p:cNvSpPr/>
          <p:nvPr/>
        </p:nvSpPr>
        <p:spPr>
          <a:xfrm>
            <a:off x="8131703" y="6115370"/>
            <a:ext cx="2358846" cy="682262"/>
          </a:xfrm>
          <a:prstGeom prst="borderCallout1">
            <a:avLst>
              <a:gd name="adj1" fmla="val 1564"/>
              <a:gd name="adj2" fmla="val 99434"/>
              <a:gd name="adj3" fmla="val -61418"/>
              <a:gd name="adj4" fmla="val 10981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 speed in vacuum</a:t>
            </a:r>
          </a:p>
        </p:txBody>
      </p:sp>
    </p:spTree>
    <p:extLst>
      <p:ext uri="{BB962C8B-B14F-4D97-AF65-F5344CB8AC3E}">
        <p14:creationId xmlns:p14="http://schemas.microsoft.com/office/powerpoint/2010/main" val="2858877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2C3E1-EC53-4873-5C10-0ED7F9AC1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59839FC-F9C2-7139-7407-CCDB7AE3DD0E}"/>
              </a:ext>
            </a:extLst>
          </p:cNvPr>
          <p:cNvSpPr txBox="1"/>
          <p:nvPr/>
        </p:nvSpPr>
        <p:spPr>
          <a:xfrm>
            <a:off x="838200" y="1725421"/>
            <a:ext cx="681129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Hollow metallic waveguides with rectangular cross section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Rectangular waveguides do not support TEM waves.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Rectangular waveguides support TE or TM waves.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FADB39-32C6-3AC0-8776-7EB6CB80C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Rectangular Waveguide*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F7C1532-4CEC-C88C-71AD-29419ACD8E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577057"/>
              </p:ext>
            </p:extLst>
          </p:nvPr>
        </p:nvGraphicFramePr>
        <p:xfrm>
          <a:off x="4310063" y="5168900"/>
          <a:ext cx="35718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241200" progId="Equation.DSMT4">
                  <p:embed/>
                </p:oleObj>
              </mc:Choice>
              <mc:Fallback>
                <p:oleObj name="Equation" r:id="rId2" imgW="102852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F7C1532-4CEC-C88C-71AD-29419ACD8E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10063" y="5168900"/>
                        <a:ext cx="3571875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ube 6">
            <a:extLst>
              <a:ext uri="{FF2B5EF4-FFF2-40B4-BE49-F238E27FC236}">
                <a16:creationId xmlns:a16="http://schemas.microsoft.com/office/drawing/2014/main" id="{A850820F-5612-A081-9C58-A4C258102980}"/>
              </a:ext>
            </a:extLst>
          </p:cNvPr>
          <p:cNvSpPr/>
          <p:nvPr/>
        </p:nvSpPr>
        <p:spPr>
          <a:xfrm>
            <a:off x="8639839" y="1891173"/>
            <a:ext cx="3184196" cy="2118262"/>
          </a:xfrm>
          <a:prstGeom prst="cube">
            <a:avLst>
              <a:gd name="adj" fmla="val 67403"/>
            </a:avLst>
          </a:prstGeom>
          <a:solidFill>
            <a:srgbClr val="156082">
              <a:alpha val="3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4F3718F-60C8-C65A-74F9-83E92AF78C4B}"/>
              </a:ext>
            </a:extLst>
          </p:cNvPr>
          <p:cNvCxnSpPr>
            <a:cxnSpLocks/>
          </p:cNvCxnSpPr>
          <p:nvPr/>
        </p:nvCxnSpPr>
        <p:spPr>
          <a:xfrm flipV="1">
            <a:off x="8660160" y="2157281"/>
            <a:ext cx="0" cy="187427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740C473-8EC0-A090-1665-6E64DAF52CA1}"/>
              </a:ext>
            </a:extLst>
          </p:cNvPr>
          <p:cNvCxnSpPr>
            <a:cxnSpLocks/>
          </p:cNvCxnSpPr>
          <p:nvPr/>
        </p:nvCxnSpPr>
        <p:spPr>
          <a:xfrm>
            <a:off x="8660160" y="3999190"/>
            <a:ext cx="2253646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D551EF7-8F83-8D2A-233F-44603015190D}"/>
              </a:ext>
            </a:extLst>
          </p:cNvPr>
          <p:cNvCxnSpPr>
            <a:cxnSpLocks/>
          </p:cNvCxnSpPr>
          <p:nvPr/>
        </p:nvCxnSpPr>
        <p:spPr>
          <a:xfrm flipH="1">
            <a:off x="8192799" y="4009435"/>
            <a:ext cx="4572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1319BAA-CD31-9283-B55A-3E4AB35060A4}"/>
              </a:ext>
            </a:extLst>
          </p:cNvPr>
          <p:cNvSpPr txBox="1"/>
          <p:nvPr/>
        </p:nvSpPr>
        <p:spPr>
          <a:xfrm>
            <a:off x="10836181" y="3768357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10F1DB-E20C-A303-D10E-A35676487CE1}"/>
              </a:ext>
            </a:extLst>
          </p:cNvPr>
          <p:cNvSpPr txBox="1"/>
          <p:nvPr/>
        </p:nvSpPr>
        <p:spPr>
          <a:xfrm>
            <a:off x="8396542" y="1844137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064EB6-1956-C924-DF31-34DEDE7FAE5F}"/>
              </a:ext>
            </a:extLst>
          </p:cNvPr>
          <p:cNvSpPr txBox="1"/>
          <p:nvPr/>
        </p:nvSpPr>
        <p:spPr>
          <a:xfrm>
            <a:off x="8244097" y="4235803"/>
            <a:ext cx="304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306AB425-5D53-A7CB-BC64-57E06E20A47B}"/>
              </a:ext>
            </a:extLst>
          </p:cNvPr>
          <p:cNvSpPr/>
          <p:nvPr/>
        </p:nvSpPr>
        <p:spPr>
          <a:xfrm>
            <a:off x="8670322" y="1891173"/>
            <a:ext cx="3136348" cy="1415519"/>
          </a:xfrm>
          <a:prstGeom prst="parallelogram">
            <a:avLst>
              <a:gd name="adj" fmla="val 98803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F1805B-4E56-FD5B-39A7-80821A3B8E61}"/>
              </a:ext>
            </a:extLst>
          </p:cNvPr>
          <p:cNvSpPr txBox="1"/>
          <p:nvPr/>
        </p:nvSpPr>
        <p:spPr>
          <a:xfrm>
            <a:off x="9429561" y="291417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E6C033-E2C6-CBE6-8DED-9A02D07942E0}"/>
              </a:ext>
            </a:extLst>
          </p:cNvPr>
          <p:cNvSpPr txBox="1"/>
          <p:nvPr/>
        </p:nvSpPr>
        <p:spPr>
          <a:xfrm>
            <a:off x="9136920" y="3397965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E1CD8F-4FE2-A1C1-E7DA-F761319918AC}"/>
              </a:ext>
            </a:extLst>
          </p:cNvPr>
          <p:cNvSpPr txBox="1"/>
          <p:nvPr/>
        </p:nvSpPr>
        <p:spPr>
          <a:xfrm>
            <a:off x="10095542" y="342210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BC608A1-34AB-F8DC-17C3-13AD96C872B1}"/>
              </a:ext>
            </a:extLst>
          </p:cNvPr>
          <p:cNvSpPr/>
          <p:nvPr/>
        </p:nvSpPr>
        <p:spPr>
          <a:xfrm rot="16200000" flipH="1">
            <a:off x="10070763" y="2231314"/>
            <a:ext cx="2089601" cy="1416942"/>
          </a:xfrm>
          <a:prstGeom prst="parallelogram">
            <a:avLst>
              <a:gd name="adj" fmla="val 9918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65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85ACD-BC69-CCD6-062B-A3D8799D0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Dominant Mode*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3337E-905C-5EE1-0103-80D777DA6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Lowest cutoff frequency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dominant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 in a waveguide is the mode of propagation that has 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cutoff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frequency.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efficient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typically exhibits 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least attenuation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is the easiest to excite.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dominant mode of a rectangular waveguide is the TE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​ mode (e.g.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0).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C17FB8E-DB73-9FF7-D0EE-5BCD959264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020886"/>
              </p:ext>
            </p:extLst>
          </p:nvPr>
        </p:nvGraphicFramePr>
        <p:xfrm>
          <a:off x="3099160" y="5056958"/>
          <a:ext cx="1821960" cy="1377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0560" imgH="393480" progId="Equation.DSMT4">
                  <p:embed/>
                </p:oleObj>
              </mc:Choice>
              <mc:Fallback>
                <p:oleObj name="Equation" r:id="rId2" imgW="5205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C17FB8E-DB73-9FF7-D0EE-5BCD959264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99160" y="5056958"/>
                        <a:ext cx="1821960" cy="13771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CC75C8C-186E-38FD-0125-ECBD16B2C7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759718"/>
              </p:ext>
            </p:extLst>
          </p:nvPr>
        </p:nvGraphicFramePr>
        <p:xfrm>
          <a:off x="6761931" y="5345498"/>
          <a:ext cx="17325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28600" progId="Equation.DSMT4">
                  <p:embed/>
                </p:oleObj>
              </mc:Choice>
              <mc:Fallback>
                <p:oleObj name="Equation" r:id="rId4" imgW="49500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CC75C8C-186E-38FD-0125-ECBD16B2C7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61931" y="5345498"/>
                        <a:ext cx="1732500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198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62D4C-B893-A19C-1A1D-CE2362333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D810F-A163-AB06-5DD7-535BE78DC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Mode Operating Bandwidth*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A255062-6607-A7A2-05ED-BFDE12798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/ 2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/ 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D9067AB-A314-27C1-5D84-F291E84D3EC5}"/>
              </a:ext>
            </a:extLst>
          </p:cNvPr>
          <p:cNvCxnSpPr/>
          <p:nvPr/>
        </p:nvCxnSpPr>
        <p:spPr>
          <a:xfrm>
            <a:off x="1248697" y="3008670"/>
            <a:ext cx="1005840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0B64AF7-65E7-0A2B-3A03-5ECF45EADFC2}"/>
              </a:ext>
            </a:extLst>
          </p:cNvPr>
          <p:cNvCxnSpPr/>
          <p:nvPr/>
        </p:nvCxnSpPr>
        <p:spPr>
          <a:xfrm>
            <a:off x="1258525" y="2913933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8F9A24-EEE2-F2C4-8697-BA925DCEB03F}"/>
              </a:ext>
            </a:extLst>
          </p:cNvPr>
          <p:cNvCxnSpPr/>
          <p:nvPr/>
        </p:nvCxnSpPr>
        <p:spPr>
          <a:xfrm>
            <a:off x="4109879" y="2923766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8FF2214-11E9-2981-F6EF-DD3A222B2CAD}"/>
              </a:ext>
            </a:extLst>
          </p:cNvPr>
          <p:cNvSpPr txBox="1"/>
          <p:nvPr/>
        </p:nvSpPr>
        <p:spPr>
          <a:xfrm>
            <a:off x="1076424" y="301520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8FD6F6-DC52-CB5C-A3BE-094D4E79CDFD}"/>
              </a:ext>
            </a:extLst>
          </p:cNvPr>
          <p:cNvSpPr txBox="1"/>
          <p:nvPr/>
        </p:nvSpPr>
        <p:spPr>
          <a:xfrm>
            <a:off x="3914954" y="3013733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0B790D-621F-78D6-7D5E-6B430A591B41}"/>
              </a:ext>
            </a:extLst>
          </p:cNvPr>
          <p:cNvSpPr txBox="1"/>
          <p:nvPr/>
        </p:nvSpPr>
        <p:spPr>
          <a:xfrm>
            <a:off x="11316925" y="2743763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69EABAB-B9F1-8F13-83BC-0BE79630B209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4109879" y="3005721"/>
            <a:ext cx="3200400" cy="2949"/>
          </a:xfrm>
          <a:prstGeom prst="line">
            <a:avLst/>
          </a:prstGeom>
          <a:ln w="63500">
            <a:solidFill>
              <a:srgbClr val="4E95D9">
                <a:alpha val="50196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41FF147-9BC9-ACB3-7917-DE91428A1584}"/>
              </a:ext>
            </a:extLst>
          </p:cNvPr>
          <p:cNvSpPr txBox="1"/>
          <p:nvPr/>
        </p:nvSpPr>
        <p:spPr>
          <a:xfrm>
            <a:off x="4704445" y="2490004"/>
            <a:ext cx="2028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Mode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77CC9EF-D4C6-0551-AB5F-C093E1504791}"/>
              </a:ext>
            </a:extLst>
          </p:cNvPr>
          <p:cNvCxnSpPr/>
          <p:nvPr/>
        </p:nvCxnSpPr>
        <p:spPr>
          <a:xfrm>
            <a:off x="7310948" y="2918703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C01FD52C-64A4-B836-5584-D08532395B8B}"/>
              </a:ext>
            </a:extLst>
          </p:cNvPr>
          <p:cNvSpPr txBox="1"/>
          <p:nvPr/>
        </p:nvSpPr>
        <p:spPr>
          <a:xfrm>
            <a:off x="7116023" y="3008670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92ABED-4746-09B7-F006-E91B3E9439A1}"/>
              </a:ext>
            </a:extLst>
          </p:cNvPr>
          <p:cNvCxnSpPr/>
          <p:nvPr/>
        </p:nvCxnSpPr>
        <p:spPr>
          <a:xfrm>
            <a:off x="8007444" y="2915406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74317BB-E0C1-471D-95CB-75321B34E325}"/>
              </a:ext>
            </a:extLst>
          </p:cNvPr>
          <p:cNvSpPr txBox="1"/>
          <p:nvPr/>
        </p:nvSpPr>
        <p:spPr>
          <a:xfrm>
            <a:off x="7812519" y="3005373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7692EED-31D7-389A-9B3D-A6FAD654FD74}"/>
              </a:ext>
            </a:extLst>
          </p:cNvPr>
          <p:cNvCxnSpPr/>
          <p:nvPr/>
        </p:nvCxnSpPr>
        <p:spPr>
          <a:xfrm>
            <a:off x="1243778" y="5501147"/>
            <a:ext cx="1005840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8352EFE-4DB9-9CE2-659D-DEE468FF11F7}"/>
              </a:ext>
            </a:extLst>
          </p:cNvPr>
          <p:cNvCxnSpPr/>
          <p:nvPr/>
        </p:nvCxnSpPr>
        <p:spPr>
          <a:xfrm>
            <a:off x="1253606" y="5406410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7938A27-DB2A-F99F-4570-FBF97A976F33}"/>
              </a:ext>
            </a:extLst>
          </p:cNvPr>
          <p:cNvCxnSpPr/>
          <p:nvPr/>
        </p:nvCxnSpPr>
        <p:spPr>
          <a:xfrm>
            <a:off x="4104960" y="5416243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BDC8DA6B-EC4F-0883-8468-7562FF193D3F}"/>
              </a:ext>
            </a:extLst>
          </p:cNvPr>
          <p:cNvSpPr txBox="1"/>
          <p:nvPr/>
        </p:nvSpPr>
        <p:spPr>
          <a:xfrm>
            <a:off x="1071505" y="5507683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7211944-EBF4-D222-CEF0-B366317D4C25}"/>
              </a:ext>
            </a:extLst>
          </p:cNvPr>
          <p:cNvSpPr txBox="1"/>
          <p:nvPr/>
        </p:nvSpPr>
        <p:spPr>
          <a:xfrm>
            <a:off x="3910035" y="5506210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3A55FE8-FB7D-CA90-040A-4D5336ABE174}"/>
              </a:ext>
            </a:extLst>
          </p:cNvPr>
          <p:cNvSpPr txBox="1"/>
          <p:nvPr/>
        </p:nvSpPr>
        <p:spPr>
          <a:xfrm>
            <a:off x="11312006" y="5236240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4EA8D5F-31A1-2C03-6410-5F6E5F22ABBC}"/>
              </a:ext>
            </a:extLst>
          </p:cNvPr>
          <p:cNvCxnSpPr>
            <a:cxnSpLocks/>
          </p:cNvCxnSpPr>
          <p:nvPr/>
        </p:nvCxnSpPr>
        <p:spPr>
          <a:xfrm>
            <a:off x="4104960" y="5498198"/>
            <a:ext cx="2514600" cy="0"/>
          </a:xfrm>
          <a:prstGeom prst="line">
            <a:avLst/>
          </a:prstGeom>
          <a:ln w="63500">
            <a:solidFill>
              <a:srgbClr val="4E95D9">
                <a:alpha val="50196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36D4C4D-122F-DE68-9CBC-4DE09185DFD7}"/>
              </a:ext>
            </a:extLst>
          </p:cNvPr>
          <p:cNvSpPr txBox="1"/>
          <p:nvPr/>
        </p:nvSpPr>
        <p:spPr>
          <a:xfrm>
            <a:off x="4394725" y="4982481"/>
            <a:ext cx="2028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Mode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2BE7227-698F-C021-A35A-69AB647E6ECB}"/>
              </a:ext>
            </a:extLst>
          </p:cNvPr>
          <p:cNvCxnSpPr/>
          <p:nvPr/>
        </p:nvCxnSpPr>
        <p:spPr>
          <a:xfrm>
            <a:off x="7318152" y="5403562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3E76D7BB-20FA-A661-4227-8F7592E714C2}"/>
              </a:ext>
            </a:extLst>
          </p:cNvPr>
          <p:cNvSpPr txBox="1"/>
          <p:nvPr/>
        </p:nvSpPr>
        <p:spPr>
          <a:xfrm>
            <a:off x="7123227" y="5493529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658762E-65BD-B1C0-55DA-67CB7BBB6578}"/>
              </a:ext>
            </a:extLst>
          </p:cNvPr>
          <p:cNvCxnSpPr/>
          <p:nvPr/>
        </p:nvCxnSpPr>
        <p:spPr>
          <a:xfrm>
            <a:off x="6617769" y="5413520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F4F1CE3E-672A-5416-4ACF-2E850D5385FD}"/>
              </a:ext>
            </a:extLst>
          </p:cNvPr>
          <p:cNvSpPr txBox="1"/>
          <p:nvPr/>
        </p:nvSpPr>
        <p:spPr>
          <a:xfrm>
            <a:off x="6422844" y="5503487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651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BB762-6645-3C92-E15F-C93DD7B61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CBDEF-9379-5305-6C3F-E1DAA17DF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Waveguides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4D92F2F-3A51-7FFD-900C-48A77C5A01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523963"/>
              </p:ext>
            </p:extLst>
          </p:nvPr>
        </p:nvGraphicFramePr>
        <p:xfrm>
          <a:off x="2123440" y="1330960"/>
          <a:ext cx="7955280" cy="5535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3040">
                  <a:extLst>
                    <a:ext uri="{9D8B030D-6E8A-4147-A177-3AD203B41FA5}">
                      <a16:colId xmlns:a16="http://schemas.microsoft.com/office/drawing/2014/main" val="884319881"/>
                    </a:ext>
                  </a:extLst>
                </a:gridCol>
                <a:gridCol w="1823503">
                  <a:extLst>
                    <a:ext uri="{9D8B030D-6E8A-4147-A177-3AD203B41FA5}">
                      <a16:colId xmlns:a16="http://schemas.microsoft.com/office/drawing/2014/main" val="101886449"/>
                    </a:ext>
                  </a:extLst>
                </a:gridCol>
                <a:gridCol w="1242387">
                  <a:extLst>
                    <a:ext uri="{9D8B030D-6E8A-4147-A177-3AD203B41FA5}">
                      <a16:colId xmlns:a16="http://schemas.microsoft.com/office/drawing/2014/main" val="2317930844"/>
                    </a:ext>
                  </a:extLst>
                </a:gridCol>
                <a:gridCol w="1182270">
                  <a:extLst>
                    <a:ext uri="{9D8B030D-6E8A-4147-A177-3AD203B41FA5}">
                      <a16:colId xmlns:a16="http://schemas.microsoft.com/office/drawing/2014/main" val="2973023945"/>
                    </a:ext>
                  </a:extLst>
                </a:gridCol>
                <a:gridCol w="2124080">
                  <a:extLst>
                    <a:ext uri="{9D8B030D-6E8A-4147-A177-3AD203B41FA5}">
                      <a16:colId xmlns:a16="http://schemas.microsoft.com/office/drawing/2014/main" val="4154515383"/>
                    </a:ext>
                  </a:extLst>
                </a:gridCol>
              </a:tblGrid>
              <a:tr h="2907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Waveguide name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</a:rPr>
                        <a:t>Recommended frequency band of operation (GHz)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Cutoff frequency (GHz)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</a:rPr>
                        <a:t>Inner dimensions of waveguide opening (Inch)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90866362"/>
                  </a:ext>
                </a:extLst>
              </a:tr>
              <a:tr h="2543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Lowest order mode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Next mode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670073"/>
                  </a:ext>
                </a:extLst>
              </a:tr>
              <a:tr h="5208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EIA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92469"/>
                  </a:ext>
                </a:extLst>
              </a:tr>
              <a:tr h="402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WR284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2.60 — 3.95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2.078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4.156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2.840 × 1.340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44754604"/>
                  </a:ext>
                </a:extLst>
              </a:tr>
              <a:tr h="402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WR229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3.30 — 4.90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2.577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5.154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2.290 × 1.145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95991189"/>
                  </a:ext>
                </a:extLst>
              </a:tr>
              <a:tr h="402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WR187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3.95 — 5.85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3.153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6.305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1.872 × 0.872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87317670"/>
                  </a:ext>
                </a:extLst>
              </a:tr>
              <a:tr h="402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WR159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4.90 — 7.05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3.712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7.423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1.590 × 0.795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04198328"/>
                  </a:ext>
                </a:extLst>
              </a:tr>
              <a:tr h="402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WR137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5.85 — 8.20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4.301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8.603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1.372 × 0.622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9714129"/>
                  </a:ext>
                </a:extLst>
              </a:tr>
              <a:tr h="402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WR112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7.05 — 10.0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5.26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10.52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1.122 × 0.497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10041575"/>
                  </a:ext>
                </a:extLst>
              </a:tr>
              <a:tr h="402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WR90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8.2 — 12.4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6.557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13.114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0.900 × 0.400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43518986"/>
                  </a:ext>
                </a:extLst>
              </a:tr>
              <a:tr h="402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WR75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10.0 — 15.0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7.869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15.737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0.750 × 0.375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60471306"/>
                  </a:ext>
                </a:extLst>
              </a:tr>
              <a:tr h="402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WR62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12.4 — 18.0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9.488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18.976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0.622 × 0.311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2471874"/>
                  </a:ext>
                </a:extLst>
              </a:tr>
              <a:tr h="402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WR51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15 — 22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11.572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23.143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0.510 × 0.255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5732078"/>
                  </a:ext>
                </a:extLst>
              </a:tr>
              <a:tr h="402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WR42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18 — 26.5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14.051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28.102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0.420 × 0.170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58832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65553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B19ED-DCB7-6489-BEA6-8583E7F5A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0BEAE-3577-0B6F-611C-4D52C5B03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Fields of TE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Mode*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F67F78-B5A4-3073-A0A1-10F98FCDF5D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34712" y="1659782"/>
            <a:ext cx="6722576" cy="483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5767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AB561-C07F-01F4-E883-671BE7DE7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BE663-C2D0-DBE5-437C-F6B2180CA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Fields of TE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Mode*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B1F6F7-2DEA-3C85-D88E-B3ACA7A18D4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23837" y="1710391"/>
            <a:ext cx="6544326" cy="478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0201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2DC60-9BE5-FFCB-96F5-1F1FBA104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8008C-775F-3BD8-AA36-44B0942C3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Fields of TE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Mode*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044DD6-92C1-E4C6-FBA1-13D80EDFB1A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47444" y="1678760"/>
            <a:ext cx="6697112" cy="481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4006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C02AD-3D3C-E453-D459-192647C4A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03753-56B3-BF93-10ED-6D8E72815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Fields of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TM</a:t>
            </a:r>
            <a:r>
              <a:rPr lang="en-U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Mode*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4ADDD-54BE-84D6-DC17-FF5A8115700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36569" y="1811607"/>
            <a:ext cx="6518862" cy="4681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2136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A3E35-B178-FEA1-E853-7961AD1EC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BDD94-E397-3C7B-7DA2-10EE800C8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Fields of TE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6FE6B9-B8AF-84D6-27DE-9D23148C28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60176" y="1685086"/>
            <a:ext cx="6671647" cy="480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2322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1BF19-08DE-BC3A-6ED6-459224E26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007F1-6271-CB9A-B2B4-F8E16BB87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Fields of TM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686004-3882-1526-D3FD-6D4865A8853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74765" y="1874867"/>
            <a:ext cx="6442469" cy="461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010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0C03E-4FCC-3F25-3351-5151B7582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8C34F-F75E-B06A-41AB-3E6A24936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of Transverse Electric (TE) Mode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6DD812C-AEF8-AD06-41F2-5289FBFF6A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105283"/>
              </p:ext>
            </p:extLst>
          </p:nvPr>
        </p:nvGraphicFramePr>
        <p:xfrm>
          <a:off x="838200" y="1660526"/>
          <a:ext cx="1246188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228600" progId="Equation.DSMT4">
                  <p:embed/>
                </p:oleObj>
              </mc:Choice>
              <mc:Fallback>
                <p:oleObj name="Equation" r:id="rId2" imgW="431640" imgH="2286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6DD812C-AEF8-AD06-41F2-5289FBFF6A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660526"/>
                        <a:ext cx="1246188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94533E5-506B-8C2C-F051-9419793573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233483"/>
              </p:ext>
            </p:extLst>
          </p:nvPr>
        </p:nvGraphicFramePr>
        <p:xfrm>
          <a:off x="2855450" y="1694656"/>
          <a:ext cx="131921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228600" progId="Equation.DSMT4">
                  <p:embed/>
                </p:oleObj>
              </mc:Choice>
              <mc:Fallback>
                <p:oleObj name="Equation" r:id="rId4" imgW="4572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94533E5-506B-8C2C-F051-9419793573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55450" y="1694656"/>
                        <a:ext cx="1319213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04D9027-E192-CF07-58EA-761CE2453D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139831"/>
              </p:ext>
            </p:extLst>
          </p:nvPr>
        </p:nvGraphicFramePr>
        <p:xfrm>
          <a:off x="7638947" y="2435224"/>
          <a:ext cx="13462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253800" progId="Equation.DSMT4">
                  <p:embed/>
                </p:oleObj>
              </mc:Choice>
              <mc:Fallback>
                <p:oleObj name="Equation" r:id="rId6" imgW="6728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04D9027-E192-CF07-58EA-761CE2453D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38947" y="2435224"/>
                        <a:ext cx="1346200" cy="506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C4E33E20-05A4-DD4A-F276-ADA7AA6F4C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521443"/>
              </p:ext>
            </p:extLst>
          </p:nvPr>
        </p:nvGraphicFramePr>
        <p:xfrm>
          <a:off x="838200" y="2522271"/>
          <a:ext cx="343693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241200" progId="Equation.DSMT4">
                  <p:embed/>
                </p:oleObj>
              </mc:Choice>
              <mc:Fallback>
                <p:oleObj name="Equation" r:id="rId8" imgW="1193760" imgH="2412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C4E33E20-05A4-DD4A-F276-ADA7AA6F4C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8200" y="2522271"/>
                        <a:ext cx="3436938" cy="6953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30EB184D-EAD2-31C2-F8F4-4A8C6DE1B3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555909"/>
              </p:ext>
            </p:extLst>
          </p:nvPr>
        </p:nvGraphicFramePr>
        <p:xfrm>
          <a:off x="7638947" y="1808163"/>
          <a:ext cx="1574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320" imgH="241200" progId="Equation.DSMT4">
                  <p:embed/>
                </p:oleObj>
              </mc:Choice>
              <mc:Fallback>
                <p:oleObj name="Equation" r:id="rId10" imgW="787320" imgH="2412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30EB184D-EAD2-31C2-F8F4-4A8C6DE1B3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638947" y="1808163"/>
                        <a:ext cx="15748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1A1BAB1E-3E05-3DCB-E0AF-63A613F9E8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2291105"/>
              </p:ext>
            </p:extLst>
          </p:nvPr>
        </p:nvGraphicFramePr>
        <p:xfrm>
          <a:off x="838200" y="4099197"/>
          <a:ext cx="3767138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431640" progId="Equation.DSMT4">
                  <p:embed/>
                </p:oleObj>
              </mc:Choice>
              <mc:Fallback>
                <p:oleObj name="Equation" r:id="rId12" imgW="1307880" imgH="4316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1A1BAB1E-3E05-3DCB-E0AF-63A613F9E8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8200" y="4099197"/>
                        <a:ext cx="3767138" cy="124301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B76495D0-3C4B-1DD2-2A3C-3167ED7B44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794930"/>
              </p:ext>
            </p:extLst>
          </p:nvPr>
        </p:nvGraphicFramePr>
        <p:xfrm>
          <a:off x="784225" y="5459413"/>
          <a:ext cx="5630863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55520" imgH="431640" progId="Equation.DSMT4">
                  <p:embed/>
                </p:oleObj>
              </mc:Choice>
              <mc:Fallback>
                <p:oleObj name="Equation" r:id="rId14" imgW="1955520" imgH="43164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B76495D0-3C4B-1DD2-2A3C-3167ED7B44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84225" y="5459413"/>
                        <a:ext cx="5630863" cy="1243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59F3C24F-2803-680E-6682-B9F230CC25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621699"/>
              </p:ext>
            </p:extLst>
          </p:nvPr>
        </p:nvGraphicFramePr>
        <p:xfrm>
          <a:off x="10107358" y="1908175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77760" imgH="419040" progId="Equation.DSMT4">
                  <p:embed/>
                </p:oleObj>
              </mc:Choice>
              <mc:Fallback>
                <p:oleObj name="Equation" r:id="rId16" imgW="977760" imgH="4190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59F3C24F-2803-680E-6682-B9F230CC25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0107358" y="1908175"/>
                        <a:ext cx="1955800" cy="8382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217C8E93-93FD-CECF-F8F1-F0E94089D8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197880"/>
              </p:ext>
            </p:extLst>
          </p:nvPr>
        </p:nvGraphicFramePr>
        <p:xfrm>
          <a:off x="7642225" y="4098925"/>
          <a:ext cx="4424363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36480" imgH="431640" progId="Equation.DSMT4">
                  <p:embed/>
                </p:oleObj>
              </mc:Choice>
              <mc:Fallback>
                <p:oleObj name="Equation" r:id="rId18" imgW="1536480" imgH="43164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217C8E93-93FD-CECF-F8F1-F0E94089D8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642225" y="4098925"/>
                        <a:ext cx="4424363" cy="124301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FE9E944E-776F-5B07-AEFD-AC70AE0CA0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738793"/>
              </p:ext>
            </p:extLst>
          </p:nvPr>
        </p:nvGraphicFramePr>
        <p:xfrm>
          <a:off x="7605713" y="5459413"/>
          <a:ext cx="3948112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71600" imgH="431640" progId="Equation.DSMT4">
                  <p:embed/>
                </p:oleObj>
              </mc:Choice>
              <mc:Fallback>
                <p:oleObj name="Equation" r:id="rId20" imgW="1371600" imgH="43164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FE9E944E-776F-5B07-AEFD-AC70AE0CA0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605713" y="5459413"/>
                        <a:ext cx="3948112" cy="1243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allout: Line 3">
            <a:extLst>
              <a:ext uri="{FF2B5EF4-FFF2-40B4-BE49-F238E27FC236}">
                <a16:creationId xmlns:a16="http://schemas.microsoft.com/office/drawing/2014/main" id="{C6E42412-0A84-B6E9-A556-DF302541AC6C}"/>
              </a:ext>
            </a:extLst>
          </p:cNvPr>
          <p:cNvSpPr/>
          <p:nvPr/>
        </p:nvSpPr>
        <p:spPr>
          <a:xfrm>
            <a:off x="9256189" y="3083344"/>
            <a:ext cx="2806969" cy="432411"/>
          </a:xfrm>
          <a:prstGeom prst="borderCallout1">
            <a:avLst>
              <a:gd name="adj1" fmla="val 3838"/>
              <a:gd name="adj2" fmla="val 34632"/>
              <a:gd name="adj3" fmla="val -147823"/>
              <a:gd name="adj4" fmla="val 3590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 wave impedance</a:t>
            </a:r>
          </a:p>
        </p:txBody>
      </p:sp>
    </p:spTree>
    <p:extLst>
      <p:ext uri="{BB962C8B-B14F-4D97-AF65-F5344CB8AC3E}">
        <p14:creationId xmlns:p14="http://schemas.microsoft.com/office/powerpoint/2010/main" val="2532404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1500C-7A59-9C6F-6467-6145BDCB8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3EC1-A3CB-3CF9-7EE8-03F7082CC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of Transverse Electric (TE) Mode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26F3CCD5-5A66-9698-B2B0-5451BD41DB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877391"/>
              </p:ext>
            </p:extLst>
          </p:nvPr>
        </p:nvGraphicFramePr>
        <p:xfrm>
          <a:off x="495300" y="2460951"/>
          <a:ext cx="10858500" cy="111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43400" imgH="444240" progId="Equation.DSMT4">
                  <p:embed/>
                </p:oleObj>
              </mc:Choice>
              <mc:Fallback>
                <p:oleObj name="Equation" r:id="rId2" imgW="4343400" imgH="4442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26F3CCD5-5A66-9698-B2B0-5451BD41DB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5300" y="2460951"/>
                        <a:ext cx="10858500" cy="11106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CABB4CB-E906-7E82-C7AD-AD603A2DD3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93014"/>
              </p:ext>
            </p:extLst>
          </p:nvPr>
        </p:nvGraphicFramePr>
        <p:xfrm>
          <a:off x="4487069" y="1656702"/>
          <a:ext cx="3217862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253800" progId="Equation.DSMT4">
                  <p:embed/>
                </p:oleObj>
              </mc:Choice>
              <mc:Fallback>
                <p:oleObj name="Equation" r:id="rId4" imgW="11174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CABB4CB-E906-7E82-C7AD-AD603A2DD3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87069" y="1656702"/>
                        <a:ext cx="3217862" cy="73183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EF6D7AA-38D1-0ABB-C44F-B3E50079B9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122077"/>
              </p:ext>
            </p:extLst>
          </p:nvPr>
        </p:nvGraphicFramePr>
        <p:xfrm>
          <a:off x="495300" y="3783167"/>
          <a:ext cx="4459288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49080" imgH="444240" progId="Equation.DSMT4">
                  <p:embed/>
                </p:oleObj>
              </mc:Choice>
              <mc:Fallback>
                <p:oleObj name="Equation" r:id="rId6" imgW="154908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EF6D7AA-38D1-0ABB-C44F-B3E50079B9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5300" y="3783167"/>
                        <a:ext cx="4459288" cy="128111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BB92372-8F1C-834E-1915-02364CFC45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922832"/>
              </p:ext>
            </p:extLst>
          </p:nvPr>
        </p:nvGraphicFramePr>
        <p:xfrm>
          <a:off x="2421182" y="5227501"/>
          <a:ext cx="76835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400" imgH="253800" progId="Equation.DSMT4">
                  <p:embed/>
                </p:oleObj>
              </mc:Choice>
              <mc:Fallback>
                <p:oleObj name="Equation" r:id="rId8" imgW="26640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BB92372-8F1C-834E-1915-02364CFC45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21182" y="5227501"/>
                        <a:ext cx="768350" cy="731838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2918011-EC17-EED6-BE94-95802F30DD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767434"/>
              </p:ext>
            </p:extLst>
          </p:nvPr>
        </p:nvGraphicFramePr>
        <p:xfrm>
          <a:off x="790782" y="5186772"/>
          <a:ext cx="7683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6400" imgH="241200" progId="Equation.DSMT4">
                  <p:embed/>
                </p:oleObj>
              </mc:Choice>
              <mc:Fallback>
                <p:oleObj name="Equation" r:id="rId10" imgW="266400" imgH="241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2918011-EC17-EED6-BE94-95802F30DD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90782" y="5186772"/>
                        <a:ext cx="768350" cy="6953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eft Brace 11">
            <a:extLst>
              <a:ext uri="{FF2B5EF4-FFF2-40B4-BE49-F238E27FC236}">
                <a16:creationId xmlns:a16="http://schemas.microsoft.com/office/drawing/2014/main" id="{18526F99-ED15-327E-F13B-7B95E429185C}"/>
              </a:ext>
            </a:extLst>
          </p:cNvPr>
          <p:cNvSpPr/>
          <p:nvPr/>
        </p:nvSpPr>
        <p:spPr>
          <a:xfrm rot="16200000">
            <a:off x="971386" y="4429084"/>
            <a:ext cx="407143" cy="1248697"/>
          </a:xfrm>
          <a:prstGeom prst="leftBrace">
            <a:avLst>
              <a:gd name="adj1" fmla="val 3536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0FB43B02-20D8-B746-3B0C-CAB4CBE0572C}"/>
              </a:ext>
            </a:extLst>
          </p:cNvPr>
          <p:cNvSpPr/>
          <p:nvPr/>
        </p:nvSpPr>
        <p:spPr>
          <a:xfrm rot="16200000">
            <a:off x="2601786" y="4502736"/>
            <a:ext cx="407143" cy="1094885"/>
          </a:xfrm>
          <a:prstGeom prst="leftBrace">
            <a:avLst>
              <a:gd name="adj1" fmla="val 3536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591573D-16CE-4077-7265-273F9F5FEB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185748"/>
              </p:ext>
            </p:extLst>
          </p:nvPr>
        </p:nvGraphicFramePr>
        <p:xfrm>
          <a:off x="4611969" y="5442359"/>
          <a:ext cx="2195513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253800" progId="Equation.DSMT4">
                  <p:embed/>
                </p:oleObj>
              </mc:Choice>
              <mc:Fallback>
                <p:oleObj name="Equation" r:id="rId12" imgW="76176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591573D-16CE-4077-7265-273F9F5FEB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11969" y="5442359"/>
                        <a:ext cx="2195513" cy="73183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B575EED-A4BB-D580-BA49-D1E93A1EE7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978485"/>
              </p:ext>
            </p:extLst>
          </p:nvPr>
        </p:nvGraphicFramePr>
        <p:xfrm>
          <a:off x="8628017" y="3843678"/>
          <a:ext cx="2778125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65160" imgH="419040" progId="Equation.DSMT4">
                  <p:embed/>
                </p:oleObj>
              </mc:Choice>
              <mc:Fallback>
                <p:oleObj name="Equation" r:id="rId14" imgW="965160" imgH="419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B575EED-A4BB-D580-BA49-D1E93A1EE7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628017" y="3843678"/>
                        <a:ext cx="2778125" cy="12065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BBECD90-C234-3C11-F7E5-F6AE14BA0C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493983"/>
              </p:ext>
            </p:extLst>
          </p:nvPr>
        </p:nvGraphicFramePr>
        <p:xfrm>
          <a:off x="8737554" y="5442359"/>
          <a:ext cx="255905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444240" progId="Equation.DSMT4">
                  <p:embed/>
                </p:oleObj>
              </mc:Choice>
              <mc:Fallback>
                <p:oleObj name="Equation" r:id="rId16" imgW="888840" imgH="4442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BBECD90-C234-3C11-F7E5-F6AE14BA0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737554" y="5442359"/>
                        <a:ext cx="2559050" cy="12795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8967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BE3C9-A885-D841-FED2-0D08CEDFE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B8543-EB37-32DF-7593-0A91A4DB2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of Transverse Electric (TE) Mode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D64A45A-25AD-05C9-5F9E-50F590BD71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31510"/>
              </p:ext>
            </p:extLst>
          </p:nvPr>
        </p:nvGraphicFramePr>
        <p:xfrm>
          <a:off x="355599" y="3496393"/>
          <a:ext cx="11480801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87720" imgH="279360" progId="Equation.DSMT4">
                  <p:embed/>
                </p:oleObj>
              </mc:Choice>
              <mc:Fallback>
                <p:oleObj name="Equation" r:id="rId3" imgW="398772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D64A45A-25AD-05C9-5F9E-50F590BD71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5599" y="3496393"/>
                        <a:ext cx="11480801" cy="80486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1CCA6F9-FA92-5245-44B1-00C9E1E5D6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936353"/>
              </p:ext>
            </p:extLst>
          </p:nvPr>
        </p:nvGraphicFramePr>
        <p:xfrm>
          <a:off x="8973529" y="2227339"/>
          <a:ext cx="2195513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61760" imgH="253800" progId="Equation.DSMT4">
                  <p:embed/>
                </p:oleObj>
              </mc:Choice>
              <mc:Fallback>
                <p:oleObj name="Equation" r:id="rId5" imgW="76176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1CCA6F9-FA92-5245-44B1-00C9E1E5D6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973529" y="2227339"/>
                        <a:ext cx="2195513" cy="73183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DAFF0BA-A5BB-FC0F-E7D4-40F0C44F66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882246"/>
              </p:ext>
            </p:extLst>
          </p:nvPr>
        </p:nvGraphicFramePr>
        <p:xfrm>
          <a:off x="838200" y="1990008"/>
          <a:ext cx="2778125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160" imgH="419040" progId="Equation.DSMT4">
                  <p:embed/>
                </p:oleObj>
              </mc:Choice>
              <mc:Fallback>
                <p:oleObj name="Equation" r:id="rId7" imgW="965160" imgH="419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DAFF0BA-A5BB-FC0F-E7D4-40F0C44F66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8200" y="1990008"/>
                        <a:ext cx="2778125" cy="12065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56A96D2-6D1F-AE21-7FF4-068635B254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490035"/>
              </p:ext>
            </p:extLst>
          </p:nvPr>
        </p:nvGraphicFramePr>
        <p:xfrm>
          <a:off x="4570668" y="1916983"/>
          <a:ext cx="255905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88840" imgH="444240" progId="Equation.DSMT4">
                  <p:embed/>
                </p:oleObj>
              </mc:Choice>
              <mc:Fallback>
                <p:oleObj name="Equation" r:id="rId9" imgW="888840" imgH="4442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56A96D2-6D1F-AE21-7FF4-068635B254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70668" y="1916983"/>
                        <a:ext cx="2559050" cy="12795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C90AE7A-244B-55F4-3D51-938C10836A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366484"/>
              </p:ext>
            </p:extLst>
          </p:nvPr>
        </p:nvGraphicFramePr>
        <p:xfrm>
          <a:off x="485224" y="4601141"/>
          <a:ext cx="6217690" cy="1243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8920" imgH="431640" progId="Equation.DSMT4">
                  <p:embed/>
                </p:oleObj>
              </mc:Choice>
              <mc:Fallback>
                <p:oleObj name="Equation" r:id="rId11" imgW="2158920" imgH="4316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EC90AE7A-244B-55F4-3D51-938C10836A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5224" y="4601141"/>
                        <a:ext cx="6217690" cy="12431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1147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1B46A-9552-14DA-4974-19DB51EE3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FEF7B-18B4-621B-5AC7-C3C3ED34C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of Transverse Electric (TE) Mode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5BDA0647-DC9C-5584-2B85-CE16DEA44BCD}"/>
              </a:ext>
            </a:extLst>
          </p:cNvPr>
          <p:cNvSpPr/>
          <p:nvPr/>
        </p:nvSpPr>
        <p:spPr>
          <a:xfrm rot="20253399" flipH="1">
            <a:off x="5243329" y="4889912"/>
            <a:ext cx="413416" cy="707922"/>
          </a:xfrm>
          <a:custGeom>
            <a:avLst/>
            <a:gdLst>
              <a:gd name="connsiteX0" fmla="*/ 944768 w 944768"/>
              <a:gd name="connsiteY0" fmla="*/ 707922 h 707922"/>
              <a:gd name="connsiteX1" fmla="*/ 521981 w 944768"/>
              <a:gd name="connsiteY1" fmla="*/ 501445 h 707922"/>
              <a:gd name="connsiteX2" fmla="*/ 708794 w 944768"/>
              <a:gd name="connsiteY2" fmla="*/ 206477 h 707922"/>
              <a:gd name="connsiteX3" fmla="*/ 871 w 944768"/>
              <a:gd name="connsiteY3" fmla="*/ 0 h 70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4768" h="707922">
                <a:moveTo>
                  <a:pt x="944768" y="707922"/>
                </a:moveTo>
                <a:cubicBezTo>
                  <a:pt x="753039" y="646470"/>
                  <a:pt x="561310" y="585019"/>
                  <a:pt x="521981" y="501445"/>
                </a:cubicBezTo>
                <a:cubicBezTo>
                  <a:pt x="482652" y="417871"/>
                  <a:pt x="795646" y="290051"/>
                  <a:pt x="708794" y="206477"/>
                </a:cubicBezTo>
                <a:cubicBezTo>
                  <a:pt x="621942" y="122903"/>
                  <a:pt x="-26987" y="24581"/>
                  <a:pt x="871" y="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46D0B08-3F9C-6B98-139A-1BC9C3166345}"/>
              </a:ext>
            </a:extLst>
          </p:cNvPr>
          <p:cNvSpPr/>
          <p:nvPr/>
        </p:nvSpPr>
        <p:spPr>
          <a:xfrm flipH="1">
            <a:off x="3795163" y="3985733"/>
            <a:ext cx="1119547" cy="557805"/>
          </a:xfrm>
          <a:custGeom>
            <a:avLst/>
            <a:gdLst>
              <a:gd name="connsiteX0" fmla="*/ 944768 w 944768"/>
              <a:gd name="connsiteY0" fmla="*/ 707922 h 707922"/>
              <a:gd name="connsiteX1" fmla="*/ 521981 w 944768"/>
              <a:gd name="connsiteY1" fmla="*/ 501445 h 707922"/>
              <a:gd name="connsiteX2" fmla="*/ 708794 w 944768"/>
              <a:gd name="connsiteY2" fmla="*/ 206477 h 707922"/>
              <a:gd name="connsiteX3" fmla="*/ 871 w 944768"/>
              <a:gd name="connsiteY3" fmla="*/ 0 h 70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4768" h="707922">
                <a:moveTo>
                  <a:pt x="944768" y="707922"/>
                </a:moveTo>
                <a:cubicBezTo>
                  <a:pt x="753039" y="646470"/>
                  <a:pt x="561310" y="585019"/>
                  <a:pt x="521981" y="501445"/>
                </a:cubicBezTo>
                <a:cubicBezTo>
                  <a:pt x="482652" y="417871"/>
                  <a:pt x="795646" y="290051"/>
                  <a:pt x="708794" y="206477"/>
                </a:cubicBezTo>
                <a:cubicBezTo>
                  <a:pt x="621942" y="122903"/>
                  <a:pt x="-26987" y="24581"/>
                  <a:pt x="871" y="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96CFCE2-0F49-FD36-4AAC-A2C036D261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7016" y="4252765"/>
          <a:ext cx="2733247" cy="650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253800" progId="Equation.DSMT4">
                  <p:embed/>
                </p:oleObj>
              </mc:Choice>
              <mc:Fallback>
                <p:oleObj name="Equation" r:id="rId3" imgW="106668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96CFCE2-0F49-FD36-4AAC-A2C036D261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7016" y="4252765"/>
                        <a:ext cx="2733247" cy="6507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CB19F4F-EE46-097A-18D7-F0EE20188F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62451" y="4273780"/>
          <a:ext cx="276542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280" imgH="253800" progId="Equation.DSMT4">
                  <p:embed/>
                </p:oleObj>
              </mc:Choice>
              <mc:Fallback>
                <p:oleObj name="Equation" r:id="rId5" imgW="107928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CB19F4F-EE46-097A-18D7-F0EE20188F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062451" y="4273780"/>
                        <a:ext cx="2765425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ube 18">
            <a:extLst>
              <a:ext uri="{FF2B5EF4-FFF2-40B4-BE49-F238E27FC236}">
                <a16:creationId xmlns:a16="http://schemas.microsoft.com/office/drawing/2014/main" id="{7B4EA8B2-909B-ECC4-B48F-B9A8D995212D}"/>
              </a:ext>
            </a:extLst>
          </p:cNvPr>
          <p:cNvSpPr/>
          <p:nvPr/>
        </p:nvSpPr>
        <p:spPr>
          <a:xfrm>
            <a:off x="4647942" y="2721240"/>
            <a:ext cx="3184196" cy="2118262"/>
          </a:xfrm>
          <a:prstGeom prst="cube">
            <a:avLst>
              <a:gd name="adj" fmla="val 67403"/>
            </a:avLst>
          </a:prstGeom>
          <a:solidFill>
            <a:srgbClr val="156082">
              <a:alpha val="3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687EDF0-07AC-26C9-AD7C-E6EAF0E4085D}"/>
              </a:ext>
            </a:extLst>
          </p:cNvPr>
          <p:cNvCxnSpPr>
            <a:cxnSpLocks/>
          </p:cNvCxnSpPr>
          <p:nvPr/>
        </p:nvCxnSpPr>
        <p:spPr>
          <a:xfrm flipV="1">
            <a:off x="4650483" y="2961948"/>
            <a:ext cx="0" cy="187427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C8FAC41-95C6-6C01-0DCC-87920EF6DF6C}"/>
              </a:ext>
            </a:extLst>
          </p:cNvPr>
          <p:cNvCxnSpPr>
            <a:cxnSpLocks/>
          </p:cNvCxnSpPr>
          <p:nvPr/>
        </p:nvCxnSpPr>
        <p:spPr>
          <a:xfrm>
            <a:off x="4668263" y="4829257"/>
            <a:ext cx="2253646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9BA1549-9449-3D3A-48A5-1176CFAE0359}"/>
              </a:ext>
            </a:extLst>
          </p:cNvPr>
          <p:cNvCxnSpPr>
            <a:cxnSpLocks/>
          </p:cNvCxnSpPr>
          <p:nvPr/>
        </p:nvCxnSpPr>
        <p:spPr>
          <a:xfrm flipH="1">
            <a:off x="4193282" y="4831882"/>
            <a:ext cx="4572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652CB251-A59C-C418-A67C-F4FBFB20E991}"/>
              </a:ext>
            </a:extLst>
          </p:cNvPr>
          <p:cNvSpPr txBox="1"/>
          <p:nvPr/>
        </p:nvSpPr>
        <p:spPr>
          <a:xfrm>
            <a:off x="6844284" y="4598424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390DF59-D2B7-545D-C9F7-52878902E814}"/>
              </a:ext>
            </a:extLst>
          </p:cNvPr>
          <p:cNvSpPr txBox="1"/>
          <p:nvPr/>
        </p:nvSpPr>
        <p:spPr>
          <a:xfrm>
            <a:off x="4404645" y="2674204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0935257-B95A-9EB1-097E-3D2699B52138}"/>
              </a:ext>
            </a:extLst>
          </p:cNvPr>
          <p:cNvSpPr txBox="1"/>
          <p:nvPr/>
        </p:nvSpPr>
        <p:spPr>
          <a:xfrm>
            <a:off x="4252200" y="5065870"/>
            <a:ext cx="304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Parallelogram 33">
            <a:extLst>
              <a:ext uri="{FF2B5EF4-FFF2-40B4-BE49-F238E27FC236}">
                <a16:creationId xmlns:a16="http://schemas.microsoft.com/office/drawing/2014/main" id="{3725C029-760B-A2FD-D6FA-DC9D2EDE12E5}"/>
              </a:ext>
            </a:extLst>
          </p:cNvPr>
          <p:cNvSpPr/>
          <p:nvPr/>
        </p:nvSpPr>
        <p:spPr>
          <a:xfrm>
            <a:off x="4668262" y="2721240"/>
            <a:ext cx="3163871" cy="1415519"/>
          </a:xfrm>
          <a:prstGeom prst="parallelogram">
            <a:avLst>
              <a:gd name="adj" fmla="val 99341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816739-4A35-3F18-857E-8EE53F932529}"/>
              </a:ext>
            </a:extLst>
          </p:cNvPr>
          <p:cNvSpPr txBox="1"/>
          <p:nvPr/>
        </p:nvSpPr>
        <p:spPr>
          <a:xfrm>
            <a:off x="5437664" y="374424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D7CAB09-6224-8FA7-4F33-17C84D103064}"/>
              </a:ext>
            </a:extLst>
          </p:cNvPr>
          <p:cNvSpPr txBox="1"/>
          <p:nvPr/>
        </p:nvSpPr>
        <p:spPr>
          <a:xfrm>
            <a:off x="5145023" y="422803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AC6CAA0-BA23-40D8-69DC-FE7CA689AF40}"/>
              </a:ext>
            </a:extLst>
          </p:cNvPr>
          <p:cNvSpPr txBox="1"/>
          <p:nvPr/>
        </p:nvSpPr>
        <p:spPr>
          <a:xfrm>
            <a:off x="6103645" y="425217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Parallelogram 37">
            <a:extLst>
              <a:ext uri="{FF2B5EF4-FFF2-40B4-BE49-F238E27FC236}">
                <a16:creationId xmlns:a16="http://schemas.microsoft.com/office/drawing/2014/main" id="{06C19FF8-3F7A-10DB-25AB-3FCAFA3E0CF6}"/>
              </a:ext>
            </a:extLst>
          </p:cNvPr>
          <p:cNvSpPr/>
          <p:nvPr/>
        </p:nvSpPr>
        <p:spPr>
          <a:xfrm rot="16200000" flipH="1">
            <a:off x="6071563" y="3068685"/>
            <a:ext cx="2104207" cy="1416942"/>
          </a:xfrm>
          <a:prstGeom prst="parallelogram">
            <a:avLst>
              <a:gd name="adj" fmla="val 9918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C2BF9AB-2D0E-70C6-9D92-AFA1594FB37C}"/>
              </a:ext>
            </a:extLst>
          </p:cNvPr>
          <p:cNvSpPr/>
          <p:nvPr/>
        </p:nvSpPr>
        <p:spPr>
          <a:xfrm>
            <a:off x="7117683" y="3805084"/>
            <a:ext cx="944768" cy="707922"/>
          </a:xfrm>
          <a:custGeom>
            <a:avLst/>
            <a:gdLst>
              <a:gd name="connsiteX0" fmla="*/ 944768 w 944768"/>
              <a:gd name="connsiteY0" fmla="*/ 707922 h 707922"/>
              <a:gd name="connsiteX1" fmla="*/ 521981 w 944768"/>
              <a:gd name="connsiteY1" fmla="*/ 501445 h 707922"/>
              <a:gd name="connsiteX2" fmla="*/ 708794 w 944768"/>
              <a:gd name="connsiteY2" fmla="*/ 206477 h 707922"/>
              <a:gd name="connsiteX3" fmla="*/ 871 w 944768"/>
              <a:gd name="connsiteY3" fmla="*/ 0 h 70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4768" h="707922">
                <a:moveTo>
                  <a:pt x="944768" y="707922"/>
                </a:moveTo>
                <a:cubicBezTo>
                  <a:pt x="753039" y="646470"/>
                  <a:pt x="561310" y="585019"/>
                  <a:pt x="521981" y="501445"/>
                </a:cubicBezTo>
                <a:cubicBezTo>
                  <a:pt x="482652" y="417871"/>
                  <a:pt x="795646" y="290051"/>
                  <a:pt x="708794" y="206477"/>
                </a:cubicBezTo>
                <a:cubicBezTo>
                  <a:pt x="621942" y="122903"/>
                  <a:pt x="-26987" y="24581"/>
                  <a:pt x="871" y="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28EBA610-EB4E-8B80-2044-23A5D007CA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69579" y="5582227"/>
          <a:ext cx="273208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680" imgH="253800" progId="Equation.DSMT4">
                  <p:embed/>
                </p:oleObj>
              </mc:Choice>
              <mc:Fallback>
                <p:oleObj name="Equation" r:id="rId7" imgW="1066680" imgH="25380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28EBA610-EB4E-8B80-2044-23A5D007CA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69579" y="5582227"/>
                        <a:ext cx="2732088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5D3A9702-AE2D-EE94-6F73-FF31A03A52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6094" y="1614753"/>
          <a:ext cx="273208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680" imgH="253800" progId="Equation.DSMT4">
                  <p:embed/>
                </p:oleObj>
              </mc:Choice>
              <mc:Fallback>
                <p:oleObj name="Equation" r:id="rId9" imgW="1066680" imgH="25380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5D3A9702-AE2D-EE94-6F73-FF31A03A52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466094" y="1614753"/>
                        <a:ext cx="2732088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6D4D99E0-5376-EF53-A6D7-53B94A0BF161}"/>
              </a:ext>
            </a:extLst>
          </p:cNvPr>
          <p:cNvSpPr/>
          <p:nvPr/>
        </p:nvSpPr>
        <p:spPr>
          <a:xfrm rot="16200000">
            <a:off x="6052353" y="2439024"/>
            <a:ext cx="944768" cy="542845"/>
          </a:xfrm>
          <a:custGeom>
            <a:avLst/>
            <a:gdLst>
              <a:gd name="connsiteX0" fmla="*/ 944768 w 944768"/>
              <a:gd name="connsiteY0" fmla="*/ 707922 h 707922"/>
              <a:gd name="connsiteX1" fmla="*/ 521981 w 944768"/>
              <a:gd name="connsiteY1" fmla="*/ 501445 h 707922"/>
              <a:gd name="connsiteX2" fmla="*/ 708794 w 944768"/>
              <a:gd name="connsiteY2" fmla="*/ 206477 h 707922"/>
              <a:gd name="connsiteX3" fmla="*/ 871 w 944768"/>
              <a:gd name="connsiteY3" fmla="*/ 0 h 70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4768" h="707922">
                <a:moveTo>
                  <a:pt x="944768" y="707922"/>
                </a:moveTo>
                <a:cubicBezTo>
                  <a:pt x="753039" y="646470"/>
                  <a:pt x="561310" y="585019"/>
                  <a:pt x="521981" y="501445"/>
                </a:cubicBezTo>
                <a:cubicBezTo>
                  <a:pt x="482652" y="417871"/>
                  <a:pt x="795646" y="290051"/>
                  <a:pt x="708794" y="206477"/>
                </a:cubicBezTo>
                <a:cubicBezTo>
                  <a:pt x="621942" y="122903"/>
                  <a:pt x="-26987" y="24581"/>
                  <a:pt x="871" y="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23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7BC24-CFDF-51A1-3AF7-15BDC160E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10B44-B784-6381-2851-0DB505319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of Transverse Electric (TE) Mode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8F1DFB7-7A31-C47C-43FC-CCD5BD644E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222454"/>
              </p:ext>
            </p:extLst>
          </p:nvPr>
        </p:nvGraphicFramePr>
        <p:xfrm>
          <a:off x="355599" y="1938620"/>
          <a:ext cx="11480801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87720" imgH="279360" progId="Equation.DSMT4">
                  <p:embed/>
                </p:oleObj>
              </mc:Choice>
              <mc:Fallback>
                <p:oleObj name="Equation" r:id="rId3" imgW="398772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8F1DFB7-7A31-C47C-43FC-CCD5BD644E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5599" y="1938620"/>
                        <a:ext cx="11480801" cy="80486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441B073-4BBD-B7E3-2C05-DE5AA5AC951F}"/>
              </a:ext>
            </a:extLst>
          </p:cNvPr>
          <p:cNvCxnSpPr/>
          <p:nvPr/>
        </p:nvCxnSpPr>
        <p:spPr>
          <a:xfrm flipH="1">
            <a:off x="6095999" y="1938620"/>
            <a:ext cx="294969" cy="6964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4A0D17A-9098-1202-5409-5DDCAAF70F7F}"/>
              </a:ext>
            </a:extLst>
          </p:cNvPr>
          <p:cNvSpPr txBox="1"/>
          <p:nvPr/>
        </p:nvSpPr>
        <p:spPr>
          <a:xfrm>
            <a:off x="5904929" y="256687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8DDEA4-4245-AD9B-0F78-9CCE4206BD02}"/>
              </a:ext>
            </a:extLst>
          </p:cNvPr>
          <p:cNvCxnSpPr/>
          <p:nvPr/>
        </p:nvCxnSpPr>
        <p:spPr>
          <a:xfrm flipH="1">
            <a:off x="10028902" y="1938620"/>
            <a:ext cx="294969" cy="6964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B8BDD3C-5DC9-EC0F-179B-7D4C2610E9AA}"/>
              </a:ext>
            </a:extLst>
          </p:cNvPr>
          <p:cNvSpPr txBox="1"/>
          <p:nvPr/>
        </p:nvSpPr>
        <p:spPr>
          <a:xfrm>
            <a:off x="9837832" y="256687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80E7DEA-FE1C-B449-1F9C-07933BD312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291882"/>
              </p:ext>
            </p:extLst>
          </p:nvPr>
        </p:nvGraphicFramePr>
        <p:xfrm>
          <a:off x="409575" y="3967163"/>
          <a:ext cx="6875463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87520" imgH="431640" progId="Equation.DSMT4">
                  <p:embed/>
                </p:oleObj>
              </mc:Choice>
              <mc:Fallback>
                <p:oleObj name="Equation" r:id="rId5" imgW="2387520" imgH="431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80E7DEA-FE1C-B449-1F9C-07933BD312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9575" y="3967163"/>
                        <a:ext cx="6875463" cy="124301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6BC9892-E3AD-9192-99F6-3E379AD0D0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820553"/>
              </p:ext>
            </p:extLst>
          </p:nvPr>
        </p:nvGraphicFramePr>
        <p:xfrm>
          <a:off x="6095999" y="5210756"/>
          <a:ext cx="5915025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66600" imgH="469800" progId="Equation.DSMT4">
                  <p:embed/>
                </p:oleObj>
              </mc:Choice>
              <mc:Fallback>
                <p:oleObj name="Equation" r:id="rId7" imgW="1866600" imgH="469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6BC9892-E3AD-9192-99F6-3E379AD0D0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95999" y="5210756"/>
                        <a:ext cx="5915025" cy="1489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9C05972-1595-9764-24FA-FB7EC84AD9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1659836"/>
              </p:ext>
            </p:extLst>
          </p:nvPr>
        </p:nvGraphicFramePr>
        <p:xfrm>
          <a:off x="4244915" y="2866402"/>
          <a:ext cx="1301366" cy="938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5760" imgH="393480" progId="Equation.DSMT4">
                  <p:embed/>
                </p:oleObj>
              </mc:Choice>
              <mc:Fallback>
                <p:oleObj name="Equation" r:id="rId9" imgW="54576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9C05972-1595-9764-24FA-FB7EC84AD9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44915" y="2866402"/>
                        <a:ext cx="1301366" cy="938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6472F49-FBA6-13D2-9F77-254EDFF0C9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86952"/>
              </p:ext>
            </p:extLst>
          </p:nvPr>
        </p:nvGraphicFramePr>
        <p:xfrm>
          <a:off x="8201604" y="2894983"/>
          <a:ext cx="1240476" cy="938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20560" imgH="393480" progId="Equation.DSMT4">
                  <p:embed/>
                </p:oleObj>
              </mc:Choice>
              <mc:Fallback>
                <p:oleObj name="Equation" r:id="rId11" imgW="52056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6472F49-FBA6-13D2-9F77-254EDFF0C9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201604" y="2894983"/>
                        <a:ext cx="1240476" cy="938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408A388-59E0-8F49-FF95-20AC46D845BF}"/>
              </a:ext>
            </a:extLst>
          </p:cNvPr>
          <p:cNvCxnSpPr/>
          <p:nvPr/>
        </p:nvCxnSpPr>
        <p:spPr>
          <a:xfrm flipH="1">
            <a:off x="4868823" y="2501109"/>
            <a:ext cx="294969" cy="6964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7696FB8-D2D9-4BDF-578D-E5C805030BF3}"/>
              </a:ext>
            </a:extLst>
          </p:cNvPr>
          <p:cNvCxnSpPr/>
          <p:nvPr/>
        </p:nvCxnSpPr>
        <p:spPr>
          <a:xfrm flipH="1">
            <a:off x="8751359" y="2537797"/>
            <a:ext cx="294969" cy="6964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0D632A9-7C60-484A-1337-78AF6D7EC8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03673"/>
              </p:ext>
            </p:extLst>
          </p:nvPr>
        </p:nvGraphicFramePr>
        <p:xfrm>
          <a:off x="8572500" y="3979414"/>
          <a:ext cx="2570040" cy="949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68200" imgH="431640" progId="Equation.DSMT4">
                  <p:embed/>
                </p:oleObj>
              </mc:Choice>
              <mc:Fallback>
                <p:oleObj name="Equation" r:id="rId13" imgW="1168200" imgH="4316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0D632A9-7C60-484A-1337-78AF6D7EC8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572500" y="3979414"/>
                        <a:ext cx="2570040" cy="9496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4626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8AAAA-493C-07C4-CC72-BBFBB356F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5D953-681E-55A9-8297-D7C5ADA08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Fields Components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6CC7E6C-D24C-0117-256D-975091967B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9355587"/>
              </p:ext>
            </p:extLst>
          </p:nvPr>
        </p:nvGraphicFramePr>
        <p:xfrm>
          <a:off x="1935163" y="3786188"/>
          <a:ext cx="6618287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98600" imgH="431640" progId="Equation.DSMT4">
                  <p:embed/>
                </p:oleObj>
              </mc:Choice>
              <mc:Fallback>
                <p:oleObj name="Equation" r:id="rId2" imgW="2298600" imgH="431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6CC7E6C-D24C-0117-256D-975091967B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35163" y="3786188"/>
                        <a:ext cx="6618287" cy="124301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BBF5FC2-9096-879A-CA7C-25AC00D3B1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130629"/>
              </p:ext>
            </p:extLst>
          </p:nvPr>
        </p:nvGraphicFramePr>
        <p:xfrm>
          <a:off x="1898650" y="5416550"/>
          <a:ext cx="6288088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431640" progId="Equation.DSMT4">
                  <p:embed/>
                </p:oleObj>
              </mc:Choice>
              <mc:Fallback>
                <p:oleObj name="Equation" r:id="rId4" imgW="2184120" imgH="4316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BBF5FC2-9096-879A-CA7C-25AC00D3B1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98650" y="5416550"/>
                        <a:ext cx="6288088" cy="1243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729FBE1-1659-7238-CA4E-E4962C0406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388254"/>
              </p:ext>
            </p:extLst>
          </p:nvPr>
        </p:nvGraphicFramePr>
        <p:xfrm>
          <a:off x="2006600" y="2154238"/>
          <a:ext cx="6875463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7520" imgH="431640" progId="Equation.DSMT4">
                  <p:embed/>
                </p:oleObj>
              </mc:Choice>
              <mc:Fallback>
                <p:oleObj name="Equation" r:id="rId6" imgW="2387520" imgH="4316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729FBE1-1659-7238-CA4E-E4962C0406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06600" y="2154238"/>
                        <a:ext cx="6875463" cy="1243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2991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6FA29-BF5E-4CE4-F916-0F3E3BF29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31189-6E90-83FC-A76A-EEE4B55E8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Fields Components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E978567-4524-3421-1115-1CB273EB59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072538"/>
              </p:ext>
            </p:extLst>
          </p:nvPr>
        </p:nvGraphicFramePr>
        <p:xfrm>
          <a:off x="755650" y="1690688"/>
          <a:ext cx="7715250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79480" imgH="444240" progId="Equation.DSMT4">
                  <p:embed/>
                </p:oleObj>
              </mc:Choice>
              <mc:Fallback>
                <p:oleObj name="Equation" r:id="rId2" imgW="267948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E978567-4524-3421-1115-1CB273EB59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5650" y="1690688"/>
                        <a:ext cx="7715250" cy="128111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6ACD326-1033-9BC3-C4B2-39618157C9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268390"/>
              </p:ext>
            </p:extLst>
          </p:nvPr>
        </p:nvGraphicFramePr>
        <p:xfrm>
          <a:off x="755650" y="2924175"/>
          <a:ext cx="8043863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960" imgH="444240" progId="Equation.DSMT4">
                  <p:embed/>
                </p:oleObj>
              </mc:Choice>
              <mc:Fallback>
                <p:oleObj name="Equation" r:id="rId4" imgW="2793960" imgH="4442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6ACD326-1033-9BC3-C4B2-39618157C9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5650" y="2924175"/>
                        <a:ext cx="8043863" cy="128111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19AA808-EAA0-FE52-0491-4C1DA0402C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002324"/>
              </p:ext>
            </p:extLst>
          </p:nvPr>
        </p:nvGraphicFramePr>
        <p:xfrm>
          <a:off x="701675" y="4157663"/>
          <a:ext cx="7604125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41320" imgH="444240" progId="Equation.DSMT4">
                  <p:embed/>
                </p:oleObj>
              </mc:Choice>
              <mc:Fallback>
                <p:oleObj name="Equation" r:id="rId6" imgW="264132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19AA808-EAA0-FE52-0491-4C1DA0402C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1675" y="4157663"/>
                        <a:ext cx="7604125" cy="128111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52BBB0A-09BB-6DB6-C539-773669AE7A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773272"/>
              </p:ext>
            </p:extLst>
          </p:nvPr>
        </p:nvGraphicFramePr>
        <p:xfrm>
          <a:off x="701675" y="5391150"/>
          <a:ext cx="7531100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16120" imgH="444240" progId="Equation.DSMT4">
                  <p:embed/>
                </p:oleObj>
              </mc:Choice>
              <mc:Fallback>
                <p:oleObj name="Equation" r:id="rId8" imgW="261612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52BBB0A-09BB-6DB6-C539-773669AE7A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1675" y="5391150"/>
                        <a:ext cx="7531100" cy="1281113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067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3034</TotalTime>
  <Words>514</Words>
  <Application>Microsoft Office PowerPoint</Application>
  <PresentationFormat>Widescreen</PresentationFormat>
  <Paragraphs>178</Paragraphs>
  <Slides>28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Aptos</vt:lpstr>
      <vt:lpstr>Aptos Display</vt:lpstr>
      <vt:lpstr>Arial</vt:lpstr>
      <vt:lpstr>Times New Roman</vt:lpstr>
      <vt:lpstr>Wingdings</vt:lpstr>
      <vt:lpstr>Office Theme</vt:lpstr>
      <vt:lpstr>Equation</vt:lpstr>
      <vt:lpstr>Microwaves Rectangular Waveguides</vt:lpstr>
      <vt:lpstr>Rectangular Waveguide*</vt:lpstr>
      <vt:lpstr>Solution of Transverse Electric (TE) Mode</vt:lpstr>
      <vt:lpstr>Solution of Transverse Electric (TE) Mode</vt:lpstr>
      <vt:lpstr>Solution of Transverse Electric (TE) Mode</vt:lpstr>
      <vt:lpstr>Solution of Transverse Electric (TE) Mode</vt:lpstr>
      <vt:lpstr>Solution of Transverse Electric (TE) Mode</vt:lpstr>
      <vt:lpstr>Transverse Fields Components of TEmn Mode</vt:lpstr>
      <vt:lpstr>Transverse Fields Components of TEmn Mode</vt:lpstr>
      <vt:lpstr>Solution of Transverse Magnetic (TM) Mode</vt:lpstr>
      <vt:lpstr>Solution of Transverse Magnetic (TM) Mode</vt:lpstr>
      <vt:lpstr>Solution of Transverse Magnetic (TM) Mode</vt:lpstr>
      <vt:lpstr>Solution of Transverse Magnetic (TM) Mode</vt:lpstr>
      <vt:lpstr>Solution of Transverse Magnetic (TM) Mode</vt:lpstr>
      <vt:lpstr>Transverse Fields Components of TMmn Mode</vt:lpstr>
      <vt:lpstr>Transverse Fields Components of TMmn Mode</vt:lpstr>
      <vt:lpstr>Propagating/Evanescent Mode*</vt:lpstr>
      <vt:lpstr>Cutoff Frequency*</vt:lpstr>
      <vt:lpstr>Cutoff Frequency*</vt:lpstr>
      <vt:lpstr>Dominant Mode*</vt:lpstr>
      <vt:lpstr>Single Mode Operating Bandwidth*</vt:lpstr>
      <vt:lpstr>Standard Waveguides</vt:lpstr>
      <vt:lpstr>Fields of TE10 Mode*</vt:lpstr>
      <vt:lpstr>Fields of TE20 Mode*</vt:lpstr>
      <vt:lpstr>Fields of TE11 Mode*</vt:lpstr>
      <vt:lpstr>Fields of TM11 Mode*</vt:lpstr>
      <vt:lpstr>Fields of TE21 Mode</vt:lpstr>
      <vt:lpstr>Fields of TM21 Mode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Farhad Mazlumi</dc:creator>
  <cp:lastModifiedBy>Farhad Mazlumi</cp:lastModifiedBy>
  <cp:revision>199</cp:revision>
  <dcterms:created xsi:type="dcterms:W3CDTF">2024-11-04T06:59:13Z</dcterms:created>
  <dcterms:modified xsi:type="dcterms:W3CDTF">2026-01-06T12:07:56Z</dcterms:modified>
</cp:coreProperties>
</file>